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300" r:id="rId2"/>
    <p:sldId id="304" r:id="rId3"/>
    <p:sldId id="302" r:id="rId4"/>
    <p:sldId id="292" r:id="rId5"/>
    <p:sldId id="301" r:id="rId6"/>
    <p:sldId id="335" r:id="rId7"/>
    <p:sldId id="348" r:id="rId8"/>
    <p:sldId id="314" r:id="rId9"/>
    <p:sldId id="351" r:id="rId10"/>
    <p:sldId id="333" r:id="rId11"/>
    <p:sldId id="352" r:id="rId12"/>
    <p:sldId id="362" r:id="rId13"/>
    <p:sldId id="363" r:id="rId14"/>
    <p:sldId id="364" r:id="rId15"/>
    <p:sldId id="365" r:id="rId16"/>
    <p:sldId id="349" r:id="rId17"/>
    <p:sldId id="327" r:id="rId18"/>
    <p:sldId id="342" r:id="rId19"/>
    <p:sldId id="343" r:id="rId20"/>
    <p:sldId id="344" r:id="rId21"/>
    <p:sldId id="357" r:id="rId22"/>
    <p:sldId id="366" r:id="rId23"/>
    <p:sldId id="367" r:id="rId24"/>
    <p:sldId id="368" r:id="rId25"/>
    <p:sldId id="369" r:id="rId26"/>
    <p:sldId id="345" r:id="rId27"/>
    <p:sldId id="315" r:id="rId28"/>
    <p:sldId id="361" r:id="rId29"/>
    <p:sldId id="331" r:id="rId30"/>
    <p:sldId id="328" r:id="rId31"/>
    <p:sldId id="329" r:id="rId32"/>
    <p:sldId id="33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2">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9" d="100"/>
          <a:sy n="69" d="100"/>
        </p:scale>
        <p:origin x="1008" y="102"/>
      </p:cViewPr>
      <p:guideLst>
        <p:guide orient="horz" pos="2162"/>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a:xfrm>
            <a:off x="0" y="635"/>
            <a:ext cx="12213590" cy="6865620"/>
          </a:xfrm>
          <a:prstGeom prst="rect">
            <a:avLst/>
          </a:prstGeom>
        </p:spPr>
      </p:pic>
      <p:pic>
        <p:nvPicPr>
          <p:cNvPr id="8" name="Picture 7">
            <a:hlinkClick r:id="" action="ppaction://hlinkshowjump?jump=firstslide"/>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p:cNvSpPr txBox="1"/>
          <p:nvPr userDrawn="1"/>
        </p:nvSpPr>
        <p:spPr>
          <a:xfrm>
            <a:off x="153420" y="-41096"/>
            <a:ext cx="1809750" cy="368300"/>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6: Education</a:t>
            </a:r>
          </a:p>
        </p:txBody>
      </p:sp>
      <p:sp>
        <p:nvSpPr>
          <p:cNvPr id="14" name="TextBox 13"/>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p:cNvSpPr txBox="1"/>
          <p:nvPr userDrawn="1"/>
        </p:nvSpPr>
        <p:spPr>
          <a:xfrm>
            <a:off x="10843541" y="-32993"/>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eduhome.com.vn/DHALesson?idGrade=10&amp;idSubject=1&amp;idSeries=118&amp;idTheme=1067&amp;IdLevel=3&amp;idThemeServer=82"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6: Education</a:t>
            </a:r>
            <a:endParaRPr lang="en-US" sz="3200" b="1" dirty="0">
              <a:solidFill>
                <a:srgbClr val="0070C0"/>
              </a:solidFill>
            </a:endParaRPr>
          </a:p>
          <a:p>
            <a:pPr algn="ctr"/>
            <a:r>
              <a:rPr lang="en-US" sz="3200" b="1" dirty="0">
                <a:solidFill>
                  <a:srgbClr val="00B050"/>
                </a:solidFill>
              </a:rPr>
              <a:t>Lesson 3.1: Listening &amp; Reading</a:t>
            </a:r>
          </a:p>
          <a:p>
            <a:pPr algn="ctr"/>
            <a:r>
              <a:rPr lang="en-US" sz="3200" dirty="0">
                <a:solidFill>
                  <a:srgbClr val="FF0000"/>
                </a:solidFill>
              </a:rPr>
              <a:t>Page</a:t>
            </a:r>
            <a:r>
              <a:rPr lang="en-US" sz="3200" dirty="0"/>
              <a:t> </a:t>
            </a:r>
            <a:r>
              <a:rPr lang="en-US" sz="3200" dirty="0">
                <a:solidFill>
                  <a:srgbClr val="FF0000"/>
                </a:solidFill>
              </a:rPr>
              <a:t>50</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1466661" y="1323258"/>
            <a:ext cx="8967070" cy="5042728"/>
          </a:xfrm>
          <a:prstGeom prst="rect">
            <a:avLst/>
          </a:prstGeom>
        </p:spPr>
      </p:pic>
      <p:sp>
        <p:nvSpPr>
          <p:cNvPr id="3" name="Rectangle 2"/>
          <p:cNvSpPr/>
          <p:nvPr/>
        </p:nvSpPr>
        <p:spPr>
          <a:xfrm>
            <a:off x="135802" y="495121"/>
            <a:ext cx="11966002" cy="61555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400" i="1" dirty="0">
                <a:solidFill>
                  <a:srgbClr val="0070C0"/>
                </a:solidFill>
              </a:rPr>
              <a:t>b. Underline the key words in each question and predict the answer.</a:t>
            </a:r>
          </a:p>
        </p:txBody>
      </p:sp>
      <p:cxnSp>
        <p:nvCxnSpPr>
          <p:cNvPr id="8" name="Straight Connector 7"/>
          <p:cNvCxnSpPr/>
          <p:nvPr/>
        </p:nvCxnSpPr>
        <p:spPr>
          <a:xfrm>
            <a:off x="2426878" y="2298638"/>
            <a:ext cx="81933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1" name="Straight Connector 10"/>
          <p:cNvCxnSpPr/>
          <p:nvPr/>
        </p:nvCxnSpPr>
        <p:spPr>
          <a:xfrm flipV="1">
            <a:off x="4367907" y="2294036"/>
            <a:ext cx="877910" cy="385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2399168" y="3192117"/>
            <a:ext cx="2109037" cy="16449"/>
          </a:xfrm>
          <a:prstGeom prst="line">
            <a:avLst/>
          </a:prstGeom>
        </p:spPr>
        <p:style>
          <a:lnRef idx="2">
            <a:schemeClr val="accent2"/>
          </a:lnRef>
          <a:fillRef idx="0">
            <a:schemeClr val="accent2"/>
          </a:fillRef>
          <a:effectRef idx="1">
            <a:schemeClr val="accent2"/>
          </a:effectRef>
          <a:fontRef idx="minor">
            <a:schemeClr val="tx1"/>
          </a:fontRef>
        </p:style>
      </p:cxnSp>
      <p:cxnSp>
        <p:nvCxnSpPr>
          <p:cNvPr id="17" name="Straight Connector 16"/>
          <p:cNvCxnSpPr/>
          <p:nvPr/>
        </p:nvCxnSpPr>
        <p:spPr>
          <a:xfrm flipV="1">
            <a:off x="5762437" y="3167710"/>
            <a:ext cx="1690986" cy="27001"/>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3666653" y="4074059"/>
            <a:ext cx="117865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4" name="Straight Connector 23"/>
          <p:cNvCxnSpPr/>
          <p:nvPr/>
        </p:nvCxnSpPr>
        <p:spPr>
          <a:xfrm>
            <a:off x="2383422" y="4074059"/>
            <a:ext cx="72899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2462737" y="4939828"/>
            <a:ext cx="570368" cy="9053"/>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flipV="1">
            <a:off x="4359772" y="4951118"/>
            <a:ext cx="955320" cy="6813"/>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a:off x="2399168" y="5817235"/>
            <a:ext cx="210903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Straight Connector 37"/>
          <p:cNvCxnSpPr/>
          <p:nvPr/>
        </p:nvCxnSpPr>
        <p:spPr>
          <a:xfrm>
            <a:off x="6904595" y="5812150"/>
            <a:ext cx="1267655"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0" name="Straight Connector 19"/>
          <p:cNvCxnSpPr/>
          <p:nvPr/>
        </p:nvCxnSpPr>
        <p:spPr>
          <a:xfrm flipV="1">
            <a:off x="5401165" y="2289777"/>
            <a:ext cx="667125" cy="22358"/>
          </a:xfrm>
          <a:prstGeom prst="line">
            <a:avLst/>
          </a:prstGeom>
        </p:spPr>
        <p:style>
          <a:lnRef idx="2">
            <a:schemeClr val="accent2"/>
          </a:lnRef>
          <a:fillRef idx="0">
            <a:schemeClr val="accent2"/>
          </a:fillRef>
          <a:effectRef idx="1">
            <a:schemeClr val="accent2"/>
          </a:effectRef>
          <a:fontRef idx="minor">
            <a:schemeClr val="tx1"/>
          </a:fontRef>
        </p:style>
      </p:cxnSp>
      <p:cxnSp>
        <p:nvCxnSpPr>
          <p:cNvPr id="25" name="Straight Connector 24"/>
          <p:cNvCxnSpPr/>
          <p:nvPr/>
        </p:nvCxnSpPr>
        <p:spPr>
          <a:xfrm>
            <a:off x="5977906" y="4951054"/>
            <a:ext cx="136500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a:off x="7510712" y="4944540"/>
            <a:ext cx="1558860" cy="0"/>
          </a:xfrm>
          <a:prstGeom prst="line">
            <a:avLst/>
          </a:prstGeom>
        </p:spPr>
        <p:style>
          <a:lnRef idx="2">
            <a:schemeClr val="accent2"/>
          </a:lnRef>
          <a:fillRef idx="0">
            <a:schemeClr val="accent2"/>
          </a:fillRef>
          <a:effectRef idx="1">
            <a:schemeClr val="accent2"/>
          </a:effectRef>
          <a:fontRef idx="minor">
            <a:schemeClr val="tx1"/>
          </a:fontRef>
        </p:style>
      </p:cxnSp>
      <p:pic>
        <p:nvPicPr>
          <p:cNvPr id="4" name="CD1-TRACK 68">
            <a:hlinkClick r:id="" action="ppaction://media"/>
          </p:cNvPr>
          <p:cNvPicPr/>
          <p:nvPr>
            <a:audioFile r:link="rId1"/>
            <p:extLst>
              <p:ext uri="{DAA4B4D4-6D71-4841-9C94-3DE7FCFB9230}">
                <p14:media xmlns:p14="http://schemas.microsoft.com/office/powerpoint/2010/main" r:embed="rId2">
                  <p14:trim st="10966" end="354"/>
                </p14:media>
              </p:ext>
            </p:extLst>
          </p:nvPr>
        </p:nvPicPr>
        <p:blipFill>
          <a:blip r:embed="rId5"/>
          <a:stretch>
            <a:fillRect/>
          </a:stretch>
        </p:blipFill>
        <p:spPr>
          <a:xfrm>
            <a:off x="10852150" y="1403350"/>
            <a:ext cx="880745" cy="971550"/>
          </a:xfrm>
          <a:prstGeom prst="rect">
            <a:avLst/>
          </a:prstGeom>
        </p:spPr>
      </p:pic>
      <p:sp>
        <p:nvSpPr>
          <p:cNvPr id="55" name="TextBox 54"/>
          <p:cNvSpPr txBox="1"/>
          <p:nvPr/>
        </p:nvSpPr>
        <p:spPr>
          <a:xfrm>
            <a:off x="10780395" y="2374900"/>
            <a:ext cx="1411605" cy="922020"/>
          </a:xfrm>
          <a:prstGeom prst="rect">
            <a:avLst/>
          </a:prstGeom>
          <a:noFill/>
        </p:spPr>
        <p:txBody>
          <a:bodyPr wrap="square" rtlCol="0">
            <a:spAutoFit/>
          </a:bodyPr>
          <a:lstStyle/>
          <a:p>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additive="base">
                                        <p:cTn id="49" dur="500" fill="hold"/>
                                        <p:tgtEl>
                                          <p:spTgt spid="28"/>
                                        </p:tgtEl>
                                        <p:attrNameLst>
                                          <p:attrName>ppt_x</p:attrName>
                                        </p:attrNameLst>
                                      </p:cBhvr>
                                      <p:tavLst>
                                        <p:tav tm="0">
                                          <p:val>
                                            <p:strVal val="#ppt_x"/>
                                          </p:val>
                                        </p:tav>
                                        <p:tav tm="100000">
                                          <p:val>
                                            <p:strVal val="#ppt_x"/>
                                          </p:val>
                                        </p:tav>
                                      </p:tavLst>
                                    </p:anim>
                                    <p:anim calcmode="lin" valueType="num">
                                      <p:cBhvr additive="base">
                                        <p:cTn id="5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additive="base">
                                        <p:cTn id="55" dur="500" fill="hold"/>
                                        <p:tgtEl>
                                          <p:spTgt spid="32"/>
                                        </p:tgtEl>
                                        <p:attrNameLst>
                                          <p:attrName>ppt_x</p:attrName>
                                        </p:attrNameLst>
                                      </p:cBhvr>
                                      <p:tavLst>
                                        <p:tav tm="0">
                                          <p:val>
                                            <p:strVal val="#ppt_x"/>
                                          </p:val>
                                        </p:tav>
                                        <p:tav tm="100000">
                                          <p:val>
                                            <p:strVal val="#ppt_x"/>
                                          </p:val>
                                        </p:tav>
                                      </p:tavLst>
                                    </p:anim>
                                    <p:anim calcmode="lin" valueType="num">
                                      <p:cBhvr additive="base">
                                        <p:cTn id="56"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7"/>
                                        </p:tgtEl>
                                        <p:attrNameLst>
                                          <p:attrName>style.visibility</p:attrName>
                                        </p:attrNameLst>
                                      </p:cBhvr>
                                      <p:to>
                                        <p:strVal val="visible"/>
                                      </p:to>
                                    </p:set>
                                    <p:anim calcmode="lin" valueType="num">
                                      <p:cBhvr additive="base">
                                        <p:cTn id="67" dur="500" fill="hold"/>
                                        <p:tgtEl>
                                          <p:spTgt spid="27"/>
                                        </p:tgtEl>
                                        <p:attrNameLst>
                                          <p:attrName>ppt_x</p:attrName>
                                        </p:attrNameLst>
                                      </p:cBhvr>
                                      <p:tavLst>
                                        <p:tav tm="0">
                                          <p:val>
                                            <p:strVal val="#ppt_x"/>
                                          </p:val>
                                        </p:tav>
                                        <p:tav tm="100000">
                                          <p:val>
                                            <p:strVal val="#ppt_x"/>
                                          </p:val>
                                        </p:tav>
                                      </p:tavLst>
                                    </p:anim>
                                    <p:anim calcmode="lin" valueType="num">
                                      <p:cBhvr additive="base">
                                        <p:cTn id="6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8"/>
                                        </p:tgtEl>
                                        <p:attrNameLst>
                                          <p:attrName>style.visibility</p:attrName>
                                        </p:attrNameLst>
                                      </p:cBhvr>
                                      <p:to>
                                        <p:strVal val="visible"/>
                                      </p:to>
                                    </p:set>
                                    <p:anim calcmode="lin" valueType="num">
                                      <p:cBhvr additive="base">
                                        <p:cTn id="79" dur="500" fill="hold"/>
                                        <p:tgtEl>
                                          <p:spTgt spid="38"/>
                                        </p:tgtEl>
                                        <p:attrNameLst>
                                          <p:attrName>ppt_x</p:attrName>
                                        </p:attrNameLst>
                                      </p:cBhvr>
                                      <p:tavLst>
                                        <p:tav tm="0">
                                          <p:val>
                                            <p:strVal val="#ppt_x"/>
                                          </p:val>
                                        </p:tav>
                                        <p:tav tm="100000">
                                          <p:val>
                                            <p:strVal val="#ppt_x"/>
                                          </p:val>
                                        </p:tav>
                                      </p:tavLst>
                                    </p:anim>
                                    <p:anim calcmode="lin" valueType="num">
                                      <p:cBhvr additive="base">
                                        <p:cTn id="80"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0">
                <p:cTn id="81" fill="hold" display="1">
                  <p:stCondLst>
                    <p:cond delay="indefinite"/>
                  </p:stCondLst>
                  <p:endCondLst>
                    <p:cond evt="onStopAudio" delay="0">
                      <p:tgtEl>
                        <p:sldTgt/>
                      </p:tgtEl>
                    </p:cond>
                  </p:endCondLst>
                </p:cTn>
                <p:tgtEl>
                  <p:spTgt spid="4"/>
                </p:tgtEl>
              </p:cMediaNode>
            </p:audio>
            <p:seq concurrent="1" nextAc="seek">
              <p:cTn id="82" restart="whenNotActive" fill="hold" evtFilter="cancelBubble" nodeType="interactiveSeq">
                <p:stCondLst>
                  <p:cond evt="onClick" delay="0">
                    <p:tgtEl>
                      <p:spTgt spid="4"/>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clickEffect">
                                  <p:stCondLst>
                                    <p:cond delay="0"/>
                                  </p:stCondLst>
                                  <p:childTnLst>
                                    <p:cmd type="call" cmd="playFrom(0.0)">
                                      <p:cBhvr additive="base">
                                        <p:cTn id="86" dur="85185"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752216" cy="707886"/>
          </a:xfrm>
          <a:prstGeom prst="rect">
            <a:avLst/>
          </a:prstGeom>
        </p:spPr>
        <p:txBody>
          <a:bodyPr wrap="none">
            <a:spAutoFit/>
          </a:bodyPr>
          <a:lstStyle/>
          <a:p>
            <a:r>
              <a:rPr lang="en-US" sz="4000" b="1" dirty="0">
                <a:solidFill>
                  <a:srgbClr val="0070C0"/>
                </a:solidFill>
              </a:rPr>
              <a:t>b. Now, listen and answer.</a:t>
            </a:r>
          </a:p>
        </p:txBody>
      </p:sp>
      <p:sp>
        <p:nvSpPr>
          <p:cNvPr id="21" name="Rectangle 20"/>
          <p:cNvSpPr/>
          <p:nvPr/>
        </p:nvSpPr>
        <p:spPr>
          <a:xfrm>
            <a:off x="396240" y="1412515"/>
            <a:ext cx="7762240" cy="646331"/>
          </a:xfrm>
          <a:prstGeom prst="rect">
            <a:avLst/>
          </a:prstGeom>
          <a:noFill/>
        </p:spPr>
        <p:txBody>
          <a:bodyPr wrap="square">
            <a:spAutoFit/>
          </a:bodyPr>
          <a:lstStyle/>
          <a:p>
            <a:pPr lvl="0"/>
            <a:r>
              <a:rPr lang="en-US" sz="3600" dirty="0">
                <a:solidFill>
                  <a:prstClr val="black"/>
                </a:solidFill>
              </a:rPr>
              <a:t>1. Where did the teacher study?</a:t>
            </a:r>
          </a:p>
        </p:txBody>
      </p:sp>
      <p:sp>
        <p:nvSpPr>
          <p:cNvPr id="22" name="Rounded Rectangular Callout 21"/>
          <p:cNvSpPr/>
          <p:nvPr/>
        </p:nvSpPr>
        <p:spPr>
          <a:xfrm>
            <a:off x="4033520" y="3796315"/>
            <a:ext cx="7518400"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I went to university in France.</a:t>
            </a:r>
          </a:p>
        </p:txBody>
      </p:sp>
      <p:sp>
        <p:nvSpPr>
          <p:cNvPr id="2" name="TextBox 1"/>
          <p:cNvSpPr txBox="1"/>
          <p:nvPr/>
        </p:nvSpPr>
        <p:spPr>
          <a:xfrm>
            <a:off x="1267367" y="2160867"/>
            <a:ext cx="3009993" cy="646331"/>
          </a:xfrm>
          <a:prstGeom prst="rect">
            <a:avLst/>
          </a:prstGeom>
          <a:noFill/>
        </p:spPr>
        <p:txBody>
          <a:bodyPr wrap="square" rtlCol="0">
            <a:spAutoFit/>
          </a:bodyPr>
          <a:lstStyle/>
          <a:p>
            <a:r>
              <a:rPr lang="en-US" sz="3600" dirty="0">
                <a:solidFill>
                  <a:srgbClr val="FF0000"/>
                </a:solidFill>
              </a:rPr>
              <a:t>France</a:t>
            </a:r>
          </a:p>
        </p:txBody>
      </p:sp>
      <p:pic>
        <p:nvPicPr>
          <p:cNvPr id="4" name="CD1-TRACK 68">
            <a:hlinkClick r:id="" action="ppaction://media"/>
          </p:cNvPr>
          <p:cNvPicPr/>
          <p:nvPr>
            <a:audioFile r:link="rId1"/>
            <p:extLst>
              <p:ext uri="{DAA4B4D4-6D71-4841-9C94-3DE7FCFB9230}">
                <p14:media xmlns:p14="http://schemas.microsoft.com/office/powerpoint/2010/main" r:embed="rId2">
                  <p14:trim st="38984" end="43937"/>
                </p14:media>
              </p:ext>
            </p:extLst>
          </p:nvPr>
        </p:nvPicPr>
        <p:blipFill>
          <a:blip r:embed="rId4"/>
          <a:stretch>
            <a:fillRect/>
          </a:stretch>
        </p:blipFill>
        <p:spPr>
          <a:xfrm>
            <a:off x="11035030" y="1078865"/>
            <a:ext cx="880745" cy="971550"/>
          </a:xfrm>
          <a:prstGeom prst="rect">
            <a:avLst/>
          </a:prstGeom>
        </p:spPr>
      </p:pic>
      <p:sp>
        <p:nvSpPr>
          <p:cNvPr id="55" name="TextBox 54"/>
          <p:cNvSpPr txBox="1"/>
          <p:nvPr/>
        </p:nvSpPr>
        <p:spPr>
          <a:xfrm>
            <a:off x="7968962" y="473555"/>
            <a:ext cx="3946383" cy="36830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90000">
                <p:cTn id="12" fill="hold" display="1">
                  <p:stCondLst>
                    <p:cond delay="indefinite"/>
                  </p:stCondLst>
                  <p:endCondLst>
                    <p:cond evt="onStopAudio" delay="0">
                      <p:tgtEl>
                        <p:sldTgt/>
                      </p:tgtEl>
                    </p:cond>
                  </p:endCondLst>
                </p:cTn>
                <p:tgtEl>
                  <p:spTgt spid="4"/>
                </p:tgtEl>
              </p:cMediaNode>
            </p:audi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additive="base">
                                        <p:cTn id="17" dur="85185" fill="hold"/>
                                        <p:tgtEl>
                                          <p:spTgt spid="4"/>
                                        </p:tgtEl>
                                      </p:cBhvr>
                                    </p:cmd>
                                  </p:childTnLst>
                                </p:cTn>
                              </p:par>
                            </p:childTnLst>
                          </p:cTn>
                        </p:par>
                      </p:childTnLst>
                    </p:cTn>
                  </p:par>
                </p:childTnLst>
              </p:cTn>
              <p:nextCondLst>
                <p:cond evt="onClick" delay="0">
                  <p:tgtEl>
                    <p:spTgt spid="4"/>
                  </p:tgtEl>
                </p:cond>
              </p:nextCondLst>
            </p:seq>
          </p:childTnLst>
        </p:cTn>
      </p:par>
    </p:tnLst>
    <p:bldLst>
      <p:bldP spid="22"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752216" cy="707886"/>
          </a:xfrm>
          <a:prstGeom prst="rect">
            <a:avLst/>
          </a:prstGeom>
        </p:spPr>
        <p:txBody>
          <a:bodyPr wrap="none">
            <a:spAutoFit/>
          </a:bodyPr>
          <a:lstStyle/>
          <a:p>
            <a:r>
              <a:rPr lang="en-US" sz="4000" b="1" dirty="0">
                <a:solidFill>
                  <a:srgbClr val="0070C0"/>
                </a:solidFill>
              </a:rPr>
              <a:t>b. Now, listen and answer.</a:t>
            </a:r>
          </a:p>
        </p:txBody>
      </p:sp>
      <p:sp>
        <p:nvSpPr>
          <p:cNvPr id="21" name="Rectangle 20"/>
          <p:cNvSpPr/>
          <p:nvPr/>
        </p:nvSpPr>
        <p:spPr>
          <a:xfrm>
            <a:off x="293329" y="1365193"/>
            <a:ext cx="8600276" cy="646331"/>
          </a:xfrm>
          <a:prstGeom prst="rect">
            <a:avLst/>
          </a:prstGeom>
          <a:noFill/>
        </p:spPr>
        <p:txBody>
          <a:bodyPr wrap="square">
            <a:spAutoFit/>
          </a:bodyPr>
          <a:lstStyle/>
          <a:p>
            <a:pPr lvl="0"/>
            <a:r>
              <a:rPr lang="en-US" sz="3600" dirty="0">
                <a:solidFill>
                  <a:prstClr val="black"/>
                </a:solidFill>
              </a:rPr>
              <a:t>2. How many years did she study abroad?</a:t>
            </a:r>
          </a:p>
        </p:txBody>
      </p:sp>
      <p:sp>
        <p:nvSpPr>
          <p:cNvPr id="22" name="Rounded Rectangular Callout 21"/>
          <p:cNvSpPr/>
          <p:nvPr/>
        </p:nvSpPr>
        <p:spPr>
          <a:xfrm>
            <a:off x="4033520" y="3796315"/>
            <a:ext cx="7518400"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I studied there for one year. </a:t>
            </a:r>
          </a:p>
        </p:txBody>
      </p:sp>
      <p:sp>
        <p:nvSpPr>
          <p:cNvPr id="20" name="TextBox 19"/>
          <p:cNvSpPr txBox="1"/>
          <p:nvPr/>
        </p:nvSpPr>
        <p:spPr>
          <a:xfrm>
            <a:off x="975688" y="2241085"/>
            <a:ext cx="6115664" cy="923330"/>
          </a:xfrm>
          <a:prstGeom prst="rect">
            <a:avLst/>
          </a:prstGeom>
          <a:noFill/>
        </p:spPr>
        <p:txBody>
          <a:bodyPr wrap="square">
            <a:spAutoFit/>
          </a:bodyPr>
          <a:lstStyle/>
          <a:p>
            <a:r>
              <a:rPr lang="en-US" sz="3600" dirty="0">
                <a:solidFill>
                  <a:srgbClr val="FF0000"/>
                </a:solidFill>
              </a:rPr>
              <a:t>One</a:t>
            </a:r>
            <a:r>
              <a:rPr lang="en-US" dirty="0">
                <a:solidFill>
                  <a:srgbClr val="FF0000"/>
                </a:solidFill>
              </a:rPr>
              <a:t> </a:t>
            </a:r>
            <a:br>
              <a:rPr lang="en-US" dirty="0">
                <a:solidFill>
                  <a:srgbClr val="FF0000"/>
                </a:solidFill>
              </a:rPr>
            </a:br>
            <a:endParaRPr lang="en-US" dirty="0">
              <a:solidFill>
                <a:srgbClr val="FF0000"/>
              </a:solidFill>
            </a:endParaRPr>
          </a:p>
        </p:txBody>
      </p:sp>
      <p:pic>
        <p:nvPicPr>
          <p:cNvPr id="4" name="CD1-TRACK 68">
            <a:hlinkClick r:id="" action="ppaction://media"/>
          </p:cNvPr>
          <p:cNvPicPr/>
          <p:nvPr>
            <a:audioFile r:link="rId1"/>
            <p:extLst>
              <p:ext uri="{DAA4B4D4-6D71-4841-9C94-3DE7FCFB9230}">
                <p14:media xmlns:p14="http://schemas.microsoft.com/office/powerpoint/2010/main" r:embed="rId2">
                  <p14:trim st="43229" end="39409"/>
                </p14:media>
              </p:ext>
            </p:extLst>
          </p:nvPr>
        </p:nvPicPr>
        <p:blipFill>
          <a:blip r:embed="rId4"/>
          <a:stretch>
            <a:fillRect/>
          </a:stretch>
        </p:blipFill>
        <p:spPr>
          <a:xfrm>
            <a:off x="11035030" y="1078865"/>
            <a:ext cx="880745" cy="971550"/>
          </a:xfrm>
          <a:prstGeom prst="rect">
            <a:avLst/>
          </a:prstGeom>
        </p:spPr>
      </p:pic>
      <p:sp>
        <p:nvSpPr>
          <p:cNvPr id="55" name="TextBox 54"/>
          <p:cNvSpPr txBox="1"/>
          <p:nvPr/>
        </p:nvSpPr>
        <p:spPr>
          <a:xfrm>
            <a:off x="7968962" y="473555"/>
            <a:ext cx="3946383" cy="36830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0">
                <p:cTn id="17" fill="hold" display="1">
                  <p:stCondLst>
                    <p:cond delay="indefinite"/>
                  </p:stCondLst>
                  <p:endCondLst>
                    <p:cond evt="onStopAudio" delay="0">
                      <p:tgtEl>
                        <p:sldTgt/>
                      </p:tgtEl>
                    </p:cond>
                  </p:endCondLst>
                </p:cTn>
                <p:tgtEl>
                  <p:spTgt spid="4"/>
                </p:tgtEl>
              </p:cMediaNode>
            </p:audi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85185" fill="hold"/>
                                        <p:tgtEl>
                                          <p:spTgt spid="4"/>
                                        </p:tgtEl>
                                      </p:cBhvr>
                                    </p:cmd>
                                  </p:childTnLst>
                                </p:cTn>
                              </p:par>
                            </p:childTnLst>
                          </p:cTn>
                        </p:par>
                      </p:childTnLst>
                    </p:cTn>
                  </p:par>
                </p:childTnLst>
              </p:cTn>
              <p:nextCondLst>
                <p:cond evt="onClick" delay="0">
                  <p:tgtEl>
                    <p:spTgt spid="4"/>
                  </p:tgtEl>
                </p:cond>
              </p:nextCondLst>
            </p:seq>
          </p:childTnLst>
        </p:cTn>
      </p:par>
    </p:tnLst>
    <p:bldLst>
      <p:bldP spid="22" grpId="0" animBg="1"/>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752216" cy="707886"/>
          </a:xfrm>
          <a:prstGeom prst="rect">
            <a:avLst/>
          </a:prstGeom>
        </p:spPr>
        <p:txBody>
          <a:bodyPr wrap="none">
            <a:spAutoFit/>
          </a:bodyPr>
          <a:lstStyle/>
          <a:p>
            <a:r>
              <a:rPr lang="en-US" sz="4000" b="1" dirty="0">
                <a:solidFill>
                  <a:srgbClr val="0070C0"/>
                </a:solidFill>
              </a:rPr>
              <a:t>b. Now, listen and answer.</a:t>
            </a:r>
          </a:p>
        </p:txBody>
      </p:sp>
      <p:sp>
        <p:nvSpPr>
          <p:cNvPr id="21" name="Rectangle 20"/>
          <p:cNvSpPr/>
          <p:nvPr/>
        </p:nvSpPr>
        <p:spPr>
          <a:xfrm>
            <a:off x="396240" y="1412515"/>
            <a:ext cx="7762240" cy="646331"/>
          </a:xfrm>
          <a:prstGeom prst="rect">
            <a:avLst/>
          </a:prstGeom>
          <a:noFill/>
        </p:spPr>
        <p:txBody>
          <a:bodyPr wrap="square">
            <a:spAutoFit/>
          </a:bodyPr>
          <a:lstStyle/>
          <a:p>
            <a:pPr lvl="0"/>
            <a:r>
              <a:rPr lang="en-US" sz="3600" dirty="0">
                <a:solidFill>
                  <a:prstClr val="black"/>
                </a:solidFill>
              </a:rPr>
              <a:t>3. What did she learn about?</a:t>
            </a:r>
          </a:p>
        </p:txBody>
      </p:sp>
      <p:sp>
        <p:nvSpPr>
          <p:cNvPr id="22" name="Rounded Rectangular Callout 21"/>
          <p:cNvSpPr/>
          <p:nvPr/>
        </p:nvSpPr>
        <p:spPr>
          <a:xfrm>
            <a:off x="4033520" y="3796315"/>
            <a:ext cx="7518400"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I learned so much about French history.</a:t>
            </a:r>
          </a:p>
        </p:txBody>
      </p:sp>
      <p:sp>
        <p:nvSpPr>
          <p:cNvPr id="20" name="TextBox 19"/>
          <p:cNvSpPr txBox="1"/>
          <p:nvPr/>
        </p:nvSpPr>
        <p:spPr>
          <a:xfrm>
            <a:off x="589936" y="2215076"/>
            <a:ext cx="6115664" cy="923330"/>
          </a:xfrm>
          <a:prstGeom prst="rect">
            <a:avLst/>
          </a:prstGeom>
          <a:noFill/>
        </p:spPr>
        <p:txBody>
          <a:bodyPr wrap="square">
            <a:spAutoFit/>
          </a:bodyPr>
          <a:lstStyle/>
          <a:p>
            <a:r>
              <a:rPr lang="en-US" sz="3600" dirty="0">
                <a:solidFill>
                  <a:srgbClr val="FF0000"/>
                </a:solidFill>
              </a:rPr>
              <a:t>French history</a:t>
            </a:r>
            <a:r>
              <a:rPr lang="en-US" dirty="0">
                <a:solidFill>
                  <a:srgbClr val="FF0000"/>
                </a:solidFill>
              </a:rPr>
              <a:t> </a:t>
            </a:r>
            <a:br>
              <a:rPr lang="en-US" dirty="0">
                <a:solidFill>
                  <a:srgbClr val="FF0000"/>
                </a:solidFill>
              </a:rPr>
            </a:br>
            <a:endParaRPr lang="en-US" dirty="0">
              <a:solidFill>
                <a:srgbClr val="FF0000"/>
              </a:solidFill>
            </a:endParaRPr>
          </a:p>
        </p:txBody>
      </p:sp>
      <p:pic>
        <p:nvPicPr>
          <p:cNvPr id="4" name="CD1-TRACK 68">
            <a:hlinkClick r:id="" action="ppaction://media"/>
          </p:cNvPr>
          <p:cNvPicPr/>
          <p:nvPr>
            <a:audioFile r:link="rId1"/>
            <p:extLst>
              <p:ext uri="{DAA4B4D4-6D71-4841-9C94-3DE7FCFB9230}">
                <p14:media xmlns:p14="http://schemas.microsoft.com/office/powerpoint/2010/main" r:embed="rId2">
                  <p14:trim st="49738" end="32334"/>
                </p14:media>
              </p:ext>
            </p:extLst>
          </p:nvPr>
        </p:nvPicPr>
        <p:blipFill>
          <a:blip r:embed="rId4"/>
          <a:stretch>
            <a:fillRect/>
          </a:stretch>
        </p:blipFill>
        <p:spPr>
          <a:xfrm>
            <a:off x="11035030" y="1078865"/>
            <a:ext cx="880745" cy="971550"/>
          </a:xfrm>
          <a:prstGeom prst="rect">
            <a:avLst/>
          </a:prstGeom>
        </p:spPr>
      </p:pic>
      <p:sp>
        <p:nvSpPr>
          <p:cNvPr id="55" name="TextBox 54"/>
          <p:cNvSpPr txBox="1"/>
          <p:nvPr/>
        </p:nvSpPr>
        <p:spPr>
          <a:xfrm>
            <a:off x="7968962" y="473555"/>
            <a:ext cx="3946383" cy="36830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0">
                <p:cTn id="17" fill="hold" display="1">
                  <p:stCondLst>
                    <p:cond delay="indefinite"/>
                  </p:stCondLst>
                  <p:endCondLst>
                    <p:cond evt="onStopAudio" delay="0">
                      <p:tgtEl>
                        <p:sldTgt/>
                      </p:tgtEl>
                    </p:cond>
                  </p:endCondLst>
                </p:cTn>
                <p:tgtEl>
                  <p:spTgt spid="4"/>
                </p:tgtEl>
              </p:cMediaNode>
            </p:audi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85185" fill="hold"/>
                                        <p:tgtEl>
                                          <p:spTgt spid="4"/>
                                        </p:tgtEl>
                                      </p:cBhvr>
                                    </p:cmd>
                                  </p:childTnLst>
                                </p:cTn>
                              </p:par>
                            </p:childTnLst>
                          </p:cTn>
                        </p:par>
                      </p:childTnLst>
                    </p:cTn>
                  </p:par>
                </p:childTnLst>
              </p:cTn>
              <p:nextCondLst>
                <p:cond evt="onClick" delay="0">
                  <p:tgtEl>
                    <p:spTgt spid="4"/>
                  </p:tgtEl>
                </p:cond>
              </p:nextCondLst>
            </p:seq>
          </p:childTnLst>
        </p:cTn>
      </p:par>
    </p:tnLst>
    <p:bldLst>
      <p:bldP spid="22" grpId="0" animBg="1"/>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752216" cy="707886"/>
          </a:xfrm>
          <a:prstGeom prst="rect">
            <a:avLst/>
          </a:prstGeom>
        </p:spPr>
        <p:txBody>
          <a:bodyPr wrap="none">
            <a:spAutoFit/>
          </a:bodyPr>
          <a:lstStyle/>
          <a:p>
            <a:r>
              <a:rPr lang="en-US" sz="4000" b="1" dirty="0">
                <a:solidFill>
                  <a:srgbClr val="0070C0"/>
                </a:solidFill>
              </a:rPr>
              <a:t>b. Now, listen and answer.</a:t>
            </a:r>
          </a:p>
        </p:txBody>
      </p:sp>
      <p:sp>
        <p:nvSpPr>
          <p:cNvPr id="21" name="Rectangle 20"/>
          <p:cNvSpPr/>
          <p:nvPr/>
        </p:nvSpPr>
        <p:spPr>
          <a:xfrm>
            <a:off x="396239" y="1412515"/>
            <a:ext cx="10861695" cy="646331"/>
          </a:xfrm>
          <a:prstGeom prst="rect">
            <a:avLst/>
          </a:prstGeom>
          <a:noFill/>
        </p:spPr>
        <p:txBody>
          <a:bodyPr wrap="square">
            <a:spAutoFit/>
          </a:bodyPr>
          <a:lstStyle/>
          <a:p>
            <a:pPr lvl="0"/>
            <a:r>
              <a:rPr lang="en-US" sz="3600" dirty="0">
                <a:solidFill>
                  <a:prstClr val="black"/>
                </a:solidFill>
              </a:rPr>
              <a:t>4. What does the teacher say universities give students?</a:t>
            </a:r>
          </a:p>
        </p:txBody>
      </p:sp>
      <p:sp>
        <p:nvSpPr>
          <p:cNvPr id="22" name="Rounded Rectangular Callout 21"/>
          <p:cNvSpPr/>
          <p:nvPr/>
        </p:nvSpPr>
        <p:spPr>
          <a:xfrm>
            <a:off x="1992869" y="3796315"/>
            <a:ext cx="9559051"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But universities will give you a map and tell you good places to go. </a:t>
            </a:r>
          </a:p>
        </p:txBody>
      </p:sp>
      <p:sp>
        <p:nvSpPr>
          <p:cNvPr id="20" name="TextBox 19"/>
          <p:cNvSpPr txBox="1"/>
          <p:nvPr/>
        </p:nvSpPr>
        <p:spPr>
          <a:xfrm>
            <a:off x="589936" y="2215076"/>
            <a:ext cx="6115664" cy="923330"/>
          </a:xfrm>
          <a:prstGeom prst="rect">
            <a:avLst/>
          </a:prstGeom>
          <a:noFill/>
        </p:spPr>
        <p:txBody>
          <a:bodyPr wrap="square">
            <a:spAutoFit/>
          </a:bodyPr>
          <a:lstStyle/>
          <a:p>
            <a:r>
              <a:rPr lang="en-US" sz="3600" dirty="0">
                <a:solidFill>
                  <a:srgbClr val="FF0000"/>
                </a:solidFill>
              </a:rPr>
              <a:t>A map</a:t>
            </a:r>
            <a:r>
              <a:rPr lang="en-US" dirty="0">
                <a:solidFill>
                  <a:srgbClr val="FF0000"/>
                </a:solidFill>
              </a:rPr>
              <a:t> </a:t>
            </a:r>
            <a:br>
              <a:rPr lang="en-US" dirty="0">
                <a:solidFill>
                  <a:srgbClr val="FF0000"/>
                </a:solidFill>
              </a:rPr>
            </a:br>
            <a:endParaRPr lang="en-US" dirty="0">
              <a:solidFill>
                <a:srgbClr val="FF0000"/>
              </a:solidFill>
            </a:endParaRPr>
          </a:p>
        </p:txBody>
      </p:sp>
      <p:pic>
        <p:nvPicPr>
          <p:cNvPr id="4" name="CD1-TRACK 68">
            <a:hlinkClick r:id="" action="ppaction://media"/>
          </p:cNvPr>
          <p:cNvPicPr/>
          <p:nvPr>
            <a:audioFile r:link="rId1"/>
            <p:extLst>
              <p:ext uri="{DAA4B4D4-6D71-4841-9C94-3DE7FCFB9230}">
                <p14:media xmlns:p14="http://schemas.microsoft.com/office/powerpoint/2010/main" r:embed="rId2">
                  <p14:trim st="61907" end="18623"/>
                </p14:media>
              </p:ext>
            </p:extLst>
          </p:nvPr>
        </p:nvPicPr>
        <p:blipFill>
          <a:blip r:embed="rId4"/>
          <a:stretch>
            <a:fillRect/>
          </a:stretch>
        </p:blipFill>
        <p:spPr>
          <a:xfrm>
            <a:off x="11035030" y="1078865"/>
            <a:ext cx="880745" cy="971550"/>
          </a:xfrm>
          <a:prstGeom prst="rect">
            <a:avLst/>
          </a:prstGeom>
        </p:spPr>
      </p:pic>
      <p:sp>
        <p:nvSpPr>
          <p:cNvPr id="55" name="TextBox 54"/>
          <p:cNvSpPr txBox="1"/>
          <p:nvPr/>
        </p:nvSpPr>
        <p:spPr>
          <a:xfrm>
            <a:off x="7968962" y="473555"/>
            <a:ext cx="3946383" cy="36830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p:cTn id="13" dur="1000" fill="hold"/>
                                        <p:tgtEl>
                                          <p:spTgt spid="22"/>
                                        </p:tgtEl>
                                        <p:attrNameLst>
                                          <p:attrName>ppt_w</p:attrName>
                                        </p:attrNameLst>
                                      </p:cBhvr>
                                      <p:tavLst>
                                        <p:tav tm="0">
                                          <p:val>
                                            <p:fltVal val="0"/>
                                          </p:val>
                                        </p:tav>
                                        <p:tav tm="100000">
                                          <p:val>
                                            <p:strVal val="#ppt_w"/>
                                          </p:val>
                                        </p:tav>
                                      </p:tavLst>
                                    </p:anim>
                                    <p:anim calcmode="lin" valueType="num">
                                      <p:cBhvr>
                                        <p:cTn id="14" dur="1000" fill="hold"/>
                                        <p:tgtEl>
                                          <p:spTgt spid="22"/>
                                        </p:tgtEl>
                                        <p:attrNameLst>
                                          <p:attrName>ppt_h</p:attrName>
                                        </p:attrNameLst>
                                      </p:cBhvr>
                                      <p:tavLst>
                                        <p:tav tm="0">
                                          <p:val>
                                            <p:fltVal val="0"/>
                                          </p:val>
                                        </p:tav>
                                        <p:tav tm="100000">
                                          <p:val>
                                            <p:strVal val="#ppt_h"/>
                                          </p:val>
                                        </p:tav>
                                      </p:tavLst>
                                    </p:anim>
                                    <p:anim calcmode="lin" valueType="num">
                                      <p:cBhvr>
                                        <p:cTn id="15" dur="1000" fill="hold"/>
                                        <p:tgtEl>
                                          <p:spTgt spid="22"/>
                                        </p:tgtEl>
                                        <p:attrNameLst>
                                          <p:attrName>style.rotation</p:attrName>
                                        </p:attrNameLst>
                                      </p:cBhvr>
                                      <p:tavLst>
                                        <p:tav tm="0">
                                          <p:val>
                                            <p:fltVal val="90"/>
                                          </p:val>
                                        </p:tav>
                                        <p:tav tm="100000">
                                          <p:val>
                                            <p:fltVal val="0"/>
                                          </p:val>
                                        </p:tav>
                                      </p:tavLst>
                                    </p:anim>
                                    <p:animEffect transition="in" filter="fade">
                                      <p:cBhvr>
                                        <p:cTn id="1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0">
                <p:cTn id="17" fill="hold" display="1">
                  <p:stCondLst>
                    <p:cond delay="indefinite"/>
                  </p:stCondLst>
                  <p:endCondLst>
                    <p:cond evt="onStopAudio" delay="0">
                      <p:tgtEl>
                        <p:sldTgt/>
                      </p:tgtEl>
                    </p:cond>
                  </p:endCondLst>
                </p:cTn>
                <p:tgtEl>
                  <p:spTgt spid="4"/>
                </p:tgtEl>
              </p:cMediaNode>
            </p:audi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additive="base">
                                        <p:cTn id="22" dur="85185" fill="hold"/>
                                        <p:tgtEl>
                                          <p:spTgt spid="4"/>
                                        </p:tgtEl>
                                      </p:cBhvr>
                                    </p:cmd>
                                  </p:childTnLst>
                                </p:cTn>
                              </p:par>
                            </p:childTnLst>
                          </p:cTn>
                        </p:par>
                      </p:childTnLst>
                    </p:cTn>
                  </p:par>
                </p:childTnLst>
              </p:cTn>
              <p:nextCondLst>
                <p:cond evt="onClick" delay="0">
                  <p:tgtEl>
                    <p:spTgt spid="4"/>
                  </p:tgtEl>
                </p:cond>
              </p:nextCondLst>
            </p:seq>
          </p:childTnLst>
        </p:cTn>
      </p:par>
    </p:tnLst>
    <p:bldLst>
      <p:bldP spid="22" grpId="0" animBg="1"/>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6112" y="473974"/>
            <a:ext cx="5752216" cy="707886"/>
          </a:xfrm>
          <a:prstGeom prst="rect">
            <a:avLst/>
          </a:prstGeom>
        </p:spPr>
        <p:txBody>
          <a:bodyPr wrap="none">
            <a:spAutoFit/>
          </a:bodyPr>
          <a:lstStyle/>
          <a:p>
            <a:r>
              <a:rPr lang="en-US" sz="4000" b="1" dirty="0">
                <a:solidFill>
                  <a:srgbClr val="0070C0"/>
                </a:solidFill>
              </a:rPr>
              <a:t>b. Now, listen and answer.</a:t>
            </a:r>
          </a:p>
        </p:txBody>
      </p:sp>
      <p:sp>
        <p:nvSpPr>
          <p:cNvPr id="21" name="Rectangle 20"/>
          <p:cNvSpPr/>
          <p:nvPr/>
        </p:nvSpPr>
        <p:spPr>
          <a:xfrm>
            <a:off x="396239" y="1412515"/>
            <a:ext cx="11480801" cy="646331"/>
          </a:xfrm>
          <a:prstGeom prst="rect">
            <a:avLst/>
          </a:prstGeom>
          <a:noFill/>
        </p:spPr>
        <p:txBody>
          <a:bodyPr wrap="square">
            <a:spAutoFit/>
          </a:bodyPr>
          <a:lstStyle/>
          <a:p>
            <a:pPr lvl="0"/>
            <a:r>
              <a:rPr lang="en-US" sz="3600" dirty="0">
                <a:solidFill>
                  <a:prstClr val="black"/>
                </a:solidFill>
              </a:rPr>
              <a:t>5. What two things does she say are expensive?</a:t>
            </a:r>
          </a:p>
        </p:txBody>
      </p:sp>
      <p:sp>
        <p:nvSpPr>
          <p:cNvPr id="22" name="Rounded Rectangular Callout 21"/>
          <p:cNvSpPr/>
          <p:nvPr/>
        </p:nvSpPr>
        <p:spPr>
          <a:xfrm>
            <a:off x="4033520" y="3796315"/>
            <a:ext cx="7518400" cy="1755399"/>
          </a:xfrm>
          <a:prstGeom prst="wedgeRoundRectCallout">
            <a:avLst>
              <a:gd name="adj1" fmla="val -245"/>
              <a:gd name="adj2" fmla="val 67500"/>
              <a:gd name="adj3" fmla="val 16667"/>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en-US" sz="3600" dirty="0">
                <a:solidFill>
                  <a:srgbClr val="FF0000"/>
                </a:solidFill>
              </a:rPr>
              <a:t>It can also be very expensive to pay for your apartment and plane tickets.</a:t>
            </a:r>
          </a:p>
        </p:txBody>
      </p:sp>
      <p:sp>
        <p:nvSpPr>
          <p:cNvPr id="20" name="TextBox 19"/>
          <p:cNvSpPr txBox="1"/>
          <p:nvPr/>
        </p:nvSpPr>
        <p:spPr>
          <a:xfrm>
            <a:off x="965221" y="2424033"/>
            <a:ext cx="6115664" cy="923330"/>
          </a:xfrm>
          <a:prstGeom prst="rect">
            <a:avLst/>
          </a:prstGeom>
          <a:noFill/>
        </p:spPr>
        <p:txBody>
          <a:bodyPr wrap="square">
            <a:spAutoFit/>
          </a:bodyPr>
          <a:lstStyle/>
          <a:p>
            <a:r>
              <a:rPr lang="en-US" sz="3600" dirty="0">
                <a:solidFill>
                  <a:srgbClr val="FF0000"/>
                </a:solidFill>
              </a:rPr>
              <a:t>Apartment and plane tickets</a:t>
            </a:r>
            <a:r>
              <a:rPr lang="en-US" dirty="0">
                <a:solidFill>
                  <a:srgbClr val="FF0000"/>
                </a:solidFill>
              </a:rPr>
              <a:t> </a:t>
            </a:r>
            <a:br>
              <a:rPr lang="en-US" dirty="0">
                <a:solidFill>
                  <a:srgbClr val="FF0000"/>
                </a:solidFill>
              </a:rPr>
            </a:br>
            <a:endParaRPr lang="en-US" dirty="0">
              <a:solidFill>
                <a:srgbClr val="FF0000"/>
              </a:solidFill>
            </a:endParaRPr>
          </a:p>
        </p:txBody>
      </p:sp>
      <p:pic>
        <p:nvPicPr>
          <p:cNvPr id="4" name="CD1-TRACK 68">
            <a:hlinkClick r:id="" action="ppaction://media"/>
          </p:cNvPr>
          <p:cNvPicPr/>
          <p:nvPr>
            <a:audioFile r:link="rId1"/>
            <p:extLst>
              <p:ext uri="{DAA4B4D4-6D71-4841-9C94-3DE7FCFB9230}">
                <p14:media xmlns:p14="http://schemas.microsoft.com/office/powerpoint/2010/main" r:embed="rId2">
                  <p14:trim st="66435" end="13656"/>
                </p14:media>
              </p:ext>
            </p:extLst>
          </p:nvPr>
        </p:nvPicPr>
        <p:blipFill>
          <a:blip r:embed="rId4"/>
          <a:stretch>
            <a:fillRect/>
          </a:stretch>
        </p:blipFill>
        <p:spPr>
          <a:xfrm>
            <a:off x="11035030" y="1078865"/>
            <a:ext cx="880745" cy="971550"/>
          </a:xfrm>
          <a:prstGeom prst="rect">
            <a:avLst/>
          </a:prstGeom>
        </p:spPr>
      </p:pic>
      <p:sp>
        <p:nvSpPr>
          <p:cNvPr id="55" name="TextBox 54"/>
          <p:cNvSpPr txBox="1"/>
          <p:nvPr/>
        </p:nvSpPr>
        <p:spPr>
          <a:xfrm>
            <a:off x="7968962" y="473555"/>
            <a:ext cx="3946383" cy="36830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1000" fill="hold"/>
                                        <p:tgtEl>
                                          <p:spTgt spid="22"/>
                                        </p:tgtEl>
                                        <p:attrNameLst>
                                          <p:attrName>ppt_w</p:attrName>
                                        </p:attrNameLst>
                                      </p:cBhvr>
                                      <p:tavLst>
                                        <p:tav tm="0">
                                          <p:val>
                                            <p:fltVal val="0"/>
                                          </p:val>
                                        </p:tav>
                                        <p:tav tm="100000">
                                          <p:val>
                                            <p:strVal val="#ppt_w"/>
                                          </p:val>
                                        </p:tav>
                                      </p:tavLst>
                                    </p:anim>
                                    <p:anim calcmode="lin" valueType="num">
                                      <p:cBhvr>
                                        <p:cTn id="15" dur="1000" fill="hold"/>
                                        <p:tgtEl>
                                          <p:spTgt spid="22"/>
                                        </p:tgtEl>
                                        <p:attrNameLst>
                                          <p:attrName>ppt_h</p:attrName>
                                        </p:attrNameLst>
                                      </p:cBhvr>
                                      <p:tavLst>
                                        <p:tav tm="0">
                                          <p:val>
                                            <p:fltVal val="0"/>
                                          </p:val>
                                        </p:tav>
                                        <p:tav tm="100000">
                                          <p:val>
                                            <p:strVal val="#ppt_h"/>
                                          </p:val>
                                        </p:tav>
                                      </p:tavLst>
                                    </p:anim>
                                    <p:anim calcmode="lin" valueType="num">
                                      <p:cBhvr>
                                        <p:cTn id="16" dur="1000" fill="hold"/>
                                        <p:tgtEl>
                                          <p:spTgt spid="22"/>
                                        </p:tgtEl>
                                        <p:attrNameLst>
                                          <p:attrName>style.rotation</p:attrName>
                                        </p:attrNameLst>
                                      </p:cBhvr>
                                      <p:tavLst>
                                        <p:tav tm="0">
                                          <p:val>
                                            <p:fltVal val="90"/>
                                          </p:val>
                                        </p:tav>
                                        <p:tav tm="100000">
                                          <p:val>
                                            <p:fltVal val="0"/>
                                          </p:val>
                                        </p:tav>
                                      </p:tavLst>
                                    </p:anim>
                                    <p:animEffect transition="in" filter="fade">
                                      <p:cBhvr>
                                        <p:cTn id="17"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0">
                <p:cTn id="18" fill="hold" display="1">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4"/>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additive="base">
                                        <p:cTn id="23" dur="85185" fill="hold"/>
                                        <p:tgtEl>
                                          <p:spTgt spid="4"/>
                                        </p:tgtEl>
                                      </p:cBhvr>
                                    </p:cmd>
                                  </p:childTnLst>
                                </p:cTn>
                              </p:par>
                            </p:childTnLst>
                          </p:cTn>
                        </p:par>
                      </p:childTnLst>
                    </p:cTn>
                  </p:par>
                </p:childTnLst>
              </p:cTn>
              <p:nextCondLst>
                <p:cond evt="onClick" delay="0">
                  <p:tgtEl>
                    <p:spTgt spid="4"/>
                  </p:tgtEl>
                </p:cond>
              </p:nextCondLst>
            </p:seq>
          </p:childTnLst>
        </p:cTn>
      </p:par>
    </p:tnLst>
    <p:bldLst>
      <p:bldP spid="22" grpId="0" animBg="1"/>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3" name="Rectangle 2"/>
          <p:cNvSpPr/>
          <p:nvPr/>
        </p:nvSpPr>
        <p:spPr>
          <a:xfrm>
            <a:off x="2127380" y="346871"/>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Practice reading the presentation with your partner.</a:t>
            </a:r>
          </a:p>
        </p:txBody>
      </p:sp>
      <p:sp>
        <p:nvSpPr>
          <p:cNvPr id="5" name="Rectangle 4"/>
          <p:cNvSpPr/>
          <p:nvPr/>
        </p:nvSpPr>
        <p:spPr>
          <a:xfrm>
            <a:off x="131925" y="1661796"/>
            <a:ext cx="11928150" cy="3970318"/>
          </a:xfrm>
          <a:prstGeom prst="rect">
            <a:avLst/>
          </a:prstGeom>
          <a:ln>
            <a:solidFill>
              <a:schemeClr val="accent1"/>
            </a:solidFill>
          </a:ln>
        </p:spPr>
        <p:txBody>
          <a:bodyPr wrap="square">
            <a:spAutoFit/>
          </a:bodyPr>
          <a:lstStyle/>
          <a:p>
            <a:pPr algn="just"/>
            <a:r>
              <a:rPr lang="en-US" sz="2800" dirty="0"/>
              <a:t>W: Good morning, class. Today, I want to tell you about studying abroad. I know most of you want to go to university next year. Why not go to university in another country? I went to university in France. It was a great experience. I studied there for one year. I could already speak some French, so I could make friends easily. I learned so much about French history. However, there are some things about studying abroad that you might find difficult. You won’t know your way around and might get lost. But universities will give you a map and tell you good places to go. It can also be very expensive to pay for your apartment and plane tickets. If anyone has any questions, please ask me.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56952" y="1278560"/>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01590" y="469514"/>
            <a:ext cx="3984595" cy="2541423"/>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ular Callout 4"/>
          <p:cNvSpPr/>
          <p:nvPr/>
        </p:nvSpPr>
        <p:spPr>
          <a:xfrm>
            <a:off x="392078" y="3010937"/>
            <a:ext cx="7329522" cy="1521455"/>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i="1" dirty="0">
                <a:solidFill>
                  <a:srgbClr val="0070C0"/>
                </a:solidFill>
              </a:rPr>
              <a:t>Do you want to study abroad after high school? Why (not)?</a:t>
            </a:r>
          </a:p>
        </p:txBody>
      </p:sp>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listening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18153" y="2697166"/>
            <a:ext cx="11753526" cy="1491376"/>
          </a:xfrm>
          <a:prstGeom prst="rect">
            <a:avLst/>
          </a:prstGeom>
        </p:spPr>
      </p:pic>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4" name="TextBox 3"/>
          <p:cNvSpPr txBox="1"/>
          <p:nvPr/>
        </p:nvSpPr>
        <p:spPr>
          <a:xfrm>
            <a:off x="2299855" y="657255"/>
            <a:ext cx="8589818" cy="1569660"/>
          </a:xfrm>
          <a:prstGeom prst="rect">
            <a:avLst/>
          </a:prstGeom>
          <a:noFill/>
        </p:spPr>
        <p:txBody>
          <a:bodyPr wrap="square" rtlCol="0">
            <a:spAutoFit/>
          </a:bodyPr>
          <a:lstStyle/>
          <a:p>
            <a:r>
              <a:rPr lang="en-US" sz="3200" i="1" dirty="0">
                <a:solidFill>
                  <a:srgbClr val="0070C0"/>
                </a:solidFill>
              </a:rPr>
              <a:t>Underline the keywords and guess whether Anna has </a:t>
            </a:r>
            <a:r>
              <a:rPr lang="en-US" sz="3200" i="1" dirty="0">
                <a:solidFill>
                  <a:srgbClr val="FF0000"/>
                </a:solidFill>
              </a:rPr>
              <a:t>more</a:t>
            </a:r>
            <a:r>
              <a:rPr lang="en-US" sz="3200" i="1" dirty="0">
                <a:solidFill>
                  <a:srgbClr val="0070C0"/>
                </a:solidFill>
              </a:rPr>
              <a:t> </a:t>
            </a:r>
            <a:r>
              <a:rPr lang="en-US" sz="3200" i="1" u="sng" dirty="0">
                <a:solidFill>
                  <a:srgbClr val="0070C0"/>
                </a:solidFill>
              </a:rPr>
              <a:t>good</a:t>
            </a:r>
            <a:r>
              <a:rPr lang="en-US" sz="3200" i="1" dirty="0">
                <a:solidFill>
                  <a:srgbClr val="0070C0"/>
                </a:solidFill>
              </a:rPr>
              <a:t> or </a:t>
            </a:r>
            <a:r>
              <a:rPr lang="en-US" sz="3200" i="1" u="sng" dirty="0">
                <a:solidFill>
                  <a:srgbClr val="0070C0"/>
                </a:solidFill>
              </a:rPr>
              <a:t>bad</a:t>
            </a:r>
            <a:r>
              <a:rPr lang="en-US" sz="3200" i="1" dirty="0">
                <a:solidFill>
                  <a:srgbClr val="0070C0"/>
                </a:solidFill>
              </a:rPr>
              <a:t> experiences during her time in Spain.</a:t>
            </a:r>
          </a:p>
        </p:txBody>
      </p:sp>
      <p:cxnSp>
        <p:nvCxnSpPr>
          <p:cNvPr id="10" name="Straight Connector 9"/>
          <p:cNvCxnSpPr/>
          <p:nvPr/>
        </p:nvCxnSpPr>
        <p:spPr>
          <a:xfrm>
            <a:off x="11097342" y="3413481"/>
            <a:ext cx="72136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4821382" y="3413481"/>
            <a:ext cx="13968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9676729" y="3413481"/>
            <a:ext cx="101898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a:off x="6650184" y="3413481"/>
            <a:ext cx="203661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a:off x="3368891" y="3402878"/>
            <a:ext cx="718410"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circle(in)">
                                      <p:cBhvr>
                                        <p:cTn id="13" dur="2000"/>
                                        <p:tgtEl>
                                          <p:spTgt spid="21"/>
                                        </p:tgtEl>
                                      </p:cBhvr>
                                    </p:animEffect>
                                  </p:childTnLst>
                                </p:cTn>
                              </p:par>
                              <p:par>
                                <p:cTn id="14" presetID="6" presetClass="entr" presetSubtype="16"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circle(in)">
                                      <p:cBhvr>
                                        <p:cTn id="16" dur="2000"/>
                                        <p:tgtEl>
                                          <p:spTgt spid="23"/>
                                        </p:tgtEl>
                                      </p:cBhvr>
                                    </p:animEffect>
                                  </p:childTnLst>
                                </p:cTn>
                              </p:par>
                              <p:par>
                                <p:cTn id="17" presetID="6"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50519" y="1199535"/>
            <a:ext cx="12041481" cy="4467089"/>
          </a:xfrm>
          <a:prstGeom prst="rect">
            <a:avLst/>
          </a:prstGeom>
        </p:spPr>
      </p:pic>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4" name="TextBox 3"/>
          <p:cNvSpPr txBox="1"/>
          <p:nvPr/>
        </p:nvSpPr>
        <p:spPr>
          <a:xfrm>
            <a:off x="2258291" y="457200"/>
            <a:ext cx="8590684" cy="584775"/>
          </a:xfrm>
          <a:prstGeom prst="rect">
            <a:avLst/>
          </a:prstGeom>
          <a:noFill/>
        </p:spPr>
        <p:txBody>
          <a:bodyPr wrap="square" rtlCol="0">
            <a:spAutoFit/>
          </a:bodyPr>
          <a:lstStyle/>
          <a:p>
            <a:r>
              <a:rPr lang="en-US" sz="3200" i="1" dirty="0">
                <a:solidFill>
                  <a:srgbClr val="0070C0"/>
                </a:solidFill>
              </a:rPr>
              <a:t>Skim the article and underline the key words. </a:t>
            </a:r>
          </a:p>
        </p:txBody>
      </p:sp>
      <p:cxnSp>
        <p:nvCxnSpPr>
          <p:cNvPr id="8" name="Straight Connector 7"/>
          <p:cNvCxnSpPr/>
          <p:nvPr/>
        </p:nvCxnSpPr>
        <p:spPr>
          <a:xfrm>
            <a:off x="6688667" y="4005334"/>
            <a:ext cx="3023369"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0" name="Straight Connector 9"/>
          <p:cNvCxnSpPr/>
          <p:nvPr/>
        </p:nvCxnSpPr>
        <p:spPr>
          <a:xfrm>
            <a:off x="2064327" y="4015494"/>
            <a:ext cx="150860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4726710" y="5475494"/>
            <a:ext cx="3239654" cy="0"/>
          </a:xfrm>
          <a:prstGeom prst="line">
            <a:avLst/>
          </a:prstGeom>
        </p:spPr>
        <p:style>
          <a:lnRef idx="2">
            <a:schemeClr val="accent2"/>
          </a:lnRef>
          <a:fillRef idx="0">
            <a:schemeClr val="accent2"/>
          </a:fillRef>
          <a:effectRef idx="1">
            <a:schemeClr val="accent2"/>
          </a:effectRef>
          <a:fontRef idx="minor">
            <a:schemeClr val="tx1"/>
          </a:fontRef>
        </p:style>
      </p:cxnSp>
      <p:sp>
        <p:nvSpPr>
          <p:cNvPr id="14" name="Rectangle 13"/>
          <p:cNvSpPr/>
          <p:nvPr/>
        </p:nvSpPr>
        <p:spPr>
          <a:xfrm>
            <a:off x="4287520" y="5851289"/>
            <a:ext cx="3322320" cy="57999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a:solidFill>
                  <a:srgbClr val="FF0000"/>
                </a:solidFill>
              </a:rPr>
              <a:t>Answer: a. Good</a:t>
            </a:r>
          </a:p>
        </p:txBody>
      </p:sp>
      <p:cxnSp>
        <p:nvCxnSpPr>
          <p:cNvPr id="11" name="Straight Connector 10"/>
          <p:cNvCxnSpPr/>
          <p:nvPr/>
        </p:nvCxnSpPr>
        <p:spPr>
          <a:xfrm>
            <a:off x="529099" y="4739768"/>
            <a:ext cx="228355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3" name="Straight Connector 12"/>
          <p:cNvCxnSpPr/>
          <p:nvPr/>
        </p:nvCxnSpPr>
        <p:spPr>
          <a:xfrm flipV="1">
            <a:off x="515244" y="4357720"/>
            <a:ext cx="3598788" cy="10221"/>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flipV="1">
            <a:off x="10010678" y="4367980"/>
            <a:ext cx="329311" cy="9287"/>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1000" fill="hold"/>
                                        <p:tgtEl>
                                          <p:spTgt spid="14"/>
                                        </p:tgtEl>
                                        <p:attrNameLst>
                                          <p:attrName>ppt_w</p:attrName>
                                        </p:attrNameLst>
                                      </p:cBhvr>
                                      <p:tavLst>
                                        <p:tav tm="0">
                                          <p:val>
                                            <p:fltVal val="0"/>
                                          </p:val>
                                        </p:tav>
                                        <p:tav tm="100000">
                                          <p:val>
                                            <p:strVal val="#ppt_w"/>
                                          </p:val>
                                        </p:tav>
                                      </p:tavLst>
                                    </p:anim>
                                    <p:anim calcmode="lin" valueType="num">
                                      <p:cBhvr>
                                        <p:cTn id="44" dur="1000" fill="hold"/>
                                        <p:tgtEl>
                                          <p:spTgt spid="14"/>
                                        </p:tgtEl>
                                        <p:attrNameLst>
                                          <p:attrName>ppt_h</p:attrName>
                                        </p:attrNameLst>
                                      </p:cBhvr>
                                      <p:tavLst>
                                        <p:tav tm="0">
                                          <p:val>
                                            <p:fltVal val="0"/>
                                          </p:val>
                                        </p:tav>
                                        <p:tav tm="100000">
                                          <p:val>
                                            <p:strVal val="#ppt_h"/>
                                          </p:val>
                                        </p:tav>
                                      </p:tavLst>
                                    </p:anim>
                                    <p:anim calcmode="lin" valueType="num">
                                      <p:cBhvr>
                                        <p:cTn id="45" dur="1000" fill="hold"/>
                                        <p:tgtEl>
                                          <p:spTgt spid="14"/>
                                        </p:tgtEl>
                                        <p:attrNameLst>
                                          <p:attrName>style.rotation</p:attrName>
                                        </p:attrNameLst>
                                      </p:cBhvr>
                                      <p:tavLst>
                                        <p:tav tm="0">
                                          <p:val>
                                            <p:fltVal val="90"/>
                                          </p:val>
                                        </p:tav>
                                        <p:tav tm="100000">
                                          <p:val>
                                            <p:fltVal val="0"/>
                                          </p:val>
                                        </p:tav>
                                      </p:tavLst>
                                    </p:anim>
                                    <p:animEffect transition="in" filter="fade">
                                      <p:cBhvr>
                                        <p:cTn id="4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6" name="Picture 5"/>
          <p:cNvPicPr>
            <a:picLocks noChangeAspect="1"/>
          </p:cNvPicPr>
          <p:nvPr/>
        </p:nvPicPr>
        <p:blipFill>
          <a:blip r:embed="rId2"/>
          <a:stretch>
            <a:fillRect/>
          </a:stretch>
        </p:blipFill>
        <p:spPr>
          <a:xfrm>
            <a:off x="1939552" y="1572957"/>
            <a:ext cx="1920785" cy="570039"/>
          </a:xfrm>
          <a:prstGeom prst="rect">
            <a:avLst/>
          </a:prstGeom>
        </p:spPr>
      </p:pic>
      <p:sp>
        <p:nvSpPr>
          <p:cNvPr id="11" name="Round Diagonal Corner Rectangle 10"/>
          <p:cNvSpPr/>
          <p:nvPr/>
        </p:nvSpPr>
        <p:spPr>
          <a:xfrm>
            <a:off x="2863846" y="5544331"/>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2489671" y="2754055"/>
            <a:ext cx="3973849" cy="810578"/>
          </a:xfrm>
          <a:prstGeom prst="rect">
            <a:avLst/>
          </a:prstGeom>
          <a:effectLst>
            <a:outerShdw blurRad="50800" dist="38100" dir="5400000" algn="t" rotWithShape="0">
              <a:prstClr val="black">
                <a:alpha val="40000"/>
              </a:prstClr>
            </a:outerShdw>
          </a:effectLst>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188723" y="3888478"/>
            <a:ext cx="4053756" cy="826527"/>
          </a:xfrm>
          <a:prstGeom prst="rect">
            <a:avLst/>
          </a:prstGeom>
        </p:spPr>
      </p:pic>
      <p:pic>
        <p:nvPicPr>
          <p:cNvPr id="2" name="Picture 1"/>
          <p:cNvPicPr>
            <a:picLocks noChangeAspect="1"/>
          </p:cNvPicPr>
          <p:nvPr/>
        </p:nvPicPr>
        <p:blipFill>
          <a:blip r:embed="rId5"/>
          <a:stretch>
            <a:fillRect/>
          </a:stretch>
        </p:blipFill>
        <p:spPr>
          <a:xfrm>
            <a:off x="7130495" y="490818"/>
            <a:ext cx="4201181" cy="58763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124358" y="2098674"/>
            <a:ext cx="11943284" cy="3164340"/>
          </a:xfrm>
          <a:prstGeom prst="rect">
            <a:avLst/>
          </a:prstGeom>
        </p:spPr>
      </p:pic>
      <p:sp>
        <p:nvSpPr>
          <p:cNvPr id="2" name="TextBox 1"/>
          <p:cNvSpPr txBox="1"/>
          <p:nvPr/>
        </p:nvSpPr>
        <p:spPr>
          <a:xfrm>
            <a:off x="1983971" y="457200"/>
            <a:ext cx="10208029" cy="707886"/>
          </a:xfrm>
          <a:prstGeom prst="rect">
            <a:avLst/>
          </a:prstGeom>
          <a:noFill/>
        </p:spPr>
        <p:txBody>
          <a:bodyPr wrap="square" rtlCol="0">
            <a:spAutoFit/>
          </a:bodyPr>
          <a:lstStyle/>
          <a:p>
            <a:r>
              <a:rPr lang="en-US" sz="4000" i="1" dirty="0">
                <a:solidFill>
                  <a:srgbClr val="0070C0"/>
                </a:solidFill>
              </a:rPr>
              <a:t>Read the sentences and underline the key words.</a:t>
            </a:r>
          </a:p>
        </p:txBody>
      </p:sp>
      <p:sp>
        <p:nvSpPr>
          <p:cNvPr id="3" name="TextBox 2"/>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pic>
        <p:nvPicPr>
          <p:cNvPr id="12" name="Picture 11"/>
          <p:cNvPicPr>
            <a:picLocks noChangeAspect="1"/>
          </p:cNvPicPr>
          <p:nvPr/>
        </p:nvPicPr>
        <p:blipFill>
          <a:blip r:embed="rId3"/>
          <a:stretch>
            <a:fillRect/>
          </a:stretch>
        </p:blipFill>
        <p:spPr>
          <a:xfrm>
            <a:off x="642937" y="1250880"/>
            <a:ext cx="8924925" cy="762000"/>
          </a:xfrm>
          <a:prstGeom prst="rect">
            <a:avLst/>
          </a:prstGeom>
        </p:spPr>
      </p:pic>
      <p:cxnSp>
        <p:nvCxnSpPr>
          <p:cNvPr id="14" name="Straight Connector 13"/>
          <p:cNvCxnSpPr/>
          <p:nvPr/>
        </p:nvCxnSpPr>
        <p:spPr>
          <a:xfrm>
            <a:off x="835742" y="2641600"/>
            <a:ext cx="3829391"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a:off x="4922985" y="2641600"/>
            <a:ext cx="268393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8" name="Straight Connector 17"/>
          <p:cNvCxnSpPr/>
          <p:nvPr/>
        </p:nvCxnSpPr>
        <p:spPr>
          <a:xfrm>
            <a:off x="8991600" y="2664542"/>
            <a:ext cx="2878667"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a:off x="724902" y="3269226"/>
            <a:ext cx="3014443"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Straight Connector 25"/>
          <p:cNvCxnSpPr/>
          <p:nvPr/>
        </p:nvCxnSpPr>
        <p:spPr>
          <a:xfrm flipV="1">
            <a:off x="6386945" y="3257755"/>
            <a:ext cx="1436255" cy="11576"/>
          </a:xfrm>
          <a:prstGeom prst="line">
            <a:avLst/>
          </a:prstGeom>
        </p:spPr>
        <p:style>
          <a:lnRef idx="2">
            <a:schemeClr val="accent2"/>
          </a:lnRef>
          <a:fillRef idx="0">
            <a:schemeClr val="accent2"/>
          </a:fillRef>
          <a:effectRef idx="1">
            <a:schemeClr val="accent2"/>
          </a:effectRef>
          <a:fontRef idx="minor">
            <a:schemeClr val="tx1"/>
          </a:fontRef>
        </p:style>
      </p:cxnSp>
      <p:cxnSp>
        <p:nvCxnSpPr>
          <p:cNvPr id="28" name="Straight Connector 27"/>
          <p:cNvCxnSpPr/>
          <p:nvPr/>
        </p:nvCxnSpPr>
        <p:spPr>
          <a:xfrm>
            <a:off x="1905749" y="3873911"/>
            <a:ext cx="79588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0" name="Straight Connector 29"/>
          <p:cNvCxnSpPr/>
          <p:nvPr/>
        </p:nvCxnSpPr>
        <p:spPr>
          <a:xfrm>
            <a:off x="3502264" y="3873911"/>
            <a:ext cx="49667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4" name="Straight Connector 33"/>
          <p:cNvCxnSpPr/>
          <p:nvPr/>
        </p:nvCxnSpPr>
        <p:spPr>
          <a:xfrm>
            <a:off x="3915806" y="3257755"/>
            <a:ext cx="118533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Straight Connector 35"/>
          <p:cNvCxnSpPr/>
          <p:nvPr/>
        </p:nvCxnSpPr>
        <p:spPr>
          <a:xfrm>
            <a:off x="2133600" y="4503923"/>
            <a:ext cx="186533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Straight Connector 37"/>
          <p:cNvCxnSpPr/>
          <p:nvPr/>
        </p:nvCxnSpPr>
        <p:spPr>
          <a:xfrm>
            <a:off x="4665133" y="3873911"/>
            <a:ext cx="354753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Straight Connector 26"/>
          <p:cNvCxnSpPr/>
          <p:nvPr/>
        </p:nvCxnSpPr>
        <p:spPr>
          <a:xfrm>
            <a:off x="5256645" y="3271610"/>
            <a:ext cx="97790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9" name="Straight Connector 28"/>
          <p:cNvCxnSpPr/>
          <p:nvPr/>
        </p:nvCxnSpPr>
        <p:spPr>
          <a:xfrm>
            <a:off x="8705726" y="3264768"/>
            <a:ext cx="138038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1" name="Straight Connector 30"/>
          <p:cNvCxnSpPr/>
          <p:nvPr/>
        </p:nvCxnSpPr>
        <p:spPr>
          <a:xfrm>
            <a:off x="724902" y="5116954"/>
            <a:ext cx="937640"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4158226" y="4492655"/>
            <a:ext cx="2941752" cy="20320"/>
          </a:xfrm>
          <a:prstGeom prst="line">
            <a:avLst/>
          </a:prstGeom>
        </p:spPr>
        <p:style>
          <a:lnRef idx="2">
            <a:schemeClr val="accent2"/>
          </a:lnRef>
          <a:fillRef idx="0">
            <a:schemeClr val="accent2"/>
          </a:fillRef>
          <a:effectRef idx="1">
            <a:schemeClr val="accent2"/>
          </a:effectRef>
          <a:fontRef idx="minor">
            <a:schemeClr val="tx1"/>
          </a:fontRef>
        </p:style>
      </p:cxnSp>
      <p:cxnSp>
        <p:nvCxnSpPr>
          <p:cNvPr id="33" name="Straight Connector 32"/>
          <p:cNvCxnSpPr/>
          <p:nvPr/>
        </p:nvCxnSpPr>
        <p:spPr>
          <a:xfrm>
            <a:off x="1878039" y="5116954"/>
            <a:ext cx="1346942"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Straight Connector 34"/>
          <p:cNvCxnSpPr/>
          <p:nvPr/>
        </p:nvCxnSpPr>
        <p:spPr>
          <a:xfrm>
            <a:off x="3408219" y="5116954"/>
            <a:ext cx="1431636"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Straight Connector 36"/>
          <p:cNvCxnSpPr/>
          <p:nvPr/>
        </p:nvCxnSpPr>
        <p:spPr>
          <a:xfrm>
            <a:off x="5514109" y="5116954"/>
            <a:ext cx="992138"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anim calcmode="lin" valueType="num">
                                      <p:cBhvr additive="base">
                                        <p:cTn id="49" dur="500" fill="hold"/>
                                        <p:tgtEl>
                                          <p:spTgt spid="29"/>
                                        </p:tgtEl>
                                        <p:attrNameLst>
                                          <p:attrName>ppt_x</p:attrName>
                                        </p:attrNameLst>
                                      </p:cBhvr>
                                      <p:tavLst>
                                        <p:tav tm="0">
                                          <p:val>
                                            <p:strVal val="#ppt_x"/>
                                          </p:val>
                                        </p:tav>
                                        <p:tav tm="100000">
                                          <p:val>
                                            <p:strVal val="#ppt_x"/>
                                          </p:val>
                                        </p:tav>
                                      </p:tavLst>
                                    </p:anim>
                                    <p:anim calcmode="lin" valueType="num">
                                      <p:cBhvr additive="base">
                                        <p:cTn id="5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additive="base">
                                        <p:cTn id="61" dur="500" fill="hold"/>
                                        <p:tgtEl>
                                          <p:spTgt spid="30"/>
                                        </p:tgtEl>
                                        <p:attrNameLst>
                                          <p:attrName>ppt_x</p:attrName>
                                        </p:attrNameLst>
                                      </p:cBhvr>
                                      <p:tavLst>
                                        <p:tav tm="0">
                                          <p:val>
                                            <p:strVal val="#ppt_x"/>
                                          </p:val>
                                        </p:tav>
                                        <p:tav tm="100000">
                                          <p:val>
                                            <p:strVal val="#ppt_x"/>
                                          </p:val>
                                        </p:tav>
                                      </p:tavLst>
                                    </p:anim>
                                    <p:anim calcmode="lin" valueType="num">
                                      <p:cBhvr additive="base">
                                        <p:cTn id="6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 calcmode="lin" valueType="num">
                                      <p:cBhvr additive="base">
                                        <p:cTn id="67" dur="500" fill="hold"/>
                                        <p:tgtEl>
                                          <p:spTgt spid="38"/>
                                        </p:tgtEl>
                                        <p:attrNameLst>
                                          <p:attrName>ppt_x</p:attrName>
                                        </p:attrNameLst>
                                      </p:cBhvr>
                                      <p:tavLst>
                                        <p:tav tm="0">
                                          <p:val>
                                            <p:strVal val="#ppt_x"/>
                                          </p:val>
                                        </p:tav>
                                        <p:tav tm="100000">
                                          <p:val>
                                            <p:strVal val="#ppt_x"/>
                                          </p:val>
                                        </p:tav>
                                      </p:tavLst>
                                    </p:anim>
                                    <p:anim calcmode="lin" valueType="num">
                                      <p:cBhvr additive="base">
                                        <p:cTn id="68"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6"/>
                                        </p:tgtEl>
                                        <p:attrNameLst>
                                          <p:attrName>style.visibility</p:attrName>
                                        </p:attrNameLst>
                                      </p:cBhvr>
                                      <p:to>
                                        <p:strVal val="visible"/>
                                      </p:to>
                                    </p:set>
                                    <p:anim calcmode="lin" valueType="num">
                                      <p:cBhvr additive="base">
                                        <p:cTn id="73" dur="500" fill="hold"/>
                                        <p:tgtEl>
                                          <p:spTgt spid="36"/>
                                        </p:tgtEl>
                                        <p:attrNameLst>
                                          <p:attrName>ppt_x</p:attrName>
                                        </p:attrNameLst>
                                      </p:cBhvr>
                                      <p:tavLst>
                                        <p:tav tm="0">
                                          <p:val>
                                            <p:strVal val="#ppt_x"/>
                                          </p:val>
                                        </p:tav>
                                        <p:tav tm="100000">
                                          <p:val>
                                            <p:strVal val="#ppt_x"/>
                                          </p:val>
                                        </p:tav>
                                      </p:tavLst>
                                    </p:anim>
                                    <p:anim calcmode="lin" valueType="num">
                                      <p:cBhvr additive="base">
                                        <p:cTn id="7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anim calcmode="lin" valueType="num">
                                      <p:cBhvr additive="base">
                                        <p:cTn id="79" dur="500" fill="hold"/>
                                        <p:tgtEl>
                                          <p:spTgt spid="32"/>
                                        </p:tgtEl>
                                        <p:attrNameLst>
                                          <p:attrName>ppt_x</p:attrName>
                                        </p:attrNameLst>
                                      </p:cBhvr>
                                      <p:tavLst>
                                        <p:tav tm="0">
                                          <p:val>
                                            <p:strVal val="#ppt_x"/>
                                          </p:val>
                                        </p:tav>
                                        <p:tav tm="100000">
                                          <p:val>
                                            <p:strVal val="#ppt_x"/>
                                          </p:val>
                                        </p:tav>
                                      </p:tavLst>
                                    </p:anim>
                                    <p:anim calcmode="lin" valueType="num">
                                      <p:cBhvr additive="base">
                                        <p:cTn id="8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31"/>
                                        </p:tgtEl>
                                        <p:attrNameLst>
                                          <p:attrName>style.visibility</p:attrName>
                                        </p:attrNameLst>
                                      </p:cBhvr>
                                      <p:to>
                                        <p:strVal val="visible"/>
                                      </p:to>
                                    </p:set>
                                    <p:anim calcmode="lin" valueType="num">
                                      <p:cBhvr additive="base">
                                        <p:cTn id="85" dur="500" fill="hold"/>
                                        <p:tgtEl>
                                          <p:spTgt spid="31"/>
                                        </p:tgtEl>
                                        <p:attrNameLst>
                                          <p:attrName>ppt_x</p:attrName>
                                        </p:attrNameLst>
                                      </p:cBhvr>
                                      <p:tavLst>
                                        <p:tav tm="0">
                                          <p:val>
                                            <p:strVal val="#ppt_x"/>
                                          </p:val>
                                        </p:tav>
                                        <p:tav tm="100000">
                                          <p:val>
                                            <p:strVal val="#ppt_x"/>
                                          </p:val>
                                        </p:tav>
                                      </p:tavLst>
                                    </p:anim>
                                    <p:anim calcmode="lin" valueType="num">
                                      <p:cBhvr additive="base">
                                        <p:cTn id="8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33"/>
                                        </p:tgtEl>
                                        <p:attrNameLst>
                                          <p:attrName>style.visibility</p:attrName>
                                        </p:attrNameLst>
                                      </p:cBhvr>
                                      <p:to>
                                        <p:strVal val="visible"/>
                                      </p:to>
                                    </p:set>
                                    <p:anim calcmode="lin" valueType="num">
                                      <p:cBhvr additive="base">
                                        <p:cTn id="91" dur="500" fill="hold"/>
                                        <p:tgtEl>
                                          <p:spTgt spid="33"/>
                                        </p:tgtEl>
                                        <p:attrNameLst>
                                          <p:attrName>ppt_x</p:attrName>
                                        </p:attrNameLst>
                                      </p:cBhvr>
                                      <p:tavLst>
                                        <p:tav tm="0">
                                          <p:val>
                                            <p:strVal val="#ppt_x"/>
                                          </p:val>
                                        </p:tav>
                                        <p:tav tm="100000">
                                          <p:val>
                                            <p:strVal val="#ppt_x"/>
                                          </p:val>
                                        </p:tav>
                                      </p:tavLst>
                                    </p:anim>
                                    <p:anim calcmode="lin" valueType="num">
                                      <p:cBhvr additive="base">
                                        <p:cTn id="92"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35"/>
                                        </p:tgtEl>
                                        <p:attrNameLst>
                                          <p:attrName>style.visibility</p:attrName>
                                        </p:attrNameLst>
                                      </p:cBhvr>
                                      <p:to>
                                        <p:strVal val="visible"/>
                                      </p:to>
                                    </p:set>
                                    <p:anim calcmode="lin" valueType="num">
                                      <p:cBhvr additive="base">
                                        <p:cTn id="97" dur="500" fill="hold"/>
                                        <p:tgtEl>
                                          <p:spTgt spid="35"/>
                                        </p:tgtEl>
                                        <p:attrNameLst>
                                          <p:attrName>ppt_x</p:attrName>
                                        </p:attrNameLst>
                                      </p:cBhvr>
                                      <p:tavLst>
                                        <p:tav tm="0">
                                          <p:val>
                                            <p:strVal val="#ppt_x"/>
                                          </p:val>
                                        </p:tav>
                                        <p:tav tm="100000">
                                          <p:val>
                                            <p:strVal val="#ppt_x"/>
                                          </p:val>
                                        </p:tav>
                                      </p:tavLst>
                                    </p:anim>
                                    <p:anim calcmode="lin" valueType="num">
                                      <p:cBhvr additive="base">
                                        <p:cTn id="9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nodeType="clickEffect">
                                  <p:stCondLst>
                                    <p:cond delay="0"/>
                                  </p:stCondLst>
                                  <p:childTnLst>
                                    <p:set>
                                      <p:cBhvr>
                                        <p:cTn id="102" dur="1" fill="hold">
                                          <p:stCondLst>
                                            <p:cond delay="0"/>
                                          </p:stCondLst>
                                        </p:cTn>
                                        <p:tgtEl>
                                          <p:spTgt spid="37"/>
                                        </p:tgtEl>
                                        <p:attrNameLst>
                                          <p:attrName>style.visibility</p:attrName>
                                        </p:attrNameLst>
                                      </p:cBhvr>
                                      <p:to>
                                        <p:strVal val="visible"/>
                                      </p:to>
                                    </p:set>
                                    <p:anim calcmode="lin" valueType="num">
                                      <p:cBhvr additive="base">
                                        <p:cTn id="103" dur="500" fill="hold"/>
                                        <p:tgtEl>
                                          <p:spTgt spid="37"/>
                                        </p:tgtEl>
                                        <p:attrNameLst>
                                          <p:attrName>ppt_x</p:attrName>
                                        </p:attrNameLst>
                                      </p:cBhvr>
                                      <p:tavLst>
                                        <p:tav tm="0">
                                          <p:val>
                                            <p:strVal val="#ppt_x"/>
                                          </p:val>
                                        </p:tav>
                                        <p:tav tm="100000">
                                          <p:val>
                                            <p:strVal val="#ppt_x"/>
                                          </p:val>
                                        </p:tav>
                                      </p:tavLst>
                                    </p:anim>
                                    <p:anim calcmode="lin" valueType="num">
                                      <p:cBhvr additive="base">
                                        <p:cTn id="104"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623" y="1933711"/>
            <a:ext cx="12041481" cy="4467089"/>
          </a:xfrm>
          <a:prstGeom prst="rect">
            <a:avLst/>
          </a:prstGeom>
        </p:spPr>
      </p:pic>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0" y="1069925"/>
            <a:ext cx="12727529" cy="646331"/>
          </a:xfrm>
          <a:prstGeom prst="rect">
            <a:avLst/>
          </a:prstGeom>
          <a:noFill/>
        </p:spPr>
        <p:txBody>
          <a:bodyPr wrap="square" rtlCol="0">
            <a:spAutoFit/>
          </a:bodyPr>
          <a:lstStyle/>
          <a:p>
            <a:r>
              <a:rPr lang="en-US" sz="3600" dirty="0">
                <a:solidFill>
                  <a:srgbClr val="FF0000"/>
                </a:solidFill>
              </a:rPr>
              <a:t>1. Teen World Magazine asked teachers about studying abroad.  </a:t>
            </a:r>
          </a:p>
        </p:txBody>
      </p:sp>
      <p:cxnSp>
        <p:nvCxnSpPr>
          <p:cNvPr id="7" name="Straight Connector 6"/>
          <p:cNvCxnSpPr/>
          <p:nvPr/>
        </p:nvCxnSpPr>
        <p:spPr>
          <a:xfrm>
            <a:off x="1496263" y="3272106"/>
            <a:ext cx="7938682"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7587225" y="1682650"/>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a:t>
            </a:r>
            <a:r>
              <a:rPr lang="en-US" sz="3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623" y="1933711"/>
            <a:ext cx="12041481" cy="4467089"/>
          </a:xfrm>
          <a:prstGeom prst="rect">
            <a:avLst/>
          </a:prstGeom>
        </p:spPr>
      </p:pic>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0" y="1069925"/>
            <a:ext cx="12727529" cy="646331"/>
          </a:xfrm>
          <a:prstGeom prst="rect">
            <a:avLst/>
          </a:prstGeom>
          <a:noFill/>
        </p:spPr>
        <p:txBody>
          <a:bodyPr wrap="square" rtlCol="0">
            <a:spAutoFit/>
          </a:bodyPr>
          <a:lstStyle/>
          <a:p>
            <a:r>
              <a:rPr lang="en-US" sz="3600" dirty="0">
                <a:solidFill>
                  <a:srgbClr val="FF0000"/>
                </a:solidFill>
              </a:rPr>
              <a:t>2. Studying abroad helped Anna improve her Spanish.</a:t>
            </a:r>
          </a:p>
        </p:txBody>
      </p:sp>
      <p:cxnSp>
        <p:nvCxnSpPr>
          <p:cNvPr id="7" name="Straight Connector 6"/>
          <p:cNvCxnSpPr/>
          <p:nvPr/>
        </p:nvCxnSpPr>
        <p:spPr>
          <a:xfrm>
            <a:off x="282028" y="4756363"/>
            <a:ext cx="5377627"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7587225" y="1682650"/>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a:t>
            </a:r>
            <a:r>
              <a:rPr lang="en-US" sz="3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623" y="1933711"/>
            <a:ext cx="12041481" cy="4467089"/>
          </a:xfrm>
          <a:prstGeom prst="rect">
            <a:avLst/>
          </a:prstGeom>
        </p:spPr>
      </p:pic>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0" y="1069925"/>
            <a:ext cx="12727529" cy="646331"/>
          </a:xfrm>
          <a:prstGeom prst="rect">
            <a:avLst/>
          </a:prstGeom>
          <a:noFill/>
        </p:spPr>
        <p:txBody>
          <a:bodyPr wrap="square" rtlCol="0">
            <a:spAutoFit/>
          </a:bodyPr>
          <a:lstStyle/>
          <a:p>
            <a:r>
              <a:rPr lang="en-US" sz="3600" dirty="0">
                <a:solidFill>
                  <a:srgbClr val="FF0000"/>
                </a:solidFill>
              </a:rPr>
              <a:t>3. It was easy for her to make friends at first.</a:t>
            </a:r>
          </a:p>
        </p:txBody>
      </p:sp>
      <p:cxnSp>
        <p:nvCxnSpPr>
          <p:cNvPr id="7" name="Straight Connector 6"/>
          <p:cNvCxnSpPr/>
          <p:nvPr/>
        </p:nvCxnSpPr>
        <p:spPr>
          <a:xfrm>
            <a:off x="290945" y="5115306"/>
            <a:ext cx="3606652"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7587225" y="1682650"/>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False</a:t>
            </a:r>
            <a:r>
              <a:rPr lang="en-US" sz="3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623" y="1933711"/>
            <a:ext cx="12041481" cy="4467089"/>
          </a:xfrm>
          <a:prstGeom prst="rect">
            <a:avLst/>
          </a:prstGeom>
        </p:spPr>
      </p:pic>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0" y="1069925"/>
            <a:ext cx="12727529" cy="646331"/>
          </a:xfrm>
          <a:prstGeom prst="rect">
            <a:avLst/>
          </a:prstGeom>
          <a:noFill/>
        </p:spPr>
        <p:txBody>
          <a:bodyPr wrap="square" rtlCol="0">
            <a:spAutoFit/>
          </a:bodyPr>
          <a:lstStyle/>
          <a:p>
            <a:r>
              <a:rPr lang="en-US" sz="3600" dirty="0">
                <a:solidFill>
                  <a:srgbClr val="FF0000"/>
                </a:solidFill>
              </a:rPr>
              <a:t>4. Anna's classmates helped her a lot.</a:t>
            </a:r>
          </a:p>
        </p:txBody>
      </p:sp>
      <p:cxnSp>
        <p:nvCxnSpPr>
          <p:cNvPr id="7" name="Straight Connector 6"/>
          <p:cNvCxnSpPr/>
          <p:nvPr/>
        </p:nvCxnSpPr>
        <p:spPr>
          <a:xfrm>
            <a:off x="277091" y="5867201"/>
            <a:ext cx="7551312"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7587225" y="1682650"/>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a:t>
            </a:r>
            <a:r>
              <a:rPr lang="en-US" sz="3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75623" y="1933711"/>
            <a:ext cx="12041481" cy="4467089"/>
          </a:xfrm>
          <a:prstGeom prst="rect">
            <a:avLst/>
          </a:prstGeom>
        </p:spPr>
      </p:pic>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
        <p:nvSpPr>
          <p:cNvPr id="3" name="TextBox 2"/>
          <p:cNvSpPr txBox="1"/>
          <p:nvPr/>
        </p:nvSpPr>
        <p:spPr>
          <a:xfrm>
            <a:off x="2258290" y="457200"/>
            <a:ext cx="9425709" cy="707886"/>
          </a:xfrm>
          <a:prstGeom prst="rect">
            <a:avLst/>
          </a:prstGeom>
          <a:noFill/>
        </p:spPr>
        <p:txBody>
          <a:bodyPr wrap="square" rtlCol="0">
            <a:spAutoFit/>
          </a:bodyPr>
          <a:lstStyle/>
          <a:p>
            <a:r>
              <a:rPr lang="en-US" sz="4000" i="1" dirty="0">
                <a:solidFill>
                  <a:srgbClr val="0070C0"/>
                </a:solidFill>
              </a:rPr>
              <a:t>Now, read and write True or False.</a:t>
            </a:r>
          </a:p>
        </p:txBody>
      </p:sp>
      <p:sp>
        <p:nvSpPr>
          <p:cNvPr id="5" name="TextBox 4"/>
          <p:cNvSpPr txBox="1"/>
          <p:nvPr/>
        </p:nvSpPr>
        <p:spPr>
          <a:xfrm>
            <a:off x="0" y="1069925"/>
            <a:ext cx="12727529" cy="646331"/>
          </a:xfrm>
          <a:prstGeom prst="rect">
            <a:avLst/>
          </a:prstGeom>
          <a:noFill/>
        </p:spPr>
        <p:txBody>
          <a:bodyPr wrap="square" rtlCol="0">
            <a:spAutoFit/>
          </a:bodyPr>
          <a:lstStyle/>
          <a:p>
            <a:r>
              <a:rPr lang="en-US" sz="3600" dirty="0">
                <a:solidFill>
                  <a:srgbClr val="FF0000"/>
                </a:solidFill>
              </a:rPr>
              <a:t>5. Anna enjoyed her year in Spain.</a:t>
            </a:r>
          </a:p>
        </p:txBody>
      </p:sp>
      <p:cxnSp>
        <p:nvCxnSpPr>
          <p:cNvPr id="7" name="Straight Connector 6"/>
          <p:cNvCxnSpPr/>
          <p:nvPr/>
        </p:nvCxnSpPr>
        <p:spPr>
          <a:xfrm>
            <a:off x="4502727" y="6216518"/>
            <a:ext cx="3260285"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TextBox 7"/>
          <p:cNvSpPr txBox="1"/>
          <p:nvPr/>
        </p:nvSpPr>
        <p:spPr>
          <a:xfrm>
            <a:off x="7587225" y="1682650"/>
            <a:ext cx="2009058" cy="646331"/>
          </a:xfrm>
          <a:prstGeom prst="rect">
            <a:avLst/>
          </a:prstGeom>
          <a:solidFill>
            <a:schemeClr val="bg1"/>
          </a:solidFill>
          <a:ln w="76200">
            <a:solidFill>
              <a:schemeClr val="accent1"/>
            </a:solidFill>
          </a:ln>
        </p:spPr>
        <p:txBody>
          <a:bodyPr wrap="square" rtlCol="0">
            <a:spAutoFit/>
          </a:bodyPr>
          <a:lstStyle/>
          <a:p>
            <a:pPr algn="ctr"/>
            <a:r>
              <a:rPr lang="en-US" sz="3600" dirty="0">
                <a:solidFill>
                  <a:srgbClr val="FF0000"/>
                </a:solidFill>
              </a:rPr>
              <a:t>True</a:t>
            </a:r>
            <a:r>
              <a:rPr lang="en-US" sz="3600" dirty="0"/>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ppt_w</p:attrName>
                                        </p:attrNameLst>
                                      </p:cBhvr>
                                      <p:tavLst>
                                        <p:tav tm="0">
                                          <p:val>
                                            <p:fltVal val="0"/>
                                          </p:val>
                                        </p:tav>
                                        <p:tav tm="100000">
                                          <p:val>
                                            <p:strVal val="#ppt_w"/>
                                          </p:val>
                                        </p:tav>
                                      </p:tavLst>
                                    </p:anim>
                                    <p:anim calcmode="lin" valueType="num">
                                      <p:cBhvr>
                                        <p:cTn id="14" dur="1000" fill="hold"/>
                                        <p:tgtEl>
                                          <p:spTgt spid="8"/>
                                        </p:tgtEl>
                                        <p:attrNameLst>
                                          <p:attrName>ppt_h</p:attrName>
                                        </p:attrNameLst>
                                      </p:cBhvr>
                                      <p:tavLst>
                                        <p:tav tm="0">
                                          <p:val>
                                            <p:fltVal val="0"/>
                                          </p:val>
                                        </p:tav>
                                        <p:tav tm="100000">
                                          <p:val>
                                            <p:strVal val="#ppt_h"/>
                                          </p:val>
                                        </p:tav>
                                      </p:tavLst>
                                    </p:anim>
                                    <p:anim calcmode="lin" valueType="num">
                                      <p:cBhvr>
                                        <p:cTn id="15" dur="1000" fill="hold"/>
                                        <p:tgtEl>
                                          <p:spTgt spid="8"/>
                                        </p:tgtEl>
                                        <p:attrNameLst>
                                          <p:attrName>style.rotation</p:attrName>
                                        </p:attrNameLst>
                                      </p:cBhvr>
                                      <p:tavLst>
                                        <p:tav tm="0">
                                          <p:val>
                                            <p:fltVal val="90"/>
                                          </p:val>
                                        </p:tav>
                                        <p:tav tm="100000">
                                          <p:val>
                                            <p:fltVal val="0"/>
                                          </p:val>
                                        </p:tav>
                                      </p:tavLst>
                                    </p:anim>
                                    <p:animEffect transition="in" filter="fade">
                                      <p:cBhvr>
                                        <p:cTn id="16"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5" name="Rectangle 4"/>
          <p:cNvSpPr/>
          <p:nvPr/>
        </p:nvSpPr>
        <p:spPr>
          <a:xfrm>
            <a:off x="1195498" y="1186219"/>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pic>
        <p:nvPicPr>
          <p:cNvPr id="6"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79918" y="579696"/>
            <a:ext cx="3349538" cy="2136376"/>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ular Callout 7"/>
          <p:cNvSpPr/>
          <p:nvPr/>
        </p:nvSpPr>
        <p:spPr>
          <a:xfrm>
            <a:off x="748145" y="2851599"/>
            <a:ext cx="10737273" cy="2495948"/>
          </a:xfrm>
          <a:prstGeom prst="wedgeRoundRectCallout">
            <a:avLst>
              <a:gd name="adj1" fmla="val 49284"/>
              <a:gd name="adj2" fmla="val 45995"/>
              <a:gd name="adj3" fmla="val 16667"/>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i="1" dirty="0">
                <a:solidFill>
                  <a:srgbClr val="0070C0"/>
                </a:solidFill>
              </a:rPr>
              <a:t>Would you like to study abroad? What problems do you think you would have?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43703" y="642336"/>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LET’S PLAY!</a:t>
            </a:r>
          </a:p>
        </p:txBody>
      </p:sp>
      <p:sp>
        <p:nvSpPr>
          <p:cNvPr id="5" name="TextBox 4">
            <a:hlinkClick r:id="rId2"/>
          </p:cNvPr>
          <p:cNvSpPr txBox="1"/>
          <p:nvPr/>
        </p:nvSpPr>
        <p:spPr>
          <a:xfrm>
            <a:off x="248480" y="3709107"/>
            <a:ext cx="1804809"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i="1" dirty="0"/>
              <a:t>Click here to play the games</a:t>
            </a:r>
          </a:p>
        </p:txBody>
      </p:sp>
      <p:pic>
        <p:nvPicPr>
          <p:cNvPr id="4" name="Picture 3"/>
          <p:cNvPicPr>
            <a:picLocks noChangeAspect="1"/>
          </p:cNvPicPr>
          <p:nvPr/>
        </p:nvPicPr>
        <p:blipFill>
          <a:blip r:embed="rId3"/>
          <a:stretch>
            <a:fillRect/>
          </a:stretch>
        </p:blipFill>
        <p:spPr>
          <a:xfrm>
            <a:off x="2571032" y="2006082"/>
            <a:ext cx="9231601" cy="405238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10515"/>
            <a:ext cx="9059545" cy="6177280"/>
          </a:xfrm>
          <a:prstGeom prst="rect">
            <a:avLst/>
          </a:prstGeom>
        </p:spPr>
      </p:pic>
      <p:sp>
        <p:nvSpPr>
          <p:cNvPr id="5" name="Rectangle 4"/>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a:fillRect/>
          </a:stretch>
        </p:blipFill>
        <p:spPr>
          <a:xfrm>
            <a:off x="1" y="411086"/>
            <a:ext cx="5882639" cy="6054816"/>
          </a:xfrm>
          <a:prstGeom prst="rect">
            <a:avLst/>
          </a:prstGeom>
        </p:spPr>
      </p:pic>
      <p:sp>
        <p:nvSpPr>
          <p:cNvPr id="3" name="TextBox 2"/>
          <p:cNvSpPr txBox="1"/>
          <p:nvPr/>
        </p:nvSpPr>
        <p:spPr>
          <a:xfrm>
            <a:off x="6070840" y="1073277"/>
            <a:ext cx="5980924" cy="5078313"/>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i="1" dirty="0">
              <a:solidFill>
                <a:srgbClr val="0070C0"/>
              </a:solidFill>
            </a:endParaRPr>
          </a:p>
          <a:p>
            <a:pPr marL="571500" indent="-571500">
              <a:buFontTx/>
              <a:buChar char="-"/>
            </a:pPr>
            <a:r>
              <a:rPr lang="en-US" sz="3600" i="1" dirty="0">
                <a:solidFill>
                  <a:srgbClr val="0070C0"/>
                </a:solidFill>
              </a:rPr>
              <a:t>practice listening and reading for main ideas and specific information.</a:t>
            </a:r>
          </a:p>
          <a:p>
            <a:pPr marL="571500" indent="-571500">
              <a:buFontTx/>
              <a:buChar char="-"/>
            </a:pPr>
            <a:r>
              <a:rPr lang="en-US" sz="3600" i="1" dirty="0">
                <a:solidFill>
                  <a:srgbClr val="0070C0"/>
                </a:solidFill>
              </a:rPr>
              <a:t>be well-prepared for the writing activity in the next lesson.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1104899" y="2257771"/>
            <a:ext cx="10200410"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Listening: </a:t>
            </a:r>
          </a:p>
          <a:p>
            <a:r>
              <a:rPr lang="en-US" sz="3600" i="1" dirty="0">
                <a:solidFill>
                  <a:srgbClr val="0070C0"/>
                </a:solidFill>
              </a:rPr>
              <a:t>- Listen for gist and choose the correct information.</a:t>
            </a:r>
          </a:p>
          <a:p>
            <a:r>
              <a:rPr lang="en-US" sz="3600" i="1" dirty="0">
                <a:solidFill>
                  <a:srgbClr val="FF0000"/>
                </a:solidFill>
              </a:rPr>
              <a:t>Reading: </a:t>
            </a:r>
          </a:p>
          <a:p>
            <a:r>
              <a:rPr lang="en-US" sz="3600" i="1" dirty="0">
                <a:solidFill>
                  <a:srgbClr val="0070C0"/>
                </a:solidFill>
              </a:rPr>
              <a:t>- Read for detail and specific information.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heel(1)">
                                      <p:cBhvr>
                                        <p:cTn id="27"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497840" y="1646758"/>
            <a:ext cx="11541761" cy="396938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Do the Listening and Reading exercises </a:t>
            </a:r>
            <a:r>
              <a:rPr lang="en-US" sz="3600" i="1" dirty="0">
                <a:solidFill>
                  <a:srgbClr val="0070C0"/>
                </a:solidFill>
                <a:sym typeface="+mn-ea"/>
              </a:rPr>
              <a:t>in </a:t>
            </a:r>
            <a:r>
              <a:rPr lang="en-US" sz="3600" b="1" i="1" dirty="0" err="1">
                <a:solidFill>
                  <a:srgbClr val="0070C0"/>
                </a:solidFill>
                <a:sym typeface="+mn-ea"/>
              </a:rPr>
              <a:t>Tiếng</a:t>
            </a:r>
            <a:r>
              <a:rPr lang="en-US" sz="3600" b="1" i="1" dirty="0">
                <a:solidFill>
                  <a:srgbClr val="0070C0"/>
                </a:solidFill>
                <a:sym typeface="+mn-ea"/>
              </a:rPr>
              <a:t> Anh 7 </a:t>
            </a:r>
            <a:r>
              <a:rPr lang="en-US" sz="3600" b="1" i="1" dirty="0" err="1">
                <a:solidFill>
                  <a:srgbClr val="0070C0"/>
                </a:solidFill>
                <a:sym typeface="+mn-ea"/>
              </a:rPr>
              <a:t>i</a:t>
            </a:r>
            <a:r>
              <a:rPr lang="en-US" sz="3600" b="1" i="1" dirty="0">
                <a:solidFill>
                  <a:srgbClr val="0070C0"/>
                </a:solidFill>
                <a:sym typeface="+mn-ea"/>
              </a:rPr>
              <a:t>-Learn Smart World Workbook</a:t>
            </a:r>
            <a:r>
              <a:rPr lang="en-US" sz="3600" i="1" dirty="0">
                <a:solidFill>
                  <a:srgbClr val="0070C0"/>
                </a:solidFill>
              </a:rPr>
              <a:t> (page 36).</a:t>
            </a:r>
          </a:p>
          <a:p>
            <a:pPr marL="571500" indent="-571500">
              <a:buFontTx/>
              <a:buChar char="-"/>
            </a:pPr>
            <a:r>
              <a:rPr lang="en-US" sz="3600" i="1" dirty="0">
                <a:solidFill>
                  <a:srgbClr val="0070C0"/>
                </a:solidFill>
              </a:rPr>
              <a:t>Do the exercises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Notebook</a:t>
            </a:r>
            <a:r>
              <a:rPr lang="en-US" sz="3600" i="1" dirty="0">
                <a:solidFill>
                  <a:srgbClr val="0070C0"/>
                </a:solidFill>
              </a:rPr>
              <a:t> (page 40).</a:t>
            </a:r>
          </a:p>
          <a:p>
            <a:pPr marL="571500" indent="-571500">
              <a:buFontTx/>
              <a:buChar char="-"/>
            </a:pPr>
            <a:r>
              <a:rPr lang="en-US" sz="3600" i="1" dirty="0">
                <a:solidFill>
                  <a:srgbClr val="0070C0"/>
                </a:solidFill>
              </a:rPr>
              <a:t>Prepare the next lesson (page 51 SB).</a:t>
            </a:r>
          </a:p>
          <a:p>
            <a:pPr marL="571500" indent="-571500">
              <a:buFontTx/>
              <a:buChar char="-"/>
            </a:pPr>
            <a:r>
              <a:rPr lang="en-US" sz="3600" i="1">
                <a:solidFill>
                  <a:srgbClr val="0070C0"/>
                </a:solidFill>
              </a:rPr>
              <a:t>Play the consolidation </a:t>
            </a:r>
            <a:r>
              <a:rPr lang="en-US" sz="3600" i="1" dirty="0">
                <a:solidFill>
                  <a:srgbClr val="0070C0"/>
                </a:solidFill>
              </a:rPr>
              <a:t>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 </a:t>
            </a:r>
            <a:r>
              <a:rPr lang="en-US" sz="3600" i="1" dirty="0">
                <a:solidFill>
                  <a:srgbClr val="0070C0"/>
                </a:solidFill>
              </a:rPr>
              <a:t>on </a:t>
            </a:r>
            <a:r>
              <a:rPr lang="en-US" sz="3600" i="1" dirty="0">
                <a:solidFill>
                  <a:srgbClr val="0070C0"/>
                </a:solidFill>
                <a:hlinkClick r:id="rId2"/>
              </a:rPr>
              <a:t>www.eduhome.com.vn</a:t>
            </a:r>
            <a:r>
              <a:rPr lang="en-US" sz="3600" i="1" dirty="0">
                <a:solidFill>
                  <a:srgbClr val="0070C0"/>
                </a:solidFill>
              </a:rPr>
              <a:t>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a:fill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636" y="667263"/>
            <a:ext cx="4174284" cy="923330"/>
          </a:xfrm>
          <a:prstGeom prst="rect">
            <a:avLst/>
          </a:prstGeom>
        </p:spPr>
        <p:txBody>
          <a:bodyPr wrap="none">
            <a:spAutoFit/>
          </a:bodyPr>
          <a:lstStyle/>
          <a:p>
            <a:r>
              <a:rPr lang="en-US" sz="5400" b="1" dirty="0">
                <a:solidFill>
                  <a:srgbClr val="FF0000"/>
                </a:solidFill>
                <a:highlight>
                  <a:srgbClr val="FFFF00"/>
                </a:highlight>
                <a:ea typeface="Times New Roman" panose="02020603050405020304" pitchFamily="18" charset="0"/>
              </a:rPr>
              <a:t>Work in pairs.</a:t>
            </a:r>
            <a:endParaRPr lang="en-US" sz="5400" b="1" dirty="0">
              <a:solidFill>
                <a:srgbClr val="FF0000"/>
              </a:solidFill>
              <a:highlight>
                <a:srgbClr val="FFFF00"/>
              </a:highlight>
            </a:endParaRPr>
          </a:p>
        </p:txBody>
      </p:sp>
      <p:sp>
        <p:nvSpPr>
          <p:cNvPr id="3" name="Rectangle 2"/>
          <p:cNvSpPr/>
          <p:nvPr/>
        </p:nvSpPr>
        <p:spPr>
          <a:xfrm>
            <a:off x="54735" y="2184540"/>
            <a:ext cx="7877471" cy="1477328"/>
          </a:xfrm>
          <a:prstGeom prst="rect">
            <a:avLst/>
          </a:prstGeom>
        </p:spPr>
        <p:txBody>
          <a:bodyPr wrap="square">
            <a:spAutoFit/>
          </a:bodyPr>
          <a:lstStyle/>
          <a:p>
            <a:r>
              <a:rPr lang="en-US" sz="3000" b="1" i="1" dirty="0">
                <a:solidFill>
                  <a:srgbClr val="0070C0"/>
                </a:solidFill>
              </a:rPr>
              <a:t>1. Do you know the building in the picture?</a:t>
            </a:r>
          </a:p>
          <a:p>
            <a:r>
              <a:rPr lang="en-US" sz="3000" b="1" i="1" dirty="0">
                <a:solidFill>
                  <a:srgbClr val="0070C0"/>
                </a:solidFill>
              </a:rPr>
              <a:t>2. What do you think is good or bad about studying abroad?</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65917" y="359487"/>
            <a:ext cx="2829127" cy="18044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9370" y="3764385"/>
            <a:ext cx="7608200" cy="1938992"/>
          </a:xfrm>
          <a:prstGeom prst="rect">
            <a:avLst/>
          </a:prstGeom>
        </p:spPr>
        <p:txBody>
          <a:bodyPr wrap="square">
            <a:spAutoFit/>
          </a:bodyPr>
          <a:lstStyle/>
          <a:p>
            <a:r>
              <a:rPr lang="en-US" sz="3000" b="1" i="1" dirty="0"/>
              <a:t>Suggested answers:</a:t>
            </a:r>
          </a:p>
          <a:p>
            <a:r>
              <a:rPr lang="en-US" sz="3000" b="1" i="1" dirty="0"/>
              <a:t>1. Yes, it is Eiffel Tower in France.</a:t>
            </a:r>
          </a:p>
          <a:p>
            <a:r>
              <a:rPr lang="en-US" sz="3000" b="1" i="1" dirty="0"/>
              <a:t>2. I think it’s good because I can meet a lot of new people.</a:t>
            </a:r>
          </a:p>
        </p:txBody>
      </p:sp>
      <p:pic>
        <p:nvPicPr>
          <p:cNvPr id="8" name="Picture 7"/>
          <p:cNvPicPr>
            <a:picLocks noChangeAspect="1"/>
          </p:cNvPicPr>
          <p:nvPr/>
        </p:nvPicPr>
        <p:blipFill>
          <a:blip r:embed="rId3"/>
          <a:stretch>
            <a:fillRect/>
          </a:stretch>
        </p:blipFill>
        <p:spPr>
          <a:xfrm>
            <a:off x="7631246" y="1991839"/>
            <a:ext cx="4244708" cy="4054191"/>
          </a:xfrm>
          <a:prstGeom prst="rect">
            <a:avLst/>
          </a:prstGeom>
          <a:scene3d>
            <a:camera prst="orthographicFront"/>
            <a:lightRig rig="threePt" dir="t"/>
          </a:scene3d>
          <a:sp3d>
            <a:bevelT prst="angle"/>
          </a:sp3d>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p:cTn id="11" dur="10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6">
                                            <p:txEl>
                                              <p:pRg st="1" end="1"/>
                                            </p:txEl>
                                          </p:spTgt>
                                        </p:tgtEl>
                                        <p:attrNameLst>
                                          <p:attrName>ppt_h</p:attrName>
                                        </p:attrNameLst>
                                      </p:cBhvr>
                                      <p:tavLst>
                                        <p:tav tm="0">
                                          <p:val>
                                            <p:fltVal val="0"/>
                                          </p:val>
                                        </p:tav>
                                        <p:tav tm="100000">
                                          <p:val>
                                            <p:strVal val="#ppt_h"/>
                                          </p:val>
                                        </p:tav>
                                      </p:tavLst>
                                    </p:anim>
                                    <p:anim calcmode="lin" valueType="num">
                                      <p:cBhvr>
                                        <p:cTn id="13" dur="1000" fill="hold"/>
                                        <p:tgtEl>
                                          <p:spTgt spid="6">
                                            <p:txEl>
                                              <p:pRg st="1" end="1"/>
                                            </p:txEl>
                                          </p:spTgt>
                                        </p:tgtEl>
                                        <p:attrNameLst>
                                          <p:attrName>style.rotation</p:attrName>
                                        </p:attrNameLst>
                                      </p:cBhvr>
                                      <p:tavLst>
                                        <p:tav tm="0">
                                          <p:val>
                                            <p:fltVal val="90"/>
                                          </p:val>
                                        </p:tav>
                                        <p:tav tm="100000">
                                          <p:val>
                                            <p:fltVal val="0"/>
                                          </p:val>
                                        </p:tav>
                                      </p:tavLst>
                                    </p:anim>
                                    <p:animEffect transition="in" filter="fade">
                                      <p:cBhvr>
                                        <p:cTn id="14" dur="1000"/>
                                        <p:tgtEl>
                                          <p:spTgt spid="6">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p:cTn id="19" dur="10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6">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6">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771"/>
          <a:stretch>
            <a:fillRect/>
          </a:stretch>
        </p:blipFill>
        <p:spPr>
          <a:xfrm>
            <a:off x="3314700" y="323850"/>
            <a:ext cx="8836856" cy="6059167"/>
          </a:xfrm>
          <a:prstGeom prst="rect">
            <a:avLst/>
          </a:prstGeom>
        </p:spPr>
      </p:pic>
      <p:sp>
        <p:nvSpPr>
          <p:cNvPr id="4" name="Oval Callout 3"/>
          <p:cNvSpPr/>
          <p:nvPr/>
        </p:nvSpPr>
        <p:spPr>
          <a:xfrm>
            <a:off x="4493856" y="474983"/>
            <a:ext cx="3113325" cy="1296955"/>
          </a:xfrm>
          <a:prstGeom prst="wedgeEllipseCallout">
            <a:avLst>
              <a:gd name="adj1" fmla="val 46453"/>
              <a:gd name="adj2" fmla="val 80000"/>
            </a:avLst>
          </a:prstGeom>
          <a:solidFill>
            <a:schemeClr val="bg1"/>
          </a:solidFill>
          <a:ln>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7030A0"/>
                </a:solidFill>
              </a:rPr>
              <a:t>It’s listening time….</a:t>
            </a:r>
            <a:endParaRPr lang="en-US" dirty="0">
              <a:solidFill>
                <a:srgbClr val="7030A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323851" y="1461413"/>
            <a:ext cx="4086709" cy="833598"/>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9255" y="309880"/>
            <a:ext cx="11409680" cy="6132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367004" y="2897349"/>
            <a:ext cx="11457991" cy="1077218"/>
          </a:xfrm>
          <a:prstGeom prst="rect">
            <a:avLst/>
          </a:prstGeom>
          <a:noFill/>
        </p:spPr>
        <p:txBody>
          <a:bodyPr wrap="square">
            <a:spAutoFit/>
          </a:bodyPr>
          <a:lstStyle/>
          <a:p>
            <a:r>
              <a:rPr lang="en-US" sz="3200" dirty="0">
                <a:solidFill>
                  <a:srgbClr val="242021"/>
                </a:solidFill>
                <a:latin typeface="+mj-lt"/>
              </a:rPr>
              <a:t>a. </a:t>
            </a:r>
            <a:r>
              <a:rPr lang="en-US" sz="3200" b="0" i="0" dirty="0">
                <a:solidFill>
                  <a:srgbClr val="242021"/>
                </a:solidFill>
                <a:effectLst/>
                <a:latin typeface="+mj-lt"/>
              </a:rPr>
              <a:t>Listen to a teacher giving a presentation about studying abroad. What grade do you think her class is</a:t>
            </a:r>
            <a:r>
              <a:rPr lang="en-US" sz="3200" i="0" dirty="0">
                <a:solidFill>
                  <a:srgbClr val="242021"/>
                </a:solidFill>
                <a:effectLst/>
                <a:latin typeface="+mj-lt"/>
              </a:rPr>
              <a:t>?</a:t>
            </a:r>
            <a:r>
              <a:rPr lang="en-US" sz="3200" dirty="0">
                <a:latin typeface="+mj-lt"/>
              </a:rPr>
              <a:t> </a:t>
            </a:r>
          </a:p>
        </p:txBody>
      </p:sp>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Before listening</a:t>
            </a:r>
          </a:p>
          <a:p>
            <a:r>
              <a:rPr lang="en-US" sz="3600" i="1" dirty="0">
                <a:solidFill>
                  <a:srgbClr val="0070C0"/>
                </a:solidFill>
              </a:rPr>
              <a:t>a. Underline the key words and guess what her grade is. </a:t>
            </a:r>
          </a:p>
        </p:txBody>
      </p:sp>
      <p:sp>
        <p:nvSpPr>
          <p:cNvPr id="19" name="TextBox 18"/>
          <p:cNvSpPr txBox="1"/>
          <p:nvPr/>
        </p:nvSpPr>
        <p:spPr>
          <a:xfrm>
            <a:off x="205274" y="457200"/>
            <a:ext cx="178214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 </a:t>
            </a:r>
          </a:p>
        </p:txBody>
      </p:sp>
      <p:cxnSp>
        <p:nvCxnSpPr>
          <p:cNvPr id="11" name="Straight Connector 10"/>
          <p:cNvCxnSpPr/>
          <p:nvPr/>
        </p:nvCxnSpPr>
        <p:spPr>
          <a:xfrm>
            <a:off x="1461309" y="3903578"/>
            <a:ext cx="87785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a:off x="4615599" y="3889723"/>
            <a:ext cx="1855441" cy="0"/>
          </a:xfrm>
          <a:prstGeom prst="line">
            <a:avLst/>
          </a:prstGeom>
        </p:spPr>
        <p:style>
          <a:lnRef idx="2">
            <a:schemeClr val="accent2"/>
          </a:lnRef>
          <a:fillRef idx="0">
            <a:schemeClr val="accent2"/>
          </a:fillRef>
          <a:effectRef idx="1">
            <a:schemeClr val="accent2"/>
          </a:effectRef>
          <a:fontRef idx="minor">
            <a:schemeClr val="tx1"/>
          </a:fontRef>
        </p:style>
      </p:cxnSp>
      <p:sp>
        <p:nvSpPr>
          <p:cNvPr id="20" name="TextBox 19"/>
          <p:cNvSpPr txBox="1"/>
          <p:nvPr/>
        </p:nvSpPr>
        <p:spPr>
          <a:xfrm>
            <a:off x="367003" y="4280543"/>
            <a:ext cx="11457991" cy="584775"/>
          </a:xfrm>
          <a:prstGeom prst="rect">
            <a:avLst/>
          </a:prstGeom>
          <a:noFill/>
        </p:spPr>
        <p:txBody>
          <a:bodyPr wrap="square">
            <a:spAutoFit/>
          </a:bodyPr>
          <a:lstStyle/>
          <a:p>
            <a:r>
              <a:rPr lang="en-US" sz="3200" dirty="0">
                <a:solidFill>
                  <a:srgbClr val="242021"/>
                </a:solidFill>
                <a:latin typeface="+mj-lt"/>
              </a:rPr>
              <a:t>1. Grade 8                   2. Grade 12        	 3. Grade 10</a:t>
            </a:r>
            <a:endParaRPr lang="en-US" sz="32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57200"/>
            <a:ext cx="1940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4" name="Rectangle 3"/>
          <p:cNvSpPr/>
          <p:nvPr/>
        </p:nvSpPr>
        <p:spPr>
          <a:xfrm>
            <a:off x="1107253" y="2126582"/>
            <a:ext cx="99277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Listen the first time to recognize what her grade is.  </a:t>
            </a:r>
          </a:p>
        </p:txBody>
      </p:sp>
      <p:sp>
        <p:nvSpPr>
          <p:cNvPr id="5" name="Rounded Rectangular Callout 4"/>
          <p:cNvSpPr/>
          <p:nvPr/>
        </p:nvSpPr>
        <p:spPr>
          <a:xfrm>
            <a:off x="434567" y="2925840"/>
            <a:ext cx="11570620" cy="2424866"/>
          </a:xfrm>
          <a:prstGeom prst="wedgeRoundRectCallout">
            <a:avLst>
              <a:gd name="adj1" fmla="val 831"/>
              <a:gd name="adj2" fmla="val 7438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sz="3200" dirty="0">
                <a:solidFill>
                  <a:srgbClr val="0070C0"/>
                </a:solidFill>
              </a:rPr>
              <a:t>W: Good morning, class. Today, I want to tell you about studying abroad</a:t>
            </a:r>
            <a:r>
              <a:rPr lang="en-US" sz="3200" dirty="0">
                <a:solidFill>
                  <a:srgbClr val="FF0000"/>
                </a:solidFill>
              </a:rPr>
              <a:t>. I know most of you want to go to university next year</a:t>
            </a:r>
            <a:r>
              <a:rPr lang="en-US" sz="3200" dirty="0">
                <a:solidFill>
                  <a:srgbClr val="0070C0"/>
                </a:solidFill>
              </a:rPr>
              <a:t>. Why not go to university in another country? I went to university in France. It was a great experience. I studied there for one year. </a:t>
            </a:r>
          </a:p>
        </p:txBody>
      </p:sp>
      <p:sp>
        <p:nvSpPr>
          <p:cNvPr id="6" name="Right Arrow 5"/>
          <p:cNvSpPr/>
          <p:nvPr/>
        </p:nvSpPr>
        <p:spPr>
          <a:xfrm>
            <a:off x="434567" y="5852640"/>
            <a:ext cx="1140737" cy="371192"/>
          </a:xfrm>
          <a:prstGeom prst="right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7" name="Rectangle 6"/>
          <p:cNvSpPr/>
          <p:nvPr/>
        </p:nvSpPr>
        <p:spPr>
          <a:xfrm>
            <a:off x="1860534" y="5585988"/>
            <a:ext cx="4463358" cy="81481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a:solidFill>
                  <a:srgbClr val="FF0000"/>
                </a:solidFill>
              </a:rPr>
              <a:t>Her grade is Grade 12.</a:t>
            </a:r>
          </a:p>
        </p:txBody>
      </p:sp>
      <p:pic>
        <p:nvPicPr>
          <p:cNvPr id="10" name="Picture 9"/>
          <p:cNvPicPr>
            <a:picLocks noChangeAspect="1"/>
          </p:cNvPicPr>
          <p:nvPr/>
        </p:nvPicPr>
        <p:blipFill>
          <a:blip r:embed="rId4"/>
          <a:stretch>
            <a:fillRect/>
          </a:stretch>
        </p:blipFill>
        <p:spPr>
          <a:xfrm>
            <a:off x="602987" y="1079120"/>
            <a:ext cx="10330483" cy="1047462"/>
          </a:xfrm>
          <a:prstGeom prst="rect">
            <a:avLst/>
          </a:prstGeom>
        </p:spPr>
      </p:pic>
      <p:pic>
        <p:nvPicPr>
          <p:cNvPr id="3" name="CD1-TRACK 68">
            <a:hlinkClick r:id="" action="ppaction://media"/>
          </p:cNvPr>
          <p:cNvPicPr/>
          <p:nvPr>
            <a:audioFile r:link="rId1"/>
            <p:extLst>
              <p:ext uri="{DAA4B4D4-6D71-4841-9C94-3DE7FCFB9230}">
                <p14:media xmlns:p14="http://schemas.microsoft.com/office/powerpoint/2010/main" r:embed="rId2">
                  <p14:trim st="10966" end="354"/>
                </p14:media>
              </p:ext>
            </p:extLst>
          </p:nvPr>
        </p:nvPicPr>
        <p:blipFill>
          <a:blip r:embed="rId5"/>
          <a:stretch>
            <a:fillRect/>
          </a:stretch>
        </p:blipFill>
        <p:spPr>
          <a:xfrm>
            <a:off x="11035030" y="1078865"/>
            <a:ext cx="880745" cy="971550"/>
          </a:xfrm>
          <a:prstGeom prst="rect">
            <a:avLst/>
          </a:prstGeom>
        </p:spPr>
      </p:pic>
      <p:sp>
        <p:nvSpPr>
          <p:cNvPr id="55" name="TextBox 54"/>
          <p:cNvSpPr txBox="1"/>
          <p:nvPr/>
        </p:nvSpPr>
        <p:spPr>
          <a:xfrm>
            <a:off x="8058497" y="488795"/>
            <a:ext cx="3946383" cy="368300"/>
          </a:xfrm>
          <a:prstGeom prst="rect">
            <a:avLst/>
          </a:prstGeom>
          <a:noFill/>
        </p:spPr>
        <p:txBody>
          <a:bodyPr wrap="square" rtlCol="0">
            <a:spAutoFit/>
          </a:bodyPr>
          <a:lstStyle/>
          <a:p>
            <a:pPr algn="r"/>
            <a:r>
              <a:rPr lang="en-US" i="1" dirty="0">
                <a:solidFill>
                  <a:srgbClr val="FF0000"/>
                </a:solidFill>
              </a:rPr>
              <a:t>Click on the icon to hear the sound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heel(1)">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90000">
                <p:cTn id="21" fill="hold" display="1">
                  <p:stCondLst>
                    <p:cond delay="indefinite"/>
                  </p:stCondLst>
                  <p:endCondLst>
                    <p:cond evt="onStopAudio" delay="0">
                      <p:tgtEl>
                        <p:sldTgt/>
                      </p:tgtEl>
                    </p:cond>
                  </p:endCondLst>
                </p:cTn>
                <p:tgtEl>
                  <p:spTgt spid="3"/>
                </p:tgtEl>
              </p:cMediaNode>
            </p:audio>
            <p:seq concurrent="1" nextAc="seek">
              <p:cTn id="22" restart="whenNotActive" fill="hold" evtFilter="cancelBubble" nodeType="interactiveSeq">
                <p:stCondLst>
                  <p:cond evt="onClick" delay="0">
                    <p:tgtEl>
                      <p:spTgt spid="3"/>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additive="base">
                                        <p:cTn id="26" dur="85185" fill="hold"/>
                                        <p:tgtEl>
                                          <p:spTgt spid="3"/>
                                        </p:tgtEl>
                                      </p:cBhvr>
                                    </p:cmd>
                                  </p:childTnLst>
                                </p:cTn>
                              </p:par>
                            </p:childTnLst>
                          </p:cTn>
                        </p:par>
                      </p:childTnLst>
                    </p:cTn>
                  </p:par>
                </p:childTnLst>
              </p:cTn>
              <p:nextCondLst>
                <p:cond evt="onClick" delay="0">
                  <p:tgtEl>
                    <p:spTgt spid="3"/>
                  </p:tgtEl>
                </p:cond>
              </p:nextCondLst>
            </p:seq>
          </p:childTnLst>
        </p:cTn>
      </p:par>
    </p:tnLst>
    <p:bldLst>
      <p:bldP spid="4" grpId="0" animBg="1"/>
      <p:bldP spid="5" grpId="0" animBg="1"/>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TotalTime>
  <Words>935</Words>
  <Application>Microsoft Office PowerPoint</Application>
  <PresentationFormat>Widescreen</PresentationFormat>
  <Paragraphs>106</Paragraphs>
  <Slides>32</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244</cp:revision>
  <dcterms:created xsi:type="dcterms:W3CDTF">2020-12-08T03:17:00Z</dcterms:created>
  <dcterms:modified xsi:type="dcterms:W3CDTF">2023-07-27T05:13:30Z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D1E02B2873554E26BF7B301662ECCF1D</vt:lpwstr>
  </property>
  <property fmtid="{D5CDD505-2E9C-101B-9397-08002B2CF9AE}" pid="3" name="KSOProductBuildVer">
    <vt:lpwstr>1033-11.2.0.11486</vt:lpwstr>
  </property>
</Properties>
</file>