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317" r:id="rId3"/>
    <p:sldId id="284" r:id="rId4"/>
    <p:sldId id="285" r:id="rId5"/>
    <p:sldId id="309" r:id="rId6"/>
    <p:sldId id="259" r:id="rId7"/>
    <p:sldId id="286" r:id="rId8"/>
    <p:sldId id="295" r:id="rId9"/>
    <p:sldId id="305" r:id="rId10"/>
    <p:sldId id="298" r:id="rId11"/>
    <p:sldId id="299" r:id="rId12"/>
    <p:sldId id="300" r:id="rId13"/>
    <p:sldId id="301" r:id="rId14"/>
    <p:sldId id="302" r:id="rId15"/>
    <p:sldId id="303" r:id="rId16"/>
    <p:sldId id="304" r:id="rId17"/>
    <p:sldId id="310" r:id="rId18"/>
    <p:sldId id="313" r:id="rId19"/>
    <p:sldId id="311" r:id="rId20"/>
    <p:sldId id="318" r:id="rId21"/>
    <p:sldId id="315" r:id="rId22"/>
    <p:sldId id="319" r:id="rId23"/>
    <p:sldId id="276" r:id="rId24"/>
    <p:sldId id="306" r:id="rId25"/>
    <p:sldId id="308" r:id="rId26"/>
    <p:sldId id="277" r:id="rId27"/>
    <p:sldId id="307"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00FF"/>
    <a:srgbClr val="FF9900"/>
    <a:srgbClr val="00CCFF"/>
    <a:srgbClr val="0066FF"/>
    <a:srgbClr val="FF66FF"/>
    <a:srgbClr val="CCFF66"/>
    <a:srgbClr val="00FF99"/>
    <a:srgbClr val="CCFF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67" autoAdjust="0"/>
    <p:restoredTop sz="94660"/>
  </p:normalViewPr>
  <p:slideViewPr>
    <p:cSldViewPr>
      <p:cViewPr varScale="1">
        <p:scale>
          <a:sx n="110" d="100"/>
          <a:sy n="110" d="100"/>
        </p:scale>
        <p:origin x="-1890"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B7211A-34A3-424B-B2DF-F743B2EDEF8A}" type="datetimeFigureOut">
              <a:rPr lang="en-US" smtClean="0"/>
              <a:t>5/25/2021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8A5E17-1E50-4B86-8CD5-83A48CB18E13}" type="slidenum">
              <a:rPr lang="en-US" smtClean="0"/>
              <a:t>‹#›</a:t>
            </a:fld>
            <a:endParaRPr lang="en-US"/>
          </a:p>
        </p:txBody>
      </p:sp>
    </p:spTree>
    <p:extLst>
      <p:ext uri="{BB962C8B-B14F-4D97-AF65-F5344CB8AC3E}">
        <p14:creationId xmlns:p14="http://schemas.microsoft.com/office/powerpoint/2010/main" val="1304596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611D90-59FE-491B-9CA2-5C9A2F0DF8F6}" type="slidenum">
              <a:rPr lang="en-US" smtClean="0"/>
              <a:t>1</a:t>
            </a:fld>
            <a:endParaRPr lang="en-US"/>
          </a:p>
        </p:txBody>
      </p:sp>
    </p:spTree>
    <p:extLst>
      <p:ext uri="{BB962C8B-B14F-4D97-AF65-F5344CB8AC3E}">
        <p14:creationId xmlns:p14="http://schemas.microsoft.com/office/powerpoint/2010/main" val="205447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611D90-59FE-491B-9CA2-5C9A2F0DF8F6}" type="slidenum">
              <a:rPr lang="en-US" smtClean="0"/>
              <a:t>25</a:t>
            </a:fld>
            <a:endParaRPr lang="en-US"/>
          </a:p>
        </p:txBody>
      </p:sp>
    </p:spTree>
    <p:extLst>
      <p:ext uri="{BB962C8B-B14F-4D97-AF65-F5344CB8AC3E}">
        <p14:creationId xmlns:p14="http://schemas.microsoft.com/office/powerpoint/2010/main" val="205447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59A78E-F16B-430C-8C4D-C53B96DC6433}"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4A614-3DCB-4014-A600-6A54F9527DE8}" type="slidenum">
              <a:rPr lang="en-US" smtClean="0"/>
              <a:t>‹#›</a:t>
            </a:fld>
            <a:endParaRPr lang="en-US"/>
          </a:p>
        </p:txBody>
      </p:sp>
    </p:spTree>
    <p:extLst>
      <p:ext uri="{BB962C8B-B14F-4D97-AF65-F5344CB8AC3E}">
        <p14:creationId xmlns:p14="http://schemas.microsoft.com/office/powerpoint/2010/main" val="3993106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9A78E-F16B-430C-8C4D-C53B96DC6433}"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4A614-3DCB-4014-A600-6A54F9527DE8}" type="slidenum">
              <a:rPr lang="en-US" smtClean="0"/>
              <a:t>‹#›</a:t>
            </a:fld>
            <a:endParaRPr lang="en-US"/>
          </a:p>
        </p:txBody>
      </p:sp>
    </p:spTree>
    <p:extLst>
      <p:ext uri="{BB962C8B-B14F-4D97-AF65-F5344CB8AC3E}">
        <p14:creationId xmlns:p14="http://schemas.microsoft.com/office/powerpoint/2010/main" val="3660288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9A78E-F16B-430C-8C4D-C53B96DC6433}"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4A614-3DCB-4014-A600-6A54F9527DE8}" type="slidenum">
              <a:rPr lang="en-US" smtClean="0"/>
              <a:t>‹#›</a:t>
            </a:fld>
            <a:endParaRPr lang="en-US"/>
          </a:p>
        </p:txBody>
      </p:sp>
    </p:spTree>
    <p:extLst>
      <p:ext uri="{BB962C8B-B14F-4D97-AF65-F5344CB8AC3E}">
        <p14:creationId xmlns:p14="http://schemas.microsoft.com/office/powerpoint/2010/main" val="1228304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9A78E-F16B-430C-8C4D-C53B96DC6433}"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4A614-3DCB-4014-A600-6A54F9527DE8}" type="slidenum">
              <a:rPr lang="en-US" smtClean="0"/>
              <a:t>‹#›</a:t>
            </a:fld>
            <a:endParaRPr lang="en-US"/>
          </a:p>
        </p:txBody>
      </p:sp>
    </p:spTree>
    <p:extLst>
      <p:ext uri="{BB962C8B-B14F-4D97-AF65-F5344CB8AC3E}">
        <p14:creationId xmlns:p14="http://schemas.microsoft.com/office/powerpoint/2010/main" val="1935571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9A78E-F16B-430C-8C4D-C53B96DC6433}"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4A614-3DCB-4014-A600-6A54F9527DE8}" type="slidenum">
              <a:rPr lang="en-US" smtClean="0"/>
              <a:t>‹#›</a:t>
            </a:fld>
            <a:endParaRPr lang="en-US"/>
          </a:p>
        </p:txBody>
      </p:sp>
    </p:spTree>
    <p:extLst>
      <p:ext uri="{BB962C8B-B14F-4D97-AF65-F5344CB8AC3E}">
        <p14:creationId xmlns:p14="http://schemas.microsoft.com/office/powerpoint/2010/main" val="807883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9A78E-F16B-430C-8C4D-C53B96DC6433}"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B4A614-3DCB-4014-A600-6A54F9527DE8}" type="slidenum">
              <a:rPr lang="en-US" smtClean="0"/>
              <a:t>‹#›</a:t>
            </a:fld>
            <a:endParaRPr lang="en-US"/>
          </a:p>
        </p:txBody>
      </p:sp>
    </p:spTree>
    <p:extLst>
      <p:ext uri="{BB962C8B-B14F-4D97-AF65-F5344CB8AC3E}">
        <p14:creationId xmlns:p14="http://schemas.microsoft.com/office/powerpoint/2010/main" val="2593524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9A78E-F16B-430C-8C4D-C53B96DC6433}" type="datetimeFigureOut">
              <a:rPr lang="en-US" smtClean="0"/>
              <a:t>5/25/2021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B4A614-3DCB-4014-A600-6A54F9527DE8}" type="slidenum">
              <a:rPr lang="en-US" smtClean="0"/>
              <a:t>‹#›</a:t>
            </a:fld>
            <a:endParaRPr lang="en-US"/>
          </a:p>
        </p:txBody>
      </p:sp>
    </p:spTree>
    <p:extLst>
      <p:ext uri="{BB962C8B-B14F-4D97-AF65-F5344CB8AC3E}">
        <p14:creationId xmlns:p14="http://schemas.microsoft.com/office/powerpoint/2010/main" val="3059266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9A78E-F16B-430C-8C4D-C53B96DC6433}" type="datetimeFigureOut">
              <a:rPr lang="en-US" smtClean="0"/>
              <a:t>5/25/2021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B4A614-3DCB-4014-A600-6A54F9527DE8}" type="slidenum">
              <a:rPr lang="en-US" smtClean="0"/>
              <a:t>‹#›</a:t>
            </a:fld>
            <a:endParaRPr lang="en-US"/>
          </a:p>
        </p:txBody>
      </p:sp>
    </p:spTree>
    <p:extLst>
      <p:ext uri="{BB962C8B-B14F-4D97-AF65-F5344CB8AC3E}">
        <p14:creationId xmlns:p14="http://schemas.microsoft.com/office/powerpoint/2010/main" val="1957846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9A78E-F16B-430C-8C4D-C53B96DC6433}" type="datetimeFigureOut">
              <a:rPr lang="en-US" smtClean="0"/>
              <a:t>5/25/2021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B4A614-3DCB-4014-A600-6A54F9527DE8}" type="slidenum">
              <a:rPr lang="en-US" smtClean="0"/>
              <a:t>‹#›</a:t>
            </a:fld>
            <a:endParaRPr lang="en-US"/>
          </a:p>
        </p:txBody>
      </p:sp>
    </p:spTree>
    <p:extLst>
      <p:ext uri="{BB962C8B-B14F-4D97-AF65-F5344CB8AC3E}">
        <p14:creationId xmlns:p14="http://schemas.microsoft.com/office/powerpoint/2010/main" val="3236412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9A78E-F16B-430C-8C4D-C53B96DC6433}"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B4A614-3DCB-4014-A600-6A54F9527DE8}" type="slidenum">
              <a:rPr lang="en-US" smtClean="0"/>
              <a:t>‹#›</a:t>
            </a:fld>
            <a:endParaRPr lang="en-US"/>
          </a:p>
        </p:txBody>
      </p:sp>
    </p:spTree>
    <p:extLst>
      <p:ext uri="{BB962C8B-B14F-4D97-AF65-F5344CB8AC3E}">
        <p14:creationId xmlns:p14="http://schemas.microsoft.com/office/powerpoint/2010/main" val="3739587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9A78E-F16B-430C-8C4D-C53B96DC6433}"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B4A614-3DCB-4014-A600-6A54F9527DE8}" type="slidenum">
              <a:rPr lang="en-US" smtClean="0"/>
              <a:t>‹#›</a:t>
            </a:fld>
            <a:endParaRPr lang="en-US"/>
          </a:p>
        </p:txBody>
      </p:sp>
    </p:spTree>
    <p:extLst>
      <p:ext uri="{BB962C8B-B14F-4D97-AF65-F5344CB8AC3E}">
        <p14:creationId xmlns:p14="http://schemas.microsoft.com/office/powerpoint/2010/main" val="102983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9A78E-F16B-430C-8C4D-C53B96DC6433}" type="datetimeFigureOut">
              <a:rPr lang="en-US" smtClean="0"/>
              <a:t>5/25/2021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B4A614-3DCB-4014-A600-6A54F9527DE8}" type="slidenum">
              <a:rPr lang="en-US" smtClean="0"/>
              <a:t>‹#›</a:t>
            </a:fld>
            <a:endParaRPr lang="en-US"/>
          </a:p>
        </p:txBody>
      </p:sp>
    </p:spTree>
    <p:extLst>
      <p:ext uri="{BB962C8B-B14F-4D97-AF65-F5344CB8AC3E}">
        <p14:creationId xmlns:p14="http://schemas.microsoft.com/office/powerpoint/2010/main" val="803968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1.jpe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8.jpeg"/><Relationship Id="rId7"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https://scontent.fvca1-1.fna.fbcdn.net/v/t1.0-0/p526x296/144198477_112867564114955_4939924416348631924_o.jpg?_nc_cat=105&amp;ccb=1-3&amp;_nc_sid=8bfeb9&amp;_nc_ohc=rpxna_VehlwAX8bd8v9&amp;_nc_ht=scontent.fvca1-1.fna&amp;tp=6&amp;oh=c5d323b06cc0e247945ad5739a140dfb&amp;oe=6075417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15.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4"/>
          <p:cNvSpPr>
            <a:spLocks noChangeArrowheads="1" noChangeShapeType="1" noTextEdit="1"/>
          </p:cNvSpPr>
          <p:nvPr/>
        </p:nvSpPr>
        <p:spPr bwMode="auto">
          <a:xfrm>
            <a:off x="1676400" y="76200"/>
            <a:ext cx="7010400" cy="933450"/>
          </a:xfrm>
          <a:prstGeom prst="rect">
            <a:avLst/>
          </a:prstGeom>
        </p:spPr>
        <p:txBody>
          <a:bodyPr wrap="none" fromWordArt="1"/>
          <a:lstStyle/>
          <a:p>
            <a:pPr algn="ctr">
              <a:lnSpc>
                <a:spcPct val="150000"/>
              </a:lnSpc>
            </a:pPr>
            <a:r>
              <a:rPr lang="vi-VN" sz="2400" b="1" kern="10">
                <a:ln w="12700">
                  <a:solidFill>
                    <a:srgbClr val="FF0000"/>
                  </a:solidFill>
                  <a:prstDash val="solid"/>
                </a:ln>
                <a:solidFill>
                  <a:srgbClr val="C00000"/>
                </a:solidFill>
                <a:effectLst>
                  <a:innerShdw blurRad="63500" dist="50800" dir="13500000">
                    <a:prstClr val="black">
                      <a:alpha val="50000"/>
                    </a:prstClr>
                  </a:innerShdw>
                </a:effectLst>
                <a:latin typeface="Times New Roman"/>
                <a:cs typeface="Times New Roman"/>
              </a:rPr>
              <a:t>PHÒNG </a:t>
            </a:r>
            <a:r>
              <a:rPr lang="en-US" sz="2400" b="1" kern="10" smtClean="0">
                <a:ln w="12700">
                  <a:solidFill>
                    <a:srgbClr val="FF0000"/>
                  </a:solidFill>
                  <a:prstDash val="solid"/>
                </a:ln>
                <a:solidFill>
                  <a:srgbClr val="C00000"/>
                </a:solidFill>
                <a:effectLst>
                  <a:innerShdw blurRad="63500" dist="50800" dir="13500000">
                    <a:prstClr val="black">
                      <a:alpha val="50000"/>
                    </a:prstClr>
                  </a:innerShdw>
                </a:effectLst>
                <a:latin typeface="Times New Roman"/>
                <a:cs typeface="Times New Roman"/>
              </a:rPr>
              <a:t>GIÁO DỤC</a:t>
            </a:r>
            <a:r>
              <a:rPr lang="vi-VN" sz="2400" b="1" kern="10" smtClean="0">
                <a:ln w="12700">
                  <a:solidFill>
                    <a:srgbClr val="FF0000"/>
                  </a:solidFill>
                  <a:prstDash val="solid"/>
                </a:ln>
                <a:solidFill>
                  <a:srgbClr val="C00000"/>
                </a:solidFill>
                <a:effectLst>
                  <a:innerShdw blurRad="63500" dist="50800" dir="13500000">
                    <a:prstClr val="black">
                      <a:alpha val="50000"/>
                    </a:prstClr>
                  </a:innerShdw>
                </a:effectLst>
                <a:latin typeface="Times New Roman"/>
                <a:cs typeface="Times New Roman"/>
              </a:rPr>
              <a:t> </a:t>
            </a:r>
            <a:r>
              <a:rPr lang="vi-VN" sz="2400" b="1" kern="10">
                <a:ln w="12700">
                  <a:solidFill>
                    <a:srgbClr val="FF0000"/>
                  </a:solidFill>
                  <a:prstDash val="solid"/>
                </a:ln>
                <a:solidFill>
                  <a:srgbClr val="C00000"/>
                </a:solidFill>
                <a:effectLst>
                  <a:innerShdw blurRad="63500" dist="50800" dir="13500000">
                    <a:prstClr val="black">
                      <a:alpha val="50000"/>
                    </a:prstClr>
                  </a:innerShdw>
                </a:effectLst>
                <a:latin typeface="Times New Roman"/>
                <a:cs typeface="Times New Roman"/>
              </a:rPr>
              <a:t>&amp; </a:t>
            </a:r>
            <a:r>
              <a:rPr lang="en-US" sz="2400" b="1" kern="10" smtClean="0">
                <a:ln w="12700">
                  <a:solidFill>
                    <a:srgbClr val="FF0000"/>
                  </a:solidFill>
                  <a:prstDash val="solid"/>
                </a:ln>
                <a:solidFill>
                  <a:srgbClr val="C00000"/>
                </a:solidFill>
                <a:effectLst>
                  <a:innerShdw blurRad="63500" dist="50800" dir="13500000">
                    <a:prstClr val="black">
                      <a:alpha val="50000"/>
                    </a:prstClr>
                  </a:innerShdw>
                </a:effectLst>
                <a:latin typeface="Times New Roman"/>
                <a:cs typeface="Times New Roman"/>
              </a:rPr>
              <a:t>ĐÀO TẠO DẦU TIẾNG</a:t>
            </a:r>
            <a:endParaRPr lang="en-US" sz="2400" b="1" kern="10">
              <a:ln w="12700">
                <a:solidFill>
                  <a:srgbClr val="FF0000"/>
                </a:solidFill>
                <a:prstDash val="solid"/>
              </a:ln>
              <a:solidFill>
                <a:srgbClr val="C00000"/>
              </a:solidFill>
              <a:effectLst>
                <a:innerShdw blurRad="63500" dist="50800" dir="13500000">
                  <a:prstClr val="black">
                    <a:alpha val="50000"/>
                  </a:prstClr>
                </a:innerShdw>
              </a:effectLst>
              <a:latin typeface="Times New Roman"/>
              <a:cs typeface="Times New Roman"/>
            </a:endParaRPr>
          </a:p>
          <a:p>
            <a:pPr algn="ctr">
              <a:lnSpc>
                <a:spcPct val="150000"/>
              </a:lnSpc>
            </a:pPr>
            <a:r>
              <a:rPr lang="vi-VN" sz="2400" b="1" kern="10" smtClean="0">
                <a:ln w="12700">
                  <a:solidFill>
                    <a:srgbClr val="FF0000"/>
                  </a:solidFill>
                  <a:prstDash val="solid"/>
                </a:ln>
                <a:solidFill>
                  <a:srgbClr val="C00000"/>
                </a:solidFill>
                <a:effectLst>
                  <a:innerShdw blurRad="63500" dist="50800" dir="13500000">
                    <a:prstClr val="black">
                      <a:alpha val="50000"/>
                    </a:prstClr>
                  </a:innerShdw>
                </a:effectLst>
                <a:latin typeface="Times New Roman"/>
                <a:cs typeface="Times New Roman"/>
              </a:rPr>
              <a:t>TRƯỜNG </a:t>
            </a:r>
            <a:r>
              <a:rPr lang="vi-VN" sz="2400" b="1" kern="10">
                <a:ln w="12700">
                  <a:solidFill>
                    <a:srgbClr val="FF0000"/>
                  </a:solidFill>
                  <a:prstDash val="solid"/>
                </a:ln>
                <a:solidFill>
                  <a:srgbClr val="C00000"/>
                </a:solidFill>
                <a:effectLst>
                  <a:innerShdw blurRad="63500" dist="50800" dir="13500000">
                    <a:prstClr val="black">
                      <a:alpha val="50000"/>
                    </a:prstClr>
                  </a:innerShdw>
                </a:effectLst>
                <a:latin typeface="Times New Roman"/>
                <a:cs typeface="Times New Roman"/>
              </a:rPr>
              <a:t>THCS </a:t>
            </a:r>
            <a:r>
              <a:rPr lang="en-US" sz="2400" b="1" kern="10" smtClean="0">
                <a:ln w="12700">
                  <a:solidFill>
                    <a:srgbClr val="FF0000"/>
                  </a:solidFill>
                  <a:prstDash val="solid"/>
                </a:ln>
                <a:solidFill>
                  <a:srgbClr val="C00000"/>
                </a:solidFill>
                <a:effectLst>
                  <a:innerShdw blurRad="63500" dist="50800" dir="13500000">
                    <a:prstClr val="black">
                      <a:alpha val="50000"/>
                    </a:prstClr>
                  </a:innerShdw>
                </a:effectLst>
                <a:latin typeface="Times New Roman"/>
                <a:cs typeface="Times New Roman"/>
              </a:rPr>
              <a:t>ĐỊNH HIỆP</a:t>
            </a:r>
            <a:endParaRPr lang="en-US" sz="2400" b="1" kern="10">
              <a:ln w="12700">
                <a:solidFill>
                  <a:srgbClr val="FF0000"/>
                </a:solidFill>
                <a:prstDash val="solid"/>
              </a:ln>
              <a:solidFill>
                <a:srgbClr val="C00000"/>
              </a:solidFill>
              <a:effectLst>
                <a:innerShdw blurRad="63500" dist="50800" dir="13500000">
                  <a:prstClr val="black">
                    <a:alpha val="50000"/>
                  </a:prstClr>
                </a:innerShdw>
              </a:effectLst>
              <a:latin typeface="Times New Roman"/>
              <a:cs typeface="Times New Roman"/>
            </a:endParaRPr>
          </a:p>
        </p:txBody>
      </p:sp>
      <p:pic>
        <p:nvPicPr>
          <p:cNvPr id="1026" name="Picture 2"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392502" y="1295400"/>
            <a:ext cx="8839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2000" b="1" smtClean="0">
                <a:solidFill>
                  <a:srgbClr val="0000FF"/>
                </a:solidFill>
                <a:latin typeface="Times New Roman" pitchFamily="18" charset="0"/>
              </a:rPr>
              <a:t>BÁO CÁO</a:t>
            </a:r>
          </a:p>
          <a:p>
            <a:pPr algn="ctr" eaLnBrk="1" hangingPunct="1">
              <a:spcBef>
                <a:spcPct val="50000"/>
              </a:spcBef>
            </a:pPr>
            <a:r>
              <a:rPr lang="en-US" altLang="en-US" sz="2000" b="1" smtClean="0">
                <a:solidFill>
                  <a:srgbClr val="0000FF"/>
                </a:solidFill>
                <a:latin typeface="Times New Roman" pitchFamily="18" charset="0"/>
              </a:rPr>
              <a:t>GIẢI PHÁP NÂNG CAO CHẤT LƯỢNG CHỦ NHIỆM </a:t>
            </a:r>
          </a:p>
          <a:p>
            <a:pPr algn="ctr" eaLnBrk="1" hangingPunct="1">
              <a:spcBef>
                <a:spcPct val="50000"/>
              </a:spcBef>
            </a:pPr>
            <a:r>
              <a:rPr lang="en-US" altLang="en-US" sz="2000" b="1" smtClean="0">
                <a:solidFill>
                  <a:srgbClr val="0000FF"/>
                </a:solidFill>
                <a:latin typeface="Times New Roman" pitchFamily="18" charset="0"/>
              </a:rPr>
              <a:t>NĂM HỌC 2020 - 2021</a:t>
            </a:r>
            <a:endParaRPr lang="en-US" altLang="en-US" sz="2000" b="1">
              <a:solidFill>
                <a:srgbClr val="0000FF"/>
              </a:solidFill>
              <a:latin typeface="Times New Roman" pitchFamily="18" charset="0"/>
            </a:endParaRPr>
          </a:p>
        </p:txBody>
      </p:sp>
      <p:sp>
        <p:nvSpPr>
          <p:cNvPr id="7" name="Text Box 6"/>
          <p:cNvSpPr txBox="1">
            <a:spLocks noChangeArrowheads="1"/>
          </p:cNvSpPr>
          <p:nvPr/>
        </p:nvSpPr>
        <p:spPr bwMode="auto">
          <a:xfrm>
            <a:off x="2590800" y="6182380"/>
            <a:ext cx="6705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2800">
                <a:solidFill>
                  <a:srgbClr val="0066FF"/>
                </a:solidFill>
                <a:latin typeface="Times New Roman" pitchFamily="18" charset="0"/>
              </a:rPr>
              <a:t>Giáo viên thực hiện: </a:t>
            </a:r>
            <a:r>
              <a:rPr lang="en-US" altLang="en-US" sz="2800" smtClean="0">
                <a:solidFill>
                  <a:srgbClr val="0066FF"/>
                </a:solidFill>
                <a:latin typeface="Times New Roman" pitchFamily="18" charset="0"/>
              </a:rPr>
              <a:t>Phạm Thị Diệu Thiện</a:t>
            </a:r>
            <a:endParaRPr lang="en-US" altLang="en-US" sz="2800">
              <a:solidFill>
                <a:srgbClr val="0066FF"/>
              </a:solidFill>
              <a:latin typeface="Times New Roman" pitchFamily="18" charset="0"/>
            </a:endParaRPr>
          </a:p>
        </p:txBody>
      </p:sp>
      <p:sp>
        <p:nvSpPr>
          <p:cNvPr id="9" name="Text Box 5"/>
          <p:cNvSpPr txBox="1">
            <a:spLocks noChangeArrowheads="1"/>
          </p:cNvSpPr>
          <p:nvPr/>
        </p:nvSpPr>
        <p:spPr bwMode="auto">
          <a:xfrm>
            <a:off x="392502" y="2743200"/>
            <a:ext cx="88392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pt-BR" sz="3200" b="1" smtClean="0">
                <a:solidFill>
                  <a:srgbClr val="FF0000"/>
                </a:solidFill>
                <a:latin typeface="Times New Roman" pitchFamily="18" charset="0"/>
                <a:cs typeface="Times New Roman" pitchFamily="18" charset="0"/>
              </a:rPr>
              <a:t>MỘT SỐ GIẢI PHÁP </a:t>
            </a:r>
          </a:p>
          <a:p>
            <a:pPr algn="ctr" eaLnBrk="1" hangingPunct="1">
              <a:spcBef>
                <a:spcPct val="50000"/>
              </a:spcBef>
            </a:pPr>
            <a:r>
              <a:rPr lang="pt-BR" sz="3200" b="1" smtClean="0">
                <a:solidFill>
                  <a:srgbClr val="FF0000"/>
                </a:solidFill>
                <a:latin typeface="Times New Roman" pitchFamily="18" charset="0"/>
                <a:cs typeface="Times New Roman" pitchFamily="18" charset="0"/>
              </a:rPr>
              <a:t>TRONG CÔNG TÁC CHỦ NHIỆM </a:t>
            </a:r>
          </a:p>
          <a:p>
            <a:pPr algn="ctr" eaLnBrk="1" hangingPunct="1">
              <a:spcBef>
                <a:spcPct val="50000"/>
              </a:spcBef>
            </a:pPr>
            <a:r>
              <a:rPr lang="pt-BR" sz="3200" b="1" smtClean="0">
                <a:solidFill>
                  <a:srgbClr val="FF0000"/>
                </a:solidFill>
                <a:latin typeface="Times New Roman" pitchFamily="18" charset="0"/>
                <a:cs typeface="Times New Roman" pitchFamily="18" charset="0"/>
              </a:rPr>
              <a:t>NHẰM KHẮC PHỤC TÌNH TRẠNG </a:t>
            </a:r>
          </a:p>
          <a:p>
            <a:pPr algn="ctr" eaLnBrk="1" hangingPunct="1">
              <a:spcBef>
                <a:spcPct val="50000"/>
              </a:spcBef>
            </a:pPr>
            <a:r>
              <a:rPr lang="pt-BR" sz="3200" b="1" smtClean="0">
                <a:solidFill>
                  <a:srgbClr val="FF0000"/>
                </a:solidFill>
                <a:latin typeface="Times New Roman" pitchFamily="18" charset="0"/>
                <a:cs typeface="Times New Roman" pitchFamily="18" charset="0"/>
              </a:rPr>
              <a:t>HỌC SINH CHÁN HỌC VÀ BỎ HỌC</a:t>
            </a:r>
          </a:p>
        </p:txBody>
      </p:sp>
    </p:spTree>
    <p:extLst>
      <p:ext uri="{BB962C8B-B14F-4D97-AF65-F5344CB8AC3E}">
        <p14:creationId xmlns:p14="http://schemas.microsoft.com/office/powerpoint/2010/main" val="38374125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304800"/>
            <a:ext cx="8229600" cy="5033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400" b="1" smtClean="0">
                <a:solidFill>
                  <a:srgbClr val="FF0000"/>
                </a:solidFill>
                <a:latin typeface="Times New Roman" pitchFamily="18" charset="0"/>
                <a:cs typeface="Times New Roman" panose="02020603050405020304" pitchFamily="18" charset="0"/>
              </a:rPr>
              <a:t>CÁC BIỆN PHÁP KHẮC PHỤC </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288387" y="-2"/>
            <a:ext cx="8334119" cy="1219202"/>
            <a:chOff x="288387" y="-2"/>
            <a:chExt cx="8334119" cy="1219202"/>
          </a:xfrm>
        </p:grpSpPr>
        <p:cxnSp>
          <p:nvCxnSpPr>
            <p:cNvPr id="6" name="Straight Connector 5"/>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7"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7" y="-2"/>
              <a:ext cx="1219200" cy="121920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533400" y="1138535"/>
            <a:ext cx="7162800" cy="461665"/>
          </a:xfrm>
          <a:prstGeom prst="rect">
            <a:avLst/>
          </a:prstGeom>
        </p:spPr>
        <p:txBody>
          <a:bodyPr wrap="square">
            <a:spAutoFit/>
          </a:bodyPr>
          <a:lstStyle/>
          <a:p>
            <a:r>
              <a:rPr lang="en-US" sz="2400" b="1" smtClean="0">
                <a:solidFill>
                  <a:srgbClr val="0000FF"/>
                </a:solidFill>
                <a:latin typeface="Times New Roman" pitchFamily="18" charset="0"/>
                <a:cs typeface="Times New Roman" pitchFamily="18" charset="0"/>
              </a:rPr>
              <a:t>2. Học </a:t>
            </a:r>
            <a:r>
              <a:rPr lang="en-US" sz="2400" b="1">
                <a:solidFill>
                  <a:srgbClr val="0000FF"/>
                </a:solidFill>
                <a:latin typeface="Times New Roman" pitchFamily="18" charset="0"/>
                <a:cs typeface="Times New Roman" pitchFamily="18" charset="0"/>
              </a:rPr>
              <a:t>sinh chán học, bỏ học hoàn cảnh khó khăn</a:t>
            </a:r>
            <a:endParaRPr lang="en-US" sz="2400">
              <a:solidFill>
                <a:srgbClr val="0000FF"/>
              </a:solidFill>
              <a:latin typeface="Times New Roman" pitchFamily="18" charset="0"/>
              <a:cs typeface="Times New Roman" pitchFamily="18" charset="0"/>
            </a:endParaRPr>
          </a:p>
        </p:txBody>
      </p:sp>
      <p:sp>
        <p:nvSpPr>
          <p:cNvPr id="2" name="Rectangle 1"/>
          <p:cNvSpPr/>
          <p:nvPr/>
        </p:nvSpPr>
        <p:spPr>
          <a:xfrm>
            <a:off x="152400" y="1600200"/>
            <a:ext cx="8763000" cy="3046988"/>
          </a:xfrm>
          <a:prstGeom prst="rect">
            <a:avLst/>
          </a:prstGeom>
        </p:spPr>
        <p:txBody>
          <a:bodyPr wrap="square">
            <a:spAutoFit/>
          </a:bodyPr>
          <a:lstStyle/>
          <a:p>
            <a:r>
              <a:rPr lang="en-US" sz="2400" smtClean="0">
                <a:solidFill>
                  <a:srgbClr val="0033CC"/>
                </a:solidFill>
                <a:latin typeface="Times New Roman" pitchFamily="18" charset="0"/>
                <a:cs typeface="Times New Roman" pitchFamily="18" charset="0"/>
              </a:rPr>
              <a:t>	Đẩy </a:t>
            </a:r>
            <a:r>
              <a:rPr lang="en-US" sz="2400">
                <a:solidFill>
                  <a:srgbClr val="0033CC"/>
                </a:solidFill>
                <a:latin typeface="Times New Roman" pitchFamily="18" charset="0"/>
                <a:cs typeface="Times New Roman" pitchFamily="18" charset="0"/>
              </a:rPr>
              <a:t>mạnh phong trào xây dựng trường học thân thiện, học sinh tích cực nhằm thu hút học sinh đến </a:t>
            </a:r>
            <a:r>
              <a:rPr lang="en-US" sz="2400" smtClean="0">
                <a:solidFill>
                  <a:srgbClr val="0033CC"/>
                </a:solidFill>
                <a:latin typeface="Times New Roman" pitchFamily="18" charset="0"/>
                <a:cs typeface="Times New Roman" pitchFamily="18" charset="0"/>
              </a:rPr>
              <a:t>trường</a:t>
            </a:r>
            <a:r>
              <a:rPr lang="en-US" sz="2400">
                <a:solidFill>
                  <a:srgbClr val="0033CC"/>
                </a:solidFill>
                <a:latin typeface="Times New Roman" pitchFamily="18" charset="0"/>
                <a:cs typeface="Times New Roman" pitchFamily="18" charset="0"/>
              </a:rPr>
              <a:t>.</a:t>
            </a:r>
            <a:r>
              <a:rPr lang="en-US" sz="2400" smtClean="0">
                <a:solidFill>
                  <a:srgbClr val="0033CC"/>
                </a:solidFill>
                <a:latin typeface="Times New Roman" pitchFamily="18" charset="0"/>
                <a:cs typeface="Times New Roman" pitchFamily="18" charset="0"/>
              </a:rPr>
              <a:t> </a:t>
            </a:r>
            <a:r>
              <a:rPr lang="en-US" sz="2400">
                <a:solidFill>
                  <a:srgbClr val="0033CC"/>
                </a:solidFill>
                <a:latin typeface="Times New Roman" pitchFamily="18" charset="0"/>
                <a:cs typeface="Times New Roman" pitchFamily="18" charset="0"/>
              </a:rPr>
              <a:t>Cần có sự phối hợp tốt giữa gia đình, nhà trường và xã </a:t>
            </a:r>
            <a:r>
              <a:rPr lang="en-US" sz="2400" smtClean="0">
                <a:solidFill>
                  <a:srgbClr val="0033CC"/>
                </a:solidFill>
                <a:latin typeface="Times New Roman" pitchFamily="18" charset="0"/>
                <a:cs typeface="Times New Roman" pitchFamily="18" charset="0"/>
              </a:rPr>
              <a:t>hội. Thường </a:t>
            </a:r>
            <a:r>
              <a:rPr lang="en-US" sz="2400">
                <a:solidFill>
                  <a:srgbClr val="0033CC"/>
                </a:solidFill>
                <a:latin typeface="Times New Roman" pitchFamily="18" charset="0"/>
                <a:cs typeface="Times New Roman" pitchFamily="18" charset="0"/>
              </a:rPr>
              <a:t>xuyên chăm lo, quan tâm đến việc học tập, c</a:t>
            </a:r>
            <a:r>
              <a:rPr lang="en-US" sz="2400" smtClean="0">
                <a:solidFill>
                  <a:srgbClr val="0033CC"/>
                </a:solidFill>
                <a:latin typeface="Times New Roman" pitchFamily="18" charset="0"/>
                <a:cs typeface="Times New Roman" pitchFamily="18" charset="0"/>
              </a:rPr>
              <a:t>ó </a:t>
            </a:r>
            <a:r>
              <a:rPr lang="en-US" sz="2400">
                <a:solidFill>
                  <a:srgbClr val="0033CC"/>
                </a:solidFill>
                <a:latin typeface="Times New Roman" pitchFamily="18" charset="0"/>
                <a:cs typeface="Times New Roman" pitchFamily="18" charset="0"/>
              </a:rPr>
              <a:t>biện pháp giúp đỡ kịp thời </a:t>
            </a:r>
            <a:r>
              <a:rPr lang="en-US" sz="2400" smtClean="0">
                <a:solidFill>
                  <a:srgbClr val="0033CC"/>
                </a:solidFill>
                <a:latin typeface="Times New Roman" pitchFamily="18" charset="0"/>
                <a:cs typeface="Times New Roman" pitchFamily="18" charset="0"/>
              </a:rPr>
              <a:t>giúp các em </a:t>
            </a:r>
            <a:r>
              <a:rPr lang="en-US" sz="2400">
                <a:solidFill>
                  <a:srgbClr val="0033CC"/>
                </a:solidFill>
                <a:latin typeface="Times New Roman" pitchFamily="18" charset="0"/>
                <a:cs typeface="Times New Roman" pitchFamily="18" charset="0"/>
              </a:rPr>
              <a:t>giải quyết những khó khăn trong học tập, sinh hoạt bằng cả tinh thần lẫn vật chất xây dựng các phong trào hỗ </a:t>
            </a:r>
            <a:r>
              <a:rPr lang="en-US" sz="2400" smtClean="0">
                <a:solidFill>
                  <a:srgbClr val="0033CC"/>
                </a:solidFill>
                <a:latin typeface="Times New Roman" pitchFamily="18" charset="0"/>
                <a:cs typeface="Times New Roman" pitchFamily="18" charset="0"/>
              </a:rPr>
              <a:t>trợ </a:t>
            </a:r>
            <a:r>
              <a:rPr lang="en-US" sz="2400">
                <a:solidFill>
                  <a:srgbClr val="0033CC"/>
                </a:solidFill>
                <a:latin typeface="Times New Roman" pitchFamily="18" charset="0"/>
                <a:cs typeface="Times New Roman" pitchFamily="18" charset="0"/>
              </a:rPr>
              <a:t>bạn vượt khó như chương trình cây mùa xuân, nuôi heo đất….. </a:t>
            </a:r>
          </a:p>
          <a:p>
            <a:r>
              <a:rPr lang="en-US" sz="2400" smtClean="0">
                <a:solidFill>
                  <a:srgbClr val="0033CC"/>
                </a:solidFill>
                <a:latin typeface="Times New Roman" pitchFamily="18" charset="0"/>
                <a:cs typeface="Times New Roman" pitchFamily="18" charset="0"/>
              </a:rPr>
              <a:t> </a:t>
            </a:r>
            <a:endParaRPr lang="en-US" sz="2400">
              <a:solidFill>
                <a:srgbClr val="0033CC"/>
              </a:solidFill>
              <a:latin typeface="Times New Roman" pitchFamily="18" charset="0"/>
              <a:cs typeface="Times New Roman" pitchFamily="18" charset="0"/>
            </a:endParaRPr>
          </a:p>
        </p:txBody>
      </p:sp>
      <p:pic>
        <p:nvPicPr>
          <p:cNvPr id="11" name="Picture 4" descr="https://f7.photo.talk.zdn.vn/795622932963686476/e05eb90a098bfad5a39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848" t="16990"/>
          <a:stretch/>
        </p:blipFill>
        <p:spPr bwMode="auto">
          <a:xfrm>
            <a:off x="2979419" y="4270931"/>
            <a:ext cx="3231533" cy="22822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Admin\Desktop\IMG_662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72" t="10952" r="7857"/>
          <a:stretch/>
        </p:blipFill>
        <p:spPr bwMode="auto">
          <a:xfrm>
            <a:off x="6164580" y="4270931"/>
            <a:ext cx="2941320" cy="22822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f9.photo.talk.zdn.vn/343229430400574307/1e5b3db4a04d53130a5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85" y="4270931"/>
            <a:ext cx="3043024" cy="228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9234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304800"/>
            <a:ext cx="8229600" cy="5033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400" b="1" smtClean="0">
                <a:solidFill>
                  <a:srgbClr val="FF0000"/>
                </a:solidFill>
                <a:latin typeface="Times New Roman" pitchFamily="18" charset="0"/>
                <a:cs typeface="Times New Roman" panose="02020603050405020304" pitchFamily="18" charset="0"/>
              </a:rPr>
              <a:t>CÁC BIỆN PHÁP KHẮC PHỤC </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288387" y="-2"/>
            <a:ext cx="8334119" cy="1219202"/>
            <a:chOff x="288387" y="-2"/>
            <a:chExt cx="8334119" cy="1219202"/>
          </a:xfrm>
        </p:grpSpPr>
        <p:cxnSp>
          <p:nvCxnSpPr>
            <p:cNvPr id="6" name="Straight Connector 5"/>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7"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7" y="-2"/>
              <a:ext cx="1219200" cy="121920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760827" y="1219200"/>
            <a:ext cx="8282940" cy="3416320"/>
          </a:xfrm>
          <a:prstGeom prst="rect">
            <a:avLst/>
          </a:prstGeom>
        </p:spPr>
        <p:txBody>
          <a:bodyPr wrap="square">
            <a:spAutoFit/>
          </a:bodyPr>
          <a:lstStyle/>
          <a:p>
            <a:r>
              <a:rPr lang="en-US" sz="2400" smtClean="0">
                <a:solidFill>
                  <a:srgbClr val="0033CC"/>
                </a:solidFill>
                <a:latin typeface="Times New Roman" pitchFamily="18" charset="0"/>
                <a:cs typeface="Times New Roman" pitchFamily="18" charset="0"/>
              </a:rPr>
              <a:t>	Nếu </a:t>
            </a:r>
            <a:r>
              <a:rPr lang="en-US" sz="2400">
                <a:solidFill>
                  <a:srgbClr val="0033CC"/>
                </a:solidFill>
                <a:latin typeface="Times New Roman" pitchFamily="18" charset="0"/>
                <a:cs typeface="Times New Roman" pitchFamily="18" charset="0"/>
              </a:rPr>
              <a:t>là nguyên nhân từ </a:t>
            </a:r>
            <a:r>
              <a:rPr lang="en-US" sz="2400" smtClean="0">
                <a:solidFill>
                  <a:srgbClr val="0033CC"/>
                </a:solidFill>
                <a:latin typeface="Times New Roman" pitchFamily="18" charset="0"/>
                <a:cs typeface="Times New Roman" pitchFamily="18" charset="0"/>
              </a:rPr>
              <a:t>gia </a:t>
            </a:r>
            <a:r>
              <a:rPr lang="en-US" sz="2400">
                <a:solidFill>
                  <a:srgbClr val="0033CC"/>
                </a:solidFill>
                <a:latin typeface="Times New Roman" pitchFamily="18" charset="0"/>
                <a:cs typeface="Times New Roman" pitchFamily="18" charset="0"/>
              </a:rPr>
              <a:t>đình, </a:t>
            </a:r>
            <a:r>
              <a:rPr lang="en-US" sz="2400" smtClean="0">
                <a:solidFill>
                  <a:srgbClr val="0033CC"/>
                </a:solidFill>
                <a:latin typeface="Times New Roman" pitchFamily="18" charset="0"/>
                <a:cs typeface="Times New Roman" pitchFamily="18" charset="0"/>
              </a:rPr>
              <a:t>GVCN </a:t>
            </a:r>
            <a:r>
              <a:rPr lang="en-US" sz="2400">
                <a:solidFill>
                  <a:srgbClr val="0033CC"/>
                </a:solidFill>
                <a:latin typeface="Times New Roman" pitchFamily="18" charset="0"/>
                <a:cs typeface="Times New Roman" pitchFamily="18" charset="0"/>
              </a:rPr>
              <a:t>tìm hiểu gia cảnh, tâm tư, nguyện </a:t>
            </a:r>
            <a:r>
              <a:rPr lang="en-US" sz="2400" smtClean="0">
                <a:solidFill>
                  <a:srgbClr val="0033CC"/>
                </a:solidFill>
                <a:latin typeface="Times New Roman" pitchFamily="18" charset="0"/>
                <a:cs typeface="Times New Roman" pitchFamily="18" charset="0"/>
              </a:rPr>
              <a:t>vọng và </a:t>
            </a:r>
            <a:r>
              <a:rPr lang="en-US" sz="2400">
                <a:solidFill>
                  <a:srgbClr val="0033CC"/>
                </a:solidFill>
                <a:latin typeface="Times New Roman" pitchFamily="18" charset="0"/>
                <a:cs typeface="Times New Roman" pitchFamily="18" charset="0"/>
              </a:rPr>
              <a:t>đưa ra lời khuyên phù hợp, sát thực thuyết phục phụ huynh cho con em đến </a:t>
            </a:r>
            <a:r>
              <a:rPr lang="en-US" sz="2400" smtClean="0">
                <a:solidFill>
                  <a:srgbClr val="0033CC"/>
                </a:solidFill>
                <a:latin typeface="Times New Roman" pitchFamily="18" charset="0"/>
                <a:cs typeface="Times New Roman" pitchFamily="18" charset="0"/>
              </a:rPr>
              <a:t>trường. Phụ huynh cần </a:t>
            </a:r>
            <a:r>
              <a:rPr lang="en-US" sz="2400">
                <a:solidFill>
                  <a:srgbClr val="0033CC"/>
                </a:solidFill>
                <a:latin typeface="Times New Roman" pitchFamily="18" charset="0"/>
                <a:cs typeface="Times New Roman" pitchFamily="18" charset="0"/>
              </a:rPr>
              <a:t>có trách nhiệm xây dựng gia đình hạnh phúc, là chỗ dựa vững chắc </a:t>
            </a:r>
            <a:r>
              <a:rPr lang="en-US" sz="2400" smtClean="0">
                <a:solidFill>
                  <a:srgbClr val="0033CC"/>
                </a:solidFill>
                <a:latin typeface="Times New Roman" pitchFamily="18" charset="0"/>
                <a:cs typeface="Times New Roman" pitchFamily="18" charset="0"/>
              </a:rPr>
              <a:t>tạo niềm tin cho các em tập trung học tập.</a:t>
            </a:r>
            <a:endParaRPr lang="en-US" sz="2400">
              <a:solidFill>
                <a:srgbClr val="0033CC"/>
              </a:solidFill>
              <a:latin typeface="Times New Roman" pitchFamily="18" charset="0"/>
              <a:cs typeface="Times New Roman" pitchFamily="18" charset="0"/>
            </a:endParaRPr>
          </a:p>
          <a:p>
            <a:r>
              <a:rPr lang="en-US" sz="2400" smtClean="0">
                <a:solidFill>
                  <a:srgbClr val="0033CC"/>
                </a:solidFill>
                <a:latin typeface="Times New Roman" pitchFamily="18" charset="0"/>
                <a:cs typeface="Times New Roman" pitchFamily="18" charset="0"/>
              </a:rPr>
              <a:t>	Khơi </a:t>
            </a:r>
            <a:r>
              <a:rPr lang="en-US" sz="2400">
                <a:solidFill>
                  <a:srgbClr val="0033CC"/>
                </a:solidFill>
                <a:latin typeface="Times New Roman" pitchFamily="18" charset="0"/>
                <a:cs typeface="Times New Roman" pitchFamily="18" charset="0"/>
              </a:rPr>
              <a:t>gợi lòng yêu thương với mọi người bằng cách tổ chức những chuyến đi thực tế đến các trung tâm trẻ khuyết tật, người già neo đơn, cùng khổ, để các em có lòng nhân ái, giảm thiểu tệ nạn sau này cho xã hội.</a:t>
            </a:r>
          </a:p>
        </p:txBody>
      </p:sp>
      <p:sp>
        <p:nvSpPr>
          <p:cNvPr id="3" name="Rectangle 2"/>
          <p:cNvSpPr/>
          <p:nvPr/>
        </p:nvSpPr>
        <p:spPr>
          <a:xfrm>
            <a:off x="609600" y="4572000"/>
            <a:ext cx="8130540" cy="1938992"/>
          </a:xfrm>
          <a:prstGeom prst="rect">
            <a:avLst/>
          </a:prstGeom>
          <a:ln>
            <a:solidFill>
              <a:schemeClr val="bg1"/>
            </a:solidFill>
          </a:ln>
        </p:spPr>
        <p:txBody>
          <a:bodyPr wrap="square">
            <a:spAutoFit/>
          </a:bodyPr>
          <a:lstStyle/>
          <a:p>
            <a:r>
              <a:rPr lang="en-US" sz="2400" b="1" smtClean="0">
                <a:solidFill>
                  <a:srgbClr val="FF0000"/>
                </a:solidFill>
                <a:latin typeface="Times New Roman" pitchFamily="18" charset="0"/>
                <a:cs typeface="Times New Roman" pitchFamily="18" charset="0"/>
              </a:rPr>
              <a:t>	Đối </a:t>
            </a:r>
            <a:r>
              <a:rPr lang="en-US" sz="2400" b="1">
                <a:solidFill>
                  <a:srgbClr val="FF0000"/>
                </a:solidFill>
                <a:latin typeface="Times New Roman" pitchFamily="18" charset="0"/>
                <a:cs typeface="Times New Roman" pitchFamily="18" charset="0"/>
              </a:rPr>
              <a:t>với </a:t>
            </a:r>
            <a:r>
              <a:rPr lang="en-US" sz="2400" b="1" smtClean="0">
                <a:solidFill>
                  <a:srgbClr val="FF0000"/>
                </a:solidFill>
                <a:latin typeface="Times New Roman" pitchFamily="18" charset="0"/>
                <a:cs typeface="Times New Roman" pitchFamily="18" charset="0"/>
              </a:rPr>
              <a:t>HS đã </a:t>
            </a:r>
            <a:r>
              <a:rPr lang="en-US" sz="2400" b="1">
                <a:solidFill>
                  <a:srgbClr val="FF0000"/>
                </a:solidFill>
                <a:latin typeface="Times New Roman" pitchFamily="18" charset="0"/>
                <a:cs typeface="Times New Roman" pitchFamily="18" charset="0"/>
              </a:rPr>
              <a:t>bỏ học, điều quan trọng là giáo </a:t>
            </a:r>
            <a:r>
              <a:rPr lang="en-US" sz="2400" b="1" smtClean="0">
                <a:solidFill>
                  <a:srgbClr val="FF0000"/>
                </a:solidFill>
                <a:latin typeface="Times New Roman" pitchFamily="18" charset="0"/>
                <a:cs typeface="Times New Roman" pitchFamily="18" charset="0"/>
              </a:rPr>
              <a:t>viên chủ nhiệm </a:t>
            </a:r>
            <a:r>
              <a:rPr lang="en-US" sz="2400" b="1">
                <a:solidFill>
                  <a:srgbClr val="FF0000"/>
                </a:solidFill>
                <a:latin typeface="Times New Roman" pitchFamily="18" charset="0"/>
                <a:cs typeface="Times New Roman" pitchFamily="18" charset="0"/>
              </a:rPr>
              <a:t>và gia đình phải thật gần gũi, bằng tình thương và trách nhiệm của mình tìm hiểu nắm vững được nguyên nhân bỏ học của con em để từ đó có cách giúp đỡ, động viên tạo điều kiện để con em tiếp tục đến lớp. </a:t>
            </a:r>
          </a:p>
        </p:txBody>
      </p:sp>
    </p:spTree>
    <p:extLst>
      <p:ext uri="{BB962C8B-B14F-4D97-AF65-F5344CB8AC3E}">
        <p14:creationId xmlns:p14="http://schemas.microsoft.com/office/powerpoint/2010/main" val="18519234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304800"/>
            <a:ext cx="8229600" cy="5033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400" b="1" smtClean="0">
                <a:solidFill>
                  <a:srgbClr val="FF0000"/>
                </a:solidFill>
                <a:latin typeface="Times New Roman" pitchFamily="18" charset="0"/>
                <a:cs typeface="Times New Roman" panose="02020603050405020304" pitchFamily="18" charset="0"/>
              </a:rPr>
              <a:t>CÁC BIỆN PHÁP KHẮC PHỤC </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288387" y="-2"/>
            <a:ext cx="8334119" cy="1219202"/>
            <a:chOff x="288387" y="-2"/>
            <a:chExt cx="8334119" cy="1219202"/>
          </a:xfrm>
        </p:grpSpPr>
        <p:cxnSp>
          <p:nvCxnSpPr>
            <p:cNvPr id="6" name="Straight Connector 5"/>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7"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7" y="-2"/>
              <a:ext cx="1219200" cy="121920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762000" y="1138535"/>
            <a:ext cx="5614037" cy="461665"/>
          </a:xfrm>
          <a:prstGeom prst="rect">
            <a:avLst/>
          </a:prstGeom>
        </p:spPr>
        <p:txBody>
          <a:bodyPr wrap="none">
            <a:spAutoFit/>
          </a:bodyPr>
          <a:lstStyle/>
          <a:p>
            <a:r>
              <a:rPr lang="en-US" sz="2400" b="1" smtClean="0">
                <a:solidFill>
                  <a:srgbClr val="0000FF"/>
                </a:solidFill>
                <a:latin typeface="Times New Roman" pitchFamily="18" charset="0"/>
                <a:cs typeface="Times New Roman" pitchFamily="18" charset="0"/>
              </a:rPr>
              <a:t>3. Học </a:t>
            </a:r>
            <a:r>
              <a:rPr lang="en-US" sz="2400" b="1">
                <a:solidFill>
                  <a:srgbClr val="0000FF"/>
                </a:solidFill>
                <a:latin typeface="Times New Roman" pitchFamily="18" charset="0"/>
                <a:cs typeface="Times New Roman" pitchFamily="18" charset="0"/>
              </a:rPr>
              <a:t>sinh chán học, bỏ học do ham chơi</a:t>
            </a:r>
            <a:endParaRPr lang="en-US" sz="2400">
              <a:solidFill>
                <a:srgbClr val="0000FF"/>
              </a:solidFill>
              <a:latin typeface="Times New Roman" pitchFamily="18" charset="0"/>
              <a:cs typeface="Times New Roman" pitchFamily="18" charset="0"/>
            </a:endParaRPr>
          </a:p>
        </p:txBody>
      </p:sp>
      <p:cxnSp>
        <p:nvCxnSpPr>
          <p:cNvPr id="9" name="Straight Arrow Connector 8"/>
          <p:cNvCxnSpPr>
            <a:stCxn id="8" idx="3"/>
            <a:endCxn id="6146" idx="1"/>
          </p:cNvCxnSpPr>
          <p:nvPr/>
        </p:nvCxnSpPr>
        <p:spPr>
          <a:xfrm flipV="1">
            <a:off x="2931354" y="2446048"/>
            <a:ext cx="288747" cy="151636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3"/>
            <a:endCxn id="6147" idx="1"/>
          </p:cNvCxnSpPr>
          <p:nvPr/>
        </p:nvCxnSpPr>
        <p:spPr>
          <a:xfrm>
            <a:off x="2931354" y="3962416"/>
            <a:ext cx="2742296" cy="101116"/>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3220101" y="4923807"/>
            <a:ext cx="2383303" cy="1786895"/>
            <a:chOff x="3352800" y="4958151"/>
            <a:chExt cx="2840503" cy="1777344"/>
          </a:xfrm>
        </p:grpSpPr>
        <p:pic>
          <p:nvPicPr>
            <p:cNvPr id="4102" name="Picture 6" descr="Học sinh dùng điện thoại: Nơi cấm, nơi cho - Báo Người lao độ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4958151"/>
              <a:ext cx="2840503" cy="1777344"/>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a:off x="3352800" y="4958151"/>
              <a:ext cx="2840503" cy="177734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V="1">
              <a:off x="3352800" y="4958151"/>
              <a:ext cx="2840503" cy="177734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grpSp>
      <p:pic>
        <p:nvPicPr>
          <p:cNvPr id="614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984" t="3333" b="22188"/>
          <a:stretch/>
        </p:blipFill>
        <p:spPr bwMode="auto">
          <a:xfrm>
            <a:off x="3220101" y="1600200"/>
            <a:ext cx="2453550" cy="169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Arrow Connector 18"/>
          <p:cNvCxnSpPr>
            <a:stCxn id="8" idx="3"/>
          </p:cNvCxnSpPr>
          <p:nvPr/>
        </p:nvCxnSpPr>
        <p:spPr>
          <a:xfrm>
            <a:off x="2931354" y="3962416"/>
            <a:ext cx="288748" cy="1771652"/>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34316" y="3054643"/>
            <a:ext cx="2897038" cy="1815546"/>
            <a:chOff x="34316" y="3142605"/>
            <a:chExt cx="2897038" cy="1815546"/>
          </a:xfrm>
        </p:grpSpPr>
        <p:pic>
          <p:nvPicPr>
            <p:cNvPr id="8" name="Picture 2" descr="&#10;Trẻ nghiện game còn nguy hiểm hơn nghiện ma túy.     Ảnh minh họa&#10;"/>
            <p:cNvPicPr>
              <a:picLocks noChangeAspect="1" noChangeArrowheads="1"/>
            </p:cNvPicPr>
            <p:nvPr/>
          </p:nvPicPr>
          <p:blipFill rotWithShape="1">
            <a:blip r:embed="rId5">
              <a:extLst>
                <a:ext uri="{28A0092B-C50C-407E-A947-70E740481C1C}">
                  <a14:useLocalDpi xmlns:a14="http://schemas.microsoft.com/office/drawing/2010/main" val="0"/>
                </a:ext>
              </a:extLst>
            </a:blip>
            <a:srcRect r="6812"/>
            <a:stretch/>
          </p:blipFill>
          <p:spPr bwMode="auto">
            <a:xfrm>
              <a:off x="34316" y="3142605"/>
              <a:ext cx="2897038" cy="1815546"/>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a:off x="76200" y="3142605"/>
              <a:ext cx="2855154" cy="180599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76200" y="3142605"/>
              <a:ext cx="2855154" cy="180599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grpSp>
      <p:pic>
        <p:nvPicPr>
          <p:cNvPr id="6147" name="Picture 3" descr="C:\Users\Admin\Pictures\Screenshots\Screenshot (60).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000" t="8333" b="19431"/>
          <a:stretch/>
        </p:blipFill>
        <p:spPr bwMode="auto">
          <a:xfrm>
            <a:off x="5673650" y="3183241"/>
            <a:ext cx="3249723" cy="1760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92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wipe(down)">
                                      <p:cBhvr>
                                        <p:cTn id="10" dur="5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147"/>
                                        </p:tgtEl>
                                        <p:attrNameLst>
                                          <p:attrName>style.visibility</p:attrName>
                                        </p:attrNameLst>
                                      </p:cBhvr>
                                      <p:to>
                                        <p:strVal val="visible"/>
                                      </p:to>
                                    </p:set>
                                    <p:animEffect transition="in" filter="fade">
                                      <p:cBhvr>
                                        <p:cTn id="20" dur="1000"/>
                                        <p:tgtEl>
                                          <p:spTgt spid="6147"/>
                                        </p:tgtEl>
                                      </p:cBhvr>
                                    </p:animEffect>
                                    <p:anim calcmode="lin" valueType="num">
                                      <p:cBhvr>
                                        <p:cTn id="21" dur="1000" fill="hold"/>
                                        <p:tgtEl>
                                          <p:spTgt spid="6147"/>
                                        </p:tgtEl>
                                        <p:attrNameLst>
                                          <p:attrName>ppt_x</p:attrName>
                                        </p:attrNameLst>
                                      </p:cBhvr>
                                      <p:tavLst>
                                        <p:tav tm="0">
                                          <p:val>
                                            <p:strVal val="#ppt_x"/>
                                          </p:val>
                                        </p:tav>
                                        <p:tav tm="100000">
                                          <p:val>
                                            <p:strVal val="#ppt_x"/>
                                          </p:val>
                                        </p:tav>
                                      </p:tavLst>
                                    </p:anim>
                                    <p:anim calcmode="lin" valueType="num">
                                      <p:cBhvr>
                                        <p:cTn id="22"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304800"/>
            <a:ext cx="8229600" cy="5033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400" b="1" smtClean="0">
                <a:solidFill>
                  <a:srgbClr val="FF0000"/>
                </a:solidFill>
                <a:latin typeface="Times New Roman" pitchFamily="18" charset="0"/>
                <a:cs typeface="Times New Roman" panose="02020603050405020304" pitchFamily="18" charset="0"/>
              </a:rPr>
              <a:t>CÁC BIỆN PHÁP KHẮC PHỤC </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288387" y="-2"/>
            <a:ext cx="8334119" cy="1219202"/>
            <a:chOff x="288387" y="-2"/>
            <a:chExt cx="8334119" cy="1219202"/>
          </a:xfrm>
        </p:grpSpPr>
        <p:cxnSp>
          <p:nvCxnSpPr>
            <p:cNvPr id="6" name="Straight Connector 5"/>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7"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7" y="-2"/>
              <a:ext cx="1219200" cy="121920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381000" y="1223695"/>
            <a:ext cx="8241505" cy="430887"/>
          </a:xfrm>
          <a:prstGeom prst="rect">
            <a:avLst/>
          </a:prstGeom>
        </p:spPr>
        <p:txBody>
          <a:bodyPr wrap="square">
            <a:spAutoFit/>
          </a:bodyPr>
          <a:lstStyle/>
          <a:p>
            <a:r>
              <a:rPr lang="en-US" sz="2200" b="1" smtClean="0">
                <a:solidFill>
                  <a:srgbClr val="0000FF"/>
                </a:solidFill>
                <a:latin typeface="Times New Roman" pitchFamily="18" charset="0"/>
                <a:cs typeface="Times New Roman" pitchFamily="18" charset="0"/>
              </a:rPr>
              <a:t>4. Học </a:t>
            </a:r>
            <a:r>
              <a:rPr lang="en-US" sz="2200" b="1">
                <a:solidFill>
                  <a:srgbClr val="0000FF"/>
                </a:solidFill>
                <a:latin typeface="Times New Roman" pitchFamily="18" charset="0"/>
                <a:cs typeface="Times New Roman" pitchFamily="18" charset="0"/>
              </a:rPr>
              <a:t>sinh chán học, bỏ học do bị bạn bè cô lập, thiếu sự quan tâm</a:t>
            </a:r>
            <a:endParaRPr lang="en-US" sz="2200">
              <a:solidFill>
                <a:srgbClr val="0000FF"/>
              </a:solidFill>
              <a:latin typeface="Times New Roman" pitchFamily="18" charset="0"/>
              <a:cs typeface="Times New Roman" pitchFamily="18" charset="0"/>
            </a:endParaRPr>
          </a:p>
        </p:txBody>
      </p:sp>
      <p:pic>
        <p:nvPicPr>
          <p:cNvPr id="6146" name="Picture 2" descr="Làm thế nào để giúp một đứa trẻ nhút nhát - Táo Trường họ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286" y="4953000"/>
            <a:ext cx="2813344" cy="187556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16494" y="1782387"/>
            <a:ext cx="1817984" cy="3509595"/>
            <a:chOff x="90267" y="1525504"/>
            <a:chExt cx="1817984" cy="3509595"/>
          </a:xfrm>
        </p:grpSpPr>
        <p:pic>
          <p:nvPicPr>
            <p:cNvPr id="6150" name="Picture 6" descr=" Thấu Hiểu Tâm Lý Học Đường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214" r="15357"/>
            <a:stretch/>
          </p:blipFill>
          <p:spPr bwMode="auto">
            <a:xfrm>
              <a:off x="90267" y="1525504"/>
              <a:ext cx="141732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Phương Pháp Giáo Dục Tâm Lý"/>
            <p:cNvPicPr>
              <a:picLocks noChangeAspect="1" noChangeArrowheads="1"/>
            </p:cNvPicPr>
            <p:nvPr/>
          </p:nvPicPr>
          <p:blipFill rotWithShape="1">
            <a:blip r:embed="rId5">
              <a:extLst>
                <a:ext uri="{28A0092B-C50C-407E-A947-70E740481C1C}">
                  <a14:useLocalDpi xmlns:a14="http://schemas.microsoft.com/office/drawing/2010/main" val="0"/>
                </a:ext>
              </a:extLst>
            </a:blip>
            <a:srcRect l="15467" t="15524" r="16421" b="1445"/>
            <a:stretch/>
          </p:blipFill>
          <p:spPr bwMode="auto">
            <a:xfrm>
              <a:off x="411480" y="2546585"/>
              <a:ext cx="1428013" cy="19492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Phương pháp dạy và học đặc điểm tâm lý học sinh,các sáng kiến,kinh nghiệm  giáo dục dành cho giáo dục trung học | SÁCH LUẬT VIỆT N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276600"/>
              <a:ext cx="1222451" cy="175849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 name="Straight Arrow Connector 8"/>
          <p:cNvCxnSpPr>
            <a:stCxn id="6146" idx="0"/>
          </p:cNvCxnSpPr>
          <p:nvPr/>
        </p:nvCxnSpPr>
        <p:spPr>
          <a:xfrm flipV="1">
            <a:off x="4147958" y="3547014"/>
            <a:ext cx="14073" cy="1405986"/>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146" idx="0"/>
          </p:cNvCxnSpPr>
          <p:nvPr/>
        </p:nvCxnSpPr>
        <p:spPr>
          <a:xfrm flipH="1" flipV="1">
            <a:off x="2034478" y="3533483"/>
            <a:ext cx="2113480" cy="1419517"/>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21" idx="1"/>
          </p:cNvCxnSpPr>
          <p:nvPr/>
        </p:nvCxnSpPr>
        <p:spPr>
          <a:xfrm flipV="1">
            <a:off x="4162031" y="3432206"/>
            <a:ext cx="2005230" cy="151463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3091218" y="1622308"/>
            <a:ext cx="2607951" cy="1784584"/>
            <a:chOff x="6400800" y="2514600"/>
            <a:chExt cx="2607951" cy="1784584"/>
          </a:xfrm>
        </p:grpSpPr>
        <p:pic>
          <p:nvPicPr>
            <p:cNvPr id="6148" name="Picture 4" descr="Những vụ giáo viên bạo hành học sinh gây chấn độ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0800" y="2514600"/>
              <a:ext cx="2607951" cy="1784584"/>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a:xfrm>
              <a:off x="6400800" y="2514600"/>
              <a:ext cx="2514600" cy="17845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400800" y="2514600"/>
              <a:ext cx="2607951" cy="17845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1" name="Picture 13" descr="Top 101 bài thơ hay về thầy cô giáo kính yêu vô cùng ý nghĩa - Kênh văn  học, lời bài hát, status tâm trạ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67261" y="2485990"/>
            <a:ext cx="2841490" cy="1892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92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304800"/>
            <a:ext cx="8229600" cy="5033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400" b="1" smtClean="0">
                <a:solidFill>
                  <a:srgbClr val="FF0000"/>
                </a:solidFill>
                <a:latin typeface="Times New Roman" pitchFamily="18" charset="0"/>
                <a:cs typeface="Times New Roman" panose="02020603050405020304" pitchFamily="18" charset="0"/>
              </a:rPr>
              <a:t>CÁC BIỆN PHÁP KHẮC PHỤC </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288387" y="-2"/>
            <a:ext cx="8334119" cy="1219202"/>
            <a:chOff x="288387" y="-2"/>
            <a:chExt cx="8334119" cy="1219202"/>
          </a:xfrm>
        </p:grpSpPr>
        <p:cxnSp>
          <p:nvCxnSpPr>
            <p:cNvPr id="6" name="Straight Connector 5"/>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7"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7" y="-2"/>
              <a:ext cx="1219200" cy="121920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76200" y="5334000"/>
            <a:ext cx="4257524" cy="769441"/>
          </a:xfrm>
          <a:prstGeom prst="rect">
            <a:avLst/>
          </a:prstGeom>
          <a:noFill/>
        </p:spPr>
        <p:txBody>
          <a:bodyPr wrap="square" rtlCol="0">
            <a:spAutoFit/>
          </a:bodyPr>
          <a:lstStyle/>
          <a:p>
            <a:pPr algn="ctr"/>
            <a:r>
              <a:rPr lang="en-US" sz="2200">
                <a:solidFill>
                  <a:srgbClr val="0000FF"/>
                </a:solidFill>
                <a:latin typeface="Times New Roman" pitchFamily="18" charset="0"/>
                <a:cs typeface="Times New Roman" pitchFamily="18" charset="0"/>
              </a:rPr>
              <a:t>T</a:t>
            </a:r>
            <a:r>
              <a:rPr lang="en-US" sz="2200" smtClean="0">
                <a:solidFill>
                  <a:srgbClr val="0000FF"/>
                </a:solidFill>
                <a:latin typeface="Times New Roman" pitchFamily="18" charset="0"/>
                <a:cs typeface="Times New Roman" pitchFamily="18" charset="0"/>
              </a:rPr>
              <a:t>ham gia phong trào </a:t>
            </a:r>
          </a:p>
          <a:p>
            <a:pPr algn="ctr"/>
            <a:r>
              <a:rPr lang="en-US" sz="2200" smtClean="0">
                <a:solidFill>
                  <a:srgbClr val="0000FF"/>
                </a:solidFill>
                <a:latin typeface="Times New Roman" pitchFamily="18" charset="0"/>
                <a:cs typeface="Times New Roman" pitchFamily="18" charset="0"/>
              </a:rPr>
              <a:t>trang trí ghế đá</a:t>
            </a:r>
            <a:endParaRPr lang="en-US" sz="2200">
              <a:solidFill>
                <a:srgbClr val="0000FF"/>
              </a:solidFill>
              <a:latin typeface="Times New Roman" pitchFamily="18" charset="0"/>
              <a:cs typeface="Times New Roman" pitchFamily="18" charset="0"/>
            </a:endParaRPr>
          </a:p>
        </p:txBody>
      </p:sp>
      <p:pic>
        <p:nvPicPr>
          <p:cNvPr id="7170" name="Picture 2" descr="C:\Users\Admin\Desktop\399acf1a55e4a6bafff5.jpg"/>
          <p:cNvPicPr>
            <a:picLocks noChangeAspect="1" noChangeArrowheads="1"/>
          </p:cNvPicPr>
          <p:nvPr/>
        </p:nvPicPr>
        <p:blipFill rotWithShape="1">
          <a:blip r:embed="rId3">
            <a:extLst>
              <a:ext uri="{28A0092B-C50C-407E-A947-70E740481C1C}">
                <a14:useLocalDpi xmlns:a14="http://schemas.microsoft.com/office/drawing/2010/main" val="0"/>
              </a:ext>
            </a:extLst>
          </a:blip>
          <a:srcRect r="3413"/>
          <a:stretch/>
        </p:blipFill>
        <p:spPr bwMode="auto">
          <a:xfrm>
            <a:off x="3602072" y="1219198"/>
            <a:ext cx="5233420" cy="40637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343401" y="5402759"/>
            <a:ext cx="4495800" cy="769441"/>
          </a:xfrm>
          <a:prstGeom prst="rect">
            <a:avLst/>
          </a:prstGeom>
        </p:spPr>
        <p:txBody>
          <a:bodyPr wrap="square">
            <a:spAutoFit/>
          </a:bodyPr>
          <a:lstStyle/>
          <a:p>
            <a:pPr algn="ctr"/>
            <a:r>
              <a:rPr lang="en-US" sz="2200">
                <a:solidFill>
                  <a:srgbClr val="0000FF"/>
                </a:solidFill>
                <a:latin typeface="Times New Roman" pitchFamily="18" charset="0"/>
                <a:cs typeface="Times New Roman" pitchFamily="18" charset="0"/>
              </a:rPr>
              <a:t>Tham gia phong trào </a:t>
            </a:r>
            <a:r>
              <a:rPr lang="en-US" sz="2200" smtClean="0">
                <a:solidFill>
                  <a:srgbClr val="0000FF"/>
                </a:solidFill>
                <a:latin typeface="Times New Roman" pitchFamily="18" charset="0"/>
                <a:cs typeface="Times New Roman" pitchFamily="18" charset="0"/>
              </a:rPr>
              <a:t>văn nghệ </a:t>
            </a:r>
          </a:p>
          <a:p>
            <a:pPr algn="ctr"/>
            <a:r>
              <a:rPr lang="en-US" sz="2200" smtClean="0">
                <a:solidFill>
                  <a:srgbClr val="0000FF"/>
                </a:solidFill>
                <a:latin typeface="Times New Roman" pitchFamily="18" charset="0"/>
                <a:cs typeface="Times New Roman" pitchFamily="18" charset="0"/>
              </a:rPr>
              <a:t>với lớp bạn</a:t>
            </a:r>
            <a:endParaRPr lang="en-US" sz="2200">
              <a:solidFill>
                <a:srgbClr val="0000FF"/>
              </a:solidFill>
            </a:endParaRPr>
          </a:p>
        </p:txBody>
      </p:sp>
      <p:pic>
        <p:nvPicPr>
          <p:cNvPr id="7172" name="Picture 4" descr="https://f20-zpc.zdn.vn/3622695218203631238/cc114e44d4ba27e47e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237191"/>
            <a:ext cx="3034317" cy="4045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9234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304800"/>
            <a:ext cx="8229600" cy="5033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400" b="1" smtClean="0">
                <a:solidFill>
                  <a:srgbClr val="FF0000"/>
                </a:solidFill>
                <a:latin typeface="Times New Roman" pitchFamily="18" charset="0"/>
                <a:cs typeface="Times New Roman" panose="02020603050405020304" pitchFamily="18" charset="0"/>
              </a:rPr>
              <a:t>CÁC BIỆN PHÁP KHẮC PHỤC </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288387" y="-2"/>
            <a:ext cx="8334119" cy="1219202"/>
            <a:chOff x="288387" y="-2"/>
            <a:chExt cx="8334119" cy="1219202"/>
          </a:xfrm>
        </p:grpSpPr>
        <p:cxnSp>
          <p:nvCxnSpPr>
            <p:cNvPr id="6" name="Straight Connector 5"/>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7"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7" y="-2"/>
              <a:ext cx="1219200" cy="1219202"/>
            </a:xfrm>
            <a:prstGeom prst="rect">
              <a:avLst/>
            </a:prstGeom>
            <a:noFill/>
            <a:extLst>
              <a:ext uri="{909E8E84-426E-40DD-AFC4-6F175D3DCCD1}">
                <a14:hiddenFill xmlns:a14="http://schemas.microsoft.com/office/drawing/2010/main">
                  <a:solidFill>
                    <a:srgbClr val="FFFFFF"/>
                  </a:solidFill>
                </a14:hiddenFill>
              </a:ext>
            </a:extLst>
          </p:spPr>
        </p:pic>
      </p:grpSp>
      <p:pic>
        <p:nvPicPr>
          <p:cNvPr id="8194" name="Picture 2" descr="https://f12.photo.talk.zdn.vn/4038177005467849667/82faa52f3ed1cd8f94c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993" y="1234284"/>
            <a:ext cx="4348688" cy="326151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f20-zpc.zdn.vn/373030415090069396/5b3e9cab0455f70bae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6712" y="1234283"/>
            <a:ext cx="4348688" cy="32615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35632" y="4724399"/>
            <a:ext cx="4257524" cy="430887"/>
          </a:xfrm>
          <a:prstGeom prst="rect">
            <a:avLst/>
          </a:prstGeom>
          <a:noFill/>
        </p:spPr>
        <p:txBody>
          <a:bodyPr wrap="square" rtlCol="0">
            <a:spAutoFit/>
          </a:bodyPr>
          <a:lstStyle/>
          <a:p>
            <a:pPr algn="ctr"/>
            <a:r>
              <a:rPr lang="en-US" sz="2200">
                <a:solidFill>
                  <a:srgbClr val="0000FF"/>
                </a:solidFill>
                <a:latin typeface="Times New Roman" pitchFamily="18" charset="0"/>
                <a:cs typeface="Times New Roman" pitchFamily="18" charset="0"/>
              </a:rPr>
              <a:t>T</a:t>
            </a:r>
            <a:r>
              <a:rPr lang="en-US" sz="2200" smtClean="0">
                <a:solidFill>
                  <a:srgbClr val="0000FF"/>
                </a:solidFill>
                <a:latin typeface="Times New Roman" pitchFamily="18" charset="0"/>
                <a:cs typeface="Times New Roman" pitchFamily="18" charset="0"/>
              </a:rPr>
              <a:t>ham gia lao động hàng tháng</a:t>
            </a:r>
            <a:endParaRPr lang="en-US" sz="2200">
              <a:solidFill>
                <a:srgbClr val="0000FF"/>
              </a:solidFill>
              <a:latin typeface="Times New Roman" pitchFamily="18" charset="0"/>
              <a:cs typeface="Times New Roman" pitchFamily="18" charset="0"/>
            </a:endParaRPr>
          </a:p>
        </p:txBody>
      </p:sp>
      <p:sp>
        <p:nvSpPr>
          <p:cNvPr id="9" name="Rectangle 8"/>
          <p:cNvSpPr/>
          <p:nvPr/>
        </p:nvSpPr>
        <p:spPr>
          <a:xfrm>
            <a:off x="4493156" y="4724400"/>
            <a:ext cx="4495800" cy="430887"/>
          </a:xfrm>
          <a:prstGeom prst="rect">
            <a:avLst/>
          </a:prstGeom>
        </p:spPr>
        <p:txBody>
          <a:bodyPr wrap="square">
            <a:spAutoFit/>
          </a:bodyPr>
          <a:lstStyle/>
          <a:p>
            <a:pPr algn="ctr"/>
            <a:r>
              <a:rPr lang="en-US" sz="2200">
                <a:solidFill>
                  <a:srgbClr val="0000FF"/>
                </a:solidFill>
                <a:latin typeface="Times New Roman" pitchFamily="18" charset="0"/>
                <a:cs typeface="Times New Roman" pitchFamily="18" charset="0"/>
              </a:rPr>
              <a:t>Tham gia </a:t>
            </a:r>
            <a:r>
              <a:rPr lang="en-US" sz="2200" smtClean="0">
                <a:solidFill>
                  <a:srgbClr val="0000FF"/>
                </a:solidFill>
                <a:latin typeface="Times New Roman" pitchFamily="18" charset="0"/>
                <a:cs typeface="Times New Roman" pitchFamily="18" charset="0"/>
              </a:rPr>
              <a:t>phong trào làm lồng đèn</a:t>
            </a:r>
            <a:endParaRPr lang="en-US" sz="2200">
              <a:solidFill>
                <a:srgbClr val="0000FF"/>
              </a:solidFill>
            </a:endParaRPr>
          </a:p>
        </p:txBody>
      </p:sp>
    </p:spTree>
    <p:extLst>
      <p:ext uri="{BB962C8B-B14F-4D97-AF65-F5344CB8AC3E}">
        <p14:creationId xmlns:p14="http://schemas.microsoft.com/office/powerpoint/2010/main" val="18519234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304800"/>
            <a:ext cx="8229600" cy="5033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400" b="1" smtClean="0">
                <a:solidFill>
                  <a:srgbClr val="FF0000"/>
                </a:solidFill>
                <a:latin typeface="Times New Roman" pitchFamily="18" charset="0"/>
                <a:cs typeface="Times New Roman" panose="02020603050405020304" pitchFamily="18" charset="0"/>
              </a:rPr>
              <a:t>CÁC BIỆN PHÁP KHẮC PHỤC </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288387" y="-2"/>
            <a:ext cx="8334119" cy="1219202"/>
            <a:chOff x="288387" y="-2"/>
            <a:chExt cx="8334119" cy="1219202"/>
          </a:xfrm>
        </p:grpSpPr>
        <p:cxnSp>
          <p:nvCxnSpPr>
            <p:cNvPr id="6" name="Straight Connector 5"/>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7"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7" y="-2"/>
              <a:ext cx="1219200" cy="1219202"/>
            </a:xfrm>
            <a:prstGeom prst="rect">
              <a:avLst/>
            </a:prstGeom>
            <a:noFill/>
            <a:extLst>
              <a:ext uri="{909E8E84-426E-40DD-AFC4-6F175D3DCCD1}">
                <a14:hiddenFill xmlns:a14="http://schemas.microsoft.com/office/drawing/2010/main">
                  <a:solidFill>
                    <a:srgbClr val="FFFFFF"/>
                  </a:solidFill>
                </a14:hiddenFill>
              </a:ext>
            </a:extLst>
          </p:spPr>
        </p:pic>
      </p:grpSp>
      <p:pic>
        <p:nvPicPr>
          <p:cNvPr id="9218" name="Picture 2" descr="C:\Users\Admin\Desktop\87b987fbee7b1d25446a.jpg"/>
          <p:cNvPicPr>
            <a:picLocks noChangeAspect="1" noChangeArrowheads="1"/>
          </p:cNvPicPr>
          <p:nvPr/>
        </p:nvPicPr>
        <p:blipFill rotWithShape="1">
          <a:blip r:embed="rId3">
            <a:extLst>
              <a:ext uri="{28A0092B-C50C-407E-A947-70E740481C1C}">
                <a14:useLocalDpi xmlns:a14="http://schemas.microsoft.com/office/drawing/2010/main" val="0"/>
              </a:ext>
            </a:extLst>
          </a:blip>
          <a:srcRect t="23917"/>
          <a:stretch/>
        </p:blipFill>
        <p:spPr bwMode="auto">
          <a:xfrm>
            <a:off x="457200" y="1250485"/>
            <a:ext cx="3994547" cy="40522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f22-zpc.zdn.vn/6363534132124592322/caa1e204a632576c0e23.jpg"/>
          <p:cNvPicPr>
            <a:picLocks noChangeAspect="1" noChangeArrowheads="1"/>
          </p:cNvPicPr>
          <p:nvPr/>
        </p:nvPicPr>
        <p:blipFill rotWithShape="1">
          <a:blip r:embed="rId4">
            <a:extLst>
              <a:ext uri="{28A0092B-C50C-407E-A947-70E740481C1C}">
                <a14:useLocalDpi xmlns:a14="http://schemas.microsoft.com/office/drawing/2010/main" val="0"/>
              </a:ext>
            </a:extLst>
          </a:blip>
          <a:srcRect t="19129" b="7268"/>
          <a:stretch/>
        </p:blipFill>
        <p:spPr bwMode="auto">
          <a:xfrm>
            <a:off x="4451747" y="1219200"/>
            <a:ext cx="4192917" cy="4114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57200" y="5562600"/>
            <a:ext cx="8165306" cy="769441"/>
          </a:xfrm>
          <a:prstGeom prst="rect">
            <a:avLst/>
          </a:prstGeom>
          <a:noFill/>
        </p:spPr>
        <p:txBody>
          <a:bodyPr wrap="square" rtlCol="0">
            <a:spAutoFit/>
          </a:bodyPr>
          <a:lstStyle/>
          <a:p>
            <a:pPr algn="ctr"/>
            <a:r>
              <a:rPr lang="en-US" sz="2200" smtClean="0">
                <a:solidFill>
                  <a:srgbClr val="0000FF"/>
                </a:solidFill>
                <a:latin typeface="Times New Roman" pitchFamily="18" charset="0"/>
                <a:cs typeface="Times New Roman" pitchFamily="18" charset="0"/>
              </a:rPr>
              <a:t>Một số trò chơi giúp học sinh giải trí và tăng sự đoàn kết giữa các thành viên trong lớp</a:t>
            </a:r>
            <a:endParaRPr lang="en-US" sz="220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8519234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304800"/>
            <a:ext cx="8229600" cy="5033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400" b="1" smtClean="0">
                <a:solidFill>
                  <a:srgbClr val="FF0000"/>
                </a:solidFill>
                <a:latin typeface="Times New Roman" pitchFamily="18" charset="0"/>
                <a:cs typeface="Times New Roman" panose="02020603050405020304" pitchFamily="18" charset="0"/>
              </a:rPr>
              <a:t>KẾT QUẢ CỦA GIẢI PHÁP</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288387" y="-2"/>
            <a:ext cx="8334119" cy="1219202"/>
            <a:chOff x="288387" y="-2"/>
            <a:chExt cx="8334119" cy="1219202"/>
          </a:xfrm>
        </p:grpSpPr>
        <p:cxnSp>
          <p:nvCxnSpPr>
            <p:cNvPr id="6" name="Straight Connector 5"/>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7"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7" y="-2"/>
              <a:ext cx="1219200" cy="121920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609600" y="1053405"/>
            <a:ext cx="8089106" cy="1815882"/>
          </a:xfrm>
          <a:prstGeom prst="rect">
            <a:avLst/>
          </a:prstGeom>
        </p:spPr>
        <p:txBody>
          <a:bodyPr wrap="square">
            <a:spAutoFit/>
          </a:bodyPr>
          <a:lstStyle/>
          <a:p>
            <a:r>
              <a:rPr lang="en-US" sz="2800" smtClean="0">
                <a:solidFill>
                  <a:srgbClr val="0033CC"/>
                </a:solidFill>
                <a:latin typeface="Times New Roman" pitchFamily="18" charset="0"/>
                <a:cs typeface="Times New Roman" pitchFamily="18" charset="0"/>
              </a:rPr>
              <a:t>	</a:t>
            </a:r>
            <a:r>
              <a:rPr lang="vi-VN" sz="2800" smtClean="0">
                <a:solidFill>
                  <a:srgbClr val="0033CC"/>
                </a:solidFill>
                <a:latin typeface="Times New Roman" pitchFamily="18" charset="0"/>
                <a:cs typeface="Times New Roman" pitchFamily="18" charset="0"/>
              </a:rPr>
              <a:t>Trong </a:t>
            </a:r>
            <a:r>
              <a:rPr lang="en-US" sz="2800" smtClean="0">
                <a:solidFill>
                  <a:srgbClr val="0033CC"/>
                </a:solidFill>
                <a:latin typeface="Times New Roman" pitchFamily="18" charset="0"/>
                <a:cs typeface="Times New Roman" pitchFamily="18" charset="0"/>
              </a:rPr>
              <a:t>những</a:t>
            </a:r>
            <a:r>
              <a:rPr lang="vi-VN" sz="2800" smtClean="0">
                <a:solidFill>
                  <a:srgbClr val="0033CC"/>
                </a:solidFill>
                <a:latin typeface="Times New Roman" pitchFamily="18" charset="0"/>
                <a:cs typeface="Times New Roman" pitchFamily="18" charset="0"/>
              </a:rPr>
              <a:t> </a:t>
            </a:r>
            <a:r>
              <a:rPr lang="vi-VN" sz="2800">
                <a:solidFill>
                  <a:srgbClr val="0033CC"/>
                </a:solidFill>
                <a:latin typeface="Times New Roman" pitchFamily="18" charset="0"/>
                <a:cs typeface="Times New Roman" pitchFamily="18" charset="0"/>
              </a:rPr>
              <a:t>năm làm công tác chủ nhiệm tôi </a:t>
            </a:r>
            <a:r>
              <a:rPr lang="en-US" sz="2800" smtClean="0">
                <a:solidFill>
                  <a:srgbClr val="0033CC"/>
                </a:solidFill>
                <a:latin typeface="Times New Roman" pitchFamily="18" charset="0"/>
                <a:cs typeface="Times New Roman" pitchFamily="18" charset="0"/>
              </a:rPr>
              <a:t>đã</a:t>
            </a:r>
            <a:r>
              <a:rPr lang="vi-VN" sz="2800" smtClean="0">
                <a:solidFill>
                  <a:srgbClr val="0033CC"/>
                </a:solidFill>
                <a:latin typeface="Times New Roman" pitchFamily="18" charset="0"/>
                <a:cs typeface="Times New Roman" pitchFamily="18" charset="0"/>
              </a:rPr>
              <a:t> duy </a:t>
            </a:r>
            <a:r>
              <a:rPr lang="vi-VN" sz="2800">
                <a:solidFill>
                  <a:srgbClr val="0033CC"/>
                </a:solidFill>
                <a:latin typeface="Times New Roman" pitchFamily="18" charset="0"/>
                <a:cs typeface="Times New Roman" pitchFamily="18" charset="0"/>
              </a:rPr>
              <a:t>trì sỉ số lớp chủ nhiệm đến cuối năm </a:t>
            </a:r>
            <a:r>
              <a:rPr lang="vi-VN" sz="2800" smtClean="0">
                <a:solidFill>
                  <a:srgbClr val="0033CC"/>
                </a:solidFill>
                <a:latin typeface="Times New Roman" pitchFamily="18" charset="0"/>
                <a:cs typeface="Times New Roman" pitchFamily="18" charset="0"/>
              </a:rPr>
              <a:t>(trừ </a:t>
            </a:r>
            <a:r>
              <a:rPr lang="vi-VN" sz="2800">
                <a:solidFill>
                  <a:srgbClr val="0033CC"/>
                </a:solidFill>
                <a:latin typeface="Times New Roman" pitchFamily="18" charset="0"/>
                <a:cs typeface="Times New Roman" pitchFamily="18" charset="0"/>
              </a:rPr>
              <a:t>một số trường hợp HS chuyển trường theo </a:t>
            </a:r>
            <a:r>
              <a:rPr lang="en-US" sz="2800" smtClean="0">
                <a:solidFill>
                  <a:srgbClr val="0033CC"/>
                </a:solidFill>
                <a:latin typeface="Times New Roman" pitchFamily="18" charset="0"/>
                <a:cs typeface="Times New Roman" pitchFamily="18" charset="0"/>
              </a:rPr>
              <a:t>gia đình hoặc các em mắc bệnh hiểm nghèo không đến trường được</a:t>
            </a:r>
            <a:r>
              <a:rPr lang="vi-VN" sz="2800" smtClean="0">
                <a:solidFill>
                  <a:srgbClr val="0033CC"/>
                </a:solidFill>
                <a:latin typeface="Times New Roman" pitchFamily="18" charset="0"/>
                <a:cs typeface="Times New Roman" pitchFamily="18" charset="0"/>
              </a:rPr>
              <a:t>).</a:t>
            </a:r>
            <a:endParaRPr lang="en-US" sz="2800">
              <a:solidFill>
                <a:srgbClr val="0033CC"/>
              </a:solidFill>
              <a:latin typeface="Times New Roman" pitchFamily="18" charset="0"/>
              <a:cs typeface="Times New Roman"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155743087"/>
              </p:ext>
            </p:extLst>
          </p:nvPr>
        </p:nvGraphicFramePr>
        <p:xfrm>
          <a:off x="774148" y="3124200"/>
          <a:ext cx="7849796" cy="3108960"/>
        </p:xfrm>
        <a:graphic>
          <a:graphicData uri="http://schemas.openxmlformats.org/drawingml/2006/table">
            <a:tbl>
              <a:tblPr firstRow="1" firstCol="1" bandRow="1"/>
              <a:tblGrid>
                <a:gridCol w="604954"/>
                <a:gridCol w="1255076"/>
                <a:gridCol w="1563848"/>
                <a:gridCol w="502031"/>
                <a:gridCol w="982588"/>
                <a:gridCol w="940382"/>
                <a:gridCol w="2000917"/>
              </a:tblGrid>
              <a:tr h="762000">
                <a:tc>
                  <a:txBody>
                    <a:bodyPr/>
                    <a:lstStyle/>
                    <a:p>
                      <a:pPr algn="ctr">
                        <a:lnSpc>
                          <a:spcPct val="150000"/>
                        </a:lnSpc>
                        <a:spcAft>
                          <a:spcPts val="1200"/>
                        </a:spcAft>
                      </a:pPr>
                      <a:r>
                        <a:rPr lang="nl-NL" sz="1300" b="1">
                          <a:effectLst/>
                          <a:latin typeface="Times New Roman"/>
                          <a:ea typeface="Calibri"/>
                        </a:rPr>
                        <a:t>STT</a:t>
                      </a:r>
                      <a:endParaRPr lang="en-US" sz="1300">
                        <a:effectLst/>
                        <a:latin typeface="Times New Roman"/>
                        <a:ea typeface="Calibri"/>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200"/>
                        </a:spcAft>
                      </a:pPr>
                      <a:r>
                        <a:rPr lang="nl-NL" sz="1300" b="1">
                          <a:effectLst/>
                          <a:latin typeface="Times New Roman"/>
                          <a:ea typeface="Calibri"/>
                        </a:rPr>
                        <a:t>Năm học</a:t>
                      </a:r>
                      <a:endParaRPr lang="en-US" sz="1300">
                        <a:effectLst/>
                        <a:latin typeface="Times New Roman"/>
                        <a:ea typeface="Calibri"/>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200"/>
                        </a:spcAft>
                      </a:pPr>
                      <a:r>
                        <a:rPr lang="nl-NL" sz="1300" b="1">
                          <a:effectLst/>
                          <a:latin typeface="Times New Roman"/>
                          <a:ea typeface="Calibri"/>
                        </a:rPr>
                        <a:t>Trường</a:t>
                      </a:r>
                      <a:endParaRPr lang="en-US" sz="1300">
                        <a:effectLst/>
                        <a:latin typeface="Times New Roman"/>
                        <a:ea typeface="Calibri"/>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200"/>
                        </a:spcAft>
                      </a:pPr>
                      <a:r>
                        <a:rPr lang="nl-NL" sz="1300" b="1">
                          <a:effectLst/>
                          <a:latin typeface="Times New Roman"/>
                          <a:ea typeface="Calibri"/>
                        </a:rPr>
                        <a:t>Lớp</a:t>
                      </a:r>
                      <a:endParaRPr lang="en-US" sz="1300">
                        <a:effectLst/>
                        <a:latin typeface="Times New Roman"/>
                        <a:ea typeface="Calibri"/>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200"/>
                        </a:spcAft>
                      </a:pPr>
                      <a:r>
                        <a:rPr lang="nl-NL" sz="1300" b="1">
                          <a:effectLst/>
                          <a:latin typeface="Times New Roman"/>
                          <a:ea typeface="Calibri"/>
                        </a:rPr>
                        <a:t>Sỉ số lớp đầu năm</a:t>
                      </a:r>
                      <a:endParaRPr lang="en-US" sz="1300">
                        <a:effectLst/>
                        <a:latin typeface="Times New Roman"/>
                        <a:ea typeface="Calibri"/>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200"/>
                        </a:spcAft>
                      </a:pPr>
                      <a:r>
                        <a:rPr lang="nl-NL" sz="1300" b="1">
                          <a:effectLst/>
                          <a:latin typeface="Times New Roman"/>
                          <a:ea typeface="Calibri"/>
                        </a:rPr>
                        <a:t>Sỉ số lớp đầu năm</a:t>
                      </a:r>
                      <a:endParaRPr lang="en-US" sz="1300">
                        <a:effectLst/>
                        <a:latin typeface="Times New Roman"/>
                        <a:ea typeface="Calibri"/>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200"/>
                        </a:spcAft>
                      </a:pPr>
                      <a:r>
                        <a:rPr lang="nl-NL" sz="1300" b="1">
                          <a:effectLst/>
                          <a:latin typeface="Times New Roman"/>
                          <a:ea typeface="Calibri"/>
                        </a:rPr>
                        <a:t>Lý do giảm</a:t>
                      </a:r>
                      <a:endParaRPr lang="en-US" sz="1300">
                        <a:effectLst/>
                        <a:latin typeface="Times New Roman"/>
                        <a:ea typeface="Calibri"/>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00">
                <a:tc>
                  <a:txBody>
                    <a:bodyPr/>
                    <a:lstStyle/>
                    <a:p>
                      <a:pPr algn="just">
                        <a:lnSpc>
                          <a:spcPct val="150000"/>
                        </a:lnSpc>
                        <a:spcAft>
                          <a:spcPts val="1200"/>
                        </a:spcAft>
                      </a:pPr>
                      <a:r>
                        <a:rPr lang="nl-NL" sz="1300">
                          <a:effectLst/>
                          <a:latin typeface="Times New Roman"/>
                          <a:ea typeface="Calibri"/>
                        </a:rPr>
                        <a:t>1</a:t>
                      </a:r>
                      <a:endParaRPr lang="en-US" sz="1300">
                        <a:effectLst/>
                        <a:latin typeface="Times New Roman"/>
                        <a:ea typeface="Calibri"/>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1200"/>
                        </a:spcAft>
                      </a:pPr>
                      <a:r>
                        <a:rPr lang="nl-NL" sz="1300">
                          <a:effectLst/>
                          <a:latin typeface="Times New Roman"/>
                          <a:ea typeface="Calibri"/>
                        </a:rPr>
                        <a:t>2015 -2016</a:t>
                      </a:r>
                      <a:endParaRPr lang="en-US" sz="1300">
                        <a:effectLst/>
                        <a:latin typeface="Times New Roman"/>
                        <a:ea typeface="Calibri"/>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1200"/>
                        </a:spcAft>
                      </a:pPr>
                      <a:r>
                        <a:rPr lang="nl-NL" sz="1300">
                          <a:effectLst/>
                          <a:latin typeface="Times New Roman"/>
                          <a:ea typeface="Calibri"/>
                        </a:rPr>
                        <a:t>THCS An Lập</a:t>
                      </a:r>
                      <a:endParaRPr lang="en-US" sz="1300">
                        <a:effectLst/>
                        <a:latin typeface="Times New Roman"/>
                        <a:ea typeface="Calibri"/>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1200"/>
                        </a:spcAft>
                      </a:pPr>
                      <a:r>
                        <a:rPr lang="nl-NL" sz="1300">
                          <a:effectLst/>
                          <a:latin typeface="Times New Roman"/>
                          <a:ea typeface="Calibri"/>
                        </a:rPr>
                        <a:t>7A2</a:t>
                      </a:r>
                      <a:endParaRPr lang="en-US" sz="1300">
                        <a:effectLst/>
                        <a:latin typeface="Times New Roman"/>
                        <a:ea typeface="Calibri"/>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1200"/>
                        </a:spcAft>
                      </a:pPr>
                      <a:r>
                        <a:rPr lang="nl-NL" sz="1300">
                          <a:effectLst/>
                          <a:latin typeface="Times New Roman"/>
                          <a:ea typeface="Calibri"/>
                        </a:rPr>
                        <a:t>30</a:t>
                      </a:r>
                      <a:endParaRPr lang="en-US" sz="1300">
                        <a:effectLst/>
                        <a:latin typeface="Times New Roman"/>
                        <a:ea typeface="Calibri"/>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1200"/>
                        </a:spcAft>
                      </a:pPr>
                      <a:r>
                        <a:rPr lang="nl-NL" sz="1300">
                          <a:effectLst/>
                          <a:latin typeface="Times New Roman"/>
                          <a:ea typeface="Calibri"/>
                        </a:rPr>
                        <a:t>30</a:t>
                      </a:r>
                      <a:endParaRPr lang="en-US" sz="1300">
                        <a:effectLst/>
                        <a:latin typeface="Times New Roman"/>
                        <a:ea typeface="Calibri"/>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1200"/>
                        </a:spcAft>
                      </a:pPr>
                      <a:r>
                        <a:rPr lang="nl-NL" sz="1300">
                          <a:effectLst/>
                          <a:latin typeface="Times New Roman"/>
                          <a:ea typeface="Calibri"/>
                        </a:rPr>
                        <a:t> </a:t>
                      </a:r>
                      <a:endParaRPr lang="en-US" sz="1300">
                        <a:effectLst/>
                        <a:latin typeface="Times New Roman"/>
                        <a:ea typeface="Calibri"/>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457200">
                <a:tc>
                  <a:txBody>
                    <a:bodyPr/>
                    <a:lstStyle/>
                    <a:p>
                      <a:pPr algn="just">
                        <a:lnSpc>
                          <a:spcPct val="150000"/>
                        </a:lnSpc>
                        <a:spcAft>
                          <a:spcPts val="1200"/>
                        </a:spcAft>
                      </a:pPr>
                      <a:r>
                        <a:rPr lang="nl-NL" sz="1300">
                          <a:effectLst/>
                          <a:latin typeface="Times New Roman"/>
                          <a:ea typeface="Calibri"/>
                        </a:rPr>
                        <a:t>2</a:t>
                      </a:r>
                      <a:endParaRPr lang="en-US" sz="1300">
                        <a:effectLst/>
                        <a:latin typeface="Times New Roman"/>
                        <a:ea typeface="Calibri"/>
                      </a:endParaRPr>
                    </a:p>
                  </a:txBody>
                  <a:tcPr marL="68580" marR="68580" marT="0" marB="0">
                    <a:lnL>
                      <a:noFill/>
                    </a:lnL>
                    <a:lnR>
                      <a:noFill/>
                    </a:lnR>
                    <a:lnT>
                      <a:noFill/>
                    </a:lnT>
                    <a:lnB>
                      <a:noFill/>
                    </a:lnB>
                  </a:tcPr>
                </a:tc>
                <a:tc>
                  <a:txBody>
                    <a:bodyPr/>
                    <a:lstStyle/>
                    <a:p>
                      <a:pPr algn="ctr">
                        <a:lnSpc>
                          <a:spcPct val="150000"/>
                        </a:lnSpc>
                        <a:spcAft>
                          <a:spcPts val="1200"/>
                        </a:spcAft>
                      </a:pPr>
                      <a:r>
                        <a:rPr lang="nl-NL" sz="1300">
                          <a:effectLst/>
                          <a:latin typeface="Times New Roman"/>
                          <a:ea typeface="Calibri"/>
                        </a:rPr>
                        <a:t>2016 -2017</a:t>
                      </a:r>
                      <a:endParaRPr lang="en-US" sz="1300">
                        <a:effectLst/>
                        <a:latin typeface="Times New Roman"/>
                        <a:ea typeface="Calibri"/>
                      </a:endParaRPr>
                    </a:p>
                  </a:txBody>
                  <a:tcPr marL="68580" marR="68580" marT="0" marB="0">
                    <a:lnL>
                      <a:noFill/>
                    </a:lnL>
                    <a:lnR>
                      <a:noFill/>
                    </a:lnR>
                    <a:lnT>
                      <a:noFill/>
                    </a:lnT>
                    <a:lnB>
                      <a:noFill/>
                    </a:lnB>
                  </a:tcPr>
                </a:tc>
                <a:tc>
                  <a:txBody>
                    <a:bodyPr/>
                    <a:lstStyle/>
                    <a:p>
                      <a:pPr algn="ctr">
                        <a:lnSpc>
                          <a:spcPct val="150000"/>
                        </a:lnSpc>
                        <a:spcAft>
                          <a:spcPts val="1200"/>
                        </a:spcAft>
                      </a:pPr>
                      <a:r>
                        <a:rPr lang="nl-NL" sz="1300">
                          <a:effectLst/>
                          <a:latin typeface="Times New Roman"/>
                          <a:ea typeface="Calibri"/>
                        </a:rPr>
                        <a:t>THCS An Lập</a:t>
                      </a:r>
                      <a:endParaRPr lang="en-US" sz="1300">
                        <a:effectLst/>
                        <a:latin typeface="Times New Roman"/>
                        <a:ea typeface="Calibri"/>
                      </a:endParaRPr>
                    </a:p>
                  </a:txBody>
                  <a:tcPr marL="68580" marR="68580" marT="0" marB="0">
                    <a:lnL>
                      <a:noFill/>
                    </a:lnL>
                    <a:lnR>
                      <a:noFill/>
                    </a:lnR>
                    <a:lnT>
                      <a:noFill/>
                    </a:lnT>
                    <a:lnB>
                      <a:noFill/>
                    </a:lnB>
                  </a:tcPr>
                </a:tc>
                <a:tc>
                  <a:txBody>
                    <a:bodyPr/>
                    <a:lstStyle/>
                    <a:p>
                      <a:pPr algn="ctr">
                        <a:lnSpc>
                          <a:spcPct val="150000"/>
                        </a:lnSpc>
                        <a:spcAft>
                          <a:spcPts val="1200"/>
                        </a:spcAft>
                      </a:pPr>
                      <a:r>
                        <a:rPr lang="nl-NL" sz="1300">
                          <a:effectLst/>
                          <a:latin typeface="Times New Roman"/>
                          <a:ea typeface="Calibri"/>
                        </a:rPr>
                        <a:t>7A1</a:t>
                      </a:r>
                      <a:endParaRPr lang="en-US" sz="1300">
                        <a:effectLst/>
                        <a:latin typeface="Times New Roman"/>
                        <a:ea typeface="Calibri"/>
                      </a:endParaRPr>
                    </a:p>
                  </a:txBody>
                  <a:tcPr marL="68580" marR="68580" marT="0" marB="0">
                    <a:lnL>
                      <a:noFill/>
                    </a:lnL>
                    <a:lnR>
                      <a:noFill/>
                    </a:lnR>
                    <a:lnT>
                      <a:noFill/>
                    </a:lnT>
                    <a:lnB>
                      <a:noFill/>
                    </a:lnB>
                  </a:tcPr>
                </a:tc>
                <a:tc>
                  <a:txBody>
                    <a:bodyPr/>
                    <a:lstStyle/>
                    <a:p>
                      <a:pPr algn="ctr">
                        <a:lnSpc>
                          <a:spcPct val="150000"/>
                        </a:lnSpc>
                        <a:spcAft>
                          <a:spcPts val="1200"/>
                        </a:spcAft>
                      </a:pPr>
                      <a:r>
                        <a:rPr lang="nl-NL" sz="1300">
                          <a:effectLst/>
                          <a:latin typeface="Times New Roman"/>
                          <a:ea typeface="Calibri"/>
                        </a:rPr>
                        <a:t>29</a:t>
                      </a:r>
                      <a:endParaRPr lang="en-US" sz="1300">
                        <a:effectLst/>
                        <a:latin typeface="Times New Roman"/>
                        <a:ea typeface="Calibri"/>
                      </a:endParaRPr>
                    </a:p>
                  </a:txBody>
                  <a:tcPr marL="68580" marR="68580" marT="0" marB="0">
                    <a:lnL>
                      <a:noFill/>
                    </a:lnL>
                    <a:lnR>
                      <a:noFill/>
                    </a:lnR>
                    <a:lnT>
                      <a:noFill/>
                    </a:lnT>
                    <a:lnB>
                      <a:noFill/>
                    </a:lnB>
                  </a:tcPr>
                </a:tc>
                <a:tc>
                  <a:txBody>
                    <a:bodyPr/>
                    <a:lstStyle/>
                    <a:p>
                      <a:pPr algn="ctr">
                        <a:lnSpc>
                          <a:spcPct val="150000"/>
                        </a:lnSpc>
                        <a:spcAft>
                          <a:spcPts val="1200"/>
                        </a:spcAft>
                      </a:pPr>
                      <a:r>
                        <a:rPr lang="nl-NL" sz="1300">
                          <a:effectLst/>
                          <a:latin typeface="Times New Roman"/>
                          <a:ea typeface="Calibri"/>
                        </a:rPr>
                        <a:t>28</a:t>
                      </a:r>
                      <a:endParaRPr lang="en-US" sz="1300">
                        <a:effectLst/>
                        <a:latin typeface="Times New Roman"/>
                        <a:ea typeface="Calibri"/>
                      </a:endParaRPr>
                    </a:p>
                  </a:txBody>
                  <a:tcPr marL="68580" marR="68580" marT="0" marB="0">
                    <a:lnL>
                      <a:noFill/>
                    </a:lnL>
                    <a:lnR>
                      <a:noFill/>
                    </a:lnR>
                    <a:lnT>
                      <a:noFill/>
                    </a:lnT>
                    <a:lnB>
                      <a:noFill/>
                    </a:lnB>
                  </a:tcPr>
                </a:tc>
                <a:tc>
                  <a:txBody>
                    <a:bodyPr/>
                    <a:lstStyle/>
                    <a:p>
                      <a:pPr algn="just">
                        <a:lnSpc>
                          <a:spcPct val="150000"/>
                        </a:lnSpc>
                        <a:spcAft>
                          <a:spcPts val="1200"/>
                        </a:spcAft>
                      </a:pPr>
                      <a:r>
                        <a:rPr lang="nl-NL" sz="1300" smtClean="0">
                          <a:effectLst/>
                          <a:latin typeface="Times New Roman"/>
                          <a:ea typeface="Calibri"/>
                        </a:rPr>
                        <a:t>1 em</a:t>
                      </a:r>
                      <a:r>
                        <a:rPr lang="nl-NL" sz="1300" baseline="0" smtClean="0">
                          <a:effectLst/>
                          <a:latin typeface="Times New Roman"/>
                          <a:ea typeface="Calibri"/>
                        </a:rPr>
                        <a:t> c</a:t>
                      </a:r>
                      <a:r>
                        <a:rPr lang="nl-NL" sz="1300" smtClean="0">
                          <a:effectLst/>
                          <a:latin typeface="Times New Roman"/>
                          <a:ea typeface="Calibri"/>
                        </a:rPr>
                        <a:t>huyển </a:t>
                      </a:r>
                      <a:r>
                        <a:rPr lang="nl-NL" sz="1300">
                          <a:effectLst/>
                          <a:latin typeface="Times New Roman"/>
                          <a:ea typeface="Calibri"/>
                        </a:rPr>
                        <a:t>theo gia đình</a:t>
                      </a:r>
                      <a:endParaRPr lang="en-US" sz="1300">
                        <a:effectLst/>
                        <a:latin typeface="Times New Roman"/>
                        <a:ea typeface="Calibri"/>
                      </a:endParaRPr>
                    </a:p>
                  </a:txBody>
                  <a:tcPr marL="68580" marR="68580" marT="0" marB="0">
                    <a:lnL>
                      <a:noFill/>
                    </a:lnL>
                    <a:lnR>
                      <a:noFill/>
                    </a:lnR>
                    <a:lnT>
                      <a:noFill/>
                    </a:lnT>
                    <a:lnB>
                      <a:noFill/>
                    </a:lnB>
                  </a:tcPr>
                </a:tc>
              </a:tr>
              <a:tr h="381000">
                <a:tc>
                  <a:txBody>
                    <a:bodyPr/>
                    <a:lstStyle/>
                    <a:p>
                      <a:pPr algn="just">
                        <a:lnSpc>
                          <a:spcPct val="150000"/>
                        </a:lnSpc>
                        <a:spcAft>
                          <a:spcPts val="1200"/>
                        </a:spcAft>
                      </a:pPr>
                      <a:r>
                        <a:rPr lang="nl-NL" sz="1300">
                          <a:effectLst/>
                          <a:latin typeface="Times New Roman"/>
                          <a:ea typeface="Calibri"/>
                        </a:rPr>
                        <a:t>3</a:t>
                      </a:r>
                      <a:endParaRPr lang="en-US" sz="1300">
                        <a:effectLst/>
                        <a:latin typeface="Times New Roman"/>
                        <a:ea typeface="Calibri"/>
                      </a:endParaRPr>
                    </a:p>
                  </a:txBody>
                  <a:tcPr marL="68580" marR="68580" marT="0" marB="0">
                    <a:lnL>
                      <a:noFill/>
                    </a:lnL>
                    <a:lnR>
                      <a:noFill/>
                    </a:lnR>
                    <a:lnT>
                      <a:noFill/>
                    </a:lnT>
                    <a:lnB>
                      <a:noFill/>
                    </a:lnB>
                  </a:tcPr>
                </a:tc>
                <a:tc>
                  <a:txBody>
                    <a:bodyPr/>
                    <a:lstStyle/>
                    <a:p>
                      <a:pPr algn="ctr">
                        <a:lnSpc>
                          <a:spcPct val="150000"/>
                        </a:lnSpc>
                        <a:spcAft>
                          <a:spcPts val="1200"/>
                        </a:spcAft>
                      </a:pPr>
                      <a:r>
                        <a:rPr lang="nl-NL" sz="1300">
                          <a:effectLst/>
                          <a:latin typeface="Times New Roman"/>
                          <a:ea typeface="Calibri"/>
                        </a:rPr>
                        <a:t>2018 – 2019</a:t>
                      </a:r>
                      <a:endParaRPr lang="en-US" sz="1300">
                        <a:effectLst/>
                        <a:latin typeface="Times New Roman"/>
                        <a:ea typeface="Calibri"/>
                      </a:endParaRPr>
                    </a:p>
                  </a:txBody>
                  <a:tcPr marL="68580" marR="68580" marT="0" marB="0">
                    <a:lnL>
                      <a:noFill/>
                    </a:lnL>
                    <a:lnR>
                      <a:noFill/>
                    </a:lnR>
                    <a:lnT>
                      <a:noFill/>
                    </a:lnT>
                    <a:lnB>
                      <a:noFill/>
                    </a:lnB>
                  </a:tcPr>
                </a:tc>
                <a:tc>
                  <a:txBody>
                    <a:bodyPr/>
                    <a:lstStyle/>
                    <a:p>
                      <a:pPr algn="ctr">
                        <a:lnSpc>
                          <a:spcPct val="150000"/>
                        </a:lnSpc>
                        <a:spcAft>
                          <a:spcPts val="1200"/>
                        </a:spcAft>
                      </a:pPr>
                      <a:r>
                        <a:rPr lang="nl-NL" sz="1300">
                          <a:effectLst/>
                          <a:latin typeface="Times New Roman"/>
                          <a:ea typeface="Calibri"/>
                        </a:rPr>
                        <a:t>THCS Định Hiệp</a:t>
                      </a:r>
                      <a:endParaRPr lang="en-US" sz="1300">
                        <a:effectLst/>
                        <a:latin typeface="Times New Roman"/>
                        <a:ea typeface="Calibri"/>
                      </a:endParaRPr>
                    </a:p>
                  </a:txBody>
                  <a:tcPr marL="68580" marR="68580" marT="0" marB="0">
                    <a:lnL>
                      <a:noFill/>
                    </a:lnL>
                    <a:lnR>
                      <a:noFill/>
                    </a:lnR>
                    <a:lnT>
                      <a:noFill/>
                    </a:lnT>
                    <a:lnB>
                      <a:noFill/>
                    </a:lnB>
                  </a:tcPr>
                </a:tc>
                <a:tc>
                  <a:txBody>
                    <a:bodyPr/>
                    <a:lstStyle/>
                    <a:p>
                      <a:pPr algn="ctr">
                        <a:lnSpc>
                          <a:spcPct val="150000"/>
                        </a:lnSpc>
                        <a:spcAft>
                          <a:spcPts val="1200"/>
                        </a:spcAft>
                      </a:pPr>
                      <a:r>
                        <a:rPr lang="nl-NL" sz="1300">
                          <a:effectLst/>
                          <a:latin typeface="Times New Roman"/>
                          <a:ea typeface="Calibri"/>
                        </a:rPr>
                        <a:t>7A1</a:t>
                      </a:r>
                      <a:endParaRPr lang="en-US" sz="1300">
                        <a:effectLst/>
                        <a:latin typeface="Times New Roman"/>
                        <a:ea typeface="Calibri"/>
                      </a:endParaRPr>
                    </a:p>
                  </a:txBody>
                  <a:tcPr marL="68580" marR="68580" marT="0" marB="0">
                    <a:lnL>
                      <a:noFill/>
                    </a:lnL>
                    <a:lnR>
                      <a:noFill/>
                    </a:lnR>
                    <a:lnT>
                      <a:noFill/>
                    </a:lnT>
                    <a:lnB>
                      <a:noFill/>
                    </a:lnB>
                  </a:tcPr>
                </a:tc>
                <a:tc>
                  <a:txBody>
                    <a:bodyPr/>
                    <a:lstStyle/>
                    <a:p>
                      <a:pPr algn="ctr">
                        <a:lnSpc>
                          <a:spcPct val="150000"/>
                        </a:lnSpc>
                        <a:spcAft>
                          <a:spcPts val="1200"/>
                        </a:spcAft>
                      </a:pPr>
                      <a:r>
                        <a:rPr lang="nl-NL" sz="1300">
                          <a:effectLst/>
                          <a:latin typeface="Times New Roman"/>
                          <a:ea typeface="Calibri"/>
                        </a:rPr>
                        <a:t>34</a:t>
                      </a:r>
                      <a:endParaRPr lang="en-US" sz="1300">
                        <a:effectLst/>
                        <a:latin typeface="Times New Roman"/>
                        <a:ea typeface="Calibri"/>
                      </a:endParaRPr>
                    </a:p>
                  </a:txBody>
                  <a:tcPr marL="68580" marR="68580" marT="0" marB="0">
                    <a:lnL>
                      <a:noFill/>
                    </a:lnL>
                    <a:lnR>
                      <a:noFill/>
                    </a:lnR>
                    <a:lnT>
                      <a:noFill/>
                    </a:lnT>
                    <a:lnB>
                      <a:noFill/>
                    </a:lnB>
                  </a:tcPr>
                </a:tc>
                <a:tc>
                  <a:txBody>
                    <a:bodyPr/>
                    <a:lstStyle/>
                    <a:p>
                      <a:pPr algn="ctr">
                        <a:lnSpc>
                          <a:spcPct val="150000"/>
                        </a:lnSpc>
                        <a:spcAft>
                          <a:spcPts val="1200"/>
                        </a:spcAft>
                      </a:pPr>
                      <a:r>
                        <a:rPr lang="nl-NL" sz="1300">
                          <a:effectLst/>
                          <a:latin typeface="Times New Roman"/>
                          <a:ea typeface="Calibri"/>
                        </a:rPr>
                        <a:t>34</a:t>
                      </a:r>
                      <a:endParaRPr lang="en-US" sz="1300">
                        <a:effectLst/>
                        <a:latin typeface="Times New Roman"/>
                        <a:ea typeface="Calibri"/>
                      </a:endParaRPr>
                    </a:p>
                  </a:txBody>
                  <a:tcPr marL="68580" marR="68580" marT="0" marB="0">
                    <a:lnL>
                      <a:noFill/>
                    </a:lnL>
                    <a:lnR>
                      <a:noFill/>
                    </a:lnR>
                    <a:lnT>
                      <a:noFill/>
                    </a:lnT>
                    <a:lnB>
                      <a:noFill/>
                    </a:lnB>
                  </a:tcPr>
                </a:tc>
                <a:tc>
                  <a:txBody>
                    <a:bodyPr/>
                    <a:lstStyle/>
                    <a:p>
                      <a:pPr algn="just">
                        <a:lnSpc>
                          <a:spcPct val="150000"/>
                        </a:lnSpc>
                        <a:spcAft>
                          <a:spcPts val="1200"/>
                        </a:spcAft>
                      </a:pPr>
                      <a:r>
                        <a:rPr lang="nl-NL" sz="1300">
                          <a:effectLst/>
                          <a:latin typeface="Times New Roman"/>
                          <a:ea typeface="Calibri"/>
                        </a:rPr>
                        <a:t> </a:t>
                      </a:r>
                      <a:endParaRPr lang="en-US" sz="1300">
                        <a:effectLst/>
                        <a:latin typeface="Times New Roman"/>
                        <a:ea typeface="Calibri"/>
                      </a:endParaRPr>
                    </a:p>
                  </a:txBody>
                  <a:tcPr marL="68580" marR="68580" marT="0" marB="0">
                    <a:lnL>
                      <a:noFill/>
                    </a:lnL>
                    <a:lnR>
                      <a:noFill/>
                    </a:lnR>
                    <a:lnT>
                      <a:noFill/>
                    </a:lnT>
                    <a:lnB>
                      <a:noFill/>
                    </a:lnB>
                  </a:tcPr>
                </a:tc>
              </a:tr>
              <a:tr h="381000">
                <a:tc>
                  <a:txBody>
                    <a:bodyPr/>
                    <a:lstStyle/>
                    <a:p>
                      <a:pPr algn="just">
                        <a:lnSpc>
                          <a:spcPct val="150000"/>
                        </a:lnSpc>
                        <a:spcAft>
                          <a:spcPts val="1200"/>
                        </a:spcAft>
                      </a:pPr>
                      <a:r>
                        <a:rPr lang="nl-NL" sz="1300">
                          <a:effectLst/>
                          <a:latin typeface="Times New Roman"/>
                          <a:ea typeface="Calibri"/>
                        </a:rPr>
                        <a:t>4</a:t>
                      </a:r>
                      <a:endParaRPr lang="en-US" sz="1300">
                        <a:effectLst/>
                        <a:latin typeface="Times New Roman"/>
                        <a:ea typeface="Calibri"/>
                      </a:endParaRPr>
                    </a:p>
                  </a:txBody>
                  <a:tcPr marL="68580" marR="68580" marT="0" marB="0">
                    <a:lnL>
                      <a:noFill/>
                    </a:lnL>
                    <a:lnR>
                      <a:noFill/>
                    </a:lnR>
                    <a:lnT>
                      <a:noFill/>
                    </a:lnT>
                    <a:lnB w="12700" cap="flat" cmpd="sng" algn="ctr">
                      <a:noFill/>
                      <a:prstDash val="solid"/>
                      <a:round/>
                      <a:headEnd type="none" w="med" len="med"/>
                      <a:tailEnd type="none" w="med" len="med"/>
                    </a:lnB>
                  </a:tcPr>
                </a:tc>
                <a:tc>
                  <a:txBody>
                    <a:bodyPr/>
                    <a:lstStyle/>
                    <a:p>
                      <a:pPr algn="ctr">
                        <a:lnSpc>
                          <a:spcPct val="150000"/>
                        </a:lnSpc>
                        <a:spcAft>
                          <a:spcPts val="1200"/>
                        </a:spcAft>
                      </a:pPr>
                      <a:r>
                        <a:rPr lang="nl-NL" sz="1300">
                          <a:effectLst/>
                          <a:latin typeface="Times New Roman"/>
                          <a:ea typeface="Calibri"/>
                        </a:rPr>
                        <a:t>2019 – 2020</a:t>
                      </a:r>
                      <a:endParaRPr lang="en-US" sz="1300">
                        <a:effectLst/>
                        <a:latin typeface="Times New Roman"/>
                        <a:ea typeface="Calibri"/>
                      </a:endParaRPr>
                    </a:p>
                  </a:txBody>
                  <a:tcPr marL="68580" marR="68580" marT="0" marB="0">
                    <a:lnL>
                      <a:noFill/>
                    </a:lnL>
                    <a:lnR>
                      <a:noFill/>
                    </a:lnR>
                    <a:lnT>
                      <a:noFill/>
                    </a:lnT>
                    <a:lnB w="12700" cap="flat" cmpd="sng" algn="ctr">
                      <a:noFill/>
                      <a:prstDash val="solid"/>
                      <a:round/>
                      <a:headEnd type="none" w="med" len="med"/>
                      <a:tailEnd type="none" w="med" len="med"/>
                    </a:lnB>
                  </a:tcPr>
                </a:tc>
                <a:tc>
                  <a:txBody>
                    <a:bodyPr/>
                    <a:lstStyle/>
                    <a:p>
                      <a:pPr algn="ctr">
                        <a:lnSpc>
                          <a:spcPct val="150000"/>
                        </a:lnSpc>
                        <a:spcAft>
                          <a:spcPts val="1200"/>
                        </a:spcAft>
                      </a:pPr>
                      <a:r>
                        <a:rPr lang="nl-NL" sz="1300">
                          <a:effectLst/>
                          <a:latin typeface="Times New Roman"/>
                          <a:ea typeface="Calibri"/>
                        </a:rPr>
                        <a:t>THCS Định Hiệp</a:t>
                      </a:r>
                      <a:endParaRPr lang="en-US" sz="1300">
                        <a:effectLst/>
                        <a:latin typeface="Times New Roman"/>
                        <a:ea typeface="Calibri"/>
                      </a:endParaRPr>
                    </a:p>
                  </a:txBody>
                  <a:tcPr marL="68580" marR="68580" marT="0" marB="0">
                    <a:lnL>
                      <a:noFill/>
                    </a:lnL>
                    <a:lnR>
                      <a:noFill/>
                    </a:lnR>
                    <a:lnT>
                      <a:noFill/>
                    </a:lnT>
                    <a:lnB w="12700" cap="flat" cmpd="sng" algn="ctr">
                      <a:noFill/>
                      <a:prstDash val="solid"/>
                      <a:round/>
                      <a:headEnd type="none" w="med" len="med"/>
                      <a:tailEnd type="none" w="med" len="med"/>
                    </a:lnB>
                  </a:tcPr>
                </a:tc>
                <a:tc>
                  <a:txBody>
                    <a:bodyPr/>
                    <a:lstStyle/>
                    <a:p>
                      <a:pPr algn="ctr">
                        <a:lnSpc>
                          <a:spcPct val="150000"/>
                        </a:lnSpc>
                        <a:spcAft>
                          <a:spcPts val="1200"/>
                        </a:spcAft>
                      </a:pPr>
                      <a:r>
                        <a:rPr lang="nl-NL" sz="1300">
                          <a:effectLst/>
                          <a:latin typeface="Times New Roman"/>
                          <a:ea typeface="Calibri"/>
                        </a:rPr>
                        <a:t>6A1</a:t>
                      </a:r>
                      <a:endParaRPr lang="en-US" sz="1300">
                        <a:effectLst/>
                        <a:latin typeface="Times New Roman"/>
                        <a:ea typeface="Calibri"/>
                      </a:endParaRPr>
                    </a:p>
                  </a:txBody>
                  <a:tcPr marL="68580" marR="68580" marT="0" marB="0">
                    <a:lnL>
                      <a:noFill/>
                    </a:lnL>
                    <a:lnR>
                      <a:noFill/>
                    </a:lnR>
                    <a:lnT>
                      <a:noFill/>
                    </a:lnT>
                    <a:lnB w="12700" cap="flat" cmpd="sng" algn="ctr">
                      <a:noFill/>
                      <a:prstDash val="solid"/>
                      <a:round/>
                      <a:headEnd type="none" w="med" len="med"/>
                      <a:tailEnd type="none" w="med" len="med"/>
                    </a:lnB>
                  </a:tcPr>
                </a:tc>
                <a:tc>
                  <a:txBody>
                    <a:bodyPr/>
                    <a:lstStyle/>
                    <a:p>
                      <a:pPr algn="ctr">
                        <a:lnSpc>
                          <a:spcPct val="150000"/>
                        </a:lnSpc>
                        <a:spcAft>
                          <a:spcPts val="1200"/>
                        </a:spcAft>
                      </a:pPr>
                      <a:r>
                        <a:rPr lang="nl-NL" sz="1300">
                          <a:effectLst/>
                          <a:latin typeface="Times New Roman"/>
                          <a:ea typeface="Calibri"/>
                        </a:rPr>
                        <a:t>32</a:t>
                      </a:r>
                      <a:endParaRPr lang="en-US" sz="1300">
                        <a:effectLst/>
                        <a:latin typeface="Times New Roman"/>
                        <a:ea typeface="Calibri"/>
                      </a:endParaRPr>
                    </a:p>
                  </a:txBody>
                  <a:tcPr marL="68580" marR="68580" marT="0" marB="0">
                    <a:lnL>
                      <a:noFill/>
                    </a:lnL>
                    <a:lnR>
                      <a:noFill/>
                    </a:lnR>
                    <a:lnT>
                      <a:noFill/>
                    </a:lnT>
                    <a:lnB w="12700" cap="flat" cmpd="sng" algn="ctr">
                      <a:noFill/>
                      <a:prstDash val="solid"/>
                      <a:round/>
                      <a:headEnd type="none" w="med" len="med"/>
                      <a:tailEnd type="none" w="med" len="med"/>
                    </a:lnB>
                  </a:tcPr>
                </a:tc>
                <a:tc>
                  <a:txBody>
                    <a:bodyPr/>
                    <a:lstStyle/>
                    <a:p>
                      <a:pPr algn="ctr">
                        <a:lnSpc>
                          <a:spcPct val="150000"/>
                        </a:lnSpc>
                        <a:spcAft>
                          <a:spcPts val="1200"/>
                        </a:spcAft>
                      </a:pPr>
                      <a:r>
                        <a:rPr lang="nl-NL" sz="1300">
                          <a:effectLst/>
                          <a:latin typeface="Times New Roman"/>
                          <a:ea typeface="Calibri"/>
                        </a:rPr>
                        <a:t>32</a:t>
                      </a:r>
                      <a:endParaRPr lang="en-US" sz="1300">
                        <a:effectLst/>
                        <a:latin typeface="Times New Roman"/>
                        <a:ea typeface="Calibri"/>
                      </a:endParaRPr>
                    </a:p>
                  </a:txBody>
                  <a:tcPr marL="68580" marR="68580" marT="0" marB="0">
                    <a:lnL>
                      <a:noFill/>
                    </a:lnL>
                    <a:lnR>
                      <a:noFill/>
                    </a:lnR>
                    <a:lnT>
                      <a:noFill/>
                    </a:lnT>
                    <a:lnB w="12700" cap="flat" cmpd="sng" algn="ctr">
                      <a:noFill/>
                      <a:prstDash val="solid"/>
                      <a:round/>
                      <a:headEnd type="none" w="med" len="med"/>
                      <a:tailEnd type="none" w="med" len="med"/>
                    </a:lnB>
                  </a:tcPr>
                </a:tc>
                <a:tc>
                  <a:txBody>
                    <a:bodyPr/>
                    <a:lstStyle/>
                    <a:p>
                      <a:pPr algn="just">
                        <a:lnSpc>
                          <a:spcPct val="150000"/>
                        </a:lnSpc>
                        <a:spcAft>
                          <a:spcPts val="1200"/>
                        </a:spcAft>
                      </a:pPr>
                      <a:r>
                        <a:rPr lang="nl-NL" sz="1300">
                          <a:effectLst/>
                          <a:latin typeface="Times New Roman"/>
                          <a:ea typeface="Calibri"/>
                        </a:rPr>
                        <a:t> </a:t>
                      </a:r>
                      <a:endParaRPr lang="en-US" sz="1300">
                        <a:effectLst/>
                        <a:latin typeface="Times New Roman"/>
                        <a:ea typeface="Calibri"/>
                      </a:endParaRPr>
                    </a:p>
                  </a:txBody>
                  <a:tcPr marL="68580" marR="68580" marT="0" marB="0">
                    <a:lnL>
                      <a:noFill/>
                    </a:lnL>
                    <a:lnR>
                      <a:noFill/>
                    </a:lnR>
                    <a:lnT>
                      <a:noFill/>
                    </a:lnT>
                    <a:lnB w="12700" cap="flat" cmpd="sng" algn="ctr">
                      <a:noFill/>
                      <a:prstDash val="solid"/>
                      <a:round/>
                      <a:headEnd type="none" w="med" len="med"/>
                      <a:tailEnd type="none" w="med" len="med"/>
                    </a:lnB>
                  </a:tcPr>
                </a:tc>
              </a:tr>
              <a:tr h="381000">
                <a:tc>
                  <a:txBody>
                    <a:bodyPr/>
                    <a:lstStyle/>
                    <a:p>
                      <a:pPr algn="just">
                        <a:lnSpc>
                          <a:spcPct val="150000"/>
                        </a:lnSpc>
                        <a:spcAft>
                          <a:spcPts val="1200"/>
                        </a:spcAft>
                      </a:pPr>
                      <a:r>
                        <a:rPr lang="en-US" sz="1300" smtClean="0">
                          <a:effectLst/>
                          <a:latin typeface="Times New Roman"/>
                          <a:ea typeface="Calibri"/>
                        </a:rPr>
                        <a:t>5</a:t>
                      </a:r>
                      <a:endParaRPr lang="en-US" sz="1300">
                        <a:effectLst/>
                        <a:latin typeface="Times New Roman"/>
                        <a:ea typeface="Calibri"/>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200"/>
                        </a:spcAft>
                      </a:pPr>
                      <a:r>
                        <a:rPr lang="en-US" sz="1300" smtClean="0">
                          <a:effectLst/>
                          <a:latin typeface="Times New Roman"/>
                          <a:ea typeface="Calibri"/>
                        </a:rPr>
                        <a:t>2020 – 2021 </a:t>
                      </a:r>
                      <a:endParaRPr lang="en-US" sz="1300">
                        <a:effectLst/>
                        <a:latin typeface="Times New Roman"/>
                        <a:ea typeface="Calibri"/>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1200"/>
                        </a:spcAft>
                        <a:buClrTx/>
                        <a:buSzTx/>
                        <a:buFontTx/>
                        <a:buNone/>
                        <a:tabLst/>
                        <a:defRPr/>
                      </a:pPr>
                      <a:r>
                        <a:rPr lang="nl-NL" sz="1300" smtClean="0">
                          <a:effectLst/>
                          <a:latin typeface="Times New Roman"/>
                          <a:ea typeface="Calibri"/>
                        </a:rPr>
                        <a:t>THCS Định Hiệp</a:t>
                      </a:r>
                      <a:endParaRPr lang="en-US" sz="1300" smtClean="0">
                        <a:effectLst/>
                        <a:latin typeface="Times New Roman"/>
                        <a:ea typeface="Calibri"/>
                      </a:endParaRPr>
                    </a:p>
                    <a:p>
                      <a:pPr algn="ctr">
                        <a:lnSpc>
                          <a:spcPct val="150000"/>
                        </a:lnSpc>
                        <a:spcAft>
                          <a:spcPts val="1200"/>
                        </a:spcAft>
                      </a:pPr>
                      <a:endParaRPr lang="en-US" sz="1300">
                        <a:effectLst/>
                        <a:latin typeface="Times New Roman"/>
                        <a:ea typeface="Calibri"/>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1200"/>
                        </a:spcAft>
                        <a:buClrTx/>
                        <a:buSzTx/>
                        <a:buFontTx/>
                        <a:buNone/>
                        <a:tabLst/>
                        <a:defRPr/>
                      </a:pPr>
                      <a:r>
                        <a:rPr lang="nl-NL" sz="1300" smtClean="0">
                          <a:effectLst/>
                          <a:latin typeface="Times New Roman"/>
                          <a:ea typeface="Calibri"/>
                        </a:rPr>
                        <a:t>6A1</a:t>
                      </a:r>
                      <a:endParaRPr lang="en-US" sz="1300" smtClean="0">
                        <a:effectLst/>
                        <a:latin typeface="Times New Roman"/>
                        <a:ea typeface="Calibri"/>
                      </a:endParaRPr>
                    </a:p>
                    <a:p>
                      <a:pPr algn="ctr">
                        <a:lnSpc>
                          <a:spcPct val="150000"/>
                        </a:lnSpc>
                        <a:spcAft>
                          <a:spcPts val="1200"/>
                        </a:spcAft>
                      </a:pPr>
                      <a:endParaRPr lang="en-US" sz="1300">
                        <a:effectLst/>
                        <a:latin typeface="Times New Roman"/>
                        <a:ea typeface="Calibri"/>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200"/>
                        </a:spcAft>
                      </a:pPr>
                      <a:r>
                        <a:rPr lang="en-US" sz="1300" smtClean="0">
                          <a:effectLst/>
                          <a:latin typeface="Times New Roman"/>
                          <a:ea typeface="Calibri"/>
                        </a:rPr>
                        <a:t>33</a:t>
                      </a:r>
                      <a:endParaRPr lang="en-US" sz="1300">
                        <a:effectLst/>
                        <a:latin typeface="Times New Roman"/>
                        <a:ea typeface="Calibri"/>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200"/>
                        </a:spcAft>
                      </a:pPr>
                      <a:r>
                        <a:rPr lang="en-US" sz="1300" smtClean="0">
                          <a:effectLst/>
                          <a:latin typeface="Times New Roman"/>
                          <a:ea typeface="Calibri"/>
                        </a:rPr>
                        <a:t>31</a:t>
                      </a:r>
                      <a:endParaRPr lang="en-US" sz="1300">
                        <a:effectLst/>
                        <a:latin typeface="Times New Roman"/>
                        <a:ea typeface="Calibri"/>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200"/>
                        </a:spcAft>
                      </a:pPr>
                      <a:r>
                        <a:rPr lang="en-US" sz="1300" smtClean="0">
                          <a:effectLst/>
                          <a:latin typeface="Times New Roman"/>
                          <a:ea typeface="Calibri"/>
                        </a:rPr>
                        <a:t>1 em bệnh hiểm</a:t>
                      </a:r>
                      <a:r>
                        <a:rPr lang="en-US" sz="1300" baseline="0" smtClean="0">
                          <a:effectLst/>
                          <a:latin typeface="Times New Roman"/>
                          <a:ea typeface="Calibri"/>
                        </a:rPr>
                        <a:t> nghèo </a:t>
                      </a:r>
                    </a:p>
                    <a:p>
                      <a:pPr algn="just">
                        <a:lnSpc>
                          <a:spcPct val="100000"/>
                        </a:lnSpc>
                        <a:spcAft>
                          <a:spcPts val="1200"/>
                        </a:spcAft>
                      </a:pPr>
                      <a:r>
                        <a:rPr lang="en-US" sz="1300" baseline="0" smtClean="0">
                          <a:effectLst/>
                          <a:latin typeface="Times New Roman"/>
                          <a:ea typeface="Calibri"/>
                        </a:rPr>
                        <a:t>1 em chuyển theo gia đình</a:t>
                      </a:r>
                      <a:endParaRPr lang="en-US" sz="1300">
                        <a:effectLst/>
                        <a:latin typeface="Times New Roman"/>
                        <a:ea typeface="Calibri"/>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709712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48906" y="182420"/>
            <a:ext cx="8229600" cy="5033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400" b="1" smtClean="0">
                <a:solidFill>
                  <a:srgbClr val="FF0000"/>
                </a:solidFill>
                <a:latin typeface="Times New Roman" pitchFamily="18" charset="0"/>
                <a:cs typeface="Times New Roman" panose="02020603050405020304" pitchFamily="18" charset="0"/>
              </a:rPr>
              <a:t>KẾT QUẢ</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312828" y="-2"/>
            <a:ext cx="8319742" cy="1219202"/>
            <a:chOff x="302764" y="152396"/>
            <a:chExt cx="8319742" cy="1219202"/>
          </a:xfrm>
        </p:grpSpPr>
        <p:cxnSp>
          <p:nvCxnSpPr>
            <p:cNvPr id="6" name="Straight Connector 5"/>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7"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764" y="152396"/>
              <a:ext cx="1219200" cy="121920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714885" y="1447800"/>
            <a:ext cx="7590915" cy="461665"/>
          </a:xfrm>
          <a:prstGeom prst="rect">
            <a:avLst/>
          </a:prstGeom>
        </p:spPr>
        <p:txBody>
          <a:bodyPr wrap="square">
            <a:spAutoFit/>
          </a:bodyPr>
          <a:lstStyle/>
          <a:p>
            <a:pPr algn="ctr">
              <a:spcAft>
                <a:spcPts val="0"/>
              </a:spcAft>
            </a:pPr>
            <a:r>
              <a:rPr lang="en-US" sz="2400" b="1" smtClean="0">
                <a:latin typeface="Times New Roman"/>
                <a:ea typeface="Calibri"/>
              </a:rPr>
              <a:t>1. </a:t>
            </a:r>
            <a:r>
              <a:rPr lang="en-US" sz="2400" b="1">
                <a:latin typeface="Times New Roman"/>
                <a:ea typeface="Calibri"/>
              </a:rPr>
              <a:t>Phan Văn Sang – Phan Văn </a:t>
            </a:r>
            <a:r>
              <a:rPr lang="en-US" sz="2400" b="1" smtClean="0">
                <a:latin typeface="Times New Roman"/>
                <a:ea typeface="Calibri"/>
              </a:rPr>
              <a:t>Trọng</a:t>
            </a:r>
            <a:endParaRPr lang="en-US" sz="2400">
              <a:latin typeface="Times New Roman"/>
              <a:ea typeface="Calibri"/>
            </a:endParaRPr>
          </a:p>
        </p:txBody>
      </p:sp>
      <p:sp>
        <p:nvSpPr>
          <p:cNvPr id="3" name="Rectangle 2"/>
          <p:cNvSpPr/>
          <p:nvPr/>
        </p:nvSpPr>
        <p:spPr>
          <a:xfrm>
            <a:off x="312828" y="5181600"/>
            <a:ext cx="8678772" cy="1569660"/>
          </a:xfrm>
          <a:prstGeom prst="rect">
            <a:avLst/>
          </a:prstGeom>
        </p:spPr>
        <p:txBody>
          <a:bodyPr wrap="square">
            <a:spAutoFit/>
          </a:bodyPr>
          <a:lstStyle/>
          <a:p>
            <a:r>
              <a:rPr lang="en-US" sz="2400" b="1">
                <a:solidFill>
                  <a:srgbClr val="0033CC"/>
                </a:solidFill>
                <a:latin typeface="Times New Roman" pitchFamily="18" charset="0"/>
                <a:ea typeface="Calibri"/>
                <a:cs typeface="Times New Roman" pitchFamily="18" charset="0"/>
              </a:rPr>
              <a:t>Kết quả: </a:t>
            </a:r>
            <a:r>
              <a:rPr lang="en-US" sz="2400">
                <a:solidFill>
                  <a:srgbClr val="0033CC"/>
                </a:solidFill>
                <a:latin typeface="Times New Roman" pitchFamily="18" charset="0"/>
                <a:cs typeface="Times New Roman" pitchFamily="18" charset="0"/>
              </a:rPr>
              <a:t>Với sự quan tâm và động viên của GVCN, GVBM, BGH nhà trường, các bạn cả Sang và Trọng đã không còn tư tưởng nghỉ học. </a:t>
            </a:r>
            <a:r>
              <a:rPr lang="en-US" sz="2400" smtClean="0">
                <a:solidFill>
                  <a:srgbClr val="0033CC"/>
                </a:solidFill>
                <a:latin typeface="Times New Roman" pitchFamily="18" charset="0"/>
                <a:cs typeface="Times New Roman" pitchFamily="18" charset="0"/>
              </a:rPr>
              <a:t>Giờ đây Sang vừa xuất ngũ đang tiếp tục theo học thuốc nam, Trọng là sinh viên nam II </a:t>
            </a:r>
            <a:r>
              <a:rPr lang="en-US" sz="2400">
                <a:solidFill>
                  <a:srgbClr val="0033CC"/>
                </a:solidFill>
                <a:latin typeface="Times New Roman"/>
                <a:ea typeface="Calibri"/>
              </a:rPr>
              <a:t>Đại học Tài chính Marketing. </a:t>
            </a:r>
            <a:endParaRPr lang="en-US" sz="2400">
              <a:solidFill>
                <a:srgbClr val="0033CC"/>
              </a:solidFill>
              <a:latin typeface="Times New Roman" pitchFamily="18" charset="0"/>
              <a:cs typeface="Times New Roman" pitchFamily="18" charset="0"/>
            </a:endParaRPr>
          </a:p>
        </p:txBody>
      </p:sp>
      <p:sp>
        <p:nvSpPr>
          <p:cNvPr id="10" name="Rectangle 9"/>
          <p:cNvSpPr/>
          <p:nvPr/>
        </p:nvSpPr>
        <p:spPr>
          <a:xfrm>
            <a:off x="283234" y="1066800"/>
            <a:ext cx="8839200" cy="461665"/>
          </a:xfrm>
          <a:prstGeom prst="rect">
            <a:avLst/>
          </a:prstGeom>
        </p:spPr>
        <p:txBody>
          <a:bodyPr wrap="square">
            <a:spAutoFit/>
          </a:bodyPr>
          <a:lstStyle/>
          <a:p>
            <a:r>
              <a:rPr lang="nl-NL" sz="2400" b="1">
                <a:solidFill>
                  <a:srgbClr val="C00000"/>
                </a:solidFill>
                <a:latin typeface="Times New Roman" pitchFamily="18" charset="0"/>
                <a:cs typeface="Times New Roman" pitchFamily="18" charset="0"/>
              </a:rPr>
              <a:t>Một số trường hợp GVCN kịp thời vận động các em không bỏ học</a:t>
            </a:r>
            <a:endParaRPr lang="en-US" sz="2400" b="1">
              <a:solidFill>
                <a:srgbClr val="C00000"/>
              </a:solidFill>
              <a:latin typeface="Times New Roman" pitchFamily="18" charset="0"/>
              <a:cs typeface="Times New Roman" pitchFamily="18"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8132" y="1880106"/>
            <a:ext cx="2323979" cy="2872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3762"/>
          <a:stretch/>
        </p:blipFill>
        <p:spPr bwMode="auto">
          <a:xfrm>
            <a:off x="4419600" y="1913188"/>
            <a:ext cx="2750542" cy="288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008257" y="4761356"/>
            <a:ext cx="7585494" cy="461665"/>
          </a:xfrm>
          <a:prstGeom prst="rect">
            <a:avLst/>
          </a:prstGeom>
        </p:spPr>
        <p:txBody>
          <a:bodyPr wrap="square">
            <a:spAutoFit/>
          </a:bodyPr>
          <a:lstStyle/>
          <a:p>
            <a:pPr lvl="0" algn="just"/>
            <a:r>
              <a:rPr lang="en-US" sz="2400">
                <a:solidFill>
                  <a:srgbClr val="0033CC"/>
                </a:solidFill>
                <a:latin typeface="Times New Roman"/>
                <a:ea typeface="Calibri"/>
              </a:rPr>
              <a:t>Lớp 7A2 - THCS An Lập  - Năm học 2015 -2016 </a:t>
            </a:r>
          </a:p>
        </p:txBody>
      </p:sp>
    </p:spTree>
    <p:extLst>
      <p:ext uri="{BB962C8B-B14F-4D97-AF65-F5344CB8AC3E}">
        <p14:creationId xmlns:p14="http://schemas.microsoft.com/office/powerpoint/2010/main" val="23927467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304800"/>
            <a:ext cx="8229600" cy="5033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400" b="1" smtClean="0">
                <a:solidFill>
                  <a:srgbClr val="FF0000"/>
                </a:solidFill>
                <a:latin typeface="Times New Roman" pitchFamily="18" charset="0"/>
                <a:cs typeface="Times New Roman" panose="02020603050405020304" pitchFamily="18" charset="0"/>
              </a:rPr>
              <a:t>KẾT QUẢ</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288387" y="-2"/>
            <a:ext cx="8334119" cy="1219202"/>
            <a:chOff x="288387" y="-2"/>
            <a:chExt cx="8334119" cy="1219202"/>
          </a:xfrm>
        </p:grpSpPr>
        <p:cxnSp>
          <p:nvCxnSpPr>
            <p:cNvPr id="6" name="Straight Connector 5"/>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7"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7" y="-2"/>
              <a:ext cx="1219200" cy="1219202"/>
            </a:xfrm>
            <a:prstGeom prst="rect">
              <a:avLst/>
            </a:prstGeom>
            <a:noFill/>
            <a:extLst>
              <a:ext uri="{909E8E84-426E-40DD-AFC4-6F175D3DCCD1}">
                <a14:hiddenFill xmlns:a14="http://schemas.microsoft.com/office/drawing/2010/main">
                  <a:solidFill>
                    <a:srgbClr val="FFFFFF"/>
                  </a:solidFill>
                </a14:hiddenFill>
              </a:ext>
            </a:extLst>
          </p:spPr>
        </p:pic>
      </p:grpSp>
      <p:pic>
        <p:nvPicPr>
          <p:cNvPr id="12290" name="Picture 2" descr="Có thể là hình ảnh về 1 người, đang đứng và quân phục"/>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25366" t="31943" r="28504" b="24791"/>
          <a:stretch/>
        </p:blipFill>
        <p:spPr bwMode="auto">
          <a:xfrm>
            <a:off x="-1547" y="1600200"/>
            <a:ext cx="2353683" cy="447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330570" y="1369367"/>
            <a:ext cx="6781800" cy="461665"/>
          </a:xfrm>
          <a:prstGeom prst="rect">
            <a:avLst/>
          </a:prstGeom>
        </p:spPr>
        <p:txBody>
          <a:bodyPr wrap="square">
            <a:spAutoFit/>
          </a:bodyPr>
          <a:lstStyle/>
          <a:p>
            <a:pPr algn="just">
              <a:spcAft>
                <a:spcPts val="0"/>
              </a:spcAft>
            </a:pPr>
            <a:r>
              <a:rPr lang="en-US" sz="2400" smtClean="0">
                <a:solidFill>
                  <a:srgbClr val="0033CC"/>
                </a:solidFill>
                <a:latin typeface="Times New Roman"/>
                <a:ea typeface="Calibri"/>
              </a:rPr>
              <a:t>Lớp 7A1 </a:t>
            </a:r>
            <a:r>
              <a:rPr lang="en-US" sz="2400">
                <a:solidFill>
                  <a:srgbClr val="0033CC"/>
                </a:solidFill>
                <a:latin typeface="Times New Roman"/>
                <a:ea typeface="Calibri"/>
              </a:rPr>
              <a:t>- THCS An </a:t>
            </a:r>
            <a:r>
              <a:rPr lang="en-US" sz="2400" smtClean="0">
                <a:solidFill>
                  <a:srgbClr val="0033CC"/>
                </a:solidFill>
                <a:latin typeface="Times New Roman"/>
                <a:ea typeface="Calibri"/>
              </a:rPr>
              <a:t>Lập - Năm </a:t>
            </a:r>
            <a:r>
              <a:rPr lang="en-US" sz="2400">
                <a:solidFill>
                  <a:srgbClr val="0033CC"/>
                </a:solidFill>
                <a:latin typeface="Times New Roman"/>
                <a:ea typeface="Calibri"/>
              </a:rPr>
              <a:t>học 2016 -2017 </a:t>
            </a:r>
          </a:p>
        </p:txBody>
      </p:sp>
      <p:sp>
        <p:nvSpPr>
          <p:cNvPr id="2" name="Rectangle 1"/>
          <p:cNvSpPr/>
          <p:nvPr/>
        </p:nvSpPr>
        <p:spPr>
          <a:xfrm>
            <a:off x="2971799" y="890298"/>
            <a:ext cx="2568973" cy="461665"/>
          </a:xfrm>
          <a:prstGeom prst="rect">
            <a:avLst/>
          </a:prstGeom>
        </p:spPr>
        <p:txBody>
          <a:bodyPr wrap="none">
            <a:spAutoFit/>
          </a:bodyPr>
          <a:lstStyle/>
          <a:p>
            <a:pPr algn="ctr">
              <a:spcAft>
                <a:spcPts val="0"/>
              </a:spcAft>
            </a:pPr>
            <a:r>
              <a:rPr lang="en-US" sz="2400" b="1">
                <a:latin typeface="Times New Roman"/>
                <a:ea typeface="Calibri"/>
              </a:rPr>
              <a:t>2. Mai Việt Chiến </a:t>
            </a:r>
            <a:endParaRPr lang="en-US" sz="2400">
              <a:latin typeface="Times New Roman"/>
              <a:ea typeface="Calibri"/>
            </a:endParaRPr>
          </a:p>
        </p:txBody>
      </p:sp>
      <p:sp>
        <p:nvSpPr>
          <p:cNvPr id="9" name="Rectangle 8"/>
          <p:cNvSpPr/>
          <p:nvPr/>
        </p:nvSpPr>
        <p:spPr>
          <a:xfrm>
            <a:off x="2438401" y="1831032"/>
            <a:ext cx="6400800" cy="2308324"/>
          </a:xfrm>
          <a:prstGeom prst="rect">
            <a:avLst/>
          </a:prstGeom>
        </p:spPr>
        <p:txBody>
          <a:bodyPr wrap="square">
            <a:spAutoFit/>
          </a:bodyPr>
          <a:lstStyle/>
          <a:p>
            <a:pPr algn="just">
              <a:spcAft>
                <a:spcPts val="0"/>
              </a:spcAft>
            </a:pPr>
            <a:r>
              <a:rPr lang="en-US" sz="2400" b="1" smtClean="0">
                <a:solidFill>
                  <a:srgbClr val="C00000"/>
                </a:solidFill>
                <a:latin typeface="Times New Roman"/>
                <a:ea typeface="Calibri"/>
              </a:rPr>
              <a:t>Kết quả:</a:t>
            </a:r>
            <a:r>
              <a:rPr lang="en-US" sz="2400" smtClean="0">
                <a:solidFill>
                  <a:srgbClr val="C00000"/>
                </a:solidFill>
                <a:latin typeface="Times New Roman"/>
                <a:ea typeface="Calibri"/>
              </a:rPr>
              <a:t> </a:t>
            </a:r>
            <a:r>
              <a:rPr lang="en-US" sz="2400" smtClean="0">
                <a:solidFill>
                  <a:srgbClr val="0033CC"/>
                </a:solidFill>
                <a:latin typeface="Times New Roman"/>
                <a:ea typeface="Calibri"/>
              </a:rPr>
              <a:t>Chiến đến lớp vui vẻ, hoà đồng với các bạn trong lớp đôi lúc còn được tín dụng vào các vị trí quan trọng trong các hoạt động của cả lớp. Học xong lớp 9 Chiến đã đi học nghề và hiện tại em ấy đã tình nguyện tham gia nghĩa vụ quân sự để rèn luyện bản thân và góp phần bảo vệ tổ quốc.</a:t>
            </a:r>
          </a:p>
        </p:txBody>
      </p:sp>
      <p:pic>
        <p:nvPicPr>
          <p:cNvPr id="10" name="Picture 1"/>
          <p:cNvPicPr>
            <a:picLocks noChangeAspect="1" noChangeArrowheads="1"/>
          </p:cNvPicPr>
          <p:nvPr/>
        </p:nvPicPr>
        <p:blipFill rotWithShape="1">
          <a:blip r:embed="rId5">
            <a:extLst>
              <a:ext uri="{28A0092B-C50C-407E-A947-70E740481C1C}">
                <a14:useLocalDpi xmlns:a14="http://schemas.microsoft.com/office/drawing/2010/main" val="0"/>
              </a:ext>
            </a:extLst>
          </a:blip>
          <a:srcRect l="6603"/>
          <a:stretch/>
        </p:blipFill>
        <p:spPr bwMode="auto">
          <a:xfrm>
            <a:off x="4495800" y="4135043"/>
            <a:ext cx="3352800" cy="261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7467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descr="360themesuw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https://tdmu.edu.vn/img/ckeditor/images/logo%20hoa%20dau%20A%20(2)(1).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600">
              <a:latin typeface="Times New Roman" panose="02020603050405020304" pitchFamily="18" charset="0"/>
              <a:cs typeface="Times New Roman" panose="02020603050405020304" pitchFamily="18" charset="0"/>
            </a:endParaRPr>
          </a:p>
        </p:txBody>
      </p:sp>
      <p:sp>
        <p:nvSpPr>
          <p:cNvPr id="6" name="Block Arc 5"/>
          <p:cNvSpPr/>
          <p:nvPr/>
        </p:nvSpPr>
        <p:spPr>
          <a:xfrm>
            <a:off x="-5617088" y="186204"/>
            <a:ext cx="7293488" cy="7293488"/>
          </a:xfrm>
          <a:prstGeom prst="blockArc">
            <a:avLst>
              <a:gd name="adj1" fmla="val 18900000"/>
              <a:gd name="adj2" fmla="val 2700000"/>
              <a:gd name="adj3" fmla="val 296"/>
            </a:avLst>
          </a:prstGeom>
          <a:scene3d>
            <a:camera prst="orthographicFront">
              <a:rot lat="0" lon="0" rev="0"/>
            </a:camera>
            <a:lightRig rig="contrasting" dir="t">
              <a:rot lat="0" lon="0" rev="1200000"/>
            </a:lightRig>
          </a:scene3d>
          <a:sp3d z="-110000"/>
        </p:spPr>
        <p:style>
          <a:lnRef idx="2">
            <a:schemeClr val="accent5">
              <a:hueOff val="0"/>
              <a:satOff val="0"/>
              <a:lumOff val="0"/>
              <a:alphaOff val="0"/>
            </a:schemeClr>
          </a:lnRef>
          <a:fillRef idx="0">
            <a:schemeClr val="accent4">
              <a:tint val="90000"/>
              <a:hueOff val="0"/>
              <a:satOff val="0"/>
              <a:lumOff val="0"/>
              <a:alphaOff val="0"/>
            </a:schemeClr>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7" name="Freeform 6"/>
          <p:cNvSpPr/>
          <p:nvPr/>
        </p:nvSpPr>
        <p:spPr>
          <a:xfrm>
            <a:off x="1751178" y="1219200"/>
            <a:ext cx="6326022" cy="677550"/>
          </a:xfrm>
          <a:custGeom>
            <a:avLst/>
            <a:gdLst>
              <a:gd name="connsiteX0" fmla="*/ 0 w 8024300"/>
              <a:gd name="connsiteY0" fmla="*/ 0 h 677550"/>
              <a:gd name="connsiteX1" fmla="*/ 8024300 w 8024300"/>
              <a:gd name="connsiteY1" fmla="*/ 0 h 677550"/>
              <a:gd name="connsiteX2" fmla="*/ 8024300 w 8024300"/>
              <a:gd name="connsiteY2" fmla="*/ 677550 h 677550"/>
              <a:gd name="connsiteX3" fmla="*/ 0 w 8024300"/>
              <a:gd name="connsiteY3" fmla="*/ 677550 h 677550"/>
              <a:gd name="connsiteX4" fmla="*/ 0 w 8024300"/>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4300" h="677550">
                <a:moveTo>
                  <a:pt x="0" y="0"/>
                </a:moveTo>
                <a:lnTo>
                  <a:pt x="8024300" y="0"/>
                </a:lnTo>
                <a:lnTo>
                  <a:pt x="8024300" y="677550"/>
                </a:lnTo>
                <a:lnTo>
                  <a:pt x="0" y="677550"/>
                </a:lnTo>
                <a:lnTo>
                  <a:pt x="0" y="0"/>
                </a:lnTo>
                <a:close/>
              </a:path>
            </a:pathLst>
          </a:custGeom>
          <a:solidFill>
            <a:srgbClr val="00FF99"/>
          </a:solidFill>
        </p:spPr>
        <p:style>
          <a:lnRef idx="1">
            <a:schemeClr val="accent3"/>
          </a:lnRef>
          <a:fillRef idx="2">
            <a:schemeClr val="accent3"/>
          </a:fillRef>
          <a:effectRef idx="1">
            <a:schemeClr val="accent3"/>
          </a:effectRef>
          <a:fontRef idx="minor">
            <a:schemeClr val="dk1"/>
          </a:fontRef>
        </p:style>
        <p:txBody>
          <a:bodyPr spcFirstLastPara="0" vert="horz" wrap="square" lIns="537805" tIns="66040" rIns="66040" bIns="66040" numCol="1" spcCol="1270" anchor="ctr" anchorCtr="0">
            <a:noAutofit/>
          </a:bodyPr>
          <a:lstStyle/>
          <a:p>
            <a:pPr lvl="0" algn="just" defTabSz="1155700">
              <a:lnSpc>
                <a:spcPct val="90000"/>
              </a:lnSpc>
              <a:spcBef>
                <a:spcPct val="0"/>
              </a:spcBef>
              <a:spcAft>
                <a:spcPct val="35000"/>
              </a:spcAft>
            </a:pPr>
            <a:r>
              <a:rPr lang="en-US" sz="2800" kern="1200" dirty="0" smtClean="0">
                <a:solidFill>
                  <a:srgbClr val="002060"/>
                </a:solidFill>
                <a:latin typeface="Times New Roman" panose="02020603050405020304" pitchFamily="18" charset="0"/>
                <a:cs typeface="Times New Roman" panose="02020603050405020304" pitchFamily="18" charset="0"/>
              </a:rPr>
              <a:t> TÍNH CẤP THIẾT </a:t>
            </a:r>
            <a:r>
              <a:rPr lang="en-US" sz="2800" kern="1200" smtClean="0">
                <a:solidFill>
                  <a:srgbClr val="002060"/>
                </a:solidFill>
                <a:latin typeface="Times New Roman" panose="02020603050405020304" pitchFamily="18" charset="0"/>
                <a:cs typeface="Times New Roman" panose="02020603050405020304" pitchFamily="18" charset="0"/>
              </a:rPr>
              <a:t>CỦA </a:t>
            </a:r>
            <a:r>
              <a:rPr lang="en-US" sz="2800" smtClean="0">
                <a:solidFill>
                  <a:srgbClr val="002060"/>
                </a:solidFill>
                <a:latin typeface="Times New Roman" panose="02020603050405020304" pitchFamily="18" charset="0"/>
                <a:cs typeface="Times New Roman" panose="02020603050405020304" pitchFamily="18" charset="0"/>
              </a:rPr>
              <a:t>GIẢI PHÁP</a:t>
            </a:r>
            <a:endParaRPr lang="en-US" sz="2800" kern="1200" dirty="0">
              <a:solidFill>
                <a:srgbClr val="002060"/>
              </a:solidFill>
              <a:latin typeface="Times New Roman" panose="02020603050405020304" pitchFamily="18" charset="0"/>
              <a:cs typeface="Times New Roman" panose="02020603050405020304" pitchFamily="18" charset="0"/>
            </a:endParaRPr>
          </a:p>
        </p:txBody>
      </p:sp>
      <p:sp>
        <p:nvSpPr>
          <p:cNvPr id="8" name="Oval 7"/>
          <p:cNvSpPr/>
          <p:nvPr/>
        </p:nvSpPr>
        <p:spPr>
          <a:xfrm>
            <a:off x="1054892" y="1134746"/>
            <a:ext cx="856507" cy="846937"/>
          </a:xfrm>
          <a:prstGeom prst="ellipse">
            <a:avLst/>
          </a:prstGeom>
          <a:scene3d>
            <a:camera prst="orthographicFront">
              <a:rot lat="0" lon="0" rev="0"/>
            </a:camera>
            <a:lightRig rig="contrasting" dir="t">
              <a:rot lat="0" lon="0" rev="1200000"/>
            </a:lightRig>
          </a:scene3d>
          <a:sp3d z="300000" contourW="12700" prstMaterial="flat">
            <a:bevelT w="177800" h="254000"/>
            <a:bevelB w="152400"/>
          </a:sp3d>
        </p:spPr>
        <p:style>
          <a:lnRef idx="0">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ctr"/>
            <a:r>
              <a:rPr lang="en-US" sz="2800" dirty="0" smtClean="0">
                <a:latin typeface="Times New Roman" panose="02020603050405020304" pitchFamily="18" charset="0"/>
                <a:cs typeface="Times New Roman" panose="02020603050405020304" pitchFamily="18" charset="0"/>
              </a:rPr>
              <a:t>1</a:t>
            </a:r>
            <a:endParaRPr lang="vi-VN" sz="2800" dirty="0">
              <a:latin typeface="Times New Roman" panose="02020603050405020304" pitchFamily="18" charset="0"/>
              <a:cs typeface="Times New Roman" panose="02020603050405020304" pitchFamily="18" charset="0"/>
            </a:endParaRPr>
          </a:p>
        </p:txBody>
      </p:sp>
      <p:sp>
        <p:nvSpPr>
          <p:cNvPr id="9" name="Freeform 8"/>
          <p:cNvSpPr/>
          <p:nvPr/>
        </p:nvSpPr>
        <p:spPr>
          <a:xfrm>
            <a:off x="2028453" y="2209800"/>
            <a:ext cx="6083135" cy="914400"/>
          </a:xfrm>
          <a:custGeom>
            <a:avLst/>
            <a:gdLst>
              <a:gd name="connsiteX0" fmla="*/ 0 w 7538787"/>
              <a:gd name="connsiteY0" fmla="*/ 0 h 677550"/>
              <a:gd name="connsiteX1" fmla="*/ 7538787 w 7538787"/>
              <a:gd name="connsiteY1" fmla="*/ 0 h 677550"/>
              <a:gd name="connsiteX2" fmla="*/ 7538787 w 7538787"/>
              <a:gd name="connsiteY2" fmla="*/ 677550 h 677550"/>
              <a:gd name="connsiteX3" fmla="*/ 0 w 7538787"/>
              <a:gd name="connsiteY3" fmla="*/ 677550 h 677550"/>
              <a:gd name="connsiteX4" fmla="*/ 0 w 7538787"/>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8787" h="677550">
                <a:moveTo>
                  <a:pt x="0" y="0"/>
                </a:moveTo>
                <a:lnTo>
                  <a:pt x="7538787" y="0"/>
                </a:lnTo>
                <a:lnTo>
                  <a:pt x="7538787" y="677550"/>
                </a:lnTo>
                <a:lnTo>
                  <a:pt x="0" y="677550"/>
                </a:lnTo>
                <a:lnTo>
                  <a:pt x="0" y="0"/>
                </a:lnTo>
                <a:close/>
              </a:path>
            </a:pathLst>
          </a:custGeom>
          <a:solidFill>
            <a:srgbClr val="CCFF66"/>
          </a:solidFill>
        </p:spPr>
        <p:style>
          <a:lnRef idx="1">
            <a:schemeClr val="accent2"/>
          </a:lnRef>
          <a:fillRef idx="2">
            <a:schemeClr val="accent2"/>
          </a:fillRef>
          <a:effectRef idx="1">
            <a:schemeClr val="accent2"/>
          </a:effectRef>
          <a:fontRef idx="minor">
            <a:schemeClr val="dk1"/>
          </a:fontRef>
        </p:style>
        <p:txBody>
          <a:bodyPr spcFirstLastPara="0" vert="horz" wrap="square" lIns="537805" tIns="66040" rIns="66040" bIns="66040" numCol="1" spcCol="1270" anchor="ctr" anchorCtr="0">
            <a:noAutofit/>
          </a:bodyPr>
          <a:lstStyle/>
          <a:p>
            <a:pPr lvl="0" algn="just" defTabSz="1155700">
              <a:lnSpc>
                <a:spcPct val="90000"/>
              </a:lnSpc>
              <a:spcBef>
                <a:spcPct val="0"/>
              </a:spcBef>
              <a:spcAft>
                <a:spcPct val="35000"/>
              </a:spcAft>
            </a:pPr>
            <a:r>
              <a:rPr lang="en-US" sz="2800" kern="1200" smtClean="0">
                <a:solidFill>
                  <a:srgbClr val="002060"/>
                </a:solidFill>
                <a:latin typeface="Times New Roman" panose="02020603050405020304" pitchFamily="18" charset="0"/>
                <a:cs typeface="Times New Roman" panose="02020603050405020304" pitchFamily="18" charset="0"/>
              </a:rPr>
              <a:t>NGUYÊN NHÂN HỌC SINH CHÁN HỌC, BỎ HỌC</a:t>
            </a:r>
            <a:endParaRPr lang="en-US" sz="2800" kern="1200" dirty="0">
              <a:solidFill>
                <a:srgbClr val="002060"/>
              </a:solidFill>
              <a:latin typeface="Times New Roman" panose="02020603050405020304" pitchFamily="18" charset="0"/>
              <a:cs typeface="Times New Roman" panose="02020603050405020304" pitchFamily="18" charset="0"/>
            </a:endParaRPr>
          </a:p>
        </p:txBody>
      </p:sp>
      <p:sp>
        <p:nvSpPr>
          <p:cNvPr id="10" name="Oval 9"/>
          <p:cNvSpPr/>
          <p:nvPr/>
        </p:nvSpPr>
        <p:spPr>
          <a:xfrm>
            <a:off x="1474520" y="2209800"/>
            <a:ext cx="914614" cy="914400"/>
          </a:xfrm>
          <a:prstGeom prst="ellipse">
            <a:avLst/>
          </a:prstGeom>
          <a:scene3d>
            <a:camera prst="orthographicFront">
              <a:rot lat="0" lon="0" rev="0"/>
            </a:camera>
            <a:lightRig rig="contrasting" dir="t">
              <a:rot lat="0" lon="0" rev="1200000"/>
            </a:lightRig>
          </a:scene3d>
          <a:sp3d z="300000" contourW="12700" prstMaterial="flat">
            <a:bevelT w="177800" h="254000"/>
            <a:bevelB w="152400"/>
          </a:sp3d>
        </p:spPr>
        <p:style>
          <a:lnRef idx="0">
            <a:schemeClr val="accent4">
              <a:hueOff val="2598923"/>
              <a:satOff val="-11992"/>
              <a:lumOff val="441"/>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ctr"/>
            <a:r>
              <a:rPr lang="en-US" sz="2800" dirty="0" smtClean="0">
                <a:latin typeface="Times New Roman" panose="02020603050405020304" pitchFamily="18" charset="0"/>
                <a:cs typeface="Times New Roman" panose="02020603050405020304" pitchFamily="18" charset="0"/>
              </a:rPr>
              <a:t>2</a:t>
            </a:r>
            <a:endParaRPr lang="vi-VN" sz="2800" dirty="0">
              <a:latin typeface="Times New Roman" panose="02020603050405020304" pitchFamily="18" charset="0"/>
              <a:cs typeface="Times New Roman" panose="02020603050405020304" pitchFamily="18" charset="0"/>
            </a:endParaRPr>
          </a:p>
        </p:txBody>
      </p:sp>
      <p:sp>
        <p:nvSpPr>
          <p:cNvPr id="11" name="Freeform 10"/>
          <p:cNvSpPr/>
          <p:nvPr/>
        </p:nvSpPr>
        <p:spPr>
          <a:xfrm>
            <a:off x="2115776" y="4504535"/>
            <a:ext cx="5961424" cy="762001"/>
          </a:xfrm>
          <a:custGeom>
            <a:avLst/>
            <a:gdLst>
              <a:gd name="connsiteX0" fmla="*/ 0 w 7389774"/>
              <a:gd name="connsiteY0" fmla="*/ 0 h 677550"/>
              <a:gd name="connsiteX1" fmla="*/ 7389774 w 7389774"/>
              <a:gd name="connsiteY1" fmla="*/ 0 h 677550"/>
              <a:gd name="connsiteX2" fmla="*/ 7389774 w 7389774"/>
              <a:gd name="connsiteY2" fmla="*/ 677550 h 677550"/>
              <a:gd name="connsiteX3" fmla="*/ 0 w 7389774"/>
              <a:gd name="connsiteY3" fmla="*/ 677550 h 677550"/>
              <a:gd name="connsiteX4" fmla="*/ 0 w 7389774"/>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9774" h="677550">
                <a:moveTo>
                  <a:pt x="0" y="0"/>
                </a:moveTo>
                <a:lnTo>
                  <a:pt x="7389774" y="0"/>
                </a:lnTo>
                <a:lnTo>
                  <a:pt x="7389774" y="677550"/>
                </a:lnTo>
                <a:lnTo>
                  <a:pt x="0" y="677550"/>
                </a:lnTo>
                <a:lnTo>
                  <a:pt x="0" y="0"/>
                </a:lnTo>
                <a:close/>
              </a:path>
            </a:pathLst>
          </a:custGeom>
          <a:solidFill>
            <a:srgbClr val="00CCFF"/>
          </a:solidFill>
        </p:spPr>
        <p:style>
          <a:lnRef idx="1">
            <a:schemeClr val="accent5"/>
          </a:lnRef>
          <a:fillRef idx="2">
            <a:schemeClr val="accent5"/>
          </a:fillRef>
          <a:effectRef idx="1">
            <a:schemeClr val="accent5"/>
          </a:effectRef>
          <a:fontRef idx="minor">
            <a:schemeClr val="dk1"/>
          </a:fontRef>
        </p:style>
        <p:txBody>
          <a:bodyPr spcFirstLastPara="0" vert="horz" wrap="square" lIns="537805" tIns="66040" rIns="66040" bIns="66040" numCol="1" spcCol="1270" anchor="ctr" anchorCtr="0">
            <a:noAutofit/>
          </a:bodyPr>
          <a:lstStyle/>
          <a:p>
            <a:pPr lvl="0" algn="just">
              <a:spcBef>
                <a:spcPct val="0"/>
              </a:spcBef>
              <a:defRPr/>
            </a:pPr>
            <a:r>
              <a:rPr lang="vi-VN" sz="2800" dirty="0" smtClean="0">
                <a:solidFill>
                  <a:srgbClr val="002060"/>
                </a:solidFill>
                <a:latin typeface="Times New Roman" panose="02020603050405020304" pitchFamily="18" charset="0"/>
                <a:cs typeface="Times New Roman" panose="02020603050405020304" pitchFamily="18" charset="0"/>
              </a:rPr>
              <a:t>KẾT </a:t>
            </a:r>
            <a:r>
              <a:rPr lang="vi-VN" sz="2800" smtClean="0">
                <a:solidFill>
                  <a:srgbClr val="002060"/>
                </a:solidFill>
                <a:latin typeface="Times New Roman" panose="02020603050405020304" pitchFamily="18" charset="0"/>
                <a:cs typeface="Times New Roman" panose="02020603050405020304" pitchFamily="18" charset="0"/>
              </a:rPr>
              <a:t>QUẢ </a:t>
            </a:r>
            <a:r>
              <a:rPr lang="en-US" sz="2800" smtClean="0">
                <a:solidFill>
                  <a:srgbClr val="002060"/>
                </a:solidFill>
                <a:latin typeface="Times New Roman" panose="02020603050405020304" pitchFamily="18" charset="0"/>
                <a:cs typeface="Times New Roman" panose="02020603050405020304" pitchFamily="18" charset="0"/>
              </a:rPr>
              <a:t>CỦA GIẢI PHÁP</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2" name="Freeform 11"/>
          <p:cNvSpPr/>
          <p:nvPr/>
        </p:nvSpPr>
        <p:spPr>
          <a:xfrm>
            <a:off x="2286000" y="3428999"/>
            <a:ext cx="5825588" cy="770737"/>
          </a:xfrm>
          <a:custGeom>
            <a:avLst/>
            <a:gdLst>
              <a:gd name="connsiteX0" fmla="*/ 0 w 7538787"/>
              <a:gd name="connsiteY0" fmla="*/ 0 h 677550"/>
              <a:gd name="connsiteX1" fmla="*/ 7538787 w 7538787"/>
              <a:gd name="connsiteY1" fmla="*/ 0 h 677550"/>
              <a:gd name="connsiteX2" fmla="*/ 7538787 w 7538787"/>
              <a:gd name="connsiteY2" fmla="*/ 677550 h 677550"/>
              <a:gd name="connsiteX3" fmla="*/ 0 w 7538787"/>
              <a:gd name="connsiteY3" fmla="*/ 677550 h 677550"/>
              <a:gd name="connsiteX4" fmla="*/ 0 w 7538787"/>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8787" h="677550">
                <a:moveTo>
                  <a:pt x="0" y="0"/>
                </a:moveTo>
                <a:lnTo>
                  <a:pt x="7538787" y="0"/>
                </a:lnTo>
                <a:lnTo>
                  <a:pt x="7538787" y="677550"/>
                </a:lnTo>
                <a:lnTo>
                  <a:pt x="0" y="677550"/>
                </a:lnTo>
                <a:lnTo>
                  <a:pt x="0" y="0"/>
                </a:lnTo>
                <a:close/>
              </a:path>
            </a:pathLst>
          </a:custGeom>
          <a:solidFill>
            <a:srgbClr val="FF66FF"/>
          </a:solidFill>
        </p:spPr>
        <p:style>
          <a:lnRef idx="1">
            <a:schemeClr val="accent4"/>
          </a:lnRef>
          <a:fillRef idx="2">
            <a:schemeClr val="accent4"/>
          </a:fillRef>
          <a:effectRef idx="1">
            <a:schemeClr val="accent4"/>
          </a:effectRef>
          <a:fontRef idx="minor">
            <a:schemeClr val="dk1"/>
          </a:fontRef>
        </p:style>
        <p:txBody>
          <a:bodyPr spcFirstLastPara="0" vert="horz" wrap="square" lIns="537805" tIns="66040" rIns="66040" bIns="66040" numCol="1" spcCol="1270" anchor="ctr" anchorCtr="0">
            <a:noAutofit/>
          </a:bodyPr>
          <a:lstStyle/>
          <a:p>
            <a:pPr lvl="0" algn="just" defTabSz="1155700">
              <a:lnSpc>
                <a:spcPct val="90000"/>
              </a:lnSpc>
              <a:spcBef>
                <a:spcPct val="0"/>
              </a:spcBef>
              <a:spcAft>
                <a:spcPct val="35000"/>
              </a:spcAft>
            </a:pPr>
            <a:r>
              <a:rPr lang="en-US" sz="2800" smtClean="0">
                <a:solidFill>
                  <a:srgbClr val="002060"/>
                </a:solidFill>
                <a:latin typeface="Times New Roman" panose="02020603050405020304" pitchFamily="18" charset="0"/>
                <a:cs typeface="Times New Roman" panose="02020603050405020304" pitchFamily="18" charset="0"/>
              </a:rPr>
              <a:t>CÁC BIỆN PHÁP KHẮC PHỤC</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3" name="Oval 12"/>
          <p:cNvSpPr/>
          <p:nvPr/>
        </p:nvSpPr>
        <p:spPr>
          <a:xfrm>
            <a:off x="1524000" y="4419600"/>
            <a:ext cx="856507" cy="846937"/>
          </a:xfrm>
          <a:prstGeom prst="ellipse">
            <a:avLst/>
          </a:prstGeom>
          <a:scene3d>
            <a:camera prst="orthographicFront">
              <a:rot lat="0" lon="0" rev="0"/>
            </a:camera>
            <a:lightRig rig="contrasting" dir="t">
              <a:rot lat="0" lon="0" rev="1200000"/>
            </a:lightRig>
          </a:scene3d>
          <a:sp3d z="300000" contourW="12700" prstMaterial="flat">
            <a:bevelT w="177800" h="254000"/>
            <a:bevelB w="152400"/>
          </a:sp3d>
        </p:spPr>
        <p:style>
          <a:lnRef idx="0">
            <a:schemeClr val="accent4">
              <a:hueOff val="7796770"/>
              <a:satOff val="-35976"/>
              <a:lumOff val="1324"/>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ctr"/>
            <a:r>
              <a:rPr lang="en-US" sz="2800" dirty="0" smtClean="0">
                <a:latin typeface="Times New Roman" panose="02020603050405020304" pitchFamily="18" charset="0"/>
                <a:cs typeface="Times New Roman" panose="02020603050405020304" pitchFamily="18" charset="0"/>
              </a:rPr>
              <a:t>4</a:t>
            </a:r>
            <a:endParaRPr lang="vi-VN" sz="2800" dirty="0">
              <a:latin typeface="Times New Roman" panose="02020603050405020304" pitchFamily="18" charset="0"/>
              <a:cs typeface="Times New Roman" panose="02020603050405020304" pitchFamily="18" charset="0"/>
            </a:endParaRPr>
          </a:p>
        </p:txBody>
      </p:sp>
      <p:sp>
        <p:nvSpPr>
          <p:cNvPr id="14" name="Freeform 13"/>
          <p:cNvSpPr/>
          <p:nvPr/>
        </p:nvSpPr>
        <p:spPr>
          <a:xfrm>
            <a:off x="1507587" y="5562369"/>
            <a:ext cx="6531974" cy="677550"/>
          </a:xfrm>
          <a:custGeom>
            <a:avLst/>
            <a:gdLst>
              <a:gd name="connsiteX0" fmla="*/ 0 w 8024300"/>
              <a:gd name="connsiteY0" fmla="*/ 0 h 677550"/>
              <a:gd name="connsiteX1" fmla="*/ 8024300 w 8024300"/>
              <a:gd name="connsiteY1" fmla="*/ 0 h 677550"/>
              <a:gd name="connsiteX2" fmla="*/ 8024300 w 8024300"/>
              <a:gd name="connsiteY2" fmla="*/ 677550 h 677550"/>
              <a:gd name="connsiteX3" fmla="*/ 0 w 8024300"/>
              <a:gd name="connsiteY3" fmla="*/ 677550 h 677550"/>
              <a:gd name="connsiteX4" fmla="*/ 0 w 8024300"/>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4300" h="677550">
                <a:moveTo>
                  <a:pt x="0" y="0"/>
                </a:moveTo>
                <a:lnTo>
                  <a:pt x="8024300" y="0"/>
                </a:lnTo>
                <a:lnTo>
                  <a:pt x="8024300" y="677550"/>
                </a:lnTo>
                <a:lnTo>
                  <a:pt x="0" y="677550"/>
                </a:lnTo>
                <a:lnTo>
                  <a:pt x="0" y="0"/>
                </a:lnTo>
                <a:close/>
              </a:path>
            </a:pathLst>
          </a:custGeom>
          <a:solidFill>
            <a:srgbClr val="FF9900"/>
          </a:solidFill>
        </p:spPr>
        <p:style>
          <a:lnRef idx="1">
            <a:schemeClr val="accent6"/>
          </a:lnRef>
          <a:fillRef idx="2">
            <a:schemeClr val="accent6"/>
          </a:fillRef>
          <a:effectRef idx="1">
            <a:schemeClr val="accent6"/>
          </a:effectRef>
          <a:fontRef idx="minor">
            <a:schemeClr val="dk1"/>
          </a:fontRef>
        </p:style>
        <p:txBody>
          <a:bodyPr spcFirstLastPara="0" vert="horz" wrap="square" lIns="537805" tIns="66040" rIns="66040" bIns="66040" numCol="1" spcCol="1270" anchor="ctr" anchorCtr="0">
            <a:noAutofit/>
          </a:bodyPr>
          <a:lstStyle/>
          <a:p>
            <a:pPr lvl="0" algn="just">
              <a:spcBef>
                <a:spcPct val="0"/>
              </a:spcBef>
              <a:defRPr/>
            </a:pPr>
            <a:r>
              <a:rPr lang="vi-VN" sz="2600" dirty="0" smtClean="0">
                <a:solidFill>
                  <a:srgbClr val="002060"/>
                </a:solidFill>
                <a:latin typeface="Times New Roman" panose="02020603050405020304" pitchFamily="18" charset="0"/>
                <a:cs typeface="Times New Roman" panose="02020603050405020304" pitchFamily="18" charset="0"/>
              </a:rPr>
              <a:t>KẾT </a:t>
            </a:r>
            <a:r>
              <a:rPr lang="en-SG" sz="2600" smtClean="0">
                <a:solidFill>
                  <a:srgbClr val="002060"/>
                </a:solidFill>
                <a:latin typeface="Times New Roman" panose="02020603050405020304" pitchFamily="18" charset="0"/>
                <a:cs typeface="Times New Roman" panose="02020603050405020304" pitchFamily="18" charset="0"/>
              </a:rPr>
              <a:t>LUẬN </a:t>
            </a:r>
            <a:endParaRPr lang="en-US" sz="2600" dirty="0">
              <a:solidFill>
                <a:srgbClr val="002060"/>
              </a:solidFill>
              <a:latin typeface="Times New Roman" panose="02020603050405020304" pitchFamily="18" charset="0"/>
              <a:cs typeface="Times New Roman" panose="02020603050405020304" pitchFamily="18" charset="0"/>
            </a:endParaRPr>
          </a:p>
        </p:txBody>
      </p:sp>
      <p:sp>
        <p:nvSpPr>
          <p:cNvPr id="15" name="Oval 14"/>
          <p:cNvSpPr/>
          <p:nvPr/>
        </p:nvSpPr>
        <p:spPr>
          <a:xfrm>
            <a:off x="1046266" y="5477663"/>
            <a:ext cx="856507" cy="846937"/>
          </a:xfrm>
          <a:prstGeom prst="ellipse">
            <a:avLst/>
          </a:prstGeom>
          <a:scene3d>
            <a:camera prst="orthographicFront">
              <a:rot lat="0" lon="0" rev="0"/>
            </a:camera>
            <a:lightRig rig="contrasting" dir="t">
              <a:rot lat="0" lon="0" rev="1200000"/>
            </a:lightRig>
          </a:scene3d>
          <a:sp3d z="300000" contourW="12700" prstMaterial="flat">
            <a:bevelT w="177800" h="254000"/>
            <a:bevelB w="152400"/>
          </a:sp3d>
        </p:spPr>
        <p:style>
          <a:lnRef idx="0">
            <a:schemeClr val="accent4">
              <a:hueOff val="10395693"/>
              <a:satOff val="-47968"/>
              <a:lumOff val="176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ctr"/>
            <a:r>
              <a:rPr lang="en-US" sz="2800" dirty="0" smtClean="0">
                <a:latin typeface="Times New Roman" panose="02020603050405020304" pitchFamily="18" charset="0"/>
                <a:cs typeface="Times New Roman" panose="02020603050405020304" pitchFamily="18" charset="0"/>
              </a:rPr>
              <a:t>5</a:t>
            </a:r>
            <a:endParaRPr lang="vi-VN" sz="2800" dirty="0">
              <a:latin typeface="Times New Roman" panose="02020603050405020304" pitchFamily="18" charset="0"/>
              <a:cs typeface="Times New Roman" panose="02020603050405020304" pitchFamily="18" charset="0"/>
            </a:endParaRPr>
          </a:p>
        </p:txBody>
      </p:sp>
      <p:sp>
        <p:nvSpPr>
          <p:cNvPr id="16" name="Title 1"/>
          <p:cNvSpPr txBox="1">
            <a:spLocks/>
          </p:cNvSpPr>
          <p:nvPr/>
        </p:nvSpPr>
        <p:spPr>
          <a:xfrm>
            <a:off x="1423988" y="223704"/>
            <a:ext cx="7134225" cy="51140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FF0000"/>
                </a:solidFill>
                <a:latin typeface="Times New Roman" panose="02020603050405020304" pitchFamily="18" charset="0"/>
                <a:cs typeface="Times New Roman" panose="02020603050405020304" pitchFamily="18" charset="0"/>
              </a:rPr>
              <a:t>NỘI DUNG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7" name="Oval 16"/>
          <p:cNvSpPr/>
          <p:nvPr/>
        </p:nvSpPr>
        <p:spPr>
          <a:xfrm>
            <a:off x="1600200" y="3352800"/>
            <a:ext cx="856507" cy="846937"/>
          </a:xfrm>
          <a:prstGeom prst="ellipse">
            <a:avLst/>
          </a:prstGeom>
          <a:scene3d>
            <a:camera prst="orthographicFront">
              <a:rot lat="0" lon="0" rev="0"/>
            </a:camera>
            <a:lightRig rig="contrasting" dir="t">
              <a:rot lat="0" lon="0" rev="1200000"/>
            </a:lightRig>
          </a:scene3d>
          <a:sp3d z="300000" contourW="12700" prstMaterial="flat">
            <a:bevelT w="177800" h="254000"/>
            <a:bevelB w="152400"/>
          </a:sp3d>
        </p:spPr>
        <p:style>
          <a:lnRef idx="0">
            <a:schemeClr val="accent4">
              <a:hueOff val="5197847"/>
              <a:satOff val="-23984"/>
              <a:lumOff val="883"/>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ctr"/>
            <a:r>
              <a:rPr lang="en-US" sz="2800" dirty="0" smtClean="0">
                <a:latin typeface="Times New Roman" panose="02020603050405020304" pitchFamily="18" charset="0"/>
                <a:cs typeface="Times New Roman" panose="02020603050405020304" pitchFamily="18" charset="0"/>
              </a:rPr>
              <a:t>3</a:t>
            </a:r>
            <a:endParaRPr lang="vi-VN" sz="2800" dirty="0">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288387" y="-2"/>
            <a:ext cx="8334119" cy="1219202"/>
            <a:chOff x="288387" y="-2"/>
            <a:chExt cx="8334119" cy="1219202"/>
          </a:xfrm>
        </p:grpSpPr>
        <p:cxnSp>
          <p:nvCxnSpPr>
            <p:cNvPr id="19" name="Straight Connector 18"/>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20" name="Picture 2"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87" y="-2"/>
              <a:ext cx="1219200" cy="12192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776726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90600" y="304800"/>
            <a:ext cx="8229600" cy="5033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400" b="1" smtClean="0">
                <a:solidFill>
                  <a:srgbClr val="FF0000"/>
                </a:solidFill>
                <a:latin typeface="Times New Roman" pitchFamily="18" charset="0"/>
                <a:cs typeface="Times New Roman" panose="02020603050405020304" pitchFamily="18" charset="0"/>
              </a:rPr>
              <a:t>KẾT QUẢ</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288387" y="-2"/>
            <a:ext cx="8334119" cy="1219202"/>
            <a:chOff x="288387" y="-2"/>
            <a:chExt cx="8334119" cy="1219202"/>
          </a:xfrm>
        </p:grpSpPr>
        <p:cxnSp>
          <p:nvCxnSpPr>
            <p:cNvPr id="9" name="Straight Connector 8"/>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10"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7" y="-2"/>
              <a:ext cx="1219200" cy="121920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p:cNvSpPr/>
          <p:nvPr/>
        </p:nvSpPr>
        <p:spPr>
          <a:xfrm>
            <a:off x="3360871" y="715433"/>
            <a:ext cx="2940228" cy="579967"/>
          </a:xfrm>
          <a:prstGeom prst="rect">
            <a:avLst/>
          </a:prstGeom>
        </p:spPr>
        <p:txBody>
          <a:bodyPr wrap="none">
            <a:spAutoFit/>
          </a:bodyPr>
          <a:lstStyle/>
          <a:p>
            <a:pPr algn="just">
              <a:lnSpc>
                <a:spcPct val="150000"/>
              </a:lnSpc>
              <a:spcAft>
                <a:spcPts val="0"/>
              </a:spcAft>
            </a:pPr>
            <a:r>
              <a:rPr lang="nl-NL" sz="2400" b="1" i="1">
                <a:latin typeface="Times New Roman"/>
                <a:ea typeface="Calibri"/>
              </a:rPr>
              <a:t>Lớp đang chủ nhiệm:</a:t>
            </a:r>
            <a:endParaRPr lang="en-US" sz="2400">
              <a:effectLst/>
              <a:latin typeface="Times New Roman"/>
              <a:ea typeface="Calibri"/>
            </a:endParaRPr>
          </a:p>
        </p:txBody>
      </p:sp>
      <p:pic>
        <p:nvPicPr>
          <p:cNvPr id="12" name="Picture 2" descr="C:\Users\Admin\Desktop\396dcdb5514ca212fb5d.jpg"/>
          <p:cNvPicPr>
            <a:picLocks noChangeAspect="1" noChangeArrowheads="1"/>
          </p:cNvPicPr>
          <p:nvPr/>
        </p:nvPicPr>
        <p:blipFill rotWithShape="1">
          <a:blip r:embed="rId3">
            <a:extLst>
              <a:ext uri="{28A0092B-C50C-407E-A947-70E740481C1C}">
                <a14:useLocalDpi xmlns:a14="http://schemas.microsoft.com/office/drawing/2010/main" val="0"/>
              </a:ext>
            </a:extLst>
          </a:blip>
          <a:srcRect t="27612"/>
          <a:stretch/>
        </p:blipFill>
        <p:spPr bwMode="auto">
          <a:xfrm>
            <a:off x="1676399" y="1295400"/>
            <a:ext cx="6112413" cy="349953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81000" y="4953000"/>
            <a:ext cx="8534399" cy="1569660"/>
          </a:xfrm>
          <a:prstGeom prst="rect">
            <a:avLst/>
          </a:prstGeom>
        </p:spPr>
        <p:txBody>
          <a:bodyPr wrap="square">
            <a:spAutoFit/>
          </a:bodyPr>
          <a:lstStyle/>
          <a:p>
            <a:pPr indent="457200" algn="just"/>
            <a:r>
              <a:rPr lang="en-US" sz="2400">
                <a:solidFill>
                  <a:srgbClr val="0033CC"/>
                </a:solidFill>
                <a:latin typeface="Times New Roman"/>
                <a:ea typeface="Calibri"/>
              </a:rPr>
              <a:t>Những học sinh yếu, kém, cá biệt thường gây hấn, đánh nhau, chửi tục và có tư tưởng nghỉ học ở nhà đi chơi cũng dần dần thay đổi thái độ học tập, biết nghe lời thầy cô, ba mẹ và không còn trốn học đi chơi với </a:t>
            </a:r>
            <a:r>
              <a:rPr lang="en-US" sz="2400" smtClean="0">
                <a:solidFill>
                  <a:srgbClr val="0033CC"/>
                </a:solidFill>
                <a:latin typeface="Times New Roman"/>
                <a:ea typeface="Calibri"/>
              </a:rPr>
              <a:t>bạn. </a:t>
            </a:r>
            <a:endParaRPr lang="en-US" sz="2400">
              <a:solidFill>
                <a:srgbClr val="0033CC"/>
              </a:solidFill>
              <a:latin typeface="Times New Roman"/>
              <a:ea typeface="Calibri"/>
            </a:endParaRPr>
          </a:p>
        </p:txBody>
      </p:sp>
    </p:spTree>
    <p:extLst>
      <p:ext uri="{BB962C8B-B14F-4D97-AF65-F5344CB8AC3E}">
        <p14:creationId xmlns:p14="http://schemas.microsoft.com/office/powerpoint/2010/main" val="10210889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304800"/>
            <a:ext cx="8229600" cy="5033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400" b="1" smtClean="0">
                <a:solidFill>
                  <a:srgbClr val="FF0000"/>
                </a:solidFill>
                <a:latin typeface="Times New Roman" pitchFamily="18" charset="0"/>
                <a:cs typeface="Times New Roman" panose="02020603050405020304" pitchFamily="18" charset="0"/>
              </a:rPr>
              <a:t>KẾT QUẢ</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288387" y="-53110"/>
            <a:ext cx="8334119" cy="1219202"/>
            <a:chOff x="288387" y="-2"/>
            <a:chExt cx="8334119" cy="1219202"/>
          </a:xfrm>
        </p:grpSpPr>
        <p:cxnSp>
          <p:nvCxnSpPr>
            <p:cNvPr id="6" name="Straight Connector 5"/>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7"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7" y="-2"/>
              <a:ext cx="1219200" cy="121920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4355306" y="1600200"/>
            <a:ext cx="4267200" cy="3785652"/>
          </a:xfrm>
          <a:prstGeom prst="rect">
            <a:avLst/>
          </a:prstGeom>
        </p:spPr>
        <p:txBody>
          <a:bodyPr wrap="square">
            <a:spAutoFit/>
          </a:bodyPr>
          <a:lstStyle/>
          <a:p>
            <a:pPr algn="just">
              <a:spcAft>
                <a:spcPts val="0"/>
              </a:spcAft>
            </a:pPr>
            <a:r>
              <a:rPr lang="en-US" sz="2400" b="1" i="1" smtClean="0">
                <a:solidFill>
                  <a:srgbClr val="0033CC"/>
                </a:solidFill>
                <a:latin typeface="Times New Roman"/>
                <a:ea typeface="Calibri"/>
              </a:rPr>
              <a:t>	Ví </a:t>
            </a:r>
            <a:r>
              <a:rPr lang="en-US" sz="2400" b="1" i="1" smtClean="0">
                <a:solidFill>
                  <a:srgbClr val="0033CC"/>
                </a:solidFill>
                <a:latin typeface="Times New Roman"/>
                <a:ea typeface="Calibri"/>
              </a:rPr>
              <a:t>dụ:</a:t>
            </a:r>
            <a:r>
              <a:rPr lang="en-US" sz="2400" smtClean="0">
                <a:solidFill>
                  <a:srgbClr val="0033CC"/>
                </a:solidFill>
                <a:latin typeface="Times New Roman"/>
                <a:ea typeface="Calibri"/>
              </a:rPr>
              <a:t>Nguyễn </a:t>
            </a:r>
            <a:r>
              <a:rPr lang="en-US" sz="2400" smtClean="0">
                <a:solidFill>
                  <a:srgbClr val="0033CC"/>
                </a:solidFill>
                <a:latin typeface="Times New Roman"/>
                <a:ea typeface="Calibri"/>
              </a:rPr>
              <a:t>Hoàng Xuân Đạt: Đầu năm học </a:t>
            </a:r>
            <a:r>
              <a:rPr lang="en-US" sz="2400">
                <a:solidFill>
                  <a:srgbClr val="0033CC"/>
                </a:solidFill>
                <a:latin typeface="Times New Roman"/>
                <a:ea typeface="Calibri"/>
              </a:rPr>
              <a:t>rất bở ngỡ không biết cách học </a:t>
            </a:r>
            <a:r>
              <a:rPr lang="en-US" sz="2400" smtClean="0">
                <a:solidFill>
                  <a:srgbClr val="0033CC"/>
                </a:solidFill>
                <a:latin typeface="Times New Roman"/>
                <a:ea typeface="Calibri"/>
              </a:rPr>
              <a:t>thường </a:t>
            </a:r>
            <a:r>
              <a:rPr lang="en-US" sz="2400">
                <a:solidFill>
                  <a:srgbClr val="0033CC"/>
                </a:solidFill>
                <a:latin typeface="Times New Roman"/>
                <a:ea typeface="Calibri"/>
              </a:rPr>
              <a:t>ngồi thụ động, tự ti, một số bạn bè xa lánh vì học quá </a:t>
            </a:r>
            <a:r>
              <a:rPr lang="en-US" sz="2400" smtClean="0">
                <a:solidFill>
                  <a:srgbClr val="0033CC"/>
                </a:solidFill>
                <a:latin typeface="Times New Roman"/>
                <a:ea typeface="Calibri"/>
              </a:rPr>
              <a:t>kém. Được </a:t>
            </a:r>
            <a:r>
              <a:rPr lang="en-US" sz="2400">
                <a:solidFill>
                  <a:srgbClr val="0033CC"/>
                </a:solidFill>
                <a:latin typeface="Times New Roman"/>
                <a:ea typeface="Calibri"/>
              </a:rPr>
              <a:t>sự động viên, hướng dẫn của GVCN, GVBM, gia đình và bạn trong lớp Đạt đã từ từ tiếp thu được kiến thức và vui vẻ, hoà đồng hơn với các bạn trong </a:t>
            </a:r>
            <a:r>
              <a:rPr lang="en-US" sz="2400" smtClean="0">
                <a:solidFill>
                  <a:srgbClr val="0033CC"/>
                </a:solidFill>
                <a:latin typeface="Times New Roman"/>
                <a:ea typeface="Calibri"/>
              </a:rPr>
              <a:t>lớp.</a:t>
            </a:r>
          </a:p>
        </p:txBody>
      </p:sp>
      <p:pic>
        <p:nvPicPr>
          <p:cNvPr id="1027" name="Picture 3" descr="D:\GIAI PHAP CHU  NHIEM\3529a4e65c0ca952f01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380408"/>
            <a:ext cx="3352800"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7467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304800"/>
            <a:ext cx="8229600" cy="5033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400" b="1" smtClean="0">
                <a:solidFill>
                  <a:srgbClr val="FF0000"/>
                </a:solidFill>
                <a:latin typeface="Times New Roman" pitchFamily="18" charset="0"/>
                <a:cs typeface="Times New Roman" panose="02020603050405020304" pitchFamily="18" charset="0"/>
              </a:rPr>
              <a:t>KẾT QUẢ</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288387" y="-53110"/>
            <a:ext cx="8334119" cy="1219202"/>
            <a:chOff x="288387" y="-2"/>
            <a:chExt cx="8334119" cy="1219202"/>
          </a:xfrm>
        </p:grpSpPr>
        <p:cxnSp>
          <p:nvCxnSpPr>
            <p:cNvPr id="6" name="Straight Connector 5"/>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7"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7" y="-2"/>
              <a:ext cx="1219200" cy="121920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4191000" y="1176156"/>
            <a:ext cx="4796286" cy="4693593"/>
          </a:xfrm>
          <a:prstGeom prst="rect">
            <a:avLst/>
          </a:prstGeom>
        </p:spPr>
        <p:txBody>
          <a:bodyPr wrap="square">
            <a:spAutoFit/>
          </a:bodyPr>
          <a:lstStyle/>
          <a:p>
            <a:pPr>
              <a:spcAft>
                <a:spcPts val="0"/>
              </a:spcAft>
            </a:pPr>
            <a:r>
              <a:rPr lang="en-US" sz="2300" b="1" i="1" smtClean="0">
                <a:solidFill>
                  <a:srgbClr val="0033CC"/>
                </a:solidFill>
                <a:latin typeface="Times New Roman"/>
                <a:ea typeface="Calibri"/>
              </a:rPr>
              <a:t>	</a:t>
            </a:r>
            <a:endParaRPr lang="en-US" sz="2300" smtClean="0">
              <a:solidFill>
                <a:srgbClr val="0033CC"/>
              </a:solidFill>
              <a:latin typeface="Times New Roman"/>
              <a:ea typeface="Calibri"/>
            </a:endParaRPr>
          </a:p>
          <a:p>
            <a:pPr indent="457200" algn="just">
              <a:spcAft>
                <a:spcPts val="0"/>
              </a:spcAft>
            </a:pPr>
            <a:r>
              <a:rPr lang="en-US" sz="2300" smtClean="0">
                <a:solidFill>
                  <a:srgbClr val="0033CC"/>
                </a:solidFill>
                <a:latin typeface="Times New Roman"/>
                <a:ea typeface="Calibri"/>
              </a:rPr>
              <a:t>Nguyễn </a:t>
            </a:r>
            <a:r>
              <a:rPr lang="en-US" sz="2300">
                <a:solidFill>
                  <a:srgbClr val="0033CC"/>
                </a:solidFill>
                <a:latin typeface="Times New Roman"/>
                <a:ea typeface="Calibri"/>
              </a:rPr>
              <a:t>Văn Hạnh: Đầu năm học Hạnh rất mê </a:t>
            </a:r>
            <a:r>
              <a:rPr lang="en-US" sz="2300" smtClean="0">
                <a:solidFill>
                  <a:srgbClr val="0033CC"/>
                </a:solidFill>
                <a:latin typeface="Times New Roman"/>
                <a:ea typeface="Calibri"/>
              </a:rPr>
              <a:t>game</a:t>
            </a:r>
            <a:r>
              <a:rPr lang="en-US" sz="2300">
                <a:solidFill>
                  <a:srgbClr val="0033CC"/>
                </a:solidFill>
                <a:latin typeface="Times New Roman"/>
                <a:ea typeface="Calibri"/>
              </a:rPr>
              <a:t>, </a:t>
            </a:r>
            <a:r>
              <a:rPr lang="en-US" sz="2300" smtClean="0">
                <a:solidFill>
                  <a:srgbClr val="0033CC"/>
                </a:solidFill>
                <a:latin typeface="Times New Roman"/>
                <a:ea typeface="Calibri"/>
              </a:rPr>
              <a:t>nói </a:t>
            </a:r>
            <a:r>
              <a:rPr lang="en-US" sz="2300">
                <a:solidFill>
                  <a:srgbClr val="0033CC"/>
                </a:solidFill>
                <a:latin typeface="Times New Roman"/>
                <a:ea typeface="Calibri"/>
              </a:rPr>
              <a:t>dối gia đình xin tiền </a:t>
            </a:r>
            <a:r>
              <a:rPr lang="en-US" sz="2300" smtClean="0">
                <a:solidFill>
                  <a:srgbClr val="0033CC"/>
                </a:solidFill>
                <a:latin typeface="Times New Roman"/>
                <a:ea typeface="Calibri"/>
              </a:rPr>
              <a:t>trốn học chơi </a:t>
            </a:r>
            <a:r>
              <a:rPr lang="en-US" sz="2300">
                <a:solidFill>
                  <a:srgbClr val="0033CC"/>
                </a:solidFill>
                <a:latin typeface="Times New Roman"/>
                <a:ea typeface="Calibri"/>
              </a:rPr>
              <a:t>game, </a:t>
            </a:r>
            <a:r>
              <a:rPr lang="en-US" sz="2300" smtClean="0">
                <a:solidFill>
                  <a:srgbClr val="0033CC"/>
                </a:solidFill>
                <a:latin typeface="Times New Roman"/>
                <a:ea typeface="Calibri"/>
              </a:rPr>
              <a:t>học tập kém, </a:t>
            </a:r>
            <a:r>
              <a:rPr lang="en-US" sz="2300">
                <a:solidFill>
                  <a:srgbClr val="0033CC"/>
                </a:solidFill>
                <a:latin typeface="Times New Roman"/>
                <a:ea typeface="Calibri"/>
              </a:rPr>
              <a:t>hay chọc ghẹo, đánh nhau với bạn cùng lớp và khác lớp. GVCN đã mời phụ huynh nhiều lần và đến thăm gia đình trao đổi đưa ra phương pháp để gia đình và nhà trường cùng giáo dục </a:t>
            </a:r>
            <a:r>
              <a:rPr lang="en-US" sz="2300" smtClean="0">
                <a:solidFill>
                  <a:srgbClr val="0033CC"/>
                </a:solidFill>
                <a:latin typeface="Times New Roman"/>
                <a:ea typeface="Calibri"/>
              </a:rPr>
              <a:t>Hạnh để </a:t>
            </a:r>
            <a:r>
              <a:rPr lang="en-US" sz="2300">
                <a:solidFill>
                  <a:srgbClr val="0033CC"/>
                </a:solidFill>
                <a:latin typeface="Times New Roman"/>
                <a:ea typeface="Calibri"/>
              </a:rPr>
              <a:t>không còn </a:t>
            </a:r>
            <a:r>
              <a:rPr lang="en-US" sz="2300" smtClean="0">
                <a:solidFill>
                  <a:srgbClr val="0033CC"/>
                </a:solidFill>
                <a:latin typeface="Times New Roman"/>
                <a:ea typeface="Calibri"/>
              </a:rPr>
              <a:t>mê </a:t>
            </a:r>
            <a:r>
              <a:rPr lang="en-US" sz="2300">
                <a:solidFill>
                  <a:srgbClr val="0033CC"/>
                </a:solidFill>
                <a:latin typeface="Times New Roman"/>
                <a:ea typeface="Calibri"/>
              </a:rPr>
              <a:t>game, học tập tiến </a:t>
            </a:r>
            <a:r>
              <a:rPr lang="en-US" sz="2300" smtClean="0">
                <a:solidFill>
                  <a:srgbClr val="0033CC"/>
                </a:solidFill>
                <a:latin typeface="Times New Roman"/>
                <a:ea typeface="Calibri"/>
              </a:rPr>
              <a:t>bộ.</a:t>
            </a:r>
          </a:p>
          <a:p>
            <a:pPr indent="457200" algn="just">
              <a:spcAft>
                <a:spcPts val="0"/>
              </a:spcAft>
            </a:pPr>
            <a:r>
              <a:rPr lang="en-US" sz="2300" b="1" smtClean="0">
                <a:solidFill>
                  <a:srgbClr val="FF0000"/>
                </a:solidFill>
                <a:effectLst/>
                <a:latin typeface="Times New Roman"/>
                <a:ea typeface="Calibri"/>
              </a:rPr>
              <a:t>Kết quả cuối năm học này cả Đạt và Hạnh đều được lên lớp thẳng.</a:t>
            </a:r>
            <a:endParaRPr lang="en-US" sz="2300" b="1">
              <a:solidFill>
                <a:srgbClr val="FF0000"/>
              </a:solidFill>
              <a:effectLst/>
              <a:latin typeface="Times New Roman"/>
              <a:ea typeface="Calibri"/>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3581400" cy="477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78347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8387" y="-76200"/>
            <a:ext cx="8334119" cy="1219202"/>
            <a:chOff x="288387" y="-2"/>
            <a:chExt cx="8334119" cy="1219202"/>
          </a:xfrm>
        </p:grpSpPr>
        <p:cxnSp>
          <p:nvCxnSpPr>
            <p:cNvPr id="5" name="Straight Connector 4"/>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6"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7" y="-2"/>
              <a:ext cx="1219200" cy="121920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itle 1"/>
          <p:cNvSpPr txBox="1">
            <a:spLocks/>
          </p:cNvSpPr>
          <p:nvPr/>
        </p:nvSpPr>
        <p:spPr>
          <a:xfrm>
            <a:off x="1295400" y="228600"/>
            <a:ext cx="8001000" cy="503382"/>
          </a:xfrm>
          <a:prstGeom prst="rect">
            <a:avLst/>
          </a:prstGeom>
        </p:spPr>
        <p:txBody>
          <a:bodyPr vert="horz" lIns="91440" tIns="45720" rIns="91440" bIns="45720" rtlCol="0" anchor="ctr">
            <a:noAutofit/>
          </a:bodyPr>
          <a:lstStyle/>
          <a:p>
            <a:pPr algn="ctr"/>
            <a:r>
              <a:rPr lang="en-US" sz="2800" b="1">
                <a:solidFill>
                  <a:srgbClr val="FF0000"/>
                </a:solidFill>
                <a:latin typeface="Times New Roman" pitchFamily="18" charset="0"/>
                <a:cs typeface="Times New Roman" pitchFamily="18" charset="0"/>
              </a:rPr>
              <a:t>KẾT </a:t>
            </a:r>
            <a:r>
              <a:rPr lang="en-US" sz="2800" b="1" smtClean="0">
                <a:solidFill>
                  <a:srgbClr val="FF0000"/>
                </a:solidFill>
                <a:latin typeface="Times New Roman" pitchFamily="18" charset="0"/>
                <a:cs typeface="Times New Roman" pitchFamily="18" charset="0"/>
              </a:rPr>
              <a:t>LUẬN </a:t>
            </a:r>
            <a:endParaRPr lang="en-US" sz="2800" b="1">
              <a:solidFill>
                <a:srgbClr val="FF0000"/>
              </a:solidFill>
              <a:latin typeface="Times New Roman" pitchFamily="18" charset="0"/>
              <a:cs typeface="Times New Roman" pitchFamily="18" charset="0"/>
            </a:endParaRPr>
          </a:p>
        </p:txBody>
      </p:sp>
      <p:sp>
        <p:nvSpPr>
          <p:cNvPr id="2" name="Rectangle 1"/>
          <p:cNvSpPr/>
          <p:nvPr/>
        </p:nvSpPr>
        <p:spPr>
          <a:xfrm>
            <a:off x="360872" y="1524000"/>
            <a:ext cx="8382000" cy="4955203"/>
          </a:xfrm>
          <a:prstGeom prst="rect">
            <a:avLst/>
          </a:prstGeom>
        </p:spPr>
        <p:txBody>
          <a:bodyPr wrap="square">
            <a:spAutoFit/>
          </a:bodyPr>
          <a:lstStyle/>
          <a:p>
            <a:pPr algn="just"/>
            <a:r>
              <a:rPr lang="en-US" sz="2400" smtClean="0">
                <a:solidFill>
                  <a:srgbClr val="0033CC"/>
                </a:solidFill>
                <a:latin typeface="Times New Roman" pitchFamily="18" charset="0"/>
                <a:cs typeface="Times New Roman" pitchFamily="18" charset="0"/>
              </a:rPr>
              <a:t>   	</a:t>
            </a:r>
            <a:r>
              <a:rPr lang="nl-NL" sz="2600">
                <a:solidFill>
                  <a:srgbClr val="0033CC"/>
                </a:solidFill>
                <a:latin typeface="Times New Roman" pitchFamily="18" charset="0"/>
                <a:cs typeface="Times New Roman" pitchFamily="18" charset="0"/>
              </a:rPr>
              <a:t>Để làm tốt công tác chủ nhiệm và khắc phục tình trạng học sinh chán học, nghỉ học </a:t>
            </a:r>
            <a:endParaRPr lang="en-US" sz="2600">
              <a:solidFill>
                <a:srgbClr val="0033CC"/>
              </a:solidFill>
              <a:latin typeface="Times New Roman" pitchFamily="18" charset="0"/>
              <a:cs typeface="Times New Roman" pitchFamily="18" charset="0"/>
            </a:endParaRPr>
          </a:p>
          <a:p>
            <a:pPr algn="just"/>
            <a:r>
              <a:rPr lang="en-US" sz="2600" smtClean="0">
                <a:solidFill>
                  <a:srgbClr val="0033CC"/>
                </a:solidFill>
                <a:latin typeface="Times New Roman" pitchFamily="18" charset="0"/>
                <a:cs typeface="Times New Roman" pitchFamily="18" charset="0"/>
              </a:rPr>
              <a:t>	</a:t>
            </a:r>
            <a:r>
              <a:rPr lang="nl-NL" sz="2400" smtClean="0">
                <a:solidFill>
                  <a:srgbClr val="0033CC"/>
                </a:solidFill>
                <a:latin typeface="Times New Roman" pitchFamily="18" charset="0"/>
                <a:cs typeface="Times New Roman" pitchFamily="18" charset="0"/>
              </a:rPr>
              <a:t>GVCN không </a:t>
            </a:r>
            <a:r>
              <a:rPr lang="nl-NL" sz="2400">
                <a:solidFill>
                  <a:srgbClr val="0033CC"/>
                </a:solidFill>
                <a:latin typeface="Times New Roman" pitchFamily="18" charset="0"/>
                <a:cs typeface="Times New Roman" pitchFamily="18" charset="0"/>
              </a:rPr>
              <a:t>chỉ phải là một giáo viên dạy tốt môn học văn hoá, phải quan tâm đến chất lượng hai mặt giáo dục là học lực và hạnh kiểm của học sinh (là vấn đề trọng tâm) mà còn phải quan tâm đến sự phát triển ở học sinh về các giá trị đạo đức, thẩm mỹ, thể chất</a:t>
            </a:r>
            <a:r>
              <a:rPr lang="nl-NL" sz="2400" smtClean="0">
                <a:solidFill>
                  <a:srgbClr val="0033CC"/>
                </a:solidFill>
                <a:latin typeface="Times New Roman" pitchFamily="18" charset="0"/>
                <a:cs typeface="Times New Roman" pitchFamily="18" charset="0"/>
              </a:rPr>
              <a:t>,….</a:t>
            </a:r>
          </a:p>
          <a:p>
            <a:pPr algn="just"/>
            <a:r>
              <a:rPr lang="nl-NL" sz="2400">
                <a:solidFill>
                  <a:srgbClr val="0033CC"/>
                </a:solidFill>
                <a:latin typeface="Times New Roman" pitchFamily="18" charset="0"/>
                <a:cs typeface="Times New Roman" pitchFamily="18" charset="0"/>
              </a:rPr>
              <a:t>	</a:t>
            </a:r>
            <a:r>
              <a:rPr lang="nl-NL" sz="2400" smtClean="0">
                <a:solidFill>
                  <a:srgbClr val="0033CC"/>
                </a:solidFill>
                <a:latin typeface="Times New Roman" pitchFamily="18" charset="0"/>
                <a:cs typeface="Times New Roman" pitchFamily="18" charset="0"/>
              </a:rPr>
              <a:t>Theo </a:t>
            </a:r>
            <a:r>
              <a:rPr lang="nl-NL" sz="2400">
                <a:solidFill>
                  <a:srgbClr val="0033CC"/>
                </a:solidFill>
                <a:latin typeface="Times New Roman" pitchFamily="18" charset="0"/>
                <a:cs typeface="Times New Roman" pitchFamily="18" charset="0"/>
              </a:rPr>
              <a:t>tôi, hai yếu tố cốt lõi không thể thiếu đối là người giáo viên chủ nhiệm lớp đó là “cái tài” của một nhà tâm lí và “cái tâm” của một nhà giáo dục. Khi kết hợp nhuần nhuyễn, hoà quyện hai yếu tố này thì người giáo viên nói chung, người giáo viên chủ nhiệm lớp nói riêng đã có thể làm tốt trách nhiệm của mình trong thời đại mới ngày nay.</a:t>
            </a:r>
            <a:endParaRPr lang="en-US" sz="2400">
              <a:solidFill>
                <a:srgbClr val="0033CC"/>
              </a:solidFill>
              <a:latin typeface="Times New Roman" pitchFamily="18" charset="0"/>
              <a:cs typeface="Times New Roman" pitchFamily="18" charset="0"/>
            </a:endParaRPr>
          </a:p>
        </p:txBody>
      </p:sp>
      <p:sp>
        <p:nvSpPr>
          <p:cNvPr id="3" name="Rectangle 2"/>
          <p:cNvSpPr/>
          <p:nvPr/>
        </p:nvSpPr>
        <p:spPr>
          <a:xfrm>
            <a:off x="1295400" y="1038045"/>
            <a:ext cx="1417376" cy="492443"/>
          </a:xfrm>
          <a:prstGeom prst="rect">
            <a:avLst/>
          </a:prstGeom>
        </p:spPr>
        <p:txBody>
          <a:bodyPr wrap="none">
            <a:spAutoFit/>
          </a:bodyPr>
          <a:lstStyle/>
          <a:p>
            <a:r>
              <a:rPr lang="en-US" sz="2600" b="1" smtClean="0">
                <a:solidFill>
                  <a:srgbClr val="FF0000"/>
                </a:solidFill>
                <a:latin typeface="Times New Roman" pitchFamily="18" charset="0"/>
                <a:cs typeface="Times New Roman" pitchFamily="18" charset="0"/>
              </a:rPr>
              <a:t>Kết luận</a:t>
            </a:r>
          </a:p>
        </p:txBody>
      </p:sp>
    </p:spTree>
    <p:extLst>
      <p:ext uri="{BB962C8B-B14F-4D97-AF65-F5344CB8AC3E}">
        <p14:creationId xmlns:p14="http://schemas.microsoft.com/office/powerpoint/2010/main" val="8291599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8387" y="-76200"/>
            <a:ext cx="8334119" cy="1219202"/>
            <a:chOff x="288387" y="-2"/>
            <a:chExt cx="8334119" cy="1219202"/>
          </a:xfrm>
        </p:grpSpPr>
        <p:cxnSp>
          <p:nvCxnSpPr>
            <p:cNvPr id="5" name="Straight Connector 4"/>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6"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7" y="-2"/>
              <a:ext cx="1219200" cy="121920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itle 1"/>
          <p:cNvSpPr txBox="1">
            <a:spLocks/>
          </p:cNvSpPr>
          <p:nvPr/>
        </p:nvSpPr>
        <p:spPr>
          <a:xfrm>
            <a:off x="1295400" y="228600"/>
            <a:ext cx="8001000" cy="503382"/>
          </a:xfrm>
          <a:prstGeom prst="rect">
            <a:avLst/>
          </a:prstGeom>
        </p:spPr>
        <p:txBody>
          <a:bodyPr vert="horz" lIns="91440" tIns="45720" rIns="91440" bIns="45720" rtlCol="0" anchor="ctr">
            <a:noAutofit/>
          </a:bodyPr>
          <a:lstStyle/>
          <a:p>
            <a:pPr algn="ctr"/>
            <a:r>
              <a:rPr lang="en-US" sz="2800" b="1">
                <a:solidFill>
                  <a:srgbClr val="FF0000"/>
                </a:solidFill>
                <a:latin typeface="Times New Roman" pitchFamily="18" charset="0"/>
                <a:cs typeface="Times New Roman" pitchFamily="18" charset="0"/>
              </a:rPr>
              <a:t>KẾT </a:t>
            </a:r>
            <a:r>
              <a:rPr lang="en-US" sz="2800" b="1" smtClean="0">
                <a:solidFill>
                  <a:srgbClr val="FF0000"/>
                </a:solidFill>
                <a:latin typeface="Times New Roman" pitchFamily="18" charset="0"/>
                <a:cs typeface="Times New Roman" pitchFamily="18" charset="0"/>
              </a:rPr>
              <a:t>LUẬN </a:t>
            </a:r>
            <a:endParaRPr lang="en-US" sz="2800" b="1">
              <a:solidFill>
                <a:srgbClr val="FF0000"/>
              </a:solidFill>
              <a:latin typeface="Times New Roman" pitchFamily="18" charset="0"/>
              <a:cs typeface="Times New Roman" pitchFamily="18" charset="0"/>
            </a:endParaRPr>
          </a:p>
        </p:txBody>
      </p:sp>
      <p:sp>
        <p:nvSpPr>
          <p:cNvPr id="8" name="Rectangle 7"/>
          <p:cNvSpPr/>
          <p:nvPr/>
        </p:nvSpPr>
        <p:spPr>
          <a:xfrm>
            <a:off x="609600" y="990600"/>
            <a:ext cx="8229599" cy="5693866"/>
          </a:xfrm>
          <a:prstGeom prst="rect">
            <a:avLst/>
          </a:prstGeom>
        </p:spPr>
        <p:txBody>
          <a:bodyPr wrap="square">
            <a:spAutoFit/>
          </a:bodyPr>
          <a:lstStyle/>
          <a:p>
            <a:pPr algn="just"/>
            <a:r>
              <a:rPr lang="en-US" sz="2600" smtClean="0">
                <a:solidFill>
                  <a:srgbClr val="0033CC"/>
                </a:solidFill>
                <a:latin typeface="Times New Roman" pitchFamily="18" charset="0"/>
                <a:cs typeface="Times New Roman" pitchFamily="18" charset="0"/>
              </a:rPr>
              <a:t>	Với </a:t>
            </a:r>
            <a:r>
              <a:rPr lang="en-US" sz="2600">
                <a:solidFill>
                  <a:srgbClr val="0033CC"/>
                </a:solidFill>
                <a:latin typeface="Times New Roman" pitchFamily="18" charset="0"/>
                <a:cs typeface="Times New Roman" pitchFamily="18" charset="0"/>
              </a:rPr>
              <a:t>tinh thần luôn </a:t>
            </a:r>
            <a:r>
              <a:rPr lang="en-US" sz="2600" smtClean="0">
                <a:solidFill>
                  <a:srgbClr val="0033CC"/>
                </a:solidFill>
                <a:latin typeface="Times New Roman" pitchFamily="18" charset="0"/>
                <a:cs typeface="Times New Roman" pitchFamily="18" charset="0"/>
              </a:rPr>
              <a:t>luôn </a:t>
            </a:r>
            <a:r>
              <a:rPr lang="en-US" sz="2600">
                <a:solidFill>
                  <a:srgbClr val="0033CC"/>
                </a:solidFill>
                <a:latin typeface="Times New Roman" pitchFamily="18" charset="0"/>
                <a:cs typeface="Times New Roman" pitchFamily="18" charset="0"/>
              </a:rPr>
              <a:t>tận tụy tận lực với học sinh của mình, </a:t>
            </a:r>
            <a:r>
              <a:rPr lang="en-US" sz="2600" smtClean="0">
                <a:solidFill>
                  <a:srgbClr val="0033CC"/>
                </a:solidFill>
                <a:latin typeface="Times New Roman" pitchFamily="18" charset="0"/>
                <a:cs typeface="Times New Roman" pitchFamily="18" charset="0"/>
              </a:rPr>
              <a:t>mục </a:t>
            </a:r>
            <a:r>
              <a:rPr lang="en-US" sz="2600">
                <a:solidFill>
                  <a:srgbClr val="0033CC"/>
                </a:solidFill>
                <a:latin typeface="Times New Roman" pitchFamily="18" charset="0"/>
                <a:cs typeface="Times New Roman" pitchFamily="18" charset="0"/>
              </a:rPr>
              <a:t>tiêu là không để học sinh chán họ, bỏ học nửa chừng, hướng học sinh thành người có ích, thành người lao động phải có tay nghề. </a:t>
            </a:r>
            <a:r>
              <a:rPr lang="en-US" sz="2600" smtClean="0">
                <a:solidFill>
                  <a:srgbClr val="0033CC"/>
                </a:solidFill>
                <a:latin typeface="Times New Roman" pitchFamily="18" charset="0"/>
                <a:cs typeface="Times New Roman" pitchFamily="18" charset="0"/>
              </a:rPr>
              <a:t>Trong </a:t>
            </a:r>
            <a:r>
              <a:rPr lang="en-US" sz="2600">
                <a:solidFill>
                  <a:srgbClr val="0033CC"/>
                </a:solidFill>
                <a:latin typeface="Times New Roman" pitchFamily="18" charset="0"/>
                <a:cs typeface="Times New Roman" pitchFamily="18" charset="0"/>
              </a:rPr>
              <a:t>suốt những năm tôi làm công tác chủ nhiệm dù có nhiều học sinh cá biệt, không quan trọng việc học nhưng với lòng tâm huyết của mình tôi luôn duy trì sĩ số lớp đến cuối năm trừ những trường </a:t>
            </a:r>
            <a:r>
              <a:rPr lang="en-US" sz="2600" smtClean="0">
                <a:solidFill>
                  <a:srgbClr val="0033CC"/>
                </a:solidFill>
                <a:latin typeface="Times New Roman" pitchFamily="18" charset="0"/>
                <a:cs typeface="Times New Roman" pitchFamily="18" charset="0"/>
              </a:rPr>
              <a:t>hợp sức </a:t>
            </a:r>
            <a:r>
              <a:rPr lang="en-US" sz="2600">
                <a:solidFill>
                  <a:srgbClr val="0033CC"/>
                </a:solidFill>
                <a:latin typeface="Times New Roman" pitchFamily="18" charset="0"/>
                <a:cs typeface="Times New Roman" pitchFamily="18" charset="0"/>
              </a:rPr>
              <a:t>khoẻ không cho phép các em đến trường. </a:t>
            </a:r>
            <a:endParaRPr lang="en-US" sz="2600" smtClean="0">
              <a:solidFill>
                <a:srgbClr val="0033CC"/>
              </a:solidFill>
              <a:latin typeface="Times New Roman" pitchFamily="18" charset="0"/>
              <a:cs typeface="Times New Roman" pitchFamily="18" charset="0"/>
            </a:endParaRPr>
          </a:p>
          <a:p>
            <a:pPr algn="just"/>
            <a:r>
              <a:rPr lang="en-US" sz="2600">
                <a:solidFill>
                  <a:srgbClr val="0033CC"/>
                </a:solidFill>
                <a:latin typeface="Times New Roman" pitchFamily="18" charset="0"/>
                <a:cs typeface="Times New Roman" pitchFamily="18" charset="0"/>
              </a:rPr>
              <a:t>	</a:t>
            </a:r>
            <a:r>
              <a:rPr lang="en-US" sz="2600" smtClean="0">
                <a:solidFill>
                  <a:srgbClr val="0033CC"/>
                </a:solidFill>
                <a:latin typeface="Times New Roman" pitchFamily="18" charset="0"/>
                <a:cs typeface="Times New Roman" pitchFamily="18" charset="0"/>
              </a:rPr>
              <a:t>Tôi </a:t>
            </a:r>
            <a:r>
              <a:rPr lang="en-US" sz="2600">
                <a:solidFill>
                  <a:srgbClr val="0033CC"/>
                </a:solidFill>
                <a:latin typeface="Times New Roman" pitchFamily="18" charset="0"/>
                <a:cs typeface="Times New Roman" pitchFamily="18" charset="0"/>
              </a:rPr>
              <a:t>cảm thấy tự hào, cảm thấy hạnh phúc khi học sinh của mình không bỏ học nửa chừng và sau nhiều năm gặp lại, các em giờ đã thành sinh viên hoặc lao động giỏi trong xã hội nhưng vẫn nhớ đến tôi với lòng tôn trọng. </a:t>
            </a:r>
            <a:r>
              <a:rPr lang="en-US" sz="2600" smtClean="0">
                <a:solidFill>
                  <a:srgbClr val="0033CC"/>
                </a:solidFill>
                <a:latin typeface="Times New Roman" pitchFamily="18" charset="0"/>
                <a:cs typeface="Times New Roman" pitchFamily="18" charset="0"/>
              </a:rPr>
              <a:t>Tôi </a:t>
            </a:r>
            <a:r>
              <a:rPr lang="en-US" sz="2600">
                <a:solidFill>
                  <a:srgbClr val="0033CC"/>
                </a:solidFill>
                <a:latin typeface="Times New Roman" pitchFamily="18" charset="0"/>
                <a:cs typeface="Times New Roman" pitchFamily="18" charset="0"/>
              </a:rPr>
              <a:t>xem đó là hành trang để tôi tiếp tục với </a:t>
            </a:r>
            <a:r>
              <a:rPr lang="en-US" sz="2600" smtClean="0">
                <a:solidFill>
                  <a:srgbClr val="0033CC"/>
                </a:solidFill>
                <a:latin typeface="Times New Roman" pitchFamily="18" charset="0"/>
                <a:cs typeface="Times New Roman" pitchFamily="18" charset="0"/>
              </a:rPr>
              <a:t>“sự </a:t>
            </a:r>
            <a:r>
              <a:rPr lang="en-US" sz="2600">
                <a:solidFill>
                  <a:srgbClr val="0033CC"/>
                </a:solidFill>
                <a:latin typeface="Times New Roman" pitchFamily="18" charset="0"/>
                <a:cs typeface="Times New Roman" pitchFamily="18" charset="0"/>
              </a:rPr>
              <a:t>nghiệp trồng người” của mình</a:t>
            </a:r>
          </a:p>
        </p:txBody>
      </p:sp>
    </p:spTree>
    <p:extLst>
      <p:ext uri="{BB962C8B-B14F-4D97-AF65-F5344CB8AC3E}">
        <p14:creationId xmlns:p14="http://schemas.microsoft.com/office/powerpoint/2010/main" val="37782470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4"/>
          <p:cNvSpPr>
            <a:spLocks noChangeArrowheads="1" noChangeShapeType="1" noTextEdit="1"/>
          </p:cNvSpPr>
          <p:nvPr/>
        </p:nvSpPr>
        <p:spPr bwMode="auto">
          <a:xfrm>
            <a:off x="1676400" y="76200"/>
            <a:ext cx="7010400" cy="933450"/>
          </a:xfrm>
          <a:prstGeom prst="rect">
            <a:avLst/>
          </a:prstGeom>
        </p:spPr>
        <p:txBody>
          <a:bodyPr wrap="none" fromWordArt="1"/>
          <a:lstStyle/>
          <a:p>
            <a:pPr algn="ctr">
              <a:lnSpc>
                <a:spcPct val="150000"/>
              </a:lnSpc>
            </a:pPr>
            <a:r>
              <a:rPr lang="vi-VN" sz="2400" b="1" kern="10">
                <a:ln w="12700">
                  <a:solidFill>
                    <a:srgbClr val="FF0000"/>
                  </a:solidFill>
                  <a:prstDash val="solid"/>
                </a:ln>
                <a:solidFill>
                  <a:srgbClr val="C00000"/>
                </a:solidFill>
                <a:effectLst>
                  <a:innerShdw blurRad="63500" dist="50800" dir="13500000">
                    <a:prstClr val="black">
                      <a:alpha val="50000"/>
                    </a:prstClr>
                  </a:innerShdw>
                </a:effectLst>
                <a:latin typeface="Times New Roman"/>
                <a:cs typeface="Times New Roman"/>
              </a:rPr>
              <a:t>PHÒNG </a:t>
            </a:r>
            <a:r>
              <a:rPr lang="en-US" sz="2400" b="1" kern="10" smtClean="0">
                <a:ln w="12700">
                  <a:solidFill>
                    <a:srgbClr val="FF0000"/>
                  </a:solidFill>
                  <a:prstDash val="solid"/>
                </a:ln>
                <a:solidFill>
                  <a:srgbClr val="C00000"/>
                </a:solidFill>
                <a:effectLst>
                  <a:innerShdw blurRad="63500" dist="50800" dir="13500000">
                    <a:prstClr val="black">
                      <a:alpha val="50000"/>
                    </a:prstClr>
                  </a:innerShdw>
                </a:effectLst>
                <a:latin typeface="Times New Roman"/>
                <a:cs typeface="Times New Roman"/>
              </a:rPr>
              <a:t>GIÁO DỤC</a:t>
            </a:r>
            <a:r>
              <a:rPr lang="vi-VN" sz="2400" b="1" kern="10" smtClean="0">
                <a:ln w="12700">
                  <a:solidFill>
                    <a:srgbClr val="FF0000"/>
                  </a:solidFill>
                  <a:prstDash val="solid"/>
                </a:ln>
                <a:solidFill>
                  <a:srgbClr val="C00000"/>
                </a:solidFill>
                <a:effectLst>
                  <a:innerShdw blurRad="63500" dist="50800" dir="13500000">
                    <a:prstClr val="black">
                      <a:alpha val="50000"/>
                    </a:prstClr>
                  </a:innerShdw>
                </a:effectLst>
                <a:latin typeface="Times New Roman"/>
                <a:cs typeface="Times New Roman"/>
              </a:rPr>
              <a:t> </a:t>
            </a:r>
            <a:r>
              <a:rPr lang="vi-VN" sz="2400" b="1" kern="10">
                <a:ln w="12700">
                  <a:solidFill>
                    <a:srgbClr val="FF0000"/>
                  </a:solidFill>
                  <a:prstDash val="solid"/>
                </a:ln>
                <a:solidFill>
                  <a:srgbClr val="C00000"/>
                </a:solidFill>
                <a:effectLst>
                  <a:innerShdw blurRad="63500" dist="50800" dir="13500000">
                    <a:prstClr val="black">
                      <a:alpha val="50000"/>
                    </a:prstClr>
                  </a:innerShdw>
                </a:effectLst>
                <a:latin typeface="Times New Roman"/>
                <a:cs typeface="Times New Roman"/>
              </a:rPr>
              <a:t>&amp; </a:t>
            </a:r>
            <a:r>
              <a:rPr lang="en-US" sz="2400" b="1" kern="10" smtClean="0">
                <a:ln w="12700">
                  <a:solidFill>
                    <a:srgbClr val="FF0000"/>
                  </a:solidFill>
                  <a:prstDash val="solid"/>
                </a:ln>
                <a:solidFill>
                  <a:srgbClr val="C00000"/>
                </a:solidFill>
                <a:effectLst>
                  <a:innerShdw blurRad="63500" dist="50800" dir="13500000">
                    <a:prstClr val="black">
                      <a:alpha val="50000"/>
                    </a:prstClr>
                  </a:innerShdw>
                </a:effectLst>
                <a:latin typeface="Times New Roman"/>
                <a:cs typeface="Times New Roman"/>
              </a:rPr>
              <a:t>ĐÀO TẠO DẦU TIẾNG</a:t>
            </a:r>
            <a:endParaRPr lang="en-US" sz="2400" b="1" kern="10">
              <a:ln w="12700">
                <a:solidFill>
                  <a:srgbClr val="FF0000"/>
                </a:solidFill>
                <a:prstDash val="solid"/>
              </a:ln>
              <a:solidFill>
                <a:srgbClr val="C00000"/>
              </a:solidFill>
              <a:effectLst>
                <a:innerShdw blurRad="63500" dist="50800" dir="13500000">
                  <a:prstClr val="black">
                    <a:alpha val="50000"/>
                  </a:prstClr>
                </a:innerShdw>
              </a:effectLst>
              <a:latin typeface="Times New Roman"/>
              <a:cs typeface="Times New Roman"/>
            </a:endParaRPr>
          </a:p>
          <a:p>
            <a:pPr algn="ctr">
              <a:lnSpc>
                <a:spcPct val="150000"/>
              </a:lnSpc>
            </a:pPr>
            <a:r>
              <a:rPr lang="vi-VN" sz="2400" b="1" kern="10" smtClean="0">
                <a:ln w="12700">
                  <a:solidFill>
                    <a:srgbClr val="FF0000"/>
                  </a:solidFill>
                  <a:prstDash val="solid"/>
                </a:ln>
                <a:solidFill>
                  <a:srgbClr val="C00000"/>
                </a:solidFill>
                <a:effectLst>
                  <a:innerShdw blurRad="63500" dist="50800" dir="13500000">
                    <a:prstClr val="black">
                      <a:alpha val="50000"/>
                    </a:prstClr>
                  </a:innerShdw>
                </a:effectLst>
                <a:latin typeface="Times New Roman"/>
                <a:cs typeface="Times New Roman"/>
              </a:rPr>
              <a:t>TRƯỜNG </a:t>
            </a:r>
            <a:r>
              <a:rPr lang="vi-VN" sz="2400" b="1" kern="10">
                <a:ln w="12700">
                  <a:solidFill>
                    <a:srgbClr val="FF0000"/>
                  </a:solidFill>
                  <a:prstDash val="solid"/>
                </a:ln>
                <a:solidFill>
                  <a:srgbClr val="C00000"/>
                </a:solidFill>
                <a:effectLst>
                  <a:innerShdw blurRad="63500" dist="50800" dir="13500000">
                    <a:prstClr val="black">
                      <a:alpha val="50000"/>
                    </a:prstClr>
                  </a:innerShdw>
                </a:effectLst>
                <a:latin typeface="Times New Roman"/>
                <a:cs typeface="Times New Roman"/>
              </a:rPr>
              <a:t>THCS </a:t>
            </a:r>
            <a:r>
              <a:rPr lang="en-US" sz="2400" b="1" kern="10" smtClean="0">
                <a:ln w="12700">
                  <a:solidFill>
                    <a:srgbClr val="FF0000"/>
                  </a:solidFill>
                  <a:prstDash val="solid"/>
                </a:ln>
                <a:solidFill>
                  <a:srgbClr val="C00000"/>
                </a:solidFill>
                <a:effectLst>
                  <a:innerShdw blurRad="63500" dist="50800" dir="13500000">
                    <a:prstClr val="black">
                      <a:alpha val="50000"/>
                    </a:prstClr>
                  </a:innerShdw>
                </a:effectLst>
                <a:latin typeface="Times New Roman"/>
                <a:cs typeface="Times New Roman"/>
              </a:rPr>
              <a:t>ĐỊNH HIỆP</a:t>
            </a:r>
            <a:endParaRPr lang="en-US" sz="2400" b="1" kern="10">
              <a:ln w="12700">
                <a:solidFill>
                  <a:srgbClr val="FF0000"/>
                </a:solidFill>
                <a:prstDash val="solid"/>
              </a:ln>
              <a:solidFill>
                <a:srgbClr val="C00000"/>
              </a:solidFill>
              <a:effectLst>
                <a:innerShdw blurRad="63500" dist="50800" dir="13500000">
                  <a:prstClr val="black">
                    <a:alpha val="50000"/>
                  </a:prstClr>
                </a:innerShdw>
              </a:effectLst>
              <a:latin typeface="Times New Roman"/>
              <a:cs typeface="Times New Roman"/>
            </a:endParaRPr>
          </a:p>
        </p:txBody>
      </p:sp>
      <p:pic>
        <p:nvPicPr>
          <p:cNvPr id="1026" name="Picture 2"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392502" y="1295400"/>
            <a:ext cx="8839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2000" b="1" smtClean="0">
                <a:solidFill>
                  <a:srgbClr val="0000FF"/>
                </a:solidFill>
                <a:latin typeface="Times New Roman" pitchFamily="18" charset="0"/>
              </a:rPr>
              <a:t>BÀI THUYẾT TRÌNH</a:t>
            </a:r>
          </a:p>
          <a:p>
            <a:pPr algn="ctr" eaLnBrk="1" hangingPunct="1">
              <a:spcBef>
                <a:spcPct val="50000"/>
              </a:spcBef>
            </a:pPr>
            <a:r>
              <a:rPr lang="en-US" altLang="en-US" sz="2000" b="1" smtClean="0">
                <a:solidFill>
                  <a:srgbClr val="0000FF"/>
                </a:solidFill>
                <a:latin typeface="Times New Roman" pitchFamily="18" charset="0"/>
              </a:rPr>
              <a:t>GIẢI PHÁP NÂNG CAO CHẤT LƯỢNG CHỦ NHIỆM </a:t>
            </a:r>
          </a:p>
          <a:p>
            <a:pPr algn="ctr" eaLnBrk="1" hangingPunct="1">
              <a:spcBef>
                <a:spcPct val="50000"/>
              </a:spcBef>
            </a:pPr>
            <a:r>
              <a:rPr lang="en-US" altLang="en-US" sz="2000" b="1" smtClean="0">
                <a:solidFill>
                  <a:srgbClr val="0000FF"/>
                </a:solidFill>
                <a:latin typeface="Times New Roman" pitchFamily="18" charset="0"/>
              </a:rPr>
              <a:t>NĂM HỌC 2020 - 2021</a:t>
            </a:r>
            <a:endParaRPr lang="en-US" altLang="en-US" sz="2000" b="1">
              <a:solidFill>
                <a:srgbClr val="0000FF"/>
              </a:solidFill>
              <a:latin typeface="Times New Roman" pitchFamily="18" charset="0"/>
            </a:endParaRPr>
          </a:p>
        </p:txBody>
      </p:sp>
      <p:sp>
        <p:nvSpPr>
          <p:cNvPr id="7" name="Text Box 6"/>
          <p:cNvSpPr txBox="1">
            <a:spLocks noChangeArrowheads="1"/>
          </p:cNvSpPr>
          <p:nvPr/>
        </p:nvSpPr>
        <p:spPr bwMode="auto">
          <a:xfrm>
            <a:off x="2590800" y="6182380"/>
            <a:ext cx="6705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2800">
                <a:solidFill>
                  <a:srgbClr val="0066FF"/>
                </a:solidFill>
                <a:latin typeface="Times New Roman" pitchFamily="18" charset="0"/>
              </a:rPr>
              <a:t>Giáo viên thực hiện: </a:t>
            </a:r>
            <a:r>
              <a:rPr lang="en-US" altLang="en-US" sz="2800" smtClean="0">
                <a:solidFill>
                  <a:srgbClr val="0066FF"/>
                </a:solidFill>
                <a:latin typeface="Times New Roman" pitchFamily="18" charset="0"/>
              </a:rPr>
              <a:t>Phạm Thị Diệu Thiện</a:t>
            </a:r>
            <a:endParaRPr lang="en-US" altLang="en-US" sz="2800">
              <a:solidFill>
                <a:srgbClr val="0066FF"/>
              </a:solidFill>
              <a:latin typeface="Times New Roman" pitchFamily="18" charset="0"/>
            </a:endParaRPr>
          </a:p>
        </p:txBody>
      </p:sp>
      <p:sp>
        <p:nvSpPr>
          <p:cNvPr id="9" name="Text Box 5"/>
          <p:cNvSpPr txBox="1">
            <a:spLocks noChangeArrowheads="1"/>
          </p:cNvSpPr>
          <p:nvPr/>
        </p:nvSpPr>
        <p:spPr bwMode="auto">
          <a:xfrm>
            <a:off x="392502" y="2743200"/>
            <a:ext cx="88392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pt-BR" sz="3200" b="1" smtClean="0">
                <a:solidFill>
                  <a:srgbClr val="FF0000"/>
                </a:solidFill>
                <a:latin typeface="Times New Roman" pitchFamily="18" charset="0"/>
                <a:cs typeface="Times New Roman" pitchFamily="18" charset="0"/>
              </a:rPr>
              <a:t>MỘT SỐ GIẢI PHÁP </a:t>
            </a:r>
          </a:p>
          <a:p>
            <a:pPr algn="ctr" eaLnBrk="1" hangingPunct="1">
              <a:spcBef>
                <a:spcPct val="50000"/>
              </a:spcBef>
            </a:pPr>
            <a:r>
              <a:rPr lang="pt-BR" sz="3200" b="1" smtClean="0">
                <a:solidFill>
                  <a:srgbClr val="FF0000"/>
                </a:solidFill>
                <a:latin typeface="Times New Roman" pitchFamily="18" charset="0"/>
                <a:cs typeface="Times New Roman" pitchFamily="18" charset="0"/>
              </a:rPr>
              <a:t>TRONG CÔNG TÁC CHỦ NHIỆM </a:t>
            </a:r>
          </a:p>
          <a:p>
            <a:pPr algn="ctr" eaLnBrk="1" hangingPunct="1">
              <a:spcBef>
                <a:spcPct val="50000"/>
              </a:spcBef>
            </a:pPr>
            <a:r>
              <a:rPr lang="pt-BR" sz="3200" b="1" smtClean="0">
                <a:solidFill>
                  <a:srgbClr val="FF0000"/>
                </a:solidFill>
                <a:latin typeface="Times New Roman" pitchFamily="18" charset="0"/>
                <a:cs typeface="Times New Roman" pitchFamily="18" charset="0"/>
              </a:rPr>
              <a:t>NHẰM KHẮC PHỤC TÌNH TRẠNG </a:t>
            </a:r>
          </a:p>
          <a:p>
            <a:pPr algn="ctr" eaLnBrk="1" hangingPunct="1">
              <a:spcBef>
                <a:spcPct val="50000"/>
              </a:spcBef>
            </a:pPr>
            <a:r>
              <a:rPr lang="pt-BR" sz="3200" b="1" smtClean="0">
                <a:solidFill>
                  <a:srgbClr val="FF0000"/>
                </a:solidFill>
                <a:latin typeface="Times New Roman" pitchFamily="18" charset="0"/>
                <a:cs typeface="Times New Roman" pitchFamily="18" charset="0"/>
              </a:rPr>
              <a:t>HỌC SINH CHÁN HỌC VÀ BỎ HỌC</a:t>
            </a:r>
          </a:p>
        </p:txBody>
      </p:sp>
    </p:spTree>
    <p:extLst>
      <p:ext uri="{BB962C8B-B14F-4D97-AF65-F5344CB8AC3E}">
        <p14:creationId xmlns:p14="http://schemas.microsoft.com/office/powerpoint/2010/main" val="7881603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8387" y="-76200"/>
            <a:ext cx="8334119" cy="1219202"/>
            <a:chOff x="288387" y="-2"/>
            <a:chExt cx="8334119" cy="1219202"/>
          </a:xfrm>
        </p:grpSpPr>
        <p:cxnSp>
          <p:nvCxnSpPr>
            <p:cNvPr id="5" name="Straight Connector 4"/>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6"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7" y="-2"/>
              <a:ext cx="1219200" cy="121920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itle 1"/>
          <p:cNvSpPr txBox="1">
            <a:spLocks/>
          </p:cNvSpPr>
          <p:nvPr/>
        </p:nvSpPr>
        <p:spPr>
          <a:xfrm>
            <a:off x="1295400" y="228600"/>
            <a:ext cx="8001000" cy="503382"/>
          </a:xfrm>
          <a:prstGeom prst="rect">
            <a:avLst/>
          </a:prstGeom>
        </p:spPr>
        <p:txBody>
          <a:bodyPr vert="horz" lIns="91440" tIns="45720" rIns="91440" bIns="45720" rtlCol="0" anchor="ctr">
            <a:noAutofit/>
          </a:bodyPr>
          <a:lstStyle/>
          <a:p>
            <a:pPr algn="ctr"/>
            <a:r>
              <a:rPr lang="en-US" sz="2800" b="1">
                <a:solidFill>
                  <a:srgbClr val="FF0000"/>
                </a:solidFill>
                <a:latin typeface="Times New Roman" pitchFamily="18" charset="0"/>
                <a:cs typeface="Times New Roman" pitchFamily="18" charset="0"/>
              </a:rPr>
              <a:t>KẾT </a:t>
            </a:r>
            <a:r>
              <a:rPr lang="en-US" sz="2800" b="1" smtClean="0">
                <a:solidFill>
                  <a:srgbClr val="FF0000"/>
                </a:solidFill>
                <a:latin typeface="Times New Roman" pitchFamily="18" charset="0"/>
                <a:cs typeface="Times New Roman" pitchFamily="18" charset="0"/>
              </a:rPr>
              <a:t>LUẬN VÀ KHUYẾN NGHỊ</a:t>
            </a:r>
            <a:endParaRPr lang="en-US" sz="2800" b="1">
              <a:solidFill>
                <a:srgbClr val="FF0000"/>
              </a:solidFill>
              <a:latin typeface="Times New Roman" pitchFamily="18" charset="0"/>
              <a:cs typeface="Times New Roman" pitchFamily="18" charset="0"/>
            </a:endParaRPr>
          </a:p>
        </p:txBody>
      </p:sp>
      <p:sp>
        <p:nvSpPr>
          <p:cNvPr id="8" name="Rectangle 7"/>
          <p:cNvSpPr/>
          <p:nvPr/>
        </p:nvSpPr>
        <p:spPr>
          <a:xfrm>
            <a:off x="1348597" y="838200"/>
            <a:ext cx="2364750" cy="492443"/>
          </a:xfrm>
          <a:prstGeom prst="rect">
            <a:avLst/>
          </a:prstGeom>
        </p:spPr>
        <p:txBody>
          <a:bodyPr wrap="none">
            <a:spAutoFit/>
          </a:bodyPr>
          <a:lstStyle/>
          <a:p>
            <a:r>
              <a:rPr lang="en-US" sz="2600" b="1" smtClean="0">
                <a:solidFill>
                  <a:srgbClr val="FF0000"/>
                </a:solidFill>
                <a:latin typeface="Times New Roman" pitchFamily="18" charset="0"/>
                <a:cs typeface="Times New Roman" pitchFamily="18" charset="0"/>
              </a:rPr>
              <a:t>2. Khuyến nghị</a:t>
            </a:r>
          </a:p>
        </p:txBody>
      </p:sp>
      <p:sp>
        <p:nvSpPr>
          <p:cNvPr id="10" name="Rectangle 9"/>
          <p:cNvSpPr/>
          <p:nvPr/>
        </p:nvSpPr>
        <p:spPr>
          <a:xfrm>
            <a:off x="487393" y="1336394"/>
            <a:ext cx="8534400" cy="5293757"/>
          </a:xfrm>
          <a:prstGeom prst="rect">
            <a:avLst/>
          </a:prstGeom>
        </p:spPr>
        <p:txBody>
          <a:bodyPr wrap="square">
            <a:spAutoFit/>
          </a:bodyPr>
          <a:lstStyle/>
          <a:p>
            <a:r>
              <a:rPr lang="nl-NL" sz="2600" smtClean="0">
                <a:solidFill>
                  <a:srgbClr val="0033CC"/>
                </a:solidFill>
                <a:latin typeface="Times New Roman" pitchFamily="18" charset="0"/>
                <a:cs typeface="Times New Roman" pitchFamily="18" charset="0"/>
              </a:rPr>
              <a:t>	</a:t>
            </a:r>
            <a:r>
              <a:rPr lang="nl-NL" sz="2600" b="1" smtClean="0">
                <a:solidFill>
                  <a:srgbClr val="0033CC"/>
                </a:solidFill>
                <a:latin typeface="Times New Roman" pitchFamily="18" charset="0"/>
                <a:cs typeface="Times New Roman" pitchFamily="18" charset="0"/>
              </a:rPr>
              <a:t>Giáo viên chủ nhiệm</a:t>
            </a:r>
          </a:p>
          <a:p>
            <a:pPr algn="just"/>
            <a:r>
              <a:rPr lang="nl-NL" sz="2600" b="1" smtClean="0">
                <a:solidFill>
                  <a:srgbClr val="0033CC"/>
                </a:solidFill>
                <a:latin typeface="Times New Roman" pitchFamily="18" charset="0"/>
                <a:cs typeface="Times New Roman" pitchFamily="18" charset="0"/>
              </a:rPr>
              <a:t>	</a:t>
            </a:r>
            <a:r>
              <a:rPr lang="nl-NL" sz="2600" smtClean="0">
                <a:solidFill>
                  <a:srgbClr val="0033CC"/>
                </a:solidFill>
                <a:latin typeface="Times New Roman" pitchFamily="18" charset="0"/>
                <a:cs typeface="Times New Roman" pitchFamily="18" charset="0"/>
              </a:rPr>
              <a:t>GVCN</a:t>
            </a:r>
            <a:r>
              <a:rPr lang="nl-NL" sz="2600" b="1" smtClean="0">
                <a:solidFill>
                  <a:srgbClr val="0033CC"/>
                </a:solidFill>
                <a:latin typeface="Times New Roman" pitchFamily="18" charset="0"/>
                <a:cs typeface="Times New Roman" pitchFamily="18" charset="0"/>
              </a:rPr>
              <a:t> </a:t>
            </a:r>
            <a:r>
              <a:rPr lang="nl-NL" sz="2600" smtClean="0">
                <a:solidFill>
                  <a:srgbClr val="0033CC"/>
                </a:solidFill>
                <a:latin typeface="Times New Roman" pitchFamily="18" charset="0"/>
                <a:cs typeface="Times New Roman" pitchFamily="18" charset="0"/>
              </a:rPr>
              <a:t>cần </a:t>
            </a:r>
            <a:r>
              <a:rPr lang="nl-NL" sz="2600">
                <a:solidFill>
                  <a:srgbClr val="0033CC"/>
                </a:solidFill>
                <a:latin typeface="Times New Roman" pitchFamily="18" charset="0"/>
                <a:cs typeface="Times New Roman" pitchFamily="18" charset="0"/>
              </a:rPr>
              <a:t>có lòng nhiệt tình, chịu khó, năng động sáng tạo nhất là thực </a:t>
            </a:r>
            <a:r>
              <a:rPr lang="nl-NL" sz="2600" smtClean="0">
                <a:solidFill>
                  <a:srgbClr val="0033CC"/>
                </a:solidFill>
                <a:latin typeface="Times New Roman" pitchFamily="18" charset="0"/>
                <a:cs typeface="Times New Roman" pitchFamily="18" charset="0"/>
              </a:rPr>
              <a:t>sự tâm lý và </a:t>
            </a:r>
            <a:r>
              <a:rPr lang="nl-NL" sz="2600">
                <a:solidFill>
                  <a:srgbClr val="0033CC"/>
                </a:solidFill>
                <a:latin typeface="Times New Roman" pitchFamily="18" charset="0"/>
                <a:cs typeface="Times New Roman" pitchFamily="18" charset="0"/>
              </a:rPr>
              <a:t>yêu mến quan tâm đến học sinh như chính con em mình. </a:t>
            </a:r>
            <a:endParaRPr lang="nl-NL" sz="2600" smtClean="0">
              <a:solidFill>
                <a:srgbClr val="0033CC"/>
              </a:solidFill>
              <a:latin typeface="Times New Roman" pitchFamily="18" charset="0"/>
              <a:cs typeface="Times New Roman" pitchFamily="18" charset="0"/>
            </a:endParaRPr>
          </a:p>
          <a:p>
            <a:pPr algn="just"/>
            <a:r>
              <a:rPr lang="nl-NL" sz="2600" smtClean="0">
                <a:solidFill>
                  <a:srgbClr val="0033CC"/>
                </a:solidFill>
                <a:latin typeface="Times New Roman" pitchFamily="18" charset="0"/>
                <a:cs typeface="Times New Roman" pitchFamily="18" charset="0"/>
              </a:rPr>
              <a:t>	Người </a:t>
            </a:r>
            <a:r>
              <a:rPr lang="nl-NL" sz="2600">
                <a:solidFill>
                  <a:srgbClr val="0033CC"/>
                </a:solidFill>
                <a:latin typeface="Times New Roman" pitchFamily="18" charset="0"/>
                <a:cs typeface="Times New Roman" pitchFamily="18" charset="0"/>
              </a:rPr>
              <a:t>giáo viên phải thực sự mẫu mực, phải là tấm gương sáng toàn vẹn từ nhận thức đến hành động thực tiễn, từ lời nói cử chỉ điệu bộ đến thái độ ứng xử hằng ngày đây là cách giáo dục dùng nhân cách tác động đến nhân cách. </a:t>
            </a:r>
            <a:endParaRPr lang="nl-NL" sz="2600" smtClean="0">
              <a:solidFill>
                <a:srgbClr val="0033CC"/>
              </a:solidFill>
              <a:latin typeface="Times New Roman" pitchFamily="18" charset="0"/>
              <a:cs typeface="Times New Roman" pitchFamily="18" charset="0"/>
            </a:endParaRPr>
          </a:p>
          <a:p>
            <a:pPr algn="just"/>
            <a:r>
              <a:rPr lang="nl-NL" sz="2600" smtClean="0">
                <a:solidFill>
                  <a:srgbClr val="0033CC"/>
                </a:solidFill>
                <a:latin typeface="Times New Roman" pitchFamily="18" charset="0"/>
                <a:cs typeface="Times New Roman" pitchFamily="18" charset="0"/>
              </a:rPr>
              <a:t>	GVCN cần </a:t>
            </a:r>
            <a:r>
              <a:rPr lang="nl-NL" sz="2600">
                <a:solidFill>
                  <a:srgbClr val="0033CC"/>
                </a:solidFill>
                <a:latin typeface="Times New Roman" pitchFamily="18" charset="0"/>
                <a:cs typeface="Times New Roman" pitchFamily="18" charset="0"/>
              </a:rPr>
              <a:t>phải có lí tưởng nghề nghiệp đúng </a:t>
            </a:r>
            <a:r>
              <a:rPr lang="nl-NL" sz="2600" smtClean="0">
                <a:solidFill>
                  <a:srgbClr val="0033CC"/>
                </a:solidFill>
                <a:latin typeface="Times New Roman" pitchFamily="18" charset="0"/>
                <a:cs typeface="Times New Roman" pitchFamily="18" charset="0"/>
              </a:rPr>
              <a:t>đắn, không </a:t>
            </a:r>
            <a:r>
              <a:rPr lang="nl-NL" sz="2600">
                <a:solidFill>
                  <a:srgbClr val="0033CC"/>
                </a:solidFill>
                <a:latin typeface="Times New Roman" pitchFamily="18" charset="0"/>
                <a:cs typeface="Times New Roman" pitchFamily="18" charset="0"/>
              </a:rPr>
              <a:t>ngừng học tập, </a:t>
            </a:r>
            <a:r>
              <a:rPr lang="nl-NL" sz="2600" smtClean="0">
                <a:solidFill>
                  <a:srgbClr val="0033CC"/>
                </a:solidFill>
                <a:latin typeface="Times New Roman" pitchFamily="18" charset="0"/>
                <a:cs typeface="Times New Roman" pitchFamily="18" charset="0"/>
              </a:rPr>
              <a:t>rèn luyện kĩ năng sư phạm. </a:t>
            </a:r>
            <a:r>
              <a:rPr lang="nl-NL" sz="2600">
                <a:solidFill>
                  <a:srgbClr val="0033CC"/>
                </a:solidFill>
                <a:latin typeface="Times New Roman" pitchFamily="18" charset="0"/>
                <a:cs typeface="Times New Roman" pitchFamily="18" charset="0"/>
              </a:rPr>
              <a:t>Đây chính là yếu tố quyết định sự thành công của công tác chủ nhiệm vì: “Để cung cấp cho người học một hạt nhỏ hào quang kiến thức thì người thầy giáo phải cố gắng một biển cả ánh sáng.”</a:t>
            </a:r>
            <a:endParaRPr lang="en-US" sz="260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30689114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88387" y="-76200"/>
            <a:ext cx="8334119" cy="1219202"/>
            <a:chOff x="288387" y="-2"/>
            <a:chExt cx="8334119" cy="1219202"/>
          </a:xfrm>
        </p:grpSpPr>
        <p:cxnSp>
          <p:nvCxnSpPr>
            <p:cNvPr id="6" name="Straight Connector 5"/>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7"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7" y="-2"/>
              <a:ext cx="1219200" cy="121920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itle 1"/>
          <p:cNvSpPr txBox="1">
            <a:spLocks/>
          </p:cNvSpPr>
          <p:nvPr/>
        </p:nvSpPr>
        <p:spPr>
          <a:xfrm>
            <a:off x="1295400" y="228600"/>
            <a:ext cx="8001000" cy="503382"/>
          </a:xfrm>
          <a:prstGeom prst="rect">
            <a:avLst/>
          </a:prstGeom>
        </p:spPr>
        <p:txBody>
          <a:bodyPr vert="horz" lIns="91440" tIns="45720" rIns="91440" bIns="45720" rtlCol="0" anchor="ctr">
            <a:noAutofit/>
          </a:bodyPr>
          <a:lstStyle/>
          <a:p>
            <a:pPr algn="ctr"/>
            <a:r>
              <a:rPr lang="en-US" sz="2800" b="1">
                <a:solidFill>
                  <a:srgbClr val="FF0000"/>
                </a:solidFill>
                <a:latin typeface="Times New Roman" pitchFamily="18" charset="0"/>
                <a:cs typeface="Times New Roman" pitchFamily="18" charset="0"/>
              </a:rPr>
              <a:t>KẾT </a:t>
            </a:r>
            <a:r>
              <a:rPr lang="en-US" sz="2800" b="1" smtClean="0">
                <a:solidFill>
                  <a:srgbClr val="FF0000"/>
                </a:solidFill>
                <a:latin typeface="Times New Roman" pitchFamily="18" charset="0"/>
                <a:cs typeface="Times New Roman" pitchFamily="18" charset="0"/>
              </a:rPr>
              <a:t>LUẬN VÀ KHUYẾN NGHỊ</a:t>
            </a:r>
            <a:endParaRPr lang="en-US" sz="2800" b="1">
              <a:solidFill>
                <a:srgbClr val="FF0000"/>
              </a:solidFill>
              <a:latin typeface="Times New Roman" pitchFamily="18" charset="0"/>
              <a:cs typeface="Times New Roman" pitchFamily="18" charset="0"/>
            </a:endParaRPr>
          </a:p>
        </p:txBody>
      </p:sp>
      <p:sp>
        <p:nvSpPr>
          <p:cNvPr id="9" name="Rectangle 8"/>
          <p:cNvSpPr/>
          <p:nvPr/>
        </p:nvSpPr>
        <p:spPr>
          <a:xfrm>
            <a:off x="457200" y="1164134"/>
            <a:ext cx="8305800" cy="5293757"/>
          </a:xfrm>
          <a:prstGeom prst="rect">
            <a:avLst/>
          </a:prstGeom>
        </p:spPr>
        <p:txBody>
          <a:bodyPr wrap="square">
            <a:spAutoFit/>
          </a:bodyPr>
          <a:lstStyle/>
          <a:p>
            <a:pPr algn="just"/>
            <a:r>
              <a:rPr lang="en-US" sz="2600" smtClean="0">
                <a:solidFill>
                  <a:srgbClr val="0033CC"/>
                </a:solidFill>
                <a:latin typeface="Times New Roman" pitchFamily="18" charset="0"/>
                <a:cs typeface="Times New Roman" pitchFamily="18" charset="0"/>
              </a:rPr>
              <a:t>	</a:t>
            </a:r>
            <a:r>
              <a:rPr lang="en-US" sz="2600" b="1" smtClean="0">
                <a:solidFill>
                  <a:srgbClr val="0033CC"/>
                </a:solidFill>
                <a:latin typeface="Times New Roman" pitchFamily="18" charset="0"/>
                <a:cs typeface="Times New Roman" pitchFamily="18" charset="0"/>
              </a:rPr>
              <a:t>Giáo viên bộ môn:</a:t>
            </a:r>
            <a:r>
              <a:rPr lang="en-US" sz="2600" smtClean="0">
                <a:solidFill>
                  <a:srgbClr val="0033CC"/>
                </a:solidFill>
                <a:latin typeface="Times New Roman" pitchFamily="18" charset="0"/>
                <a:cs typeface="Times New Roman" pitchFamily="18" charset="0"/>
              </a:rPr>
              <a:t> </a:t>
            </a:r>
            <a:r>
              <a:rPr lang="en-US" sz="2600">
                <a:solidFill>
                  <a:srgbClr val="0033CC"/>
                </a:solidFill>
                <a:latin typeface="Times New Roman" pitchFamily="18" charset="0"/>
                <a:cs typeface="Times New Roman" pitchFamily="18" charset="0"/>
              </a:rPr>
              <a:t>Tăng cường dạy phụ đạo lại cho </a:t>
            </a:r>
            <a:r>
              <a:rPr lang="en-US" sz="2600" smtClean="0">
                <a:solidFill>
                  <a:srgbClr val="0033CC"/>
                </a:solidFill>
                <a:latin typeface="Times New Roman" pitchFamily="18" charset="0"/>
                <a:cs typeface="Times New Roman" pitchFamily="18" charset="0"/>
              </a:rPr>
              <a:t>HS yếu kém, phân </a:t>
            </a:r>
            <a:r>
              <a:rPr lang="en-US" sz="2600">
                <a:solidFill>
                  <a:srgbClr val="0033CC"/>
                </a:solidFill>
                <a:latin typeface="Times New Roman" pitchFamily="18" charset="0"/>
                <a:cs typeface="Times New Roman" pitchFamily="18" charset="0"/>
              </a:rPr>
              <a:t>chia lớp theo từng đối tượng học sinh để đạt hiệu quả chuyên môn. Vận dụng các phương pháp dạy học tích cực phù hợp để tạo hứng thú học tập, phát triển năng lực tư duy, tinh thần đoàn kết và khả năng hợp tác của học sinh. Thường xuyên kiểm tra bài vở, gọi các em phát biểu ý kiến. Những câu trả lời đúng GVBM tuyên dương hoặc là cộng điểm để các em có hứng thú trong học tập và không còn phải sợ bị gọi đến tên.</a:t>
            </a:r>
          </a:p>
          <a:p>
            <a:pPr algn="just"/>
            <a:r>
              <a:rPr lang="en-US" sz="2600" smtClean="0">
                <a:solidFill>
                  <a:srgbClr val="0033CC"/>
                </a:solidFill>
                <a:latin typeface="Times New Roman" pitchFamily="18" charset="0"/>
                <a:cs typeface="Times New Roman" pitchFamily="18" charset="0"/>
              </a:rPr>
              <a:t>	</a:t>
            </a:r>
            <a:r>
              <a:rPr lang="en-US" sz="2600" b="1" smtClean="0">
                <a:solidFill>
                  <a:srgbClr val="0033CC"/>
                </a:solidFill>
                <a:latin typeface="Times New Roman" pitchFamily="18" charset="0"/>
                <a:cs typeface="Times New Roman" pitchFamily="18" charset="0"/>
              </a:rPr>
              <a:t>Ban </a:t>
            </a:r>
            <a:r>
              <a:rPr lang="en-US" sz="2600" b="1">
                <a:solidFill>
                  <a:srgbClr val="0033CC"/>
                </a:solidFill>
                <a:latin typeface="Times New Roman" pitchFamily="18" charset="0"/>
                <a:cs typeface="Times New Roman" pitchFamily="18" charset="0"/>
              </a:rPr>
              <a:t>giám hiệu:</a:t>
            </a:r>
            <a:r>
              <a:rPr lang="en-US" sz="2600">
                <a:solidFill>
                  <a:srgbClr val="0033CC"/>
                </a:solidFill>
                <a:latin typeface="Times New Roman" pitchFamily="18" charset="0"/>
                <a:cs typeface="Times New Roman" pitchFamily="18" charset="0"/>
              </a:rPr>
              <a:t> Tăng cường dự giờ, thăm </a:t>
            </a:r>
            <a:r>
              <a:rPr lang="en-US" sz="2600" smtClean="0">
                <a:solidFill>
                  <a:srgbClr val="0033CC"/>
                </a:solidFill>
                <a:latin typeface="Times New Roman" pitchFamily="18" charset="0"/>
                <a:cs typeface="Times New Roman" pitchFamily="18" charset="0"/>
              </a:rPr>
              <a:t>lớp, kịp </a:t>
            </a:r>
            <a:r>
              <a:rPr lang="en-US" sz="2600">
                <a:solidFill>
                  <a:srgbClr val="0033CC"/>
                </a:solidFill>
                <a:latin typeface="Times New Roman" pitchFamily="18" charset="0"/>
                <a:cs typeface="Times New Roman" pitchFamily="18" charset="0"/>
              </a:rPr>
              <a:t>thời khen thưởng những giáo viên có thành tích, nhằm khuyến khích họ tiếp tục cống hiến, dốc hết sức lực, trí lực giáo dục học sinh. </a:t>
            </a:r>
          </a:p>
        </p:txBody>
      </p:sp>
    </p:spTree>
    <p:extLst>
      <p:ext uri="{BB962C8B-B14F-4D97-AF65-F5344CB8AC3E}">
        <p14:creationId xmlns:p14="http://schemas.microsoft.com/office/powerpoint/2010/main" val="7131163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066800"/>
            <a:ext cx="7948613" cy="5693866"/>
          </a:xfrm>
          <a:prstGeom prst="rect">
            <a:avLst/>
          </a:prstGeom>
        </p:spPr>
        <p:txBody>
          <a:bodyPr wrap="square">
            <a:spAutoFit/>
          </a:bodyPr>
          <a:lstStyle/>
          <a:p>
            <a:pPr algn="just"/>
            <a:r>
              <a:rPr lang="nl-NL" sz="2800" smtClean="0">
                <a:solidFill>
                  <a:srgbClr val="0033CC"/>
                </a:solidFill>
                <a:latin typeface="Times New Roman" pitchFamily="18" charset="0"/>
                <a:cs typeface="Times New Roman" pitchFamily="18" charset="0"/>
              </a:rPr>
              <a:t>	Giáo </a:t>
            </a:r>
            <a:r>
              <a:rPr lang="nl-NL" sz="2800">
                <a:solidFill>
                  <a:srgbClr val="0033CC"/>
                </a:solidFill>
                <a:latin typeface="Times New Roman" pitchFamily="18" charset="0"/>
                <a:cs typeface="Times New Roman" pitchFamily="18" charset="0"/>
              </a:rPr>
              <a:t>dục là quá trình hình thành nhân cách được tổ chức có mục đích, có kế hoạch tác động tới thế hệ trẻ về đạo đức, tư tưởng, hành vi, thông qua hoạt </a:t>
            </a:r>
            <a:r>
              <a:rPr lang="nl-NL" sz="2800" smtClean="0">
                <a:solidFill>
                  <a:srgbClr val="0033CC"/>
                </a:solidFill>
                <a:latin typeface="Times New Roman" pitchFamily="18" charset="0"/>
                <a:cs typeface="Times New Roman" pitchFamily="18" charset="0"/>
              </a:rPr>
              <a:t>động, </a:t>
            </a:r>
            <a:r>
              <a:rPr lang="nl-NL" sz="2800">
                <a:solidFill>
                  <a:srgbClr val="0033CC"/>
                </a:solidFill>
                <a:latin typeface="Times New Roman" pitchFamily="18" charset="0"/>
                <a:cs typeface="Times New Roman" pitchFamily="18" charset="0"/>
              </a:rPr>
              <a:t>quan hệ giữa nhà giáo dục và người được giáo dục nhằm hình thành niềm tin, lý tưởng, động cơ, thái độ, hành vi, thói quen ứng xử đúng đắn trong xã hội. Khi bàn về vai trò yếu tố giáo dục trong sự phát triển nhân cách con người, Bác Hồ đã viết trong bài thơ “Nửa đêm” (trích “Nhật ký trong tù</a:t>
            </a:r>
            <a:r>
              <a:rPr lang="nl-NL" sz="2800" smtClean="0">
                <a:solidFill>
                  <a:srgbClr val="0033CC"/>
                </a:solidFill>
                <a:latin typeface="Times New Roman" pitchFamily="18" charset="0"/>
                <a:cs typeface="Times New Roman" pitchFamily="18" charset="0"/>
              </a:rPr>
              <a:t>”)</a:t>
            </a:r>
            <a:endParaRPr lang="en-US" sz="2800">
              <a:solidFill>
                <a:srgbClr val="0033CC"/>
              </a:solidFill>
              <a:latin typeface="Times New Roman" pitchFamily="18" charset="0"/>
              <a:cs typeface="Times New Roman" pitchFamily="18" charset="0"/>
            </a:endParaRPr>
          </a:p>
          <a:p>
            <a:pPr algn="ctr"/>
            <a:r>
              <a:rPr lang="nl-NL" sz="2800" i="1">
                <a:solidFill>
                  <a:srgbClr val="0033CC"/>
                </a:solidFill>
                <a:latin typeface="Times New Roman" pitchFamily="18" charset="0"/>
                <a:cs typeface="Times New Roman" pitchFamily="18" charset="0"/>
              </a:rPr>
              <a:t>“</a:t>
            </a:r>
            <a:r>
              <a:rPr lang="nl-NL" sz="2800">
                <a:solidFill>
                  <a:srgbClr val="0033CC"/>
                </a:solidFill>
                <a:latin typeface="Times New Roman" pitchFamily="18" charset="0"/>
                <a:cs typeface="Times New Roman" pitchFamily="18" charset="0"/>
              </a:rPr>
              <a:t>Hiền dữ phải đâu là tính </a:t>
            </a:r>
            <a:r>
              <a:rPr lang="nl-NL" sz="2800" smtClean="0">
                <a:solidFill>
                  <a:srgbClr val="0033CC"/>
                </a:solidFill>
                <a:latin typeface="Times New Roman" pitchFamily="18" charset="0"/>
                <a:cs typeface="Times New Roman" pitchFamily="18" charset="0"/>
              </a:rPr>
              <a:t>sẵn</a:t>
            </a:r>
          </a:p>
          <a:p>
            <a:pPr algn="ctr"/>
            <a:r>
              <a:rPr lang="nl-NL" sz="2800" smtClean="0">
                <a:solidFill>
                  <a:srgbClr val="0033CC"/>
                </a:solidFill>
                <a:latin typeface="Times New Roman" pitchFamily="18" charset="0"/>
                <a:cs typeface="Times New Roman" pitchFamily="18" charset="0"/>
              </a:rPr>
              <a:t>Phần </a:t>
            </a:r>
            <a:r>
              <a:rPr lang="nl-NL" sz="2800">
                <a:solidFill>
                  <a:srgbClr val="0033CC"/>
                </a:solidFill>
                <a:latin typeface="Times New Roman" pitchFamily="18" charset="0"/>
                <a:cs typeface="Times New Roman" pitchFamily="18" charset="0"/>
              </a:rPr>
              <a:t>nhiều do giáo dục mà nên</a:t>
            </a:r>
            <a:r>
              <a:rPr lang="nl-NL" sz="2800" i="1" smtClean="0">
                <a:solidFill>
                  <a:srgbClr val="0033CC"/>
                </a:solidFill>
                <a:latin typeface="Times New Roman" pitchFamily="18" charset="0"/>
                <a:cs typeface="Times New Roman" pitchFamily="18" charset="0"/>
              </a:rPr>
              <a:t>”</a:t>
            </a:r>
          </a:p>
          <a:p>
            <a:pPr algn="just"/>
            <a:r>
              <a:rPr lang="nl-NL" sz="2800" smtClean="0">
                <a:solidFill>
                  <a:srgbClr val="0033CC"/>
                </a:solidFill>
                <a:latin typeface="Times New Roman" pitchFamily="18" charset="0"/>
                <a:cs typeface="Times New Roman" pitchFamily="18" charset="0"/>
              </a:rPr>
              <a:t>	Trong </a:t>
            </a:r>
            <a:r>
              <a:rPr lang="nl-NL" sz="2800">
                <a:solidFill>
                  <a:srgbClr val="0033CC"/>
                </a:solidFill>
                <a:latin typeface="Times New Roman" pitchFamily="18" charset="0"/>
                <a:cs typeface="Times New Roman" pitchFamily="18" charset="0"/>
              </a:rPr>
              <a:t>Tam Tự Kinh người xưa viết: “Nhân chi sơ, tính bản thiện”.</a:t>
            </a:r>
            <a:endParaRPr lang="en-US" sz="2800">
              <a:solidFill>
                <a:srgbClr val="0033CC"/>
              </a:solidFill>
              <a:latin typeface="Times New Roman" pitchFamily="18" charset="0"/>
              <a:cs typeface="Times New Roman" pitchFamily="18" charset="0"/>
            </a:endParaRPr>
          </a:p>
        </p:txBody>
      </p:sp>
      <p:grpSp>
        <p:nvGrpSpPr>
          <p:cNvPr id="5" name="Group 4"/>
          <p:cNvGrpSpPr/>
          <p:nvPr/>
        </p:nvGrpSpPr>
        <p:grpSpPr>
          <a:xfrm>
            <a:off x="288387" y="-2"/>
            <a:ext cx="8334119" cy="1219202"/>
            <a:chOff x="288387" y="-2"/>
            <a:chExt cx="8334119" cy="1219202"/>
          </a:xfrm>
        </p:grpSpPr>
        <p:cxnSp>
          <p:nvCxnSpPr>
            <p:cNvPr id="6" name="Straight Connector 5"/>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7"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7" y="-2"/>
              <a:ext cx="1219200" cy="121920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itle 1"/>
          <p:cNvSpPr txBox="1">
            <a:spLocks/>
          </p:cNvSpPr>
          <p:nvPr/>
        </p:nvSpPr>
        <p:spPr>
          <a:xfrm>
            <a:off x="1423988" y="326798"/>
            <a:ext cx="7134225" cy="51140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mtClean="0">
                <a:solidFill>
                  <a:srgbClr val="FF0000"/>
                </a:solidFill>
                <a:latin typeface="Times New Roman" panose="02020603050405020304" pitchFamily="18" charset="0"/>
                <a:cs typeface="Times New Roman" panose="02020603050405020304" pitchFamily="18" charset="0"/>
              </a:rPr>
              <a:t>TÍNH CẤP THIẾT CỦA GIẢI PHÁP</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4899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8387" y="-2"/>
            <a:ext cx="8334119" cy="1219202"/>
            <a:chOff x="288387" y="-2"/>
            <a:chExt cx="8334119" cy="1219202"/>
          </a:xfrm>
        </p:grpSpPr>
        <p:cxnSp>
          <p:nvCxnSpPr>
            <p:cNvPr id="5" name="Straight Connector 4"/>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6"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7" y="-2"/>
              <a:ext cx="1219200" cy="121920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itle 1"/>
          <p:cNvSpPr txBox="1">
            <a:spLocks/>
          </p:cNvSpPr>
          <p:nvPr/>
        </p:nvSpPr>
        <p:spPr>
          <a:xfrm>
            <a:off x="1423988" y="326798"/>
            <a:ext cx="7134225" cy="51140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mtClean="0">
                <a:solidFill>
                  <a:srgbClr val="FF0000"/>
                </a:solidFill>
                <a:latin typeface="Times New Roman" panose="02020603050405020304" pitchFamily="18" charset="0"/>
                <a:cs typeface="Times New Roman" panose="02020603050405020304" pitchFamily="18" charset="0"/>
              </a:rPr>
              <a:t>TÍNH CẤP THIẾT CỦA GIẢI PHÁP</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AutoShape 8" descr="Người thành công thường có những đấu hiệu thú vị sau đâ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Người thành công thường có những đấu hiệu thú vị sau đâ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2" descr="Người thành công thường có những đấu hiệu thú vị sau đâ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4648200" y="4495800"/>
            <a:ext cx="4381620" cy="1815882"/>
          </a:xfrm>
          <a:prstGeom prst="rect">
            <a:avLst/>
          </a:prstGeom>
        </p:spPr>
        <p:txBody>
          <a:bodyPr wrap="square">
            <a:spAutoFit/>
          </a:bodyPr>
          <a:lstStyle/>
          <a:p>
            <a:r>
              <a:rPr lang="nl-NL" sz="2800" smtClean="0">
                <a:solidFill>
                  <a:srgbClr val="0033CC"/>
                </a:solidFill>
                <a:latin typeface="Times New Roman" pitchFamily="18" charset="0"/>
                <a:cs typeface="Times New Roman" pitchFamily="18" charset="0"/>
              </a:rPr>
              <a:t>	Giáo dục          nhân </a:t>
            </a:r>
            <a:r>
              <a:rPr lang="nl-NL" sz="2800">
                <a:solidFill>
                  <a:srgbClr val="0033CC"/>
                </a:solidFill>
                <a:latin typeface="Times New Roman" pitchFamily="18" charset="0"/>
                <a:cs typeface="Times New Roman" pitchFamily="18" charset="0"/>
              </a:rPr>
              <a:t>cách tốt đẹp, xây dựng một xã hội với những con người có ích và hướng </a:t>
            </a:r>
            <a:r>
              <a:rPr lang="nl-NL" sz="2800" smtClean="0">
                <a:solidFill>
                  <a:srgbClr val="0033CC"/>
                </a:solidFill>
                <a:latin typeface="Times New Roman" pitchFamily="18" charset="0"/>
                <a:cs typeface="Times New Roman" pitchFamily="18" charset="0"/>
              </a:rPr>
              <a:t>thiện.</a:t>
            </a:r>
            <a:endParaRPr lang="en-US" sz="2800">
              <a:solidFill>
                <a:srgbClr val="0033CC"/>
              </a:solidFill>
              <a:latin typeface="Times New Roman" pitchFamily="18" charset="0"/>
              <a:cs typeface="Times New Roman" pitchFamily="18" charset="0"/>
            </a:endParaRPr>
          </a:p>
        </p:txBody>
      </p:sp>
      <p:sp>
        <p:nvSpPr>
          <p:cNvPr id="12" name="Right Arrow 11"/>
          <p:cNvSpPr/>
          <p:nvPr/>
        </p:nvSpPr>
        <p:spPr>
          <a:xfrm>
            <a:off x="7014558" y="4708213"/>
            <a:ext cx="757842"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70874c294986bad8e397"/>
          <p:cNvPicPr>
            <a:picLocks noChangeAspect="1" noChangeArrowheads="1"/>
          </p:cNvPicPr>
          <p:nvPr/>
        </p:nvPicPr>
        <p:blipFill>
          <a:blip r:embed="rId3" cstate="print">
            <a:extLst>
              <a:ext uri="{28A0092B-C50C-407E-A947-70E740481C1C}">
                <a14:useLocalDpi xmlns:a14="http://schemas.microsoft.com/office/drawing/2010/main" val="0"/>
              </a:ext>
            </a:extLst>
          </a:blip>
          <a:srcRect t="21638"/>
          <a:stretch>
            <a:fillRect/>
          </a:stretch>
        </p:blipFill>
        <p:spPr bwMode="auto">
          <a:xfrm>
            <a:off x="20428" y="4481051"/>
            <a:ext cx="3083964" cy="2133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Giỏi Văn - Bài văn: Hãy viết một đoạn văn ngắn kể về một việc tốt mà em  được chứng kiến"/>
          <p:cNvPicPr>
            <a:picLocks noChangeAspect="1" noChangeArrowheads="1"/>
          </p:cNvPicPr>
          <p:nvPr/>
        </p:nvPicPr>
        <p:blipFill rotWithShape="1">
          <a:blip r:embed="rId4">
            <a:extLst>
              <a:ext uri="{28A0092B-C50C-407E-A947-70E740481C1C}">
                <a14:useLocalDpi xmlns:a14="http://schemas.microsoft.com/office/drawing/2010/main" val="0"/>
              </a:ext>
            </a:extLst>
          </a:blip>
          <a:srcRect l="18210" t="20863" r="16585"/>
          <a:stretch/>
        </p:blipFill>
        <p:spPr bwMode="auto">
          <a:xfrm>
            <a:off x="2284044" y="2954722"/>
            <a:ext cx="2203130" cy="21895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Người thành công thường có những đấu hiệu thú vị sau đây"/>
          <p:cNvPicPr>
            <a:picLocks noChangeAspect="1" noChangeArrowheads="1"/>
          </p:cNvPicPr>
          <p:nvPr/>
        </p:nvPicPr>
        <p:blipFill rotWithShape="1">
          <a:blip r:embed="rId5">
            <a:extLst>
              <a:ext uri="{28A0092B-C50C-407E-A947-70E740481C1C}">
                <a14:useLocalDpi xmlns:a14="http://schemas.microsoft.com/office/drawing/2010/main" val="0"/>
              </a:ext>
            </a:extLst>
          </a:blip>
          <a:srcRect l="18155"/>
          <a:stretch/>
        </p:blipFill>
        <p:spPr bwMode="auto">
          <a:xfrm>
            <a:off x="4191000" y="2286000"/>
            <a:ext cx="2261749" cy="18404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Chợ Nhân đạo - cơ hội giúp đỡ người khó khăn do dịch COVID-19 - Báo Quảng  Ninh điện t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599" y="1128251"/>
            <a:ext cx="2401347" cy="1800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4384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8387" y="-2"/>
            <a:ext cx="8334119" cy="1219202"/>
            <a:chOff x="288387" y="-2"/>
            <a:chExt cx="8334119" cy="1219202"/>
          </a:xfrm>
        </p:grpSpPr>
        <p:cxnSp>
          <p:nvCxnSpPr>
            <p:cNvPr id="5" name="Straight Connector 4"/>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6"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7" y="-2"/>
              <a:ext cx="1219200" cy="121920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itle 1"/>
          <p:cNvSpPr txBox="1">
            <a:spLocks/>
          </p:cNvSpPr>
          <p:nvPr/>
        </p:nvSpPr>
        <p:spPr>
          <a:xfrm>
            <a:off x="1423988" y="326798"/>
            <a:ext cx="7134225" cy="51140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mtClean="0">
                <a:solidFill>
                  <a:srgbClr val="FF0000"/>
                </a:solidFill>
                <a:latin typeface="Times New Roman" panose="02020603050405020304" pitchFamily="18" charset="0"/>
                <a:cs typeface="Times New Roman" panose="02020603050405020304" pitchFamily="18" charset="0"/>
              </a:rPr>
              <a:t>TÍNH CẤP THIẾT CỦA GIẢI PHÁP</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9" name="Picture 10" descr="Ban tổ chức trao giải cho các học sinh đoạt huy chương IMSO 2019  /// BTC "/>
          <p:cNvPicPr>
            <a:picLocks noChangeAspect="1" noChangeArrowheads="1"/>
          </p:cNvPicPr>
          <p:nvPr/>
        </p:nvPicPr>
        <p:blipFill rotWithShape="1">
          <a:blip r:embed="rId3">
            <a:extLst>
              <a:ext uri="{28A0092B-C50C-407E-A947-70E740481C1C}">
                <a14:useLocalDpi xmlns:a14="http://schemas.microsoft.com/office/drawing/2010/main" val="0"/>
              </a:ext>
            </a:extLst>
          </a:blip>
          <a:srcRect t="30632"/>
          <a:stretch/>
        </p:blipFill>
        <p:spPr bwMode="auto">
          <a:xfrm>
            <a:off x="0" y="4419600"/>
            <a:ext cx="5299428" cy="24268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img.nhandan.com.vn/Files/Images/2020/12/13/1_IMG_7573-1607835047264.JPG"/>
          <p:cNvPicPr>
            <a:picLocks noChangeAspect="1" noChangeArrowheads="1"/>
          </p:cNvPicPr>
          <p:nvPr/>
        </p:nvPicPr>
        <p:blipFill rotWithShape="1">
          <a:blip r:embed="rId4">
            <a:extLst>
              <a:ext uri="{28A0092B-C50C-407E-A947-70E740481C1C}">
                <a14:useLocalDpi xmlns:a14="http://schemas.microsoft.com/office/drawing/2010/main" val="0"/>
              </a:ext>
            </a:extLst>
          </a:blip>
          <a:srcRect b="8512"/>
          <a:stretch/>
        </p:blipFill>
        <p:spPr bwMode="auto">
          <a:xfrm>
            <a:off x="3124200" y="2438401"/>
            <a:ext cx="4244340" cy="24268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Các báo nước ngoài đưa tin cảnh cờ Việt Nam, Mỹ, Triều Tiên tung bay trên đường phố Hà Nội."/>
          <p:cNvPicPr>
            <a:picLocks noChangeAspect="1" noChangeArrowheads="1"/>
          </p:cNvPicPr>
          <p:nvPr/>
        </p:nvPicPr>
        <p:blipFill rotWithShape="1">
          <a:blip r:embed="rId5">
            <a:extLst>
              <a:ext uri="{28A0092B-C50C-407E-A947-70E740481C1C}">
                <a14:useLocalDpi xmlns:a14="http://schemas.microsoft.com/office/drawing/2010/main" val="0"/>
              </a:ext>
            </a:extLst>
          </a:blip>
          <a:srcRect l="18366" b="15231"/>
          <a:stretch/>
        </p:blipFill>
        <p:spPr bwMode="auto">
          <a:xfrm>
            <a:off x="5410200" y="838200"/>
            <a:ext cx="3522327" cy="2286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52400" y="1066800"/>
            <a:ext cx="5451055" cy="1384995"/>
          </a:xfrm>
          <a:prstGeom prst="rect">
            <a:avLst/>
          </a:prstGeom>
        </p:spPr>
        <p:txBody>
          <a:bodyPr wrap="square">
            <a:spAutoFit/>
          </a:bodyPr>
          <a:lstStyle/>
          <a:p>
            <a:pPr algn="ctr"/>
            <a:r>
              <a:rPr lang="nl-NL" sz="2800" b="1" smtClean="0">
                <a:solidFill>
                  <a:srgbClr val="0000FF"/>
                </a:solidFill>
                <a:latin typeface="Times New Roman" pitchFamily="18" charset="0"/>
                <a:cs typeface="Times New Roman" pitchFamily="18" charset="0"/>
              </a:rPr>
              <a:t>Giáo dục là quốc sách hàng đầu</a:t>
            </a:r>
          </a:p>
          <a:p>
            <a:pPr algn="ctr"/>
            <a:r>
              <a:rPr lang="nl-NL" sz="2800" smtClean="0">
                <a:solidFill>
                  <a:srgbClr val="0000FF"/>
                </a:solidFill>
                <a:latin typeface="Times New Roman" pitchFamily="18" charset="0"/>
                <a:cs typeface="Times New Roman" pitchFamily="18" charset="0"/>
              </a:rPr>
              <a:t>Vì </a:t>
            </a:r>
            <a:r>
              <a:rPr lang="nl-NL" sz="2800">
                <a:solidFill>
                  <a:srgbClr val="0000FF"/>
                </a:solidFill>
                <a:latin typeface="Times New Roman" pitchFamily="18" charset="0"/>
                <a:cs typeface="Times New Roman" pitchFamily="18" charset="0"/>
              </a:rPr>
              <a:t>lợi ích mười năm trồng </a:t>
            </a:r>
            <a:r>
              <a:rPr lang="nl-NL" sz="2800" smtClean="0">
                <a:solidFill>
                  <a:srgbClr val="0000FF"/>
                </a:solidFill>
                <a:latin typeface="Times New Roman" pitchFamily="18" charset="0"/>
                <a:cs typeface="Times New Roman" pitchFamily="18" charset="0"/>
              </a:rPr>
              <a:t>cây</a:t>
            </a:r>
          </a:p>
          <a:p>
            <a:pPr algn="ctr"/>
            <a:r>
              <a:rPr lang="nl-NL" sz="2800" smtClean="0">
                <a:solidFill>
                  <a:srgbClr val="0000FF"/>
                </a:solidFill>
                <a:latin typeface="Times New Roman" pitchFamily="18" charset="0"/>
                <a:cs typeface="Times New Roman" pitchFamily="18" charset="0"/>
              </a:rPr>
              <a:t> </a:t>
            </a:r>
            <a:r>
              <a:rPr lang="nl-NL" sz="2800">
                <a:solidFill>
                  <a:srgbClr val="0000FF"/>
                </a:solidFill>
                <a:latin typeface="Times New Roman" pitchFamily="18" charset="0"/>
                <a:cs typeface="Times New Roman" pitchFamily="18" charset="0"/>
              </a:rPr>
              <a:t>vì lợi ích trăm năm trồng người</a:t>
            </a:r>
            <a:endParaRPr lang="en-US" sz="280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4980314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8387" y="-2"/>
            <a:ext cx="8334119" cy="1219202"/>
            <a:chOff x="288387" y="-2"/>
            <a:chExt cx="8334119" cy="1219202"/>
          </a:xfrm>
        </p:grpSpPr>
        <p:cxnSp>
          <p:nvCxnSpPr>
            <p:cNvPr id="5" name="Straight Connector 4"/>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6"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7" y="-2"/>
              <a:ext cx="1219200" cy="121920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itle 1"/>
          <p:cNvSpPr txBox="1">
            <a:spLocks/>
          </p:cNvSpPr>
          <p:nvPr/>
        </p:nvSpPr>
        <p:spPr>
          <a:xfrm>
            <a:off x="1423988" y="326798"/>
            <a:ext cx="7134225" cy="51140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mtClean="0">
                <a:solidFill>
                  <a:srgbClr val="FF0000"/>
                </a:solidFill>
                <a:latin typeface="Times New Roman" panose="02020603050405020304" pitchFamily="18" charset="0"/>
                <a:cs typeface="Times New Roman" panose="02020603050405020304" pitchFamily="18" charset="0"/>
              </a:rPr>
              <a:t>TÍNH CẤP THIẾT CỦA GIẢI PHÁP</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Biện pháp giảm thiểu tình trạng học sinh ngồi nhầm lớ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86" y="2245744"/>
            <a:ext cx="3047999" cy="198119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 name="Picture 2" descr="&#10;Trẻ nghiện game còn nguy hiểm hơn nghiện ma túy.     Ảnh minh họa&#10;"/>
          <p:cNvPicPr>
            <a:picLocks noChangeAspect="1" noChangeArrowheads="1"/>
          </p:cNvPicPr>
          <p:nvPr/>
        </p:nvPicPr>
        <p:blipFill rotWithShape="1">
          <a:blip r:embed="rId4">
            <a:extLst>
              <a:ext uri="{28A0092B-C50C-407E-A947-70E740481C1C}">
                <a14:useLocalDpi xmlns:a14="http://schemas.microsoft.com/office/drawing/2010/main" val="0"/>
              </a:ext>
            </a:extLst>
          </a:blip>
          <a:srcRect r="6812"/>
          <a:stretch/>
        </p:blipFill>
        <p:spPr bwMode="auto">
          <a:xfrm>
            <a:off x="3542581" y="838200"/>
            <a:ext cx="2897038" cy="181554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Hà Nội yêu cầu xử nghiêm học sinh, sinh viên đua xe, gây rối - Xã hộ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Hà Nội yêu cầu xử nghiêm học sinh, sinh viên đua xe, gây rối - Xã hộ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Hà Nội yêu cầu xử nghiêm học sinh, sinh viên đua xe, gây rối - Xã hộ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Hà Nội yêu cầu xử nghiêm học sinh, sinh viên đua xe, gây rối - Xã hộ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2" name="Picture 14" descr="Hà Nội yêu cầu xử nghiêm học sinh, sinh viên đua xe, gây rối - Xã hộ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0415" y="2773078"/>
            <a:ext cx="2599854" cy="197352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Lao động chưa thành niên: Tập huấn giải pháp về giảm thiểu lao động trẻ em  | VTV.VN"/>
          <p:cNvPicPr>
            <a:picLocks noChangeAspect="1" noChangeArrowheads="1"/>
          </p:cNvPicPr>
          <p:nvPr/>
        </p:nvPicPr>
        <p:blipFill rotWithShape="1">
          <a:blip r:embed="rId6">
            <a:extLst>
              <a:ext uri="{28A0092B-C50C-407E-A947-70E740481C1C}">
                <a14:useLocalDpi xmlns:a14="http://schemas.microsoft.com/office/drawing/2010/main" val="0"/>
              </a:ext>
            </a:extLst>
          </a:blip>
          <a:srcRect l="925" t="-41" r="18390" b="13101"/>
          <a:stretch/>
        </p:blipFill>
        <p:spPr bwMode="auto">
          <a:xfrm>
            <a:off x="3581401" y="4771044"/>
            <a:ext cx="2759014" cy="183239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a:endCxn id="14" idx="1"/>
          </p:cNvCxnSpPr>
          <p:nvPr/>
        </p:nvCxnSpPr>
        <p:spPr>
          <a:xfrm flipV="1">
            <a:off x="3184585" y="1745973"/>
            <a:ext cx="357996" cy="14903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050" idx="6"/>
            <a:endCxn id="2062" idx="1"/>
          </p:cNvCxnSpPr>
          <p:nvPr/>
        </p:nvCxnSpPr>
        <p:spPr>
          <a:xfrm>
            <a:off x="3184585" y="3236343"/>
            <a:ext cx="3155830" cy="52349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184585" y="3236343"/>
            <a:ext cx="1776323" cy="15102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97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2062"/>
                                        </p:tgtEl>
                                        <p:attrNameLst>
                                          <p:attrName>style.visibility</p:attrName>
                                        </p:attrNameLst>
                                      </p:cBhvr>
                                      <p:to>
                                        <p:strVal val="visible"/>
                                      </p:to>
                                    </p:set>
                                    <p:animEffect transition="in" filter="wipe(down)">
                                      <p:cBhvr>
                                        <p:cTn id="17" dur="500"/>
                                        <p:tgtEl>
                                          <p:spTgt spid="2062"/>
                                        </p:tgtEl>
                                      </p:cBhvr>
                                    </p:animEffect>
                                  </p:childTnLst>
                                </p:cTn>
                              </p:par>
                              <p:par>
                                <p:cTn id="18" presetID="22" presetClass="entr" presetSubtype="4"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22" presetClass="entr" presetSubtype="4" fill="hold" nodeType="withEffect">
                                  <p:stCondLst>
                                    <p:cond delay="0"/>
                                  </p:stCondLst>
                                  <p:childTnLst>
                                    <p:set>
                                      <p:cBhvr>
                                        <p:cTn id="22" dur="1" fill="hold">
                                          <p:stCondLst>
                                            <p:cond delay="0"/>
                                          </p:stCondLst>
                                        </p:cTn>
                                        <p:tgtEl>
                                          <p:spTgt spid="2064"/>
                                        </p:tgtEl>
                                        <p:attrNameLst>
                                          <p:attrName>style.visibility</p:attrName>
                                        </p:attrNameLst>
                                      </p:cBhvr>
                                      <p:to>
                                        <p:strVal val="visible"/>
                                      </p:to>
                                    </p:set>
                                    <p:animEffect transition="in" filter="wipe(down)">
                                      <p:cBhvr>
                                        <p:cTn id="23" dur="500"/>
                                        <p:tgtEl>
                                          <p:spTgt spid="2064"/>
                                        </p:tgtEl>
                                      </p:cBhvr>
                                    </p:animEffect>
                                  </p:childTnLst>
                                </p:cTn>
                              </p:par>
                              <p:par>
                                <p:cTn id="24" presetID="2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7291" y="76200"/>
            <a:ext cx="8538882" cy="2893100"/>
          </a:xfrm>
          <a:prstGeom prst="rect">
            <a:avLst/>
          </a:prstGeom>
        </p:spPr>
        <p:txBody>
          <a:bodyPr wrap="square">
            <a:spAutoFit/>
          </a:bodyPr>
          <a:lstStyle/>
          <a:p>
            <a:pPr algn="ctr"/>
            <a:r>
              <a:rPr lang="en-US" sz="2800" b="1" i="1" smtClean="0">
                <a:solidFill>
                  <a:srgbClr val="0000FF"/>
                </a:solidFill>
                <a:latin typeface="Times New Roman" pitchFamily="18" charset="0"/>
                <a:cs typeface="Times New Roman" pitchFamily="18" charset="0"/>
              </a:rPr>
              <a:t>Giải pháp:</a:t>
            </a:r>
          </a:p>
          <a:p>
            <a:pPr algn="ctr"/>
            <a:r>
              <a:rPr lang="en-US" sz="2800" b="1" i="1" smtClean="0">
                <a:solidFill>
                  <a:srgbClr val="0000FF"/>
                </a:solidFill>
                <a:latin typeface="Times New Roman" pitchFamily="18" charset="0"/>
                <a:cs typeface="Times New Roman" pitchFamily="18" charset="0"/>
              </a:rPr>
              <a:t> </a:t>
            </a:r>
            <a:r>
              <a:rPr lang="pt-BR" sz="2800" b="1" smtClean="0">
                <a:solidFill>
                  <a:srgbClr val="FF0000"/>
                </a:solidFill>
                <a:latin typeface="Times New Roman" pitchFamily="18" charset="0"/>
                <a:cs typeface="Times New Roman" pitchFamily="18" charset="0"/>
              </a:rPr>
              <a:t>MỘT SỐ GIẢI PHÁP </a:t>
            </a:r>
          </a:p>
          <a:p>
            <a:pPr algn="ctr">
              <a:spcBef>
                <a:spcPct val="50000"/>
              </a:spcBef>
            </a:pPr>
            <a:r>
              <a:rPr lang="pt-BR" sz="2800" b="1" smtClean="0">
                <a:solidFill>
                  <a:srgbClr val="FF0000"/>
                </a:solidFill>
                <a:latin typeface="Times New Roman" pitchFamily="18" charset="0"/>
                <a:cs typeface="Times New Roman" pitchFamily="18" charset="0"/>
              </a:rPr>
              <a:t>TRONG CÔNG TÁC CHỦ NHIỆM </a:t>
            </a:r>
          </a:p>
          <a:p>
            <a:pPr algn="ctr">
              <a:spcBef>
                <a:spcPct val="50000"/>
              </a:spcBef>
            </a:pPr>
            <a:r>
              <a:rPr lang="pt-BR" sz="2800" b="1" smtClean="0">
                <a:solidFill>
                  <a:srgbClr val="FF0000"/>
                </a:solidFill>
                <a:latin typeface="Times New Roman" pitchFamily="18" charset="0"/>
                <a:cs typeface="Times New Roman" pitchFamily="18" charset="0"/>
              </a:rPr>
              <a:t>NHẰM KHẮC PHỤC TÌNH TRẠNG </a:t>
            </a:r>
          </a:p>
          <a:p>
            <a:pPr algn="ctr">
              <a:spcBef>
                <a:spcPct val="50000"/>
              </a:spcBef>
            </a:pPr>
            <a:r>
              <a:rPr lang="pt-BR" sz="2800" b="1" smtClean="0">
                <a:solidFill>
                  <a:srgbClr val="FF0000"/>
                </a:solidFill>
                <a:latin typeface="Times New Roman" pitchFamily="18" charset="0"/>
                <a:cs typeface="Times New Roman" pitchFamily="18" charset="0"/>
              </a:rPr>
              <a:t>HỌC SINH CHÁN HỌC VÀ BỎ HỌC</a:t>
            </a:r>
          </a:p>
        </p:txBody>
      </p:sp>
      <p:sp>
        <p:nvSpPr>
          <p:cNvPr id="5" name="Rectangle 4"/>
          <p:cNvSpPr/>
          <p:nvPr/>
        </p:nvSpPr>
        <p:spPr>
          <a:xfrm>
            <a:off x="668632" y="3508075"/>
            <a:ext cx="7696200" cy="2246769"/>
          </a:xfrm>
          <a:prstGeom prst="rect">
            <a:avLst/>
          </a:prstGeom>
        </p:spPr>
        <p:txBody>
          <a:bodyPr wrap="square">
            <a:spAutoFit/>
          </a:bodyPr>
          <a:lstStyle/>
          <a:p>
            <a:pPr algn="ctr"/>
            <a:r>
              <a:rPr lang="en-US" sz="2800" b="1" i="1" smtClean="0">
                <a:solidFill>
                  <a:srgbClr val="FF0000"/>
                </a:solidFill>
                <a:latin typeface="Times New Roman" pitchFamily="18" charset="0"/>
                <a:cs typeface="Times New Roman" pitchFamily="18" charset="0"/>
              </a:rPr>
              <a:t>Mục tiêu:</a:t>
            </a:r>
          </a:p>
          <a:p>
            <a:pPr algn="ctr"/>
            <a:r>
              <a:rPr lang="en-US" sz="2800" b="1" i="1" smtClean="0">
                <a:solidFill>
                  <a:srgbClr val="FF0000"/>
                </a:solidFill>
                <a:latin typeface="Times New Roman" pitchFamily="18" charset="0"/>
                <a:cs typeface="Times New Roman" pitchFamily="18" charset="0"/>
              </a:rPr>
              <a:t> 	</a:t>
            </a:r>
            <a:r>
              <a:rPr lang="pt-BR" sz="2800" smtClean="0">
                <a:solidFill>
                  <a:srgbClr val="0000FF"/>
                </a:solidFill>
                <a:latin typeface="Times New Roman" pitchFamily="18" charset="0"/>
                <a:cs typeface="Times New Roman" pitchFamily="18" charset="0"/>
              </a:rPr>
              <a:t>Khắc </a:t>
            </a:r>
            <a:r>
              <a:rPr lang="pt-BR" sz="2800">
                <a:solidFill>
                  <a:srgbClr val="0000FF"/>
                </a:solidFill>
                <a:latin typeface="Times New Roman" pitchFamily="18" charset="0"/>
                <a:cs typeface="Times New Roman" pitchFamily="18" charset="0"/>
              </a:rPr>
              <a:t>phục tình trạng HS chán học và bỏ </a:t>
            </a:r>
            <a:r>
              <a:rPr lang="pt-BR" sz="2800" smtClean="0">
                <a:solidFill>
                  <a:srgbClr val="0000FF"/>
                </a:solidFill>
                <a:latin typeface="Times New Roman" pitchFamily="18" charset="0"/>
                <a:cs typeface="Times New Roman" pitchFamily="18" charset="0"/>
              </a:rPr>
              <a:t>học.</a:t>
            </a:r>
            <a:endParaRPr lang="en-US" sz="2800">
              <a:solidFill>
                <a:srgbClr val="0000FF"/>
              </a:solidFill>
              <a:latin typeface="Times New Roman" pitchFamily="18" charset="0"/>
              <a:cs typeface="Times New Roman" pitchFamily="18" charset="0"/>
            </a:endParaRPr>
          </a:p>
          <a:p>
            <a:pPr algn="ctr"/>
            <a:r>
              <a:rPr lang="pt-BR" sz="2800">
                <a:solidFill>
                  <a:srgbClr val="0000FF"/>
                </a:solidFill>
                <a:latin typeface="Times New Roman" pitchFamily="18" charset="0"/>
                <a:cs typeface="Times New Roman" pitchFamily="18" charset="0"/>
              </a:rPr>
              <a:t>	</a:t>
            </a:r>
            <a:r>
              <a:rPr lang="pt-BR" sz="2800" smtClean="0">
                <a:solidFill>
                  <a:srgbClr val="0000FF"/>
                </a:solidFill>
                <a:latin typeface="Times New Roman" pitchFamily="18" charset="0"/>
                <a:cs typeface="Times New Roman" pitchFamily="18" charset="0"/>
              </a:rPr>
              <a:t>Học </a:t>
            </a:r>
            <a:r>
              <a:rPr lang="pt-BR" sz="2800">
                <a:solidFill>
                  <a:srgbClr val="0000FF"/>
                </a:solidFill>
                <a:latin typeface="Times New Roman" pitchFamily="18" charset="0"/>
                <a:cs typeface="Times New Roman" pitchFamily="18" charset="0"/>
              </a:rPr>
              <a:t>sinh yêu </a:t>
            </a:r>
            <a:r>
              <a:rPr lang="pt-BR" sz="2800" smtClean="0">
                <a:solidFill>
                  <a:srgbClr val="0000FF"/>
                </a:solidFill>
                <a:latin typeface="Times New Roman" pitchFamily="18" charset="0"/>
                <a:cs typeface="Times New Roman" pitchFamily="18" charset="0"/>
              </a:rPr>
              <a:t>thích </a:t>
            </a:r>
            <a:r>
              <a:rPr lang="pt-BR" sz="2800">
                <a:solidFill>
                  <a:srgbClr val="0000FF"/>
                </a:solidFill>
                <a:latin typeface="Times New Roman" pitchFamily="18" charset="0"/>
                <a:cs typeface="Times New Roman" pitchFamily="18" charset="0"/>
              </a:rPr>
              <a:t>đến trường tham gia </a:t>
            </a:r>
            <a:endParaRPr lang="pt-BR" sz="2800" smtClean="0">
              <a:solidFill>
                <a:srgbClr val="0000FF"/>
              </a:solidFill>
              <a:latin typeface="Times New Roman" pitchFamily="18" charset="0"/>
              <a:cs typeface="Times New Roman" pitchFamily="18" charset="0"/>
            </a:endParaRPr>
          </a:p>
          <a:p>
            <a:pPr algn="ctr"/>
            <a:r>
              <a:rPr lang="pt-BR" sz="2800" smtClean="0">
                <a:solidFill>
                  <a:srgbClr val="0000FF"/>
                </a:solidFill>
                <a:latin typeface="Times New Roman" pitchFamily="18" charset="0"/>
                <a:cs typeface="Times New Roman" pitchFamily="18" charset="0"/>
              </a:rPr>
              <a:t>tích </a:t>
            </a:r>
            <a:r>
              <a:rPr lang="pt-BR" sz="2800">
                <a:solidFill>
                  <a:srgbClr val="0000FF"/>
                </a:solidFill>
                <a:latin typeface="Times New Roman" pitchFamily="18" charset="0"/>
                <a:cs typeface="Times New Roman" pitchFamily="18" charset="0"/>
              </a:rPr>
              <a:t>cực các hoạt động học tập</a:t>
            </a:r>
            <a:endParaRPr lang="en-US" sz="2800">
              <a:solidFill>
                <a:srgbClr val="0000FF"/>
              </a:solidFill>
              <a:latin typeface="Times New Roman" pitchFamily="18" charset="0"/>
              <a:cs typeface="Times New Roman" pitchFamily="18" charset="0"/>
            </a:endParaRPr>
          </a:p>
          <a:p>
            <a:pPr algn="ctr"/>
            <a:endParaRPr lang="pt-BR" sz="2800" b="1"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3898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524000" y="228600"/>
            <a:ext cx="7580007" cy="609600"/>
          </a:xfrm>
          <a:noFill/>
          <a:ln>
            <a:noFill/>
          </a:ln>
        </p:spPr>
        <p:txBody>
          <a:bodyPr>
            <a:normAutofit fontScale="90000"/>
          </a:bodyPr>
          <a:lstStyle/>
          <a:p>
            <a:pPr lvl="0" defTabSz="1155700">
              <a:lnSpc>
                <a:spcPct val="90000"/>
              </a:lnSpc>
              <a:spcAft>
                <a:spcPct val="35000"/>
              </a:spcAft>
            </a:pPr>
            <a:r>
              <a:rPr lang="en-US" sz="2800" b="1">
                <a:solidFill>
                  <a:srgbClr val="FF0000"/>
                </a:solidFill>
                <a:latin typeface="Times New Roman" panose="02020603050405020304" pitchFamily="18" charset="0"/>
                <a:cs typeface="Times New Roman" panose="02020603050405020304" pitchFamily="18" charset="0"/>
              </a:rPr>
              <a:t>NGUYÊN NHÂN HỌC SINH CHÁN HỌC, BỎ HỌC</a:t>
            </a:r>
            <a:endParaRPr lang="en-US" sz="2800" b="1" dirty="0">
              <a:solidFill>
                <a:srgbClr val="FF0000"/>
              </a:solidFill>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288387" y="-2"/>
            <a:ext cx="8334119" cy="1219202"/>
            <a:chOff x="288387" y="-2"/>
            <a:chExt cx="8334119" cy="1219202"/>
          </a:xfrm>
        </p:grpSpPr>
        <p:cxnSp>
          <p:nvCxnSpPr>
            <p:cNvPr id="23" name="Straight Connector 22"/>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24"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7" y="-2"/>
              <a:ext cx="1219200" cy="1219202"/>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Đừng ngại việc cho học sinh sử dụng điện thoại trong giờ học - Giáo dục  Việt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41" r="12656" b="7615"/>
          <a:stretch/>
        </p:blipFill>
        <p:spPr bwMode="auto">
          <a:xfrm>
            <a:off x="6080186" y="1107831"/>
            <a:ext cx="2606614" cy="18253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guyên Nhân Tại Sao Trẻ Lười H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4" y="1107831"/>
            <a:ext cx="2799109" cy="1864207"/>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3276600" y="3276601"/>
            <a:ext cx="2819400" cy="1066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smtClean="0">
                <a:solidFill>
                  <a:srgbClr val="FF0000"/>
                </a:solidFill>
                <a:latin typeface="Times New Roman" panose="02020603050405020304" pitchFamily="18" charset="0"/>
                <a:cs typeface="Times New Roman" panose="02020603050405020304" pitchFamily="18" charset="0"/>
              </a:rPr>
              <a:t>CHÁN HỌC, BỎ HỌC</a:t>
            </a:r>
            <a:endParaRPr lang="en-US" sz="2400"/>
          </a:p>
        </p:txBody>
      </p:sp>
      <p:cxnSp>
        <p:nvCxnSpPr>
          <p:cNvPr id="5" name="Straight Arrow Connector 4"/>
          <p:cNvCxnSpPr>
            <a:stCxn id="3" idx="0"/>
            <a:endCxn id="4098" idx="2"/>
          </p:cNvCxnSpPr>
          <p:nvPr/>
        </p:nvCxnSpPr>
        <p:spPr>
          <a:xfrm flipV="1">
            <a:off x="4686300" y="2933219"/>
            <a:ext cx="2697193" cy="34338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3" idx="0"/>
            <a:endCxn id="4100" idx="2"/>
          </p:cNvCxnSpPr>
          <p:nvPr/>
        </p:nvCxnSpPr>
        <p:spPr>
          <a:xfrm flipH="1" flipV="1">
            <a:off x="1907239" y="2972038"/>
            <a:ext cx="2779061" cy="3045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16" descr="Lao động chưa thành niên: Tập huấn giải pháp về giảm thiểu lao động trẻ em  | VTV.VN"/>
          <p:cNvPicPr>
            <a:picLocks noChangeAspect="1" noChangeArrowheads="1"/>
          </p:cNvPicPr>
          <p:nvPr/>
        </p:nvPicPr>
        <p:blipFill rotWithShape="1">
          <a:blip r:embed="rId5">
            <a:extLst>
              <a:ext uri="{28A0092B-C50C-407E-A947-70E740481C1C}">
                <a14:useLocalDpi xmlns:a14="http://schemas.microsoft.com/office/drawing/2010/main" val="0"/>
              </a:ext>
            </a:extLst>
          </a:blip>
          <a:srcRect l="925" t="-41" r="18390" b="13101"/>
          <a:stretch/>
        </p:blipFill>
        <p:spPr bwMode="auto">
          <a:xfrm>
            <a:off x="3428999" y="1102262"/>
            <a:ext cx="2514601" cy="1832395"/>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p:cNvCxnSpPr>
            <a:stCxn id="3" idx="0"/>
            <a:endCxn id="16" idx="2"/>
          </p:cNvCxnSpPr>
          <p:nvPr/>
        </p:nvCxnSpPr>
        <p:spPr>
          <a:xfrm flipV="1">
            <a:off x="4686300" y="2934657"/>
            <a:ext cx="0" cy="3419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6459" t="18285" r="4085" b="-1"/>
          <a:stretch/>
        </p:blipFill>
        <p:spPr bwMode="auto">
          <a:xfrm>
            <a:off x="6282026" y="4748573"/>
            <a:ext cx="2922199"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5" name="Straight Arrow Connector 44"/>
          <p:cNvCxnSpPr/>
          <p:nvPr/>
        </p:nvCxnSpPr>
        <p:spPr>
          <a:xfrm>
            <a:off x="4686299" y="4336479"/>
            <a:ext cx="1" cy="4361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10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295" t="1529" r="6863" b="12432"/>
          <a:stretch/>
        </p:blipFill>
        <p:spPr bwMode="auto">
          <a:xfrm>
            <a:off x="308515" y="4772629"/>
            <a:ext cx="2618715" cy="2085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0" name="Straight Arrow Connector 49"/>
          <p:cNvCxnSpPr/>
          <p:nvPr/>
        </p:nvCxnSpPr>
        <p:spPr>
          <a:xfrm flipH="1">
            <a:off x="1617872" y="4357659"/>
            <a:ext cx="3088557" cy="3937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4" name="Picture 2" descr="Làm thế nào để giúp một đứa trẻ nhút nhát - Táo Trường họ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6386" y="4748573"/>
            <a:ext cx="3159825" cy="2106551"/>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Straight Arrow Connector 55"/>
          <p:cNvCxnSpPr/>
          <p:nvPr/>
        </p:nvCxnSpPr>
        <p:spPr>
          <a:xfrm>
            <a:off x="4686300" y="4343401"/>
            <a:ext cx="2875548" cy="4987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7563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304800"/>
            <a:ext cx="8229600" cy="5033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400" b="1" smtClean="0">
                <a:solidFill>
                  <a:srgbClr val="FF0000"/>
                </a:solidFill>
                <a:latin typeface="Times New Roman" pitchFamily="18" charset="0"/>
                <a:cs typeface="Times New Roman" panose="02020603050405020304" pitchFamily="18" charset="0"/>
              </a:rPr>
              <a:t>CÁC BIỆN PHÁP KHẮC PHỤC </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288387" y="-2"/>
            <a:ext cx="8334119" cy="1219202"/>
            <a:chOff x="288387" y="-2"/>
            <a:chExt cx="8334119" cy="1219202"/>
          </a:xfrm>
        </p:grpSpPr>
        <p:cxnSp>
          <p:nvCxnSpPr>
            <p:cNvPr id="6" name="Straight Connector 5"/>
            <p:cNvCxnSpPr/>
            <p:nvPr/>
          </p:nvCxnSpPr>
          <p:spPr>
            <a:xfrm>
              <a:off x="1676400" y="838200"/>
              <a:ext cx="6946106" cy="0"/>
            </a:xfrm>
            <a:prstGeom prst="line">
              <a:avLst/>
            </a:prstGeom>
            <a:ln w="38100">
              <a:solidFill>
                <a:schemeClr val="accent1">
                  <a:lumMod val="75000"/>
                </a:schemeClr>
              </a:solidFill>
            </a:ln>
          </p:spPr>
          <p:style>
            <a:lnRef idx="3">
              <a:schemeClr val="dk1"/>
            </a:lnRef>
            <a:fillRef idx="0">
              <a:schemeClr val="dk1"/>
            </a:fillRef>
            <a:effectRef idx="2">
              <a:schemeClr val="dk1"/>
            </a:effectRef>
            <a:fontRef idx="minor">
              <a:schemeClr val="tx1"/>
            </a:fontRef>
          </p:style>
        </p:cxnSp>
        <p:pic>
          <p:nvPicPr>
            <p:cNvPr id="7"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7" y="-2"/>
              <a:ext cx="1219200" cy="1219202"/>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https://f9.photo.talk.zdn.vn/1708750710628721974/dbd2468bdd722e2c776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64" t="25533"/>
          <a:stretch/>
        </p:blipFill>
        <p:spPr bwMode="auto">
          <a:xfrm>
            <a:off x="95490" y="4957489"/>
            <a:ext cx="2647710" cy="169914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ừ 01/11 không phê bình học sinh trước trường, lớ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ừ 01/11 không phê bình học sinh trước trường, lớ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8" name="Straight Arrow Connector 17"/>
          <p:cNvCxnSpPr>
            <a:stCxn id="8" idx="3"/>
            <a:endCxn id="2064" idx="1"/>
          </p:cNvCxnSpPr>
          <p:nvPr/>
        </p:nvCxnSpPr>
        <p:spPr>
          <a:xfrm>
            <a:off x="5734856" y="4954462"/>
            <a:ext cx="531690" cy="690266"/>
          </a:xfrm>
          <a:prstGeom prst="straightConnector1">
            <a:avLst/>
          </a:prstGeom>
          <a:ln>
            <a:solidFill>
              <a:srgbClr val="0000FF"/>
            </a:solidFill>
            <a:tailEnd type="arrow"/>
          </a:ln>
        </p:spPr>
        <p:style>
          <a:lnRef idx="3">
            <a:schemeClr val="accent2"/>
          </a:lnRef>
          <a:fillRef idx="0">
            <a:schemeClr val="accent2"/>
          </a:fillRef>
          <a:effectRef idx="2">
            <a:schemeClr val="accent2"/>
          </a:effectRef>
          <a:fontRef idx="minor">
            <a:schemeClr val="tx1"/>
          </a:fontRef>
        </p:style>
      </p:cxnSp>
      <p:sp>
        <p:nvSpPr>
          <p:cNvPr id="31" name="Rectangle 30"/>
          <p:cNvSpPr/>
          <p:nvPr/>
        </p:nvSpPr>
        <p:spPr>
          <a:xfrm>
            <a:off x="201295" y="1198148"/>
            <a:ext cx="5392823" cy="461665"/>
          </a:xfrm>
          <a:prstGeom prst="rect">
            <a:avLst/>
          </a:prstGeom>
        </p:spPr>
        <p:txBody>
          <a:bodyPr wrap="none">
            <a:spAutoFit/>
          </a:bodyPr>
          <a:lstStyle/>
          <a:p>
            <a:r>
              <a:rPr lang="en-US" sz="2400" b="1" smtClean="0">
                <a:solidFill>
                  <a:srgbClr val="0000FF"/>
                </a:solidFill>
                <a:latin typeface="Times New Roman" pitchFamily="18" charset="0"/>
                <a:cs typeface="Times New Roman" pitchFamily="18" charset="0"/>
              </a:rPr>
              <a:t>1. Học </a:t>
            </a:r>
            <a:r>
              <a:rPr lang="en-US" sz="2400" b="1">
                <a:solidFill>
                  <a:srgbClr val="0000FF"/>
                </a:solidFill>
                <a:latin typeface="Times New Roman" pitchFamily="18" charset="0"/>
                <a:cs typeface="Times New Roman" pitchFamily="18" charset="0"/>
              </a:rPr>
              <a:t>sinh chán học, bỏ học do học yếu</a:t>
            </a:r>
          </a:p>
        </p:txBody>
      </p:sp>
      <p:pic>
        <p:nvPicPr>
          <p:cNvPr id="2064" name="Picture 10" descr="Giáo viên khối 2 dự giờ góp ý, trao đổi kinh nghiệm giảng dạy trong khố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404" t="2658" b="7179"/>
          <a:stretch/>
        </p:blipFill>
        <p:spPr bwMode="auto">
          <a:xfrm>
            <a:off x="6266546" y="4516301"/>
            <a:ext cx="2475039" cy="2256853"/>
          </a:xfrm>
          <a:prstGeom prst="rect">
            <a:avLst/>
          </a:prstGeom>
          <a:noFill/>
          <a:extLst>
            <a:ext uri="{909E8E84-426E-40DD-AFC4-6F175D3DCCD1}">
              <a14:hiddenFill xmlns:a14="http://schemas.microsoft.com/office/drawing/2010/main">
                <a:solidFill>
                  <a:srgbClr val="FFFFFF"/>
                </a:solidFill>
              </a14:hiddenFill>
            </a:ext>
          </a:extLst>
        </p:spPr>
      </p:pic>
      <p:cxnSp>
        <p:nvCxnSpPr>
          <p:cNvPr id="2072" name="Straight Arrow Connector 2071"/>
          <p:cNvCxnSpPr>
            <a:stCxn id="8" idx="1"/>
            <a:endCxn id="9" idx="3"/>
          </p:cNvCxnSpPr>
          <p:nvPr/>
        </p:nvCxnSpPr>
        <p:spPr>
          <a:xfrm flipH="1">
            <a:off x="2743200" y="4954462"/>
            <a:ext cx="470151" cy="852601"/>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8" idx="0"/>
            <a:endCxn id="55" idx="2"/>
          </p:cNvCxnSpPr>
          <p:nvPr/>
        </p:nvCxnSpPr>
        <p:spPr>
          <a:xfrm flipH="1" flipV="1">
            <a:off x="4429024" y="3669336"/>
            <a:ext cx="45080" cy="445464"/>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nvGrpSpPr>
          <p:cNvPr id="2053" name="Group 2052"/>
          <p:cNvGrpSpPr/>
          <p:nvPr/>
        </p:nvGrpSpPr>
        <p:grpSpPr>
          <a:xfrm>
            <a:off x="3213351" y="4114800"/>
            <a:ext cx="2521505" cy="1679323"/>
            <a:chOff x="3213351" y="4114800"/>
            <a:chExt cx="2521505" cy="1679323"/>
          </a:xfrm>
        </p:grpSpPr>
        <p:pic>
          <p:nvPicPr>
            <p:cNvPr id="8" name="Picture 4" descr="Nguyên Nhân Tại Sao Trẻ Lười H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3351" y="4114800"/>
              <a:ext cx="2521505" cy="1679323"/>
            </a:xfrm>
            <a:prstGeom prst="rect">
              <a:avLst/>
            </a:prstGeom>
            <a:noFill/>
            <a:extLst>
              <a:ext uri="{909E8E84-426E-40DD-AFC4-6F175D3DCCD1}">
                <a14:hiddenFill xmlns:a14="http://schemas.microsoft.com/office/drawing/2010/main">
                  <a:solidFill>
                    <a:srgbClr val="FFFFFF"/>
                  </a:solidFill>
                </a14:hiddenFill>
              </a:ext>
            </a:extLst>
          </p:spPr>
        </p:pic>
        <p:cxnSp>
          <p:nvCxnSpPr>
            <p:cNvPr id="2050" name="Straight Connector 2049"/>
            <p:cNvCxnSpPr/>
            <p:nvPr/>
          </p:nvCxnSpPr>
          <p:spPr>
            <a:xfrm>
              <a:off x="3213351" y="4114800"/>
              <a:ext cx="2521505" cy="16793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52" name="Straight Connector 2051"/>
            <p:cNvCxnSpPr/>
            <p:nvPr/>
          </p:nvCxnSpPr>
          <p:spPr>
            <a:xfrm flipH="1">
              <a:off x="3213351" y="4114800"/>
              <a:ext cx="2521505" cy="16793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8"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35" t="11721" r="11250" b="43440"/>
          <a:stretch/>
        </p:blipFill>
        <p:spPr bwMode="auto">
          <a:xfrm>
            <a:off x="6008321" y="1733532"/>
            <a:ext cx="2733847" cy="1952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5" descr="C:\Users\Admin\Pictures\Screenshots\Screenshot (40).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3541"/>
          <a:stretch/>
        </p:blipFill>
        <p:spPr bwMode="auto">
          <a:xfrm>
            <a:off x="95490" y="1659813"/>
            <a:ext cx="2802216" cy="2061551"/>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Straight Arrow Connector 50"/>
          <p:cNvCxnSpPr>
            <a:endCxn id="48" idx="2"/>
          </p:cNvCxnSpPr>
          <p:nvPr/>
        </p:nvCxnSpPr>
        <p:spPr>
          <a:xfrm flipV="1">
            <a:off x="5734856" y="3685886"/>
            <a:ext cx="1640389" cy="1268576"/>
          </a:xfrm>
          <a:prstGeom prst="straightConnector1">
            <a:avLst/>
          </a:prstGeom>
          <a:ln>
            <a:solidFill>
              <a:srgbClr val="0000FF"/>
            </a:solidFill>
            <a:tailEnd type="arrow"/>
          </a:ln>
        </p:spPr>
        <p:style>
          <a:lnRef idx="3">
            <a:schemeClr val="accent2"/>
          </a:lnRef>
          <a:fillRef idx="0">
            <a:schemeClr val="accent2"/>
          </a:fillRef>
          <a:effectRef idx="2">
            <a:schemeClr val="accent2"/>
          </a:effectRef>
          <a:fontRef idx="minor">
            <a:schemeClr val="tx1"/>
          </a:fontRef>
        </p:style>
      </p:cxnSp>
      <p:grpSp>
        <p:nvGrpSpPr>
          <p:cNvPr id="54" name="Group 53"/>
          <p:cNvGrpSpPr/>
          <p:nvPr/>
        </p:nvGrpSpPr>
        <p:grpSpPr>
          <a:xfrm>
            <a:off x="3124200" y="1831318"/>
            <a:ext cx="2667939" cy="1838018"/>
            <a:chOff x="5452831" y="2743448"/>
            <a:chExt cx="3138862" cy="2158501"/>
          </a:xfrm>
        </p:grpSpPr>
        <p:pic>
          <p:nvPicPr>
            <p:cNvPr id="55" name="Picture 6" descr="Từ 01/11 không phê bình học sinh trước trường, lớ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52831" y="2743448"/>
              <a:ext cx="3070281" cy="2158501"/>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Straight Connector 55"/>
            <p:cNvCxnSpPr/>
            <p:nvPr/>
          </p:nvCxnSpPr>
          <p:spPr>
            <a:xfrm>
              <a:off x="5452831" y="2743448"/>
              <a:ext cx="3070281" cy="21585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5452832" y="2743449"/>
              <a:ext cx="3138861" cy="21585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8" name="Straight Arrow Connector 57"/>
          <p:cNvCxnSpPr>
            <a:endCxn id="50" idx="2"/>
          </p:cNvCxnSpPr>
          <p:nvPr/>
        </p:nvCxnSpPr>
        <p:spPr>
          <a:xfrm flipH="1" flipV="1">
            <a:off x="1496598" y="3721364"/>
            <a:ext cx="1716753" cy="1233098"/>
          </a:xfrm>
          <a:prstGeom prst="straightConnector1">
            <a:avLst/>
          </a:prstGeom>
          <a:ln>
            <a:solidFill>
              <a:srgbClr val="0000FF"/>
            </a:solidFill>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5192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72"/>
                                        </p:tgtEl>
                                        <p:attrNameLst>
                                          <p:attrName>style.visibility</p:attrName>
                                        </p:attrNameLst>
                                      </p:cBhvr>
                                      <p:to>
                                        <p:strVal val="visible"/>
                                      </p:to>
                                    </p:set>
                                    <p:animEffect transition="in" filter="wipe(down)">
                                      <p:cBhvr>
                                        <p:cTn id="7" dur="500"/>
                                        <p:tgtEl>
                                          <p:spTgt spid="207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down)">
                                      <p:cBhvr>
                                        <p:cTn id="15" dur="500"/>
                                        <p:tgtEl>
                                          <p:spTgt spid="58"/>
                                        </p:tgtEl>
                                      </p:cBhvr>
                                    </p:animEffect>
                                  </p:childTnLst>
                                </p:cTn>
                              </p:par>
                              <p:par>
                                <p:cTn id="16" presetID="22" presetClass="entr" presetSubtype="4" fill="hold"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down)">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par>
                                <p:cTn id="24" presetID="22" presetClass="entr" presetSubtype="4" fill="hold"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wipe(down)">
                                      <p:cBhvr>
                                        <p:cTn id="26" dur="500"/>
                                        <p:tgtEl>
                                          <p:spTgt spid="5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down)">
                                      <p:cBhvr>
                                        <p:cTn id="31" dur="500"/>
                                        <p:tgtEl>
                                          <p:spTgt spid="51"/>
                                        </p:tgtEl>
                                      </p:cBhvr>
                                    </p:animEffect>
                                  </p:childTnLst>
                                </p:cTn>
                              </p:par>
                              <p:par>
                                <p:cTn id="32" presetID="22" presetClass="entr" presetSubtype="4" fill="hold"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down)">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nodeType="withEffect">
                                  <p:stCondLst>
                                    <p:cond delay="0"/>
                                  </p:stCondLst>
                                  <p:childTnLst>
                                    <p:set>
                                      <p:cBhvr>
                                        <p:cTn id="41" dur="1" fill="hold">
                                          <p:stCondLst>
                                            <p:cond delay="0"/>
                                          </p:stCondLst>
                                        </p:cTn>
                                        <p:tgtEl>
                                          <p:spTgt spid="2064"/>
                                        </p:tgtEl>
                                        <p:attrNameLst>
                                          <p:attrName>style.visibility</p:attrName>
                                        </p:attrNameLst>
                                      </p:cBhvr>
                                      <p:to>
                                        <p:strVal val="visible"/>
                                      </p:to>
                                    </p:set>
                                    <p:animEffect transition="in" filter="wipe(down)">
                                      <p:cBhvr>
                                        <p:cTn id="42" dur="500"/>
                                        <p:tgtEl>
                                          <p:spTgt spid="2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1643</TotalTime>
  <Words>753</Words>
  <PresentationFormat>On-screen Show (4:3)</PresentationFormat>
  <Paragraphs>160</Paragraphs>
  <Slides>27</Slides>
  <Notes>2</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NGUYÊN NHÂN HỌC SINH CHÁN HỌC, BỎ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2021-03-09T14:26:20Z</dcterms:created>
  <dcterms:modified xsi:type="dcterms:W3CDTF">2021-05-25T13:03:28Z</dcterms:modified>
</cp:coreProperties>
</file>