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2" r:id="rId3"/>
    <p:sldId id="257" r:id="rId4"/>
    <p:sldId id="258" r:id="rId5"/>
    <p:sldId id="263" r:id="rId6"/>
    <p:sldId id="264" r:id="rId7"/>
    <p:sldId id="265" r:id="rId8"/>
    <p:sldId id="266" r:id="rId9"/>
    <p:sldId id="259" r:id="rId10"/>
    <p:sldId id="260"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2" d="100"/>
          <a:sy n="82" d="100"/>
        </p:scale>
        <p:origin x="643"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31885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315530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1D73F7-F010-4B11-87C5-D6C55A05CF5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18205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vi-VN"/>
              <a:t>Bấm để sửa kiểu tiêu đề Bản cái</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2660320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1D73F7-F010-4B11-87C5-D6C55A05CF5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780326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4072548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1954461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121435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119709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80AC7CB-A616-4CBA-9C1D-E8D0FF80A238}"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268788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307662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C80AC7CB-A616-4CBA-9C1D-E8D0FF80A238}" type="datetimeFigureOut">
              <a:rPr lang="en-US" smtClean="0"/>
              <a:t>6/25/2022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245441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80AC7CB-A616-4CBA-9C1D-E8D0FF80A238}" type="datetimeFigureOut">
              <a:rPr lang="en-US" smtClean="0"/>
              <a:t>6/25/2022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92311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AC7CB-A616-4CBA-9C1D-E8D0FF80A238}" type="datetimeFigureOut">
              <a:rPr lang="en-US" smtClean="0"/>
              <a:t>6/25/2022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296923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vi-VN"/>
              <a:t>Bấm để sửa kiểu tiêu đề Bản cái</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109701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80AC7CB-A616-4CBA-9C1D-E8D0FF80A238}"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1D73F7-F010-4B11-87C5-D6C55A05CF5C}" type="slidenum">
              <a:rPr lang="en-US" smtClean="0"/>
              <a:t>‹#›</a:t>
            </a:fld>
            <a:endParaRPr lang="en-US"/>
          </a:p>
        </p:txBody>
      </p:sp>
    </p:spTree>
    <p:extLst>
      <p:ext uri="{BB962C8B-B14F-4D97-AF65-F5344CB8AC3E}">
        <p14:creationId xmlns:p14="http://schemas.microsoft.com/office/powerpoint/2010/main" val="16370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80AC7CB-A616-4CBA-9C1D-E8D0FF80A238}" type="datetimeFigureOut">
              <a:rPr lang="en-US" smtClean="0"/>
              <a:t>6/25/2022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1D73F7-F010-4B11-87C5-D6C55A05CF5C}" type="slidenum">
              <a:rPr lang="en-US" smtClean="0"/>
              <a:t>‹#›</a:t>
            </a:fld>
            <a:endParaRPr lang="en-US"/>
          </a:p>
        </p:txBody>
      </p:sp>
    </p:spTree>
    <p:extLst>
      <p:ext uri="{BB962C8B-B14F-4D97-AF65-F5344CB8AC3E}">
        <p14:creationId xmlns:p14="http://schemas.microsoft.com/office/powerpoint/2010/main" val="41804905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F6F43-9DF5-8B15-F49A-39562A1DFC55}"/>
              </a:ext>
            </a:extLst>
          </p:cNvPr>
          <p:cNvSpPr>
            <a:spLocks noGrp="1"/>
          </p:cNvSpPr>
          <p:nvPr>
            <p:ph type="ctrTitle"/>
          </p:nvPr>
        </p:nvSpPr>
        <p:spPr>
          <a:xfrm>
            <a:off x="167952" y="665163"/>
            <a:ext cx="12024048" cy="781082"/>
          </a:xfrm>
          <a:solidFill>
            <a:schemeClr val="accent2"/>
          </a:solidFill>
        </p:spPr>
        <p:txBody>
          <a:bodyPr>
            <a:normAutofit fontScale="90000"/>
          </a:bodyPr>
          <a:lstStyle/>
          <a:p>
            <a:pPr algn="ctr"/>
            <a:r>
              <a:rPr lang="en-US">
                <a:latin typeface="Times New Roman" panose="02020603050405020304" pitchFamily="18" charset="0"/>
                <a:cs typeface="Times New Roman" panose="02020603050405020304" pitchFamily="18" charset="0"/>
              </a:rPr>
              <a:t>CHƯƠNG IV ÂM THANH</a:t>
            </a:r>
          </a:p>
        </p:txBody>
      </p:sp>
      <p:sp>
        <p:nvSpPr>
          <p:cNvPr id="4" name="Hộp Văn bản 3">
            <a:extLst>
              <a:ext uri="{FF2B5EF4-FFF2-40B4-BE49-F238E27FC236}">
                <a16:creationId xmlns:a16="http://schemas.microsoft.com/office/drawing/2014/main" id="{C21A5F7A-42A6-A4C1-3DED-2E0074AEAE03}"/>
              </a:ext>
            </a:extLst>
          </p:cNvPr>
          <p:cNvSpPr txBox="1"/>
          <p:nvPr/>
        </p:nvSpPr>
        <p:spPr>
          <a:xfrm>
            <a:off x="205272" y="2663626"/>
            <a:ext cx="11986727" cy="2554545"/>
          </a:xfrm>
          <a:prstGeom prst="rect">
            <a:avLst/>
          </a:prstGeom>
          <a:solidFill>
            <a:schemeClr val="tx2">
              <a:lumMod val="20000"/>
              <a:lumOff val="80000"/>
            </a:schemeClr>
          </a:solidFill>
        </p:spPr>
        <p:txBody>
          <a:bodyPr wrap="square" rtlCol="0">
            <a:spAutoFit/>
          </a:bodyPr>
          <a:lstStyle/>
          <a:p>
            <a:pPr algn="ctr"/>
            <a:r>
              <a:rPr lang="en-US" sz="8000" b="1">
                <a:latin typeface="Times New Roman" panose="02020603050405020304" pitchFamily="18" charset="0"/>
                <a:cs typeface="Times New Roman" panose="02020603050405020304" pitchFamily="18" charset="0"/>
              </a:rPr>
              <a:t>BÀI 12 </a:t>
            </a:r>
          </a:p>
          <a:p>
            <a:pPr algn="ctr"/>
            <a:r>
              <a:rPr lang="en-US" sz="8000" b="1">
                <a:latin typeface="Times New Roman" panose="02020603050405020304" pitchFamily="18" charset="0"/>
                <a:cs typeface="Times New Roman" panose="02020603050405020304" pitchFamily="18" charset="0"/>
              </a:rPr>
              <a:t>SÓNG ÂM </a:t>
            </a:r>
          </a:p>
        </p:txBody>
      </p:sp>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6019834E-E560-6138-80CB-89E82E0D65A3}"/>
              </a:ext>
            </a:extLst>
          </p:cNvPr>
          <p:cNvSpPr txBox="1"/>
          <p:nvPr/>
        </p:nvSpPr>
        <p:spPr>
          <a:xfrm>
            <a:off x="4374497" y="6046237"/>
            <a:ext cx="3435221" cy="523220"/>
          </a:xfrm>
          <a:prstGeom prst="rect">
            <a:avLst/>
          </a:prstGeom>
          <a:solidFill>
            <a:schemeClr val="accent2"/>
          </a:solidFill>
        </p:spPr>
        <p:txBody>
          <a:bodyPr wrap="square" rtlCol="0">
            <a:spAutoFit/>
          </a:bodyPr>
          <a:lstStyle/>
          <a:p>
            <a:r>
              <a:rPr lang="en-US" sz="2800">
                <a:latin typeface="Times New Roman" panose="02020603050405020304" pitchFamily="18" charset="0"/>
                <a:cs typeface="Times New Roman" panose="02020603050405020304" pitchFamily="18" charset="0"/>
              </a:rPr>
              <a:t>Giáo viên: Y Jon Ktul </a:t>
            </a:r>
          </a:p>
        </p:txBody>
      </p:sp>
    </p:spTree>
    <p:extLst>
      <p:ext uri="{BB962C8B-B14F-4D97-AF65-F5344CB8AC3E}">
        <p14:creationId xmlns:p14="http://schemas.microsoft.com/office/powerpoint/2010/main" val="21070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4605432" y="220292"/>
            <a:ext cx="2981135" cy="584775"/>
          </a:xfrm>
          <a:prstGeom prst="rect">
            <a:avLst/>
          </a:prstGeom>
          <a:solidFill>
            <a:srgbClr val="FFC00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III. SÓNG ÂM </a:t>
            </a:r>
          </a:p>
        </p:txBody>
      </p:sp>
      <p:sp>
        <p:nvSpPr>
          <p:cNvPr id="3" name="Hộp Văn bản 2">
            <a:extLst>
              <a:ext uri="{FF2B5EF4-FFF2-40B4-BE49-F238E27FC236}">
                <a16:creationId xmlns:a16="http://schemas.microsoft.com/office/drawing/2014/main" id="{AB47F05C-DF29-4755-27D1-D21D2B33455C}"/>
              </a:ext>
            </a:extLst>
          </p:cNvPr>
          <p:cNvSpPr txBox="1"/>
          <p:nvPr/>
        </p:nvSpPr>
        <p:spPr>
          <a:xfrm>
            <a:off x="184279" y="805067"/>
            <a:ext cx="118234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Sóng âm là sự lan truyền của dao động của nguồn âm trong môi trường</a:t>
            </a:r>
          </a:p>
        </p:txBody>
      </p:sp>
      <p:pic>
        <p:nvPicPr>
          <p:cNvPr id="6" name="Hình ảnh 5">
            <a:extLst>
              <a:ext uri="{FF2B5EF4-FFF2-40B4-BE49-F238E27FC236}">
                <a16:creationId xmlns:a16="http://schemas.microsoft.com/office/drawing/2014/main" id="{D845728E-71A0-4769-791F-785597EF8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350" y="1609660"/>
            <a:ext cx="5262550" cy="1385229"/>
          </a:xfrm>
          <a:prstGeom prst="rect">
            <a:avLst/>
          </a:prstGeom>
        </p:spPr>
      </p:pic>
      <p:pic>
        <p:nvPicPr>
          <p:cNvPr id="9" name="Hình ảnh 8">
            <a:extLst>
              <a:ext uri="{FF2B5EF4-FFF2-40B4-BE49-F238E27FC236}">
                <a16:creationId xmlns:a16="http://schemas.microsoft.com/office/drawing/2014/main" id="{3A25A7C7-C9A9-B1CF-A728-1B60D72ED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00" y="1584055"/>
            <a:ext cx="5107343" cy="1436440"/>
          </a:xfrm>
          <a:prstGeom prst="rect">
            <a:avLst/>
          </a:prstGeom>
        </p:spPr>
      </p:pic>
      <p:sp>
        <p:nvSpPr>
          <p:cNvPr id="10" name="Hộp Văn bản 9">
            <a:extLst>
              <a:ext uri="{FF2B5EF4-FFF2-40B4-BE49-F238E27FC236}">
                <a16:creationId xmlns:a16="http://schemas.microsoft.com/office/drawing/2014/main" id="{1B2CFC9D-DA93-5B1E-C263-AB68E205D322}"/>
              </a:ext>
            </a:extLst>
          </p:cNvPr>
          <p:cNvSpPr txBox="1"/>
          <p:nvPr/>
        </p:nvSpPr>
        <p:spPr>
          <a:xfrm>
            <a:off x="2463282" y="3306290"/>
            <a:ext cx="6923314" cy="646331"/>
          </a:xfrm>
          <a:prstGeom prst="rect">
            <a:avLst/>
          </a:prstGeom>
          <a:solidFill>
            <a:srgbClr val="0070C0"/>
          </a:solidFill>
        </p:spPr>
        <p:txBody>
          <a:bodyPr wrap="square" rtlCol="0">
            <a:spAutoFit/>
          </a:bodyPr>
          <a:lstStyle/>
          <a:p>
            <a:r>
              <a:rPr lang="en-US" sz="3600" b="1">
                <a:latin typeface="Times New Roman" panose="02020603050405020304" pitchFamily="18" charset="0"/>
                <a:cs typeface="Times New Roman" panose="02020603050405020304" pitchFamily="18" charset="0"/>
              </a:rPr>
              <a:t>Sóng âm được tạo ra như thế nào?</a:t>
            </a:r>
          </a:p>
        </p:txBody>
      </p:sp>
      <p:sp>
        <p:nvSpPr>
          <p:cNvPr id="11" name="Hộp Văn bản 10">
            <a:extLst>
              <a:ext uri="{FF2B5EF4-FFF2-40B4-BE49-F238E27FC236}">
                <a16:creationId xmlns:a16="http://schemas.microsoft.com/office/drawing/2014/main" id="{F9F6AC2E-BBC8-9613-C5A4-B146AE6C944A}"/>
              </a:ext>
            </a:extLst>
          </p:cNvPr>
          <p:cNvSpPr txBox="1"/>
          <p:nvPr/>
        </p:nvSpPr>
        <p:spPr>
          <a:xfrm>
            <a:off x="275249" y="3306290"/>
            <a:ext cx="11969620" cy="2554545"/>
          </a:xfrm>
          <a:prstGeom prst="rect">
            <a:avLst/>
          </a:prstGeom>
          <a:solidFill>
            <a:srgbClr val="0070C0"/>
          </a:solidFill>
        </p:spPr>
        <p:txBody>
          <a:bodyPr wrap="square" rtlCol="0">
            <a:spAutoFit/>
          </a:bodyPr>
          <a:lstStyle/>
          <a:p>
            <a:r>
              <a:rPr lang="en-US" sz="3200">
                <a:latin typeface="Times New Roman" panose="02020603050405020304" pitchFamily="18" charset="0"/>
                <a:cs typeface="Times New Roman" panose="02020603050405020304" pitchFamily="18" charset="0"/>
              </a:rPr>
              <a:t>Màng loa dao động làm cho lớp không khí khi tiếp xúc với nó dao động (nén, dãn). Lớp không khí dao động này làm cho lớp không khí kế tiếp dao động,…. Cứ thế các dao động của nguồn âm được không khí truyền đến tai ta, làm cho màng nhỉ dao động, do đó ta nghe thấy âm thanh phát ra từ nguồn âm.</a:t>
            </a:r>
          </a:p>
        </p:txBody>
      </p:sp>
    </p:spTree>
    <p:extLst>
      <p:ext uri="{BB962C8B-B14F-4D97-AF65-F5344CB8AC3E}">
        <p14:creationId xmlns:p14="http://schemas.microsoft.com/office/powerpoint/2010/main" val="12360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grpId="1" nodeType="clickEffect">
                                  <p:stCondLst>
                                    <p:cond delay="0"/>
                                  </p:stCondLst>
                                  <p:childTnLst>
                                    <p:animEffect transition="out" filter="fade">
                                      <p:cBhvr>
                                        <p:cTn id="39" dur="1000"/>
                                        <p:tgtEl>
                                          <p:spTgt spid="10"/>
                                        </p:tgtEl>
                                      </p:cBhvr>
                                    </p:animEffect>
                                    <p:anim calcmode="lin" valueType="num">
                                      <p:cBhvr>
                                        <p:cTn id="40" dur="1000"/>
                                        <p:tgtEl>
                                          <p:spTgt spid="10"/>
                                        </p:tgtEl>
                                        <p:attrNameLst>
                                          <p:attrName>ppt_x</p:attrName>
                                        </p:attrNameLst>
                                      </p:cBhvr>
                                      <p:tavLst>
                                        <p:tav tm="0">
                                          <p:val>
                                            <p:strVal val="ppt_x"/>
                                          </p:val>
                                        </p:tav>
                                        <p:tav tm="100000">
                                          <p:val>
                                            <p:strVal val="ppt_x"/>
                                          </p:val>
                                        </p:tav>
                                      </p:tavLst>
                                    </p:anim>
                                    <p:anim calcmode="lin" valueType="num">
                                      <p:cBhvr>
                                        <p:cTn id="41" dur="1000"/>
                                        <p:tgtEl>
                                          <p:spTgt spid="10"/>
                                        </p:tgtEl>
                                        <p:attrNameLst>
                                          <p:attrName>ppt_y</p:attrName>
                                        </p:attrNameLst>
                                      </p:cBhvr>
                                      <p:tavLst>
                                        <p:tav tm="0">
                                          <p:val>
                                            <p:strVal val="ppt_y"/>
                                          </p:val>
                                        </p:tav>
                                        <p:tav tm="100000">
                                          <p:val>
                                            <p:strVal val="ppt_y+.1"/>
                                          </p:val>
                                        </p:tav>
                                      </p:tavLst>
                                    </p:anim>
                                    <p:set>
                                      <p:cBhvr>
                                        <p:cTn id="42" dur="1" fill="hold">
                                          <p:stCondLst>
                                            <p:cond delay="9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P spid="10"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2505271" y="386963"/>
            <a:ext cx="7272434" cy="584775"/>
          </a:xfrm>
          <a:prstGeom prst="rect">
            <a:avLst/>
          </a:prstGeom>
          <a:solidFill>
            <a:srgbClr val="0070C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IV. CÁC MÔI TRƯỜNG TRUYỀN ÂM</a:t>
            </a:r>
          </a:p>
        </p:txBody>
      </p:sp>
      <p:sp>
        <p:nvSpPr>
          <p:cNvPr id="5" name="Hộp Văn bản 4">
            <a:extLst>
              <a:ext uri="{FF2B5EF4-FFF2-40B4-BE49-F238E27FC236}">
                <a16:creationId xmlns:a16="http://schemas.microsoft.com/office/drawing/2014/main" id="{FAEE8187-F444-2BF1-A12C-CC5FEF278AF2}"/>
              </a:ext>
            </a:extLst>
          </p:cNvPr>
          <p:cNvSpPr txBox="1"/>
          <p:nvPr/>
        </p:nvSpPr>
        <p:spPr>
          <a:xfrm>
            <a:off x="447871" y="999284"/>
            <a:ext cx="940525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Môi trường truyền được âm gọi là môi trường truyền âm</a:t>
            </a:r>
          </a:p>
        </p:txBody>
      </p:sp>
      <p:sp>
        <p:nvSpPr>
          <p:cNvPr id="3" name="Hộp Văn bản 2">
            <a:extLst>
              <a:ext uri="{FF2B5EF4-FFF2-40B4-BE49-F238E27FC236}">
                <a16:creationId xmlns:a16="http://schemas.microsoft.com/office/drawing/2014/main" id="{A4A3CE71-64D5-F3AD-17E7-8B27578A6C45}"/>
              </a:ext>
            </a:extLst>
          </p:cNvPr>
          <p:cNvSpPr txBox="1"/>
          <p:nvPr/>
        </p:nvSpPr>
        <p:spPr>
          <a:xfrm>
            <a:off x="354565" y="1596906"/>
            <a:ext cx="2108718" cy="523220"/>
          </a:xfrm>
          <a:prstGeom prst="rect">
            <a:avLst/>
          </a:prstGeom>
          <a:solidFill>
            <a:srgbClr val="0070C0"/>
          </a:solidFill>
        </p:spPr>
        <p:txBody>
          <a:bodyPr wrap="square" rtlCol="0">
            <a:spAutoFit/>
          </a:bodyPr>
          <a:lstStyle/>
          <a:p>
            <a:r>
              <a:rPr lang="en-US" sz="2800">
                <a:latin typeface="Times New Roman" panose="02020603050405020304" pitchFamily="18" charset="0"/>
                <a:cs typeface="Times New Roman" panose="02020603050405020304" pitchFamily="18" charset="0"/>
              </a:rPr>
              <a:t>Thí nghiệm 1</a:t>
            </a:r>
          </a:p>
        </p:txBody>
      </p:sp>
      <p:pic>
        <p:nvPicPr>
          <p:cNvPr id="7" name="Hình ảnh 6">
            <a:extLst>
              <a:ext uri="{FF2B5EF4-FFF2-40B4-BE49-F238E27FC236}">
                <a16:creationId xmlns:a16="http://schemas.microsoft.com/office/drawing/2014/main" id="{27A1BE3D-A7F3-93D8-676A-BFC6D9C64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381" y="4216467"/>
            <a:ext cx="6046237" cy="1247775"/>
          </a:xfrm>
          <a:prstGeom prst="rect">
            <a:avLst/>
          </a:prstGeom>
        </p:spPr>
      </p:pic>
      <p:sp>
        <p:nvSpPr>
          <p:cNvPr id="10" name="Hộp Văn bản 9">
            <a:extLst>
              <a:ext uri="{FF2B5EF4-FFF2-40B4-BE49-F238E27FC236}">
                <a16:creationId xmlns:a16="http://schemas.microsoft.com/office/drawing/2014/main" id="{FAAAB127-A249-2C3A-A9B5-950785C06A80}"/>
              </a:ext>
            </a:extLst>
          </p:cNvPr>
          <p:cNvSpPr txBox="1"/>
          <p:nvPr/>
        </p:nvSpPr>
        <p:spPr>
          <a:xfrm>
            <a:off x="354564" y="2132973"/>
            <a:ext cx="11206065" cy="1077218"/>
          </a:xfrm>
          <a:prstGeom prst="rect">
            <a:avLst/>
          </a:prstGeom>
          <a:noFill/>
        </p:spPr>
        <p:txBody>
          <a:bodyPr wrap="square">
            <a:spAutoFit/>
          </a:bodyPr>
          <a:lstStyle/>
          <a:p>
            <a:pPr algn="l"/>
            <a:r>
              <a:rPr lang="vi-VN" sz="3200" b="0" i="0">
                <a:solidFill>
                  <a:srgbClr val="212529"/>
                </a:solidFill>
                <a:effectLst/>
                <a:latin typeface="Times New Roman" panose="02020603050405020304" pitchFamily="18" charset="0"/>
                <a:cs typeface="Times New Roman" panose="02020603050405020304" pitchFamily="18" charset="0"/>
              </a:rPr>
              <a:t>Đặt hai chiếc âm thoa gần nhau. Gõ mạnh vào một chiếc âm thoa. Thấy chiếc âm thoa còn lại cũng dao động và phát ra âm.</a:t>
            </a:r>
          </a:p>
        </p:txBody>
      </p:sp>
      <p:sp>
        <p:nvSpPr>
          <p:cNvPr id="13" name="Hộp Văn bản 12">
            <a:extLst>
              <a:ext uri="{FF2B5EF4-FFF2-40B4-BE49-F238E27FC236}">
                <a16:creationId xmlns:a16="http://schemas.microsoft.com/office/drawing/2014/main" id="{2072F89B-F816-48B5-00DE-D85D6FBE658A}"/>
              </a:ext>
            </a:extLst>
          </p:cNvPr>
          <p:cNvSpPr txBox="1"/>
          <p:nvPr/>
        </p:nvSpPr>
        <p:spPr>
          <a:xfrm>
            <a:off x="1240971" y="5858716"/>
            <a:ext cx="8705463" cy="523220"/>
          </a:xfrm>
          <a:prstGeom prst="rect">
            <a:avLst/>
          </a:prstGeom>
          <a:solidFill>
            <a:srgbClr val="0070C0"/>
          </a:solidFill>
        </p:spPr>
        <p:txBody>
          <a:bodyPr wrap="square" rtlCol="0">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Hiện tượng này chứng tỏ </a:t>
            </a:r>
            <a:r>
              <a:rPr lang="vi-VN" sz="2800" b="1" i="0">
                <a:solidFill>
                  <a:srgbClr val="212529"/>
                </a:solidFill>
                <a:effectLst/>
                <a:latin typeface="Times New Roman" panose="02020603050405020304" pitchFamily="18" charset="0"/>
                <a:cs typeface="Times New Roman" panose="02020603050405020304" pitchFamily="18" charset="0"/>
              </a:rPr>
              <a:t>âm truyền được trong chất khí.</a:t>
            </a:r>
            <a:endParaRPr lang="vi-VN" sz="2800" b="0" i="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8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2459783" y="254783"/>
            <a:ext cx="7272434" cy="584775"/>
          </a:xfrm>
          <a:prstGeom prst="rect">
            <a:avLst/>
          </a:prstGeom>
          <a:solidFill>
            <a:srgbClr val="0070C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IV. CÁC MÔI TRƯỜNG TRUYỀN ÂM</a:t>
            </a:r>
          </a:p>
        </p:txBody>
      </p:sp>
      <p:sp>
        <p:nvSpPr>
          <p:cNvPr id="5" name="Hộp Văn bản 4">
            <a:extLst>
              <a:ext uri="{FF2B5EF4-FFF2-40B4-BE49-F238E27FC236}">
                <a16:creationId xmlns:a16="http://schemas.microsoft.com/office/drawing/2014/main" id="{FAEE8187-F444-2BF1-A12C-CC5FEF278AF2}"/>
              </a:ext>
            </a:extLst>
          </p:cNvPr>
          <p:cNvSpPr txBox="1"/>
          <p:nvPr/>
        </p:nvSpPr>
        <p:spPr>
          <a:xfrm>
            <a:off x="433098" y="908585"/>
            <a:ext cx="940525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Môi trường truyền được âm gọi là môi trường truyền âm</a:t>
            </a:r>
          </a:p>
        </p:txBody>
      </p:sp>
      <p:sp>
        <p:nvSpPr>
          <p:cNvPr id="3" name="Hộp Văn bản 2">
            <a:extLst>
              <a:ext uri="{FF2B5EF4-FFF2-40B4-BE49-F238E27FC236}">
                <a16:creationId xmlns:a16="http://schemas.microsoft.com/office/drawing/2014/main" id="{A4A3CE71-64D5-F3AD-17E7-8B27578A6C45}"/>
              </a:ext>
            </a:extLst>
          </p:cNvPr>
          <p:cNvSpPr txBox="1"/>
          <p:nvPr/>
        </p:nvSpPr>
        <p:spPr>
          <a:xfrm>
            <a:off x="433098" y="1511032"/>
            <a:ext cx="2104829" cy="523220"/>
          </a:xfrm>
          <a:prstGeom prst="rect">
            <a:avLst/>
          </a:prstGeom>
          <a:solidFill>
            <a:srgbClr val="0070C0"/>
          </a:solidFill>
        </p:spPr>
        <p:txBody>
          <a:bodyPr wrap="square" rtlCol="0">
            <a:spAutoFit/>
          </a:bodyPr>
          <a:lstStyle/>
          <a:p>
            <a:r>
              <a:rPr lang="en-US" sz="2800">
                <a:latin typeface="Times New Roman" panose="02020603050405020304" pitchFamily="18" charset="0"/>
                <a:cs typeface="Times New Roman" panose="02020603050405020304" pitchFamily="18" charset="0"/>
              </a:rPr>
              <a:t>Thí nghiệm 2</a:t>
            </a:r>
          </a:p>
        </p:txBody>
      </p:sp>
      <p:pic>
        <p:nvPicPr>
          <p:cNvPr id="8" name="Hình ảnh 7">
            <a:extLst>
              <a:ext uri="{FF2B5EF4-FFF2-40B4-BE49-F238E27FC236}">
                <a16:creationId xmlns:a16="http://schemas.microsoft.com/office/drawing/2014/main" id="{7E1FD1B8-CB19-3849-11B9-5B6575CF0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895" y="2091805"/>
            <a:ext cx="6278823" cy="2674389"/>
          </a:xfrm>
          <a:prstGeom prst="rect">
            <a:avLst/>
          </a:prstGeom>
        </p:spPr>
      </p:pic>
      <p:sp>
        <p:nvSpPr>
          <p:cNvPr id="11" name="Hộp Văn bản 10">
            <a:extLst>
              <a:ext uri="{FF2B5EF4-FFF2-40B4-BE49-F238E27FC236}">
                <a16:creationId xmlns:a16="http://schemas.microsoft.com/office/drawing/2014/main" id="{FACD01F9-83B1-3381-89BC-9D811D4D9717}"/>
              </a:ext>
            </a:extLst>
          </p:cNvPr>
          <p:cNvSpPr txBox="1"/>
          <p:nvPr/>
        </p:nvSpPr>
        <p:spPr>
          <a:xfrm>
            <a:off x="266700" y="2051924"/>
            <a:ext cx="4540798" cy="2246769"/>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Bạn học sinh thứ nhất gõ nhẹ xuống mặt bàn, ở phía cuối bàn, bạn học sinh thứ hai áp tai xuống mặt bàn và nghe thấy tiếng gõ.</a:t>
            </a:r>
            <a:endParaRPr lang="en-US" sz="280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E4B15DC5-2894-A927-538B-EEC679ABBD7D}"/>
              </a:ext>
            </a:extLst>
          </p:cNvPr>
          <p:cNvSpPr txBox="1"/>
          <p:nvPr/>
        </p:nvSpPr>
        <p:spPr>
          <a:xfrm>
            <a:off x="1138335" y="5262554"/>
            <a:ext cx="10412962" cy="584775"/>
          </a:xfrm>
          <a:prstGeom prst="rect">
            <a:avLst/>
          </a:prstGeom>
          <a:solidFill>
            <a:srgbClr val="0070C0"/>
          </a:solidFill>
        </p:spPr>
        <p:txBody>
          <a:bodyPr wrap="square">
            <a:spAutoFit/>
          </a:bodyPr>
          <a:lstStyle/>
          <a:p>
            <a:r>
              <a:rPr lang="vi-VN" sz="3200" b="0" i="0">
                <a:solidFill>
                  <a:srgbClr val="212529"/>
                </a:solidFill>
                <a:effectLst/>
                <a:latin typeface="Times New Roman" panose="02020603050405020304" pitchFamily="18" charset="0"/>
                <a:cs typeface="Times New Roman" panose="02020603050405020304" pitchFamily="18" charset="0"/>
              </a:rPr>
              <a:t>Như vậy, </a:t>
            </a:r>
            <a:r>
              <a:rPr lang="vi-VN" sz="3200" b="1" i="0">
                <a:solidFill>
                  <a:srgbClr val="212529"/>
                </a:solidFill>
                <a:effectLst/>
                <a:latin typeface="Times New Roman" panose="02020603050405020304" pitchFamily="18" charset="0"/>
                <a:cs typeface="Times New Roman" panose="02020603050405020304" pitchFamily="18" charset="0"/>
              </a:rPr>
              <a:t>âm cũng truyền được trong môi trường chất rắn.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55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P spid="11"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2459783" y="228293"/>
            <a:ext cx="7272434" cy="584775"/>
          </a:xfrm>
          <a:prstGeom prst="rect">
            <a:avLst/>
          </a:prstGeom>
          <a:solidFill>
            <a:srgbClr val="0070C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IV. CÁC MÔI TRƯỜNG TRUYỀN ÂM</a:t>
            </a:r>
          </a:p>
        </p:txBody>
      </p:sp>
      <p:sp>
        <p:nvSpPr>
          <p:cNvPr id="5" name="Hộp Văn bản 4">
            <a:extLst>
              <a:ext uri="{FF2B5EF4-FFF2-40B4-BE49-F238E27FC236}">
                <a16:creationId xmlns:a16="http://schemas.microsoft.com/office/drawing/2014/main" id="{FAEE8187-F444-2BF1-A12C-CC5FEF278AF2}"/>
              </a:ext>
            </a:extLst>
          </p:cNvPr>
          <p:cNvSpPr txBox="1"/>
          <p:nvPr/>
        </p:nvSpPr>
        <p:spPr>
          <a:xfrm>
            <a:off x="597159" y="917428"/>
            <a:ext cx="940525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Môi trường truyền được âm gọi là môi trường truyền âm</a:t>
            </a:r>
          </a:p>
        </p:txBody>
      </p:sp>
      <p:sp>
        <p:nvSpPr>
          <p:cNvPr id="3" name="Hộp Văn bản 2">
            <a:extLst>
              <a:ext uri="{FF2B5EF4-FFF2-40B4-BE49-F238E27FC236}">
                <a16:creationId xmlns:a16="http://schemas.microsoft.com/office/drawing/2014/main" id="{A4A3CE71-64D5-F3AD-17E7-8B27578A6C45}"/>
              </a:ext>
            </a:extLst>
          </p:cNvPr>
          <p:cNvSpPr txBox="1"/>
          <p:nvPr/>
        </p:nvSpPr>
        <p:spPr>
          <a:xfrm>
            <a:off x="597160" y="1606563"/>
            <a:ext cx="2183362" cy="523220"/>
          </a:xfrm>
          <a:prstGeom prst="rect">
            <a:avLst/>
          </a:prstGeom>
          <a:solidFill>
            <a:srgbClr val="0070C0"/>
          </a:solidFill>
        </p:spPr>
        <p:txBody>
          <a:bodyPr wrap="square" rtlCol="0">
            <a:spAutoFit/>
          </a:bodyPr>
          <a:lstStyle/>
          <a:p>
            <a:r>
              <a:rPr lang="en-US" sz="2800">
                <a:latin typeface="Times New Roman" panose="02020603050405020304" pitchFamily="18" charset="0"/>
                <a:cs typeface="Times New Roman" panose="02020603050405020304" pitchFamily="18" charset="0"/>
              </a:rPr>
              <a:t>Thí nghiệm 3</a:t>
            </a:r>
          </a:p>
        </p:txBody>
      </p:sp>
      <p:pic>
        <p:nvPicPr>
          <p:cNvPr id="7" name="Hình ảnh 6">
            <a:extLst>
              <a:ext uri="{FF2B5EF4-FFF2-40B4-BE49-F238E27FC236}">
                <a16:creationId xmlns:a16="http://schemas.microsoft.com/office/drawing/2014/main" id="{4C51707F-A085-7335-08A8-36CAB842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441" y="1904923"/>
            <a:ext cx="3977750" cy="3048153"/>
          </a:xfrm>
          <a:prstGeom prst="rect">
            <a:avLst/>
          </a:prstGeom>
        </p:spPr>
      </p:pic>
      <p:sp>
        <p:nvSpPr>
          <p:cNvPr id="12" name="Hộp Văn bản 11">
            <a:extLst>
              <a:ext uri="{FF2B5EF4-FFF2-40B4-BE49-F238E27FC236}">
                <a16:creationId xmlns:a16="http://schemas.microsoft.com/office/drawing/2014/main" id="{2D5E9007-1F39-9E6E-D1DB-038D920E354B}"/>
              </a:ext>
            </a:extLst>
          </p:cNvPr>
          <p:cNvSpPr txBox="1"/>
          <p:nvPr/>
        </p:nvSpPr>
        <p:spPr>
          <a:xfrm>
            <a:off x="541076" y="2129783"/>
            <a:ext cx="6512767" cy="1384995"/>
          </a:xfrm>
          <a:prstGeom prst="rect">
            <a:avLst/>
          </a:prstGeom>
          <a:noFill/>
        </p:spPr>
        <p:txBody>
          <a:bodyPr wrap="square">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Đặt một nguồn âm (chuông) vào trong một chiếc hộp đựng nước và áp sát tai vào mặt nước để nghe được âm phát ra.</a:t>
            </a:r>
            <a:endParaRPr lang="en-US" sz="280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833431F5-631B-8BAE-7BCE-A51CF9E833B0}"/>
              </a:ext>
            </a:extLst>
          </p:cNvPr>
          <p:cNvSpPr txBox="1"/>
          <p:nvPr/>
        </p:nvSpPr>
        <p:spPr>
          <a:xfrm>
            <a:off x="1666971" y="4217804"/>
            <a:ext cx="6111550" cy="954107"/>
          </a:xfrm>
          <a:prstGeom prst="rect">
            <a:avLst/>
          </a:prstGeom>
          <a:noFill/>
        </p:spPr>
        <p:txBody>
          <a:bodyPr wrap="square">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Nhận xét, </a:t>
            </a:r>
            <a:r>
              <a:rPr lang="vi-VN" sz="2800" b="1" i="0">
                <a:solidFill>
                  <a:srgbClr val="212529"/>
                </a:solidFill>
                <a:effectLst/>
                <a:latin typeface="Times New Roman" panose="02020603050405020304" pitchFamily="18" charset="0"/>
                <a:cs typeface="Times New Roman" panose="02020603050405020304" pitchFamily="18" charset="0"/>
              </a:rPr>
              <a:t>âm truyền đến tai qua môi trường chất lỏng.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1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2459783" y="195136"/>
            <a:ext cx="7272434" cy="584775"/>
          </a:xfrm>
          <a:prstGeom prst="rect">
            <a:avLst/>
          </a:prstGeom>
          <a:solidFill>
            <a:srgbClr val="0070C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IV. CÁC MÔI TRƯỜNG TRUYỀN ÂM</a:t>
            </a:r>
          </a:p>
        </p:txBody>
      </p:sp>
      <p:sp>
        <p:nvSpPr>
          <p:cNvPr id="5" name="Hộp Văn bản 4">
            <a:extLst>
              <a:ext uri="{FF2B5EF4-FFF2-40B4-BE49-F238E27FC236}">
                <a16:creationId xmlns:a16="http://schemas.microsoft.com/office/drawing/2014/main" id="{FAEE8187-F444-2BF1-A12C-CC5FEF278AF2}"/>
              </a:ext>
            </a:extLst>
          </p:cNvPr>
          <p:cNvSpPr txBox="1"/>
          <p:nvPr/>
        </p:nvSpPr>
        <p:spPr>
          <a:xfrm>
            <a:off x="597160" y="779452"/>
            <a:ext cx="940525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Môi trường truyền được âm gọi là môi trường truyền âm</a:t>
            </a:r>
          </a:p>
        </p:txBody>
      </p:sp>
      <p:sp>
        <p:nvSpPr>
          <p:cNvPr id="3" name="Hộp Văn bản 2">
            <a:extLst>
              <a:ext uri="{FF2B5EF4-FFF2-40B4-BE49-F238E27FC236}">
                <a16:creationId xmlns:a16="http://schemas.microsoft.com/office/drawing/2014/main" id="{A4A3CE71-64D5-F3AD-17E7-8B27578A6C45}"/>
              </a:ext>
            </a:extLst>
          </p:cNvPr>
          <p:cNvSpPr txBox="1"/>
          <p:nvPr/>
        </p:nvSpPr>
        <p:spPr>
          <a:xfrm>
            <a:off x="597160" y="1379495"/>
            <a:ext cx="2388635" cy="523220"/>
          </a:xfrm>
          <a:prstGeom prst="rect">
            <a:avLst/>
          </a:prstGeom>
          <a:solidFill>
            <a:srgbClr val="0070C0"/>
          </a:solidFill>
        </p:spPr>
        <p:txBody>
          <a:bodyPr wrap="square" rtlCol="0">
            <a:spAutoFit/>
          </a:bodyPr>
          <a:lstStyle/>
          <a:p>
            <a:r>
              <a:rPr lang="en-US" sz="2800">
                <a:latin typeface="Times New Roman" panose="02020603050405020304" pitchFamily="18" charset="0"/>
                <a:cs typeface="Times New Roman" panose="02020603050405020304" pitchFamily="18" charset="0"/>
              </a:rPr>
              <a:t>Thí nghiệm 4</a:t>
            </a:r>
          </a:p>
        </p:txBody>
      </p:sp>
      <p:pic>
        <p:nvPicPr>
          <p:cNvPr id="8" name="Hình ảnh 7">
            <a:extLst>
              <a:ext uri="{FF2B5EF4-FFF2-40B4-BE49-F238E27FC236}">
                <a16:creationId xmlns:a16="http://schemas.microsoft.com/office/drawing/2014/main" id="{54A062AA-CABD-D90A-3B02-2D4DD5AD6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00" y="2031057"/>
            <a:ext cx="5389759" cy="1943784"/>
          </a:xfrm>
          <a:prstGeom prst="rect">
            <a:avLst/>
          </a:prstGeom>
        </p:spPr>
      </p:pic>
      <p:sp>
        <p:nvSpPr>
          <p:cNvPr id="13" name="Hộp Văn bản 12">
            <a:extLst>
              <a:ext uri="{FF2B5EF4-FFF2-40B4-BE49-F238E27FC236}">
                <a16:creationId xmlns:a16="http://schemas.microsoft.com/office/drawing/2014/main" id="{EF6B649E-EED7-3656-DD07-652C9C10494F}"/>
              </a:ext>
            </a:extLst>
          </p:cNvPr>
          <p:cNvSpPr txBox="1"/>
          <p:nvPr/>
        </p:nvSpPr>
        <p:spPr>
          <a:xfrm>
            <a:off x="368559" y="1798730"/>
            <a:ext cx="5727441" cy="1815882"/>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Đặt một chiếc đồng hồ báo thức trong một bình thủy tinh kín. Cho đồng hồ kêu rồi rút dần không khí trong bình ra thấy.</a:t>
            </a:r>
            <a:endParaRPr lang="en-US" sz="280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68C769C9-B796-FFE6-8CE3-AFD0A2256BE5}"/>
              </a:ext>
            </a:extLst>
          </p:cNvPr>
          <p:cNvSpPr txBox="1"/>
          <p:nvPr/>
        </p:nvSpPr>
        <p:spPr>
          <a:xfrm>
            <a:off x="485191" y="3743549"/>
            <a:ext cx="10173727" cy="523220"/>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Khi không khí trong bình càng ít, tiếng đồng hồ nghe càng nhỏ. </a:t>
            </a:r>
            <a:endParaRPr lang="en-US" sz="280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54C6F5B5-385C-A888-2951-5D5D991069B2}"/>
              </a:ext>
            </a:extLst>
          </p:cNvPr>
          <p:cNvSpPr txBox="1"/>
          <p:nvPr/>
        </p:nvSpPr>
        <p:spPr>
          <a:xfrm>
            <a:off x="1391940" y="4851631"/>
            <a:ext cx="10972800" cy="954107"/>
          </a:xfrm>
          <a:prstGeom prst="rect">
            <a:avLst/>
          </a:prstGeom>
          <a:noFill/>
        </p:spPr>
        <p:txBody>
          <a:bodyPr wrap="square">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Khi trong bình gần như hết không khí (chân không), hầu như không nghe thấy tiếng đồng hồ kêu nữa.</a:t>
            </a:r>
            <a:endParaRPr lang="en-US" sz="280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2A5AD694-3C3E-C0BF-926A-1E9C5D8F87E5}"/>
              </a:ext>
            </a:extLst>
          </p:cNvPr>
          <p:cNvSpPr txBox="1"/>
          <p:nvPr/>
        </p:nvSpPr>
        <p:spPr>
          <a:xfrm>
            <a:off x="368559" y="5864996"/>
            <a:ext cx="11774455" cy="523220"/>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Sau đó, nếu lại cho không khí vào bình thuỷ tinh, ta lại nghe thấy tiếng đống hồ.</a:t>
            </a:r>
            <a:endParaRPr lang="en-US" sz="280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12E507BC-6ED2-39BB-E7A2-637B6BB04248}"/>
              </a:ext>
            </a:extLst>
          </p:cNvPr>
          <p:cNvSpPr txBox="1"/>
          <p:nvPr/>
        </p:nvSpPr>
        <p:spPr>
          <a:xfrm>
            <a:off x="2094599" y="4317635"/>
            <a:ext cx="8705461" cy="584775"/>
          </a:xfrm>
          <a:prstGeom prst="rect">
            <a:avLst/>
          </a:prstGeom>
          <a:solidFill>
            <a:srgbClr val="0070C0"/>
          </a:solidFill>
        </p:spPr>
        <p:txBody>
          <a:bodyPr wrap="square">
            <a:spAutoFit/>
          </a:bodyPr>
          <a:lstStyle/>
          <a:p>
            <a:r>
              <a:rPr lang="vi-VN" sz="3200" i="0">
                <a:solidFill>
                  <a:srgbClr val="212529"/>
                </a:solidFill>
                <a:effectLst/>
                <a:latin typeface="Times New Roman" panose="02020603050405020304" pitchFamily="18" charset="0"/>
                <a:cs typeface="Times New Roman" panose="02020603050405020304" pitchFamily="18" charset="0"/>
              </a:rPr>
              <a:t>Vậy, </a:t>
            </a:r>
            <a:r>
              <a:rPr lang="vi-VN" sz="3200" b="1" i="0">
                <a:solidFill>
                  <a:srgbClr val="212529"/>
                </a:solidFill>
                <a:effectLst/>
                <a:latin typeface="Times New Roman" panose="02020603050405020304" pitchFamily="18" charset="0"/>
                <a:cs typeface="Times New Roman" panose="02020603050405020304" pitchFamily="18" charset="0"/>
              </a:rPr>
              <a:t>âm không truyền được trong chân không.</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78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grpId="1" nodeType="clickEffect">
                                  <p:stCondLst>
                                    <p:cond delay="0"/>
                                  </p:stCondLst>
                                  <p:childTnLst>
                                    <p:anim calcmode="lin" valueType="num">
                                      <p:cBhvr>
                                        <p:cTn id="53" dur="1000"/>
                                        <p:tgtEl>
                                          <p:spTgt spid="13"/>
                                        </p:tgtEl>
                                        <p:attrNameLst>
                                          <p:attrName>ppt_w</p:attrName>
                                        </p:attrNameLst>
                                      </p:cBhvr>
                                      <p:tavLst>
                                        <p:tav tm="0">
                                          <p:val>
                                            <p:strVal val="ppt_w"/>
                                          </p:val>
                                        </p:tav>
                                        <p:tav tm="100000">
                                          <p:val>
                                            <p:fltVal val="0"/>
                                          </p:val>
                                        </p:tav>
                                      </p:tavLst>
                                    </p:anim>
                                    <p:anim calcmode="lin" valueType="num">
                                      <p:cBhvr>
                                        <p:cTn id="54" dur="1000"/>
                                        <p:tgtEl>
                                          <p:spTgt spid="13"/>
                                        </p:tgtEl>
                                        <p:attrNameLst>
                                          <p:attrName>ppt_h</p:attrName>
                                        </p:attrNameLst>
                                      </p:cBhvr>
                                      <p:tavLst>
                                        <p:tav tm="0">
                                          <p:val>
                                            <p:strVal val="ppt_h"/>
                                          </p:val>
                                        </p:tav>
                                        <p:tav tm="100000">
                                          <p:val>
                                            <p:fltVal val="0"/>
                                          </p:val>
                                        </p:tav>
                                      </p:tavLst>
                                    </p:anim>
                                    <p:anim calcmode="lin" valueType="num">
                                      <p:cBhvr>
                                        <p:cTn id="55" dur="1000"/>
                                        <p:tgtEl>
                                          <p:spTgt spid="13"/>
                                        </p:tgtEl>
                                        <p:attrNameLst>
                                          <p:attrName>style.rotation</p:attrName>
                                        </p:attrNameLst>
                                      </p:cBhvr>
                                      <p:tavLst>
                                        <p:tav tm="0">
                                          <p:val>
                                            <p:fltVal val="0"/>
                                          </p:val>
                                        </p:tav>
                                        <p:tav tm="100000">
                                          <p:val>
                                            <p:fltVal val="90"/>
                                          </p:val>
                                        </p:tav>
                                      </p:tavLst>
                                    </p:anim>
                                    <p:animEffect transition="out" filter="fade">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31" presetClass="exit" presetSubtype="0" fill="hold" grpId="1" nodeType="withEffect">
                                  <p:stCondLst>
                                    <p:cond delay="0"/>
                                  </p:stCondLst>
                                  <p:childTnLst>
                                    <p:anim calcmode="lin" valueType="num">
                                      <p:cBhvr>
                                        <p:cTn id="59" dur="1000"/>
                                        <p:tgtEl>
                                          <p:spTgt spid="15"/>
                                        </p:tgtEl>
                                        <p:attrNameLst>
                                          <p:attrName>ppt_w</p:attrName>
                                        </p:attrNameLst>
                                      </p:cBhvr>
                                      <p:tavLst>
                                        <p:tav tm="0">
                                          <p:val>
                                            <p:strVal val="ppt_w"/>
                                          </p:val>
                                        </p:tav>
                                        <p:tav tm="100000">
                                          <p:val>
                                            <p:fltVal val="0"/>
                                          </p:val>
                                        </p:tav>
                                      </p:tavLst>
                                    </p:anim>
                                    <p:anim calcmode="lin" valueType="num">
                                      <p:cBhvr>
                                        <p:cTn id="60" dur="1000"/>
                                        <p:tgtEl>
                                          <p:spTgt spid="15"/>
                                        </p:tgtEl>
                                        <p:attrNameLst>
                                          <p:attrName>ppt_h</p:attrName>
                                        </p:attrNameLst>
                                      </p:cBhvr>
                                      <p:tavLst>
                                        <p:tav tm="0">
                                          <p:val>
                                            <p:strVal val="ppt_h"/>
                                          </p:val>
                                        </p:tav>
                                        <p:tav tm="100000">
                                          <p:val>
                                            <p:fltVal val="0"/>
                                          </p:val>
                                        </p:tav>
                                      </p:tavLst>
                                    </p:anim>
                                    <p:anim calcmode="lin" valueType="num">
                                      <p:cBhvr>
                                        <p:cTn id="61" dur="1000"/>
                                        <p:tgtEl>
                                          <p:spTgt spid="15"/>
                                        </p:tgtEl>
                                        <p:attrNameLst>
                                          <p:attrName>style.rotation</p:attrName>
                                        </p:attrNameLst>
                                      </p:cBhvr>
                                      <p:tavLst>
                                        <p:tav tm="0">
                                          <p:val>
                                            <p:fltVal val="0"/>
                                          </p:val>
                                        </p:tav>
                                        <p:tav tm="100000">
                                          <p:val>
                                            <p:fltVal val="90"/>
                                          </p:val>
                                        </p:tav>
                                      </p:tavLst>
                                    </p:anim>
                                    <p:animEffect transition="out" filter="fade">
                                      <p:cBhvr>
                                        <p:cTn id="62" dur="1000"/>
                                        <p:tgtEl>
                                          <p:spTgt spid="15"/>
                                        </p:tgtEl>
                                      </p:cBhvr>
                                    </p:animEffect>
                                    <p:set>
                                      <p:cBhvr>
                                        <p:cTn id="63" dur="1" fill="hold">
                                          <p:stCondLst>
                                            <p:cond delay="999"/>
                                          </p:stCondLst>
                                        </p:cTn>
                                        <p:tgtEl>
                                          <p:spTgt spid="15"/>
                                        </p:tgtEl>
                                        <p:attrNameLst>
                                          <p:attrName>style.visibility</p:attrName>
                                        </p:attrNameLst>
                                      </p:cBhvr>
                                      <p:to>
                                        <p:strVal val="hidden"/>
                                      </p:to>
                                    </p:set>
                                  </p:childTnLst>
                                </p:cTn>
                              </p:par>
                              <p:par>
                                <p:cTn id="64" presetID="31" presetClass="exit" presetSubtype="0" fill="hold" grpId="1" nodeType="withEffect">
                                  <p:stCondLst>
                                    <p:cond delay="0"/>
                                  </p:stCondLst>
                                  <p:childTnLst>
                                    <p:anim calcmode="lin" valueType="num">
                                      <p:cBhvr>
                                        <p:cTn id="65" dur="1000"/>
                                        <p:tgtEl>
                                          <p:spTgt spid="16"/>
                                        </p:tgtEl>
                                        <p:attrNameLst>
                                          <p:attrName>ppt_w</p:attrName>
                                        </p:attrNameLst>
                                      </p:cBhvr>
                                      <p:tavLst>
                                        <p:tav tm="0">
                                          <p:val>
                                            <p:strVal val="ppt_w"/>
                                          </p:val>
                                        </p:tav>
                                        <p:tav tm="100000">
                                          <p:val>
                                            <p:fltVal val="0"/>
                                          </p:val>
                                        </p:tav>
                                      </p:tavLst>
                                    </p:anim>
                                    <p:anim calcmode="lin" valueType="num">
                                      <p:cBhvr>
                                        <p:cTn id="66" dur="1000"/>
                                        <p:tgtEl>
                                          <p:spTgt spid="16"/>
                                        </p:tgtEl>
                                        <p:attrNameLst>
                                          <p:attrName>ppt_h</p:attrName>
                                        </p:attrNameLst>
                                      </p:cBhvr>
                                      <p:tavLst>
                                        <p:tav tm="0">
                                          <p:val>
                                            <p:strVal val="ppt_h"/>
                                          </p:val>
                                        </p:tav>
                                        <p:tav tm="100000">
                                          <p:val>
                                            <p:fltVal val="0"/>
                                          </p:val>
                                        </p:tav>
                                      </p:tavLst>
                                    </p:anim>
                                    <p:anim calcmode="lin" valueType="num">
                                      <p:cBhvr>
                                        <p:cTn id="67" dur="1000"/>
                                        <p:tgtEl>
                                          <p:spTgt spid="16"/>
                                        </p:tgtEl>
                                        <p:attrNameLst>
                                          <p:attrName>style.rotation</p:attrName>
                                        </p:attrNameLst>
                                      </p:cBhvr>
                                      <p:tavLst>
                                        <p:tav tm="0">
                                          <p:val>
                                            <p:fltVal val="0"/>
                                          </p:val>
                                        </p:tav>
                                        <p:tav tm="100000">
                                          <p:val>
                                            <p:fltVal val="90"/>
                                          </p:val>
                                        </p:tav>
                                      </p:tavLst>
                                    </p:anim>
                                    <p:animEffect transition="out" filter="fade">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par>
                                <p:cTn id="70" presetID="31" presetClass="exit" presetSubtype="0" fill="hold" grpId="1" nodeType="withEffect">
                                  <p:stCondLst>
                                    <p:cond delay="0"/>
                                  </p:stCondLst>
                                  <p:childTnLst>
                                    <p:anim calcmode="lin" valueType="num">
                                      <p:cBhvr>
                                        <p:cTn id="71" dur="1000"/>
                                        <p:tgtEl>
                                          <p:spTgt spid="18"/>
                                        </p:tgtEl>
                                        <p:attrNameLst>
                                          <p:attrName>ppt_w</p:attrName>
                                        </p:attrNameLst>
                                      </p:cBhvr>
                                      <p:tavLst>
                                        <p:tav tm="0">
                                          <p:val>
                                            <p:strVal val="ppt_w"/>
                                          </p:val>
                                        </p:tav>
                                        <p:tav tm="100000">
                                          <p:val>
                                            <p:fltVal val="0"/>
                                          </p:val>
                                        </p:tav>
                                      </p:tavLst>
                                    </p:anim>
                                    <p:anim calcmode="lin" valueType="num">
                                      <p:cBhvr>
                                        <p:cTn id="72" dur="1000"/>
                                        <p:tgtEl>
                                          <p:spTgt spid="18"/>
                                        </p:tgtEl>
                                        <p:attrNameLst>
                                          <p:attrName>ppt_h</p:attrName>
                                        </p:attrNameLst>
                                      </p:cBhvr>
                                      <p:tavLst>
                                        <p:tav tm="0">
                                          <p:val>
                                            <p:strVal val="ppt_h"/>
                                          </p:val>
                                        </p:tav>
                                        <p:tav tm="100000">
                                          <p:val>
                                            <p:fltVal val="0"/>
                                          </p:val>
                                        </p:tav>
                                      </p:tavLst>
                                    </p:anim>
                                    <p:anim calcmode="lin" valueType="num">
                                      <p:cBhvr>
                                        <p:cTn id="73" dur="1000"/>
                                        <p:tgtEl>
                                          <p:spTgt spid="18"/>
                                        </p:tgtEl>
                                        <p:attrNameLst>
                                          <p:attrName>style.rotation</p:attrName>
                                        </p:attrNameLst>
                                      </p:cBhvr>
                                      <p:tavLst>
                                        <p:tav tm="0">
                                          <p:val>
                                            <p:fltVal val="0"/>
                                          </p:val>
                                        </p:tav>
                                        <p:tav tm="100000">
                                          <p:val>
                                            <p:fltVal val="90"/>
                                          </p:val>
                                        </p:tav>
                                      </p:tavLst>
                                    </p:anim>
                                    <p:animEffect transition="out" filter="fade">
                                      <p:cBhvr>
                                        <p:cTn id="74" dur="1000"/>
                                        <p:tgtEl>
                                          <p:spTgt spid="18"/>
                                        </p:tgtEl>
                                      </p:cBhvr>
                                    </p:animEffect>
                                    <p:set>
                                      <p:cBhvr>
                                        <p:cTn id="75" dur="1" fill="hold">
                                          <p:stCondLst>
                                            <p:cond delay="9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P spid="13" grpId="0"/>
      <p:bldP spid="13" grpId="1"/>
      <p:bldP spid="15" grpId="0"/>
      <p:bldP spid="15" grpId="1"/>
      <p:bldP spid="16" grpId="0"/>
      <p:bldP spid="16" grpId="1"/>
      <p:bldP spid="18" grpId="0"/>
      <p:bldP spid="18" grpId="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FE10A20-C025-CFA1-52CA-BC47E7FB2FB7}"/>
              </a:ext>
            </a:extLst>
          </p:cNvPr>
          <p:cNvGraphicFramePr>
            <a:graphicFrameLocks noGrp="1"/>
          </p:cNvGraphicFramePr>
          <p:nvPr>
            <p:extLst>
              <p:ext uri="{D42A27DB-BD31-4B8C-83A1-F6EECF244321}">
                <p14:modId xmlns:p14="http://schemas.microsoft.com/office/powerpoint/2010/main" val="3476443791"/>
              </p:ext>
            </p:extLst>
          </p:nvPr>
        </p:nvGraphicFramePr>
        <p:xfrm>
          <a:off x="1642188" y="1247190"/>
          <a:ext cx="9619861" cy="4968901"/>
        </p:xfrm>
        <a:graphic>
          <a:graphicData uri="http://schemas.openxmlformats.org/drawingml/2006/table">
            <a:tbl>
              <a:tblPr/>
              <a:tblGrid>
                <a:gridCol w="6887482">
                  <a:extLst>
                    <a:ext uri="{9D8B030D-6E8A-4147-A177-3AD203B41FA5}">
                      <a16:colId xmlns:a16="http://schemas.microsoft.com/office/drawing/2014/main" val="2147311291"/>
                    </a:ext>
                  </a:extLst>
                </a:gridCol>
                <a:gridCol w="1488675">
                  <a:extLst>
                    <a:ext uri="{9D8B030D-6E8A-4147-A177-3AD203B41FA5}">
                      <a16:colId xmlns:a16="http://schemas.microsoft.com/office/drawing/2014/main" val="3559330956"/>
                    </a:ext>
                  </a:extLst>
                </a:gridCol>
                <a:gridCol w="1243704">
                  <a:extLst>
                    <a:ext uri="{9D8B030D-6E8A-4147-A177-3AD203B41FA5}">
                      <a16:colId xmlns:a16="http://schemas.microsoft.com/office/drawing/2014/main" val="3661444273"/>
                    </a:ext>
                  </a:extLst>
                </a:gridCol>
              </a:tblGrid>
              <a:tr h="696559">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US" altLang="en-US" sz="3200" b="0" i="0" u="none" strike="noStrike" cap="none" normalizeH="0" baseline="0">
                          <a:ln>
                            <a:noFill/>
                          </a:ln>
                          <a:solidFill>
                            <a:srgbClr val="212529"/>
                          </a:solidFill>
                          <a:effectLst/>
                          <a:latin typeface="Times New Roman" panose="02020603050405020304" pitchFamily="18" charset="0"/>
                          <a:cs typeface="Times New Roman" panose="02020603050405020304" pitchFamily="18" charset="0"/>
                        </a:rPr>
                        <a:t>Các phát biểu sau đúng hay sai?</a:t>
                      </a:r>
                    </a:p>
                  </a:txBody>
                  <a:tcPr marL="88323" marR="88323" marT="44161" marB="4416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3200" b="0">
                          <a:effectLst/>
                          <a:latin typeface="Times New Roman" panose="02020603050405020304" pitchFamily="18" charset="0"/>
                          <a:cs typeface="Times New Roman" panose="02020603050405020304" pitchFamily="18" charset="0"/>
                        </a:rPr>
                        <a:t>Đúng</a:t>
                      </a:r>
                    </a:p>
                  </a:txBody>
                  <a:tcPr marL="88323" marR="88323" marT="44161" marB="4416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3200" b="0">
                          <a:effectLst/>
                          <a:latin typeface="Times New Roman" panose="02020603050405020304" pitchFamily="18" charset="0"/>
                          <a:cs typeface="Times New Roman" panose="02020603050405020304" pitchFamily="18" charset="0"/>
                        </a:rPr>
                        <a:t>Sai</a:t>
                      </a:r>
                    </a:p>
                  </a:txBody>
                  <a:tcPr marL="88323" marR="88323" marT="44161" marB="4416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671174"/>
                  </a:ext>
                </a:extLst>
              </a:tr>
              <a:tr h="1388511">
                <a:tc>
                  <a:txBody>
                    <a:bodyPr/>
                    <a:lstStyle/>
                    <a:p>
                      <a:pPr algn="l" fontAlgn="t"/>
                      <a:r>
                        <a:rPr lang="vi-VN" sz="3200">
                          <a:effectLst/>
                          <a:latin typeface="Times New Roman" panose="02020603050405020304" pitchFamily="18" charset="0"/>
                          <a:cs typeface="Times New Roman" panose="02020603050405020304" pitchFamily="18" charset="0"/>
                        </a:rPr>
                        <a:t>Âm truyền được trong chất rắn, chất lỏng, chất khí và chân không.</a:t>
                      </a:r>
                    </a:p>
                  </a:txBody>
                  <a:tcPr marL="88323" marR="88323" marT="44161" marB="441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9013" indent="0"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367741"/>
                  </a:ext>
                </a:extLst>
              </a:tr>
              <a:tr h="747660">
                <a:tc>
                  <a:txBody>
                    <a:bodyPr/>
                    <a:lstStyle/>
                    <a:p>
                      <a:pPr algn="l" fontAlgn="t"/>
                      <a:r>
                        <a:rPr lang="en-US" sz="3200">
                          <a:effectLst/>
                          <a:latin typeface="Times New Roman" panose="02020603050405020304" pitchFamily="18" charset="0"/>
                          <a:cs typeface="Times New Roman" panose="02020603050405020304" pitchFamily="18" charset="0"/>
                        </a:rPr>
                        <a:t>Các nguồn âm đều dao động.</a:t>
                      </a:r>
                    </a:p>
                  </a:txBody>
                  <a:tcPr marL="88323" marR="88323" marT="44161" marB="441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effectLst/>
                          <a:latin typeface="Times New Roman" panose="02020603050405020304" pitchFamily="18" charset="0"/>
                          <a:cs typeface="Times New Roman" panose="02020603050405020304" pitchFamily="18" charset="0"/>
                        </a:rPr>
                        <a:t> </a:t>
                      </a: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4122388"/>
                  </a:ext>
                </a:extLst>
              </a:tr>
              <a:tr h="1388511">
                <a:tc>
                  <a:txBody>
                    <a:bodyPr/>
                    <a:lstStyle/>
                    <a:p>
                      <a:pPr algn="l" fontAlgn="t"/>
                      <a:r>
                        <a:rPr lang="en-US" sz="3200">
                          <a:effectLst/>
                          <a:latin typeface="Times New Roman" panose="02020603050405020304" pitchFamily="18" charset="0"/>
                          <a:cs typeface="Times New Roman" panose="02020603050405020304" pitchFamily="18" charset="0"/>
                        </a:rPr>
                        <a:t>Một cây sáo đang đặt trên mặt bàn cũng là một nguồn âm.</a:t>
                      </a:r>
                    </a:p>
                  </a:txBody>
                  <a:tcPr marL="88323" marR="88323" marT="44161" marB="441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effectLst/>
                          <a:latin typeface="Times New Roman" panose="02020603050405020304" pitchFamily="18" charset="0"/>
                          <a:cs typeface="Times New Roman" panose="02020603050405020304" pitchFamily="18" charset="0"/>
                        </a:rPr>
                        <a:t> </a:t>
                      </a: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817226"/>
                  </a:ext>
                </a:extLst>
              </a:tr>
              <a:tr h="747660">
                <a:tc>
                  <a:txBody>
                    <a:bodyPr/>
                    <a:lstStyle/>
                    <a:p>
                      <a:pPr algn="l" fontAlgn="t"/>
                      <a:r>
                        <a:rPr lang="vi-VN" sz="3200">
                          <a:effectLst/>
                          <a:latin typeface="Times New Roman" panose="02020603050405020304" pitchFamily="18" charset="0"/>
                          <a:cs typeface="Times New Roman" panose="02020603050405020304" pitchFamily="18" charset="0"/>
                        </a:rPr>
                        <a:t>Âm được tạo ra từ các nguồn âm.</a:t>
                      </a:r>
                    </a:p>
                  </a:txBody>
                  <a:tcPr marL="88323" marR="88323" marT="44161" marB="441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a:effectLst/>
                        <a:latin typeface="Times New Roman" panose="02020603050405020304" pitchFamily="18" charset="0"/>
                        <a:cs typeface="Times New Roman" panose="02020603050405020304" pitchFamily="18" charset="0"/>
                      </a:endParaRPr>
                    </a:p>
                  </a:txBody>
                  <a:tcPr marL="88323" marR="88323" marT="44161" marB="441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548112"/>
                  </a:ext>
                </a:extLst>
              </a:tr>
            </a:tbl>
          </a:graphicData>
        </a:graphic>
      </p:graphicFrame>
      <p:sp>
        <p:nvSpPr>
          <p:cNvPr id="6" name="Rectangle 1">
            <a:extLst>
              <a:ext uri="{FF2B5EF4-FFF2-40B4-BE49-F238E27FC236}">
                <a16:creationId xmlns:a16="http://schemas.microsoft.com/office/drawing/2014/main" id="{5C0C5978-AC63-963B-0625-01E034E55924}"/>
              </a:ext>
            </a:extLst>
          </p:cNvPr>
          <p:cNvSpPr>
            <a:spLocks noChangeArrowheads="1"/>
          </p:cNvSpPr>
          <p:nvPr/>
        </p:nvSpPr>
        <p:spPr bwMode="auto">
          <a:xfrm>
            <a:off x="4488025" y="349521"/>
            <a:ext cx="2945252" cy="584775"/>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555555"/>
                </a:solidFill>
                <a:effectLst/>
                <a:latin typeface="Times New Roman" panose="02020603050405020304" pitchFamily="18" charset="0"/>
                <a:cs typeface="Times New Roman" panose="02020603050405020304" pitchFamily="18" charset="0"/>
              </a:rPr>
              <a:t>Luyện tập</a:t>
            </a:r>
            <a:endParaRPr kumimoji="0" lang="en-US" altLang="en-US" sz="3200" b="0" i="0" u="none" strike="noStrike" cap="none" normalizeH="0" baseline="0">
              <a:ln>
                <a:noFill/>
              </a:ln>
              <a:solidFill>
                <a:srgbClr val="555555"/>
              </a:solidFill>
              <a:effectLst/>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1B37CC20-B3BF-2DA8-64FD-EF3EEEF523E0}"/>
              </a:ext>
            </a:extLst>
          </p:cNvPr>
          <p:cNvSpPr/>
          <p:nvPr/>
        </p:nvSpPr>
        <p:spPr>
          <a:xfrm>
            <a:off x="10086391" y="2388637"/>
            <a:ext cx="1110343" cy="523220"/>
          </a:xfrm>
          <a:prstGeom prst="rect">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effectLst/>
                <a:latin typeface="Times New Roman" panose="02020603050405020304" pitchFamily="18" charset="0"/>
                <a:cs typeface="Times New Roman" panose="02020603050405020304" pitchFamily="18" charset="0"/>
              </a:rPr>
              <a:t>Sai</a:t>
            </a:r>
            <a:endParaRPr lang="en-US" sz="2800">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0708E4A0-AFCF-2720-5376-28B48A14C2DC}"/>
              </a:ext>
            </a:extLst>
          </p:cNvPr>
          <p:cNvSpPr/>
          <p:nvPr/>
        </p:nvSpPr>
        <p:spPr>
          <a:xfrm>
            <a:off x="8699240" y="3470030"/>
            <a:ext cx="1110343" cy="523220"/>
          </a:xfrm>
          <a:prstGeom prst="rect">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Đúng </a:t>
            </a:r>
          </a:p>
        </p:txBody>
      </p:sp>
      <p:sp>
        <p:nvSpPr>
          <p:cNvPr id="17" name="Hình chữ nhật 16">
            <a:extLst>
              <a:ext uri="{FF2B5EF4-FFF2-40B4-BE49-F238E27FC236}">
                <a16:creationId xmlns:a16="http://schemas.microsoft.com/office/drawing/2014/main" id="{6981ACD7-CC4B-6718-7897-8C9DDD02B98F}"/>
              </a:ext>
            </a:extLst>
          </p:cNvPr>
          <p:cNvSpPr/>
          <p:nvPr/>
        </p:nvSpPr>
        <p:spPr>
          <a:xfrm>
            <a:off x="10087950" y="4547119"/>
            <a:ext cx="1110343" cy="523220"/>
          </a:xfrm>
          <a:prstGeom prst="rect">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effectLst/>
                <a:latin typeface="Times New Roman" panose="02020603050405020304" pitchFamily="18" charset="0"/>
                <a:cs typeface="Times New Roman" panose="02020603050405020304" pitchFamily="18" charset="0"/>
              </a:rPr>
              <a:t>Sai</a:t>
            </a:r>
            <a:endParaRPr lang="en-US" sz="2800">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5577301F-9B4E-FA19-D241-B9646098DB3D}"/>
              </a:ext>
            </a:extLst>
          </p:cNvPr>
          <p:cNvSpPr/>
          <p:nvPr/>
        </p:nvSpPr>
        <p:spPr>
          <a:xfrm>
            <a:off x="8699240" y="5610810"/>
            <a:ext cx="1110343" cy="523220"/>
          </a:xfrm>
          <a:prstGeom prst="rect">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Đúng </a:t>
            </a:r>
          </a:p>
        </p:txBody>
      </p:sp>
    </p:spTree>
    <p:extLst>
      <p:ext uri="{BB962C8B-B14F-4D97-AF65-F5344CB8AC3E}">
        <p14:creationId xmlns:p14="http://schemas.microsoft.com/office/powerpoint/2010/main" val="15667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C0C5978-AC63-963B-0625-01E034E55924}"/>
              </a:ext>
            </a:extLst>
          </p:cNvPr>
          <p:cNvSpPr>
            <a:spLocks noChangeArrowheads="1"/>
          </p:cNvSpPr>
          <p:nvPr/>
        </p:nvSpPr>
        <p:spPr bwMode="auto">
          <a:xfrm>
            <a:off x="849197" y="611131"/>
            <a:ext cx="10493606" cy="584775"/>
          </a:xfrm>
          <a:prstGeom prst="rect">
            <a:avLst/>
          </a:prstGeom>
          <a:solidFill>
            <a:schemeClr val="tx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effectLst/>
                <a:latin typeface="Times New Roman" panose="02020603050405020304" pitchFamily="18" charset="0"/>
                <a:cs typeface="Times New Roman" panose="02020603050405020304" pitchFamily="18" charset="0"/>
              </a:rPr>
              <a:t>Củng cố</a:t>
            </a:r>
            <a:endParaRPr kumimoji="0" lang="en-US" altLang="en-US" sz="32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5744DB8F-5FD6-C98C-74FB-A519F4374F3D}"/>
              </a:ext>
            </a:extLst>
          </p:cNvPr>
          <p:cNvSpPr txBox="1"/>
          <p:nvPr/>
        </p:nvSpPr>
        <p:spPr>
          <a:xfrm>
            <a:off x="625151" y="1489848"/>
            <a:ext cx="11355355" cy="3697166"/>
          </a:xfrm>
          <a:prstGeom prst="rect">
            <a:avLst/>
          </a:prstGeom>
          <a:solidFill>
            <a:schemeClr val="tx2">
              <a:lumMod val="20000"/>
              <a:lumOff val="80000"/>
            </a:schemeClr>
          </a:solidFill>
        </p:spPr>
        <p:txBody>
          <a:bodyPr wrap="square" rtlCol="0">
            <a:spAutoFit/>
          </a:bodyPr>
          <a:lstStyle/>
          <a:p>
            <a:pPr marL="457200" lvl="0" indent="-457200">
              <a:lnSpc>
                <a:spcPct val="150000"/>
              </a:lnSpc>
              <a:buFontTx/>
              <a:buChar char="-"/>
            </a:pPr>
            <a:r>
              <a:rPr lang="en-US" sz="3200" b="1">
                <a:latin typeface="Times New Roman" panose="02020603050405020304" pitchFamily="18" charset="0"/>
                <a:cs typeface="Times New Roman" panose="02020603050405020304" pitchFamily="18" charset="0"/>
              </a:rPr>
              <a:t>Các chuyển động qua lại vị trí cân bằng ta gọi là dao động</a:t>
            </a:r>
          </a:p>
          <a:p>
            <a:pPr marL="457200" indent="-457200">
              <a:lnSpc>
                <a:spcPct val="150000"/>
              </a:lnSpc>
              <a:buFontTx/>
              <a:buChar char="-"/>
            </a:pPr>
            <a:r>
              <a:rPr lang="en-US" sz="3200" b="1">
                <a:solidFill>
                  <a:srgbClr val="212529"/>
                </a:solidFill>
                <a:latin typeface="Times New Roman" panose="02020603050405020304" pitchFamily="18" charset="0"/>
                <a:cs typeface="Times New Roman" panose="02020603050405020304" pitchFamily="18" charset="0"/>
              </a:rPr>
              <a:t>Nguồn âm là nguồn phát ra âm, các nguồn âm đều dao động.</a:t>
            </a:r>
            <a:endParaRPr lang="en-US" sz="3200" b="1">
              <a:latin typeface="Times New Roman" panose="02020603050405020304" pitchFamily="18" charset="0"/>
              <a:cs typeface="Times New Roman" panose="02020603050405020304" pitchFamily="18" charset="0"/>
            </a:endParaRPr>
          </a:p>
          <a:p>
            <a:pPr lvl="0">
              <a:lnSpc>
                <a:spcPct val="150000"/>
              </a:lnSpc>
            </a:pPr>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Sóng là sự lan truyền dao động trong một môi trường.</a:t>
            </a:r>
            <a:endParaRPr lang="en-US" sz="3200" b="1">
              <a:latin typeface="Times New Roman" panose="02020603050405020304" pitchFamily="18" charset="0"/>
              <a:cs typeface="Times New Roman" panose="02020603050405020304" pitchFamily="18" charset="0"/>
            </a:endParaRPr>
          </a:p>
          <a:p>
            <a:pPr>
              <a:lnSpc>
                <a:spcPct val="150000"/>
              </a:lnSpc>
            </a:pPr>
            <a:r>
              <a:rPr lang="en-US" sz="3200" b="1">
                <a:latin typeface="Times New Roman" panose="02020603050405020304" pitchFamily="18" charset="0"/>
                <a:cs typeface="Times New Roman" panose="02020603050405020304" pitchFamily="18" charset="0"/>
              </a:rPr>
              <a:t>-   Âm truyền đươc trong chất khí, chất rắn và chất lỏng.</a:t>
            </a:r>
          </a:p>
          <a:p>
            <a:pPr>
              <a:lnSpc>
                <a:spcPct val="150000"/>
              </a:lnSpc>
            </a:pPr>
            <a:r>
              <a:rPr lang="en-US" sz="3200" b="1">
                <a:latin typeface="Times New Roman" panose="02020603050405020304" pitchFamily="18" charset="0"/>
                <a:cs typeface="Times New Roman" panose="02020603050405020304" pitchFamily="18" charset="0"/>
              </a:rPr>
              <a:t>-   Âm không truyền được trong chân không</a:t>
            </a:r>
          </a:p>
        </p:txBody>
      </p:sp>
    </p:spTree>
    <p:extLst>
      <p:ext uri="{BB962C8B-B14F-4D97-AF65-F5344CB8AC3E}">
        <p14:creationId xmlns:p14="http://schemas.microsoft.com/office/powerpoint/2010/main" val="18546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a16="http://schemas.microsoft.com/office/drawing/2014/main" id="{B9D1BAE7-3D3F-5362-92B5-93C2849BF261}"/>
              </a:ext>
            </a:extLst>
          </p:cNvPr>
          <p:cNvSpPr txBox="1">
            <a:spLocks/>
          </p:cNvSpPr>
          <p:nvPr/>
        </p:nvSpPr>
        <p:spPr>
          <a:xfrm>
            <a:off x="3233052" y="601723"/>
            <a:ext cx="5727441" cy="781082"/>
          </a:xfrm>
          <a:prstGeom prst="rect">
            <a:avLst/>
          </a:prstGeom>
          <a:solidFill>
            <a:schemeClr val="tx2">
              <a:lumMod val="40000"/>
              <a:lumOff val="60000"/>
            </a:schemeClr>
          </a:solidFill>
        </p:spPr>
        <p:txBody>
          <a:bodyPr vert="horz" lIns="91440" tIns="45720" rIns="91440" bIns="45720" rtlCol="0" anchor="b">
            <a:normAutofit fontScale="90000" lnSpcReduction="1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latin typeface="Times New Roman" panose="02020603050405020304" pitchFamily="18" charset="0"/>
                <a:cs typeface="Times New Roman" panose="02020603050405020304" pitchFamily="18" charset="0"/>
              </a:rPr>
              <a:t>NỘI DUNG CHÍNH</a:t>
            </a:r>
          </a:p>
        </p:txBody>
      </p:sp>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C335EF2B-27EC-19BB-26D2-FCD78269A80B}"/>
              </a:ext>
            </a:extLst>
          </p:cNvPr>
          <p:cNvSpPr txBox="1"/>
          <p:nvPr/>
        </p:nvSpPr>
        <p:spPr>
          <a:xfrm>
            <a:off x="3281266" y="1915879"/>
            <a:ext cx="5645021"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 </a:t>
            </a:r>
          </a:p>
        </p:txBody>
      </p:sp>
      <p:sp>
        <p:nvSpPr>
          <p:cNvPr id="7" name="Hộp Văn bản 6">
            <a:extLst>
              <a:ext uri="{FF2B5EF4-FFF2-40B4-BE49-F238E27FC236}">
                <a16:creationId xmlns:a16="http://schemas.microsoft.com/office/drawing/2014/main" id="{5CEDEEF9-B187-483C-560F-5276687B1DCD}"/>
              </a:ext>
            </a:extLst>
          </p:cNvPr>
          <p:cNvSpPr txBox="1"/>
          <p:nvPr/>
        </p:nvSpPr>
        <p:spPr>
          <a:xfrm>
            <a:off x="4497357" y="3007133"/>
            <a:ext cx="3251718" cy="584775"/>
          </a:xfrm>
          <a:prstGeom prst="rect">
            <a:avLst/>
          </a:prstGeom>
          <a:solidFill>
            <a:schemeClr val="accent4"/>
          </a:solidFill>
        </p:spPr>
        <p:txBody>
          <a:bodyPr wrap="square" rtlCol="0">
            <a:spAutoFit/>
          </a:bodyPr>
          <a:lstStyle/>
          <a:p>
            <a:r>
              <a:rPr lang="en-US" sz="3200" b="1">
                <a:latin typeface="Times New Roman" panose="02020603050405020304" pitchFamily="18" charset="0"/>
                <a:cs typeface="Times New Roman" panose="02020603050405020304" pitchFamily="18" charset="0"/>
              </a:rPr>
              <a:t>II. NGUỒN ÂM</a:t>
            </a:r>
          </a:p>
        </p:txBody>
      </p:sp>
      <p:sp>
        <p:nvSpPr>
          <p:cNvPr id="8" name="Hộp Văn bản 7">
            <a:extLst>
              <a:ext uri="{FF2B5EF4-FFF2-40B4-BE49-F238E27FC236}">
                <a16:creationId xmlns:a16="http://schemas.microsoft.com/office/drawing/2014/main" id="{A64F628A-1528-9B13-4366-72DD53F34C30}"/>
              </a:ext>
            </a:extLst>
          </p:cNvPr>
          <p:cNvSpPr txBox="1"/>
          <p:nvPr/>
        </p:nvSpPr>
        <p:spPr>
          <a:xfrm>
            <a:off x="4442923" y="4104252"/>
            <a:ext cx="3306147" cy="584775"/>
          </a:xfrm>
          <a:prstGeom prst="rect">
            <a:avLst/>
          </a:prstGeom>
          <a:solidFill>
            <a:srgbClr val="FFC000"/>
          </a:solidFill>
        </p:spPr>
        <p:txBody>
          <a:bodyPr wrap="square" rtlCol="0">
            <a:spAutoFit/>
          </a:bodyPr>
          <a:lstStyle/>
          <a:p>
            <a:r>
              <a:rPr lang="en-US" sz="3200" b="1">
                <a:latin typeface="Times New Roman" panose="02020603050405020304" pitchFamily="18" charset="0"/>
                <a:cs typeface="Times New Roman" panose="02020603050405020304" pitchFamily="18" charset="0"/>
              </a:rPr>
              <a:t>III. SÓNG ÂM</a:t>
            </a:r>
          </a:p>
        </p:txBody>
      </p:sp>
      <p:sp>
        <p:nvSpPr>
          <p:cNvPr id="9" name="Hộp Văn bản 8">
            <a:extLst>
              <a:ext uri="{FF2B5EF4-FFF2-40B4-BE49-F238E27FC236}">
                <a16:creationId xmlns:a16="http://schemas.microsoft.com/office/drawing/2014/main" id="{BE236366-9C21-9567-407A-CABDE46BF2E5}"/>
              </a:ext>
            </a:extLst>
          </p:cNvPr>
          <p:cNvSpPr txBox="1"/>
          <p:nvPr/>
        </p:nvSpPr>
        <p:spPr>
          <a:xfrm>
            <a:off x="2558144" y="5226321"/>
            <a:ext cx="7069493" cy="584775"/>
          </a:xfrm>
          <a:prstGeom prst="rect">
            <a:avLst/>
          </a:prstGeom>
          <a:solidFill>
            <a:srgbClr val="00B0F0"/>
          </a:solid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IV. CÁC MÔI TRƯỜNGTUYỀN ÂM</a:t>
            </a:r>
          </a:p>
        </p:txBody>
      </p:sp>
    </p:spTree>
    <p:extLst>
      <p:ext uri="{BB962C8B-B14F-4D97-AF65-F5344CB8AC3E}">
        <p14:creationId xmlns:p14="http://schemas.microsoft.com/office/powerpoint/2010/main" val="20506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F6F43-9DF5-8B15-F49A-39562A1DFC55}"/>
              </a:ext>
            </a:extLst>
          </p:cNvPr>
          <p:cNvSpPr>
            <a:spLocks noGrp="1"/>
          </p:cNvSpPr>
          <p:nvPr>
            <p:ph type="ctrTitle"/>
          </p:nvPr>
        </p:nvSpPr>
        <p:spPr>
          <a:xfrm>
            <a:off x="368559" y="126279"/>
            <a:ext cx="11454882" cy="781082"/>
          </a:xfrm>
          <a:solidFill>
            <a:srgbClr val="00B0F0"/>
          </a:solidFill>
        </p:spPr>
        <p:txBody>
          <a:bodyPr>
            <a:noAutofit/>
          </a:bodyPr>
          <a:lstStyle/>
          <a:p>
            <a:pPr algn="ctr"/>
            <a:r>
              <a:rPr lang="en-US" sz="3200" b="1">
                <a:latin typeface="Times New Roman" panose="02020603050405020304" pitchFamily="18" charset="0"/>
                <a:cs typeface="Times New Roman" panose="02020603050405020304" pitchFamily="18" charset="0"/>
              </a:rPr>
              <a:t>BÀI 12   SÓNG ÂM</a:t>
            </a:r>
            <a:endParaRPr lang="en-US" sz="320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93B1CD25-8389-6F75-ABE1-F3D8EBA5C2AA}"/>
              </a:ext>
            </a:extLst>
          </p:cNvPr>
          <p:cNvPicPr>
            <a:picLocks noChangeAspect="1"/>
          </p:cNvPicPr>
          <p:nvPr/>
        </p:nvPicPr>
        <p:blipFill>
          <a:blip r:embed="rId2"/>
          <a:stretch>
            <a:fillRect/>
          </a:stretch>
        </p:blipFill>
        <p:spPr>
          <a:xfrm>
            <a:off x="4235116" y="1045029"/>
            <a:ext cx="7812504" cy="5211392"/>
          </a:xfrm>
          <a:prstGeom prst="rect">
            <a:avLst/>
          </a:prstGeom>
        </p:spPr>
      </p:pic>
      <p:sp>
        <p:nvSpPr>
          <p:cNvPr id="5" name="Hộp Văn bản 4">
            <a:extLst>
              <a:ext uri="{FF2B5EF4-FFF2-40B4-BE49-F238E27FC236}">
                <a16:creationId xmlns:a16="http://schemas.microsoft.com/office/drawing/2014/main" id="{2D104E1E-B6BF-7187-B5D3-3EBEF6C1C674}"/>
              </a:ext>
            </a:extLst>
          </p:cNvPr>
          <p:cNvSpPr txBox="1"/>
          <p:nvPr/>
        </p:nvSpPr>
        <p:spPr>
          <a:xfrm>
            <a:off x="307911" y="1054350"/>
            <a:ext cx="3909527" cy="5509200"/>
          </a:xfrm>
          <a:prstGeom prst="rect">
            <a:avLst/>
          </a:prstGeom>
          <a:noFill/>
        </p:spPr>
        <p:txBody>
          <a:bodyPr wrap="square" rtlCol="0">
            <a:spAutoFit/>
          </a:bodyPr>
          <a:lstStyle/>
          <a:p>
            <a:pPr algn="ctr" defTabSz="914400" fontAlgn="base">
              <a:spcBef>
                <a:spcPct val="50000"/>
              </a:spcBef>
              <a:spcAft>
                <a:spcPct val="0"/>
              </a:spcAft>
              <a:defRPr/>
            </a:pP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Trong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lịch</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sử</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khi</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phương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tiện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truyền</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thông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chưa</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phát</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triển</a:t>
            </a:r>
            <a:r>
              <a:rPr lang="en-US" altLang="en-US" sz="3200" b="1">
                <a:solidFill>
                  <a:srgbClr val="0000FF"/>
                </a:solidFill>
                <a:latin typeface="Times New Roman" panose="02020603050405020304" pitchFamily="18" charset="0"/>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để</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phát</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hiện</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quân</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địch</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đang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di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chuyển</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bằng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ngựa</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người</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ta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lại</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áp</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tai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xuống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đất</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để</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nghe</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tiếng</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vó</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ngựa</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cách</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xa</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vài</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kilômét</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Tại</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mn-cs"/>
              </a:rPr>
              <a:t>sao</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a:t>
            </a:r>
          </a:p>
        </p:txBody>
      </p:sp>
      <p:sp>
        <p:nvSpPr>
          <p:cNvPr id="6" name="Hộp Văn bản 5">
            <a:extLst>
              <a:ext uri="{FF2B5EF4-FFF2-40B4-BE49-F238E27FC236}">
                <a16:creationId xmlns:a16="http://schemas.microsoft.com/office/drawing/2014/main" id="{54FC72DD-978A-B69A-D0BF-B76A94011D90}"/>
              </a:ext>
            </a:extLst>
          </p:cNvPr>
          <p:cNvSpPr txBox="1"/>
          <p:nvPr/>
        </p:nvSpPr>
        <p:spPr>
          <a:xfrm>
            <a:off x="410547" y="1351508"/>
            <a:ext cx="3704253" cy="4154984"/>
          </a:xfrm>
          <a:prstGeom prst="rect">
            <a:avLst/>
          </a:prstGeom>
          <a:noFill/>
        </p:spPr>
        <p:txBody>
          <a:bodyPr wrap="square" rtlCol="0">
            <a:spAutoFit/>
          </a:bodyPr>
          <a:lstStyle/>
          <a:p>
            <a:pPr algn="ctr"/>
            <a:r>
              <a:rPr lang="en-US" sz="4400" b="1" err="1">
                <a:solidFill>
                  <a:srgbClr val="002060"/>
                </a:solidFill>
                <a:latin typeface="Times New Roman" panose="02020603050405020304" pitchFamily="18" charset="0"/>
                <a:cs typeface="Times New Roman" panose="02020603050405020304" pitchFamily="18" charset="0"/>
              </a:rPr>
              <a:t>Để</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trả</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lời</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câu</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hỏi</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này</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thì</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bài</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học</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hôm</a:t>
            </a:r>
            <a:r>
              <a:rPr lang="en-US" sz="4400" b="1">
                <a:solidFill>
                  <a:srgbClr val="002060"/>
                </a:solidFill>
                <a:latin typeface="Times New Roman" panose="02020603050405020304" pitchFamily="18" charset="0"/>
                <a:cs typeface="Times New Roman" panose="02020603050405020304" pitchFamily="18" charset="0"/>
              </a:rPr>
              <a:t> nay </a:t>
            </a:r>
            <a:r>
              <a:rPr lang="en-US" sz="4400" b="1" err="1">
                <a:solidFill>
                  <a:srgbClr val="002060"/>
                </a:solidFill>
                <a:latin typeface="Times New Roman" panose="02020603050405020304" pitchFamily="18" charset="0"/>
                <a:cs typeface="Times New Roman" panose="02020603050405020304" pitchFamily="18" charset="0"/>
              </a:rPr>
              <a:t>giúp</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chúng</a:t>
            </a:r>
            <a:r>
              <a:rPr lang="en-US" sz="4400" b="1">
                <a:solidFill>
                  <a:srgbClr val="002060"/>
                </a:solidFill>
                <a:latin typeface="Times New Roman" panose="02020603050405020304" pitchFamily="18" charset="0"/>
                <a:cs typeface="Times New Roman" panose="02020603050405020304" pitchFamily="18" charset="0"/>
              </a:rPr>
              <a:t> ta </a:t>
            </a:r>
            <a:r>
              <a:rPr lang="en-US" sz="4400" b="1" err="1">
                <a:solidFill>
                  <a:srgbClr val="002060"/>
                </a:solidFill>
                <a:latin typeface="Times New Roman" panose="02020603050405020304" pitchFamily="18" charset="0"/>
                <a:cs typeface="Times New Roman" panose="02020603050405020304" pitchFamily="18" charset="0"/>
              </a:rPr>
              <a:t>có</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câu</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trả</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lời</a:t>
            </a:r>
            <a:r>
              <a:rPr lang="en-US" sz="4400" b="1">
                <a:solidFill>
                  <a:srgbClr val="002060"/>
                </a:solidFill>
                <a:latin typeface="Times New Roman" panose="02020603050405020304" pitchFamily="18" charset="0"/>
                <a:cs typeface="Times New Roman" panose="02020603050405020304" pitchFamily="18" charset="0"/>
              </a:rPr>
              <a:t> </a:t>
            </a:r>
            <a:r>
              <a:rPr lang="en-US" sz="4400" b="1" err="1">
                <a:solidFill>
                  <a:srgbClr val="002060"/>
                </a:solidFill>
                <a:latin typeface="Times New Roman" panose="02020603050405020304" pitchFamily="18" charset="0"/>
                <a:cs typeface="Times New Roman" panose="02020603050405020304" pitchFamily="18" charset="0"/>
              </a:rPr>
              <a:t>đó</a:t>
            </a:r>
            <a:r>
              <a:rPr lang="en-US" sz="4400" b="1">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47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ppt_x"/>
                                          </p:val>
                                        </p:tav>
                                      </p:tavLst>
                                    </p:anim>
                                    <p:anim calcmode="lin" valueType="num">
                                      <p:cBhvr additive="base">
                                        <p:cTn id="24" dur="500"/>
                                        <p:tgtEl>
                                          <p:spTgt spid="5"/>
                                        </p:tgtEl>
                                        <p:attrNameLst>
                                          <p:attrName>ppt_y</p:attrName>
                                        </p:attrNameLst>
                                      </p:cBhvr>
                                      <p:tavLst>
                                        <p:tav tm="0">
                                          <p:val>
                                            <p:strVal val="ppt_y"/>
                                          </p:val>
                                        </p:tav>
                                        <p:tav tm="100000">
                                          <p:val>
                                            <p:strVal val="1+ppt_h/2"/>
                                          </p:val>
                                        </p:tav>
                                      </p:tavLst>
                                    </p:anim>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3634663" y="307927"/>
            <a:ext cx="5051748"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a:t>
            </a:r>
          </a:p>
        </p:txBody>
      </p:sp>
      <p:pic>
        <p:nvPicPr>
          <p:cNvPr id="9" name="Hình ảnh 8">
            <a:extLst>
              <a:ext uri="{FF2B5EF4-FFF2-40B4-BE49-F238E27FC236}">
                <a16:creationId xmlns:a16="http://schemas.microsoft.com/office/drawing/2014/main" id="{04D1178C-2A99-D33F-AB7E-F8E707B0C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93" y="1246116"/>
            <a:ext cx="5153453" cy="4776371"/>
          </a:xfrm>
          <a:prstGeom prst="rect">
            <a:avLst/>
          </a:prstGeom>
        </p:spPr>
      </p:pic>
      <p:sp>
        <p:nvSpPr>
          <p:cNvPr id="10" name="Hộp Văn bản 9">
            <a:extLst>
              <a:ext uri="{FF2B5EF4-FFF2-40B4-BE49-F238E27FC236}">
                <a16:creationId xmlns:a16="http://schemas.microsoft.com/office/drawing/2014/main" id="{527BBBA9-408D-C173-5182-EAEE0EB1E01B}"/>
              </a:ext>
            </a:extLst>
          </p:cNvPr>
          <p:cNvSpPr txBox="1"/>
          <p:nvPr/>
        </p:nvSpPr>
        <p:spPr>
          <a:xfrm>
            <a:off x="424154" y="2273559"/>
            <a:ext cx="5671845" cy="2062103"/>
          </a:xfrm>
          <a:prstGeom prst="rect">
            <a:avLst/>
          </a:prstGeom>
          <a:noFill/>
        </p:spPr>
        <p:txBody>
          <a:bodyPr wrap="square" rtlCol="0">
            <a:spAutoFit/>
          </a:bodyPr>
          <a:lstStyle/>
          <a:p>
            <a:r>
              <a:rPr lang="en-US" sz="3200" b="1" err="1">
                <a:latin typeface="Times New Roman" panose="02020603050405020304" pitchFamily="18" charset="0"/>
                <a:cs typeface="Times New Roman" panose="02020603050405020304" pitchFamily="18" charset="0"/>
              </a:rPr>
              <a:t>Các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em</a:t>
            </a:r>
            <a:r>
              <a:rPr lang="en-US" sz="3200" b="1">
                <a:latin typeface="Times New Roman" panose="02020603050405020304" pitchFamily="18" charset="0"/>
                <a:cs typeface="Times New Roman" panose="02020603050405020304" pitchFamily="18" charset="0"/>
              </a:rPr>
              <a:t> qua </a:t>
            </a:r>
            <a:r>
              <a:rPr lang="en-US" sz="3200" b="1" err="1">
                <a:latin typeface="Times New Roman" panose="02020603050405020304" pitchFamily="18" charset="0"/>
                <a:cs typeface="Times New Roman" panose="02020603050405020304" pitchFamily="18" charset="0"/>
              </a:rPr>
              <a:t>sát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mô</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tả</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chuyển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hình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bên</a:t>
            </a:r>
            <a:r>
              <a:rPr lang="en-US" sz="3200" b="1">
                <a:latin typeface="Times New Roman" panose="02020603050405020304" pitchFamily="18" charset="0"/>
                <a:cs typeface="Times New Roman" panose="02020603050405020304" pitchFamily="18" charset="0"/>
              </a:rPr>
              <a:t>. Khi </a:t>
            </a:r>
            <a:r>
              <a:rPr lang="en-US" sz="3200" b="1" err="1">
                <a:latin typeface="Times New Roman" panose="02020603050405020304" pitchFamily="18" charset="0"/>
                <a:cs typeface="Times New Roman" panose="02020603050405020304" pitchFamily="18" charset="0"/>
              </a:rPr>
              <a:t>kéo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đầu</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thanh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thép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ra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vị</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trí</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cân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bằng</a:t>
            </a:r>
            <a:r>
              <a:rPr lang="en-US" sz="3200" b="1">
                <a:latin typeface="Times New Roman" panose="02020603050405020304" pitchFamily="18" charset="0"/>
                <a:cs typeface="Times New Roman" panose="02020603050405020304" pitchFamily="18" charset="0"/>
              </a:rPr>
              <a:t> O, </a:t>
            </a:r>
            <a:r>
              <a:rPr lang="en-US" sz="3200" b="1" err="1">
                <a:latin typeface="Times New Roman" panose="02020603050405020304" pitchFamily="18" charset="0"/>
                <a:cs typeface="Times New Roman" panose="02020603050405020304" pitchFamily="18" charset="0"/>
              </a:rPr>
              <a:t>tới</a:t>
            </a:r>
            <a:r>
              <a:rPr lang="en-US" sz="3200" b="1">
                <a:latin typeface="Times New Roman" panose="02020603050405020304" pitchFamily="18" charset="0"/>
                <a:cs typeface="Times New Roman" panose="02020603050405020304" pitchFamily="18" charset="0"/>
              </a:rPr>
              <a:t> A </a:t>
            </a:r>
            <a:r>
              <a:rPr lang="en-US" sz="3200" b="1" err="1">
                <a:latin typeface="Times New Roman" panose="02020603050405020304" pitchFamily="18" charset="0"/>
                <a:cs typeface="Times New Roman" panose="02020603050405020304" pitchFamily="18" charset="0"/>
              </a:rPr>
              <a:t>rồi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buông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nhẹ</a:t>
            </a:r>
            <a:r>
              <a:rPr lang="en-US" sz="3200" b="1">
                <a:latin typeface="Times New Roman" panose="02020603050405020304" pitchFamily="18" charset="0"/>
                <a:cs typeface="Times New Roman" panose="02020603050405020304" pitchFamily="18" charset="0"/>
              </a:rPr>
              <a:t> </a:t>
            </a:r>
          </a:p>
        </p:txBody>
      </p:sp>
      <p:sp>
        <p:nvSpPr>
          <p:cNvPr id="11" name="Hộp Văn bản 10">
            <a:extLst>
              <a:ext uri="{FF2B5EF4-FFF2-40B4-BE49-F238E27FC236}">
                <a16:creationId xmlns:a16="http://schemas.microsoft.com/office/drawing/2014/main" id="{77862B56-F1E9-C1D5-BD50-F960C26F49B9}"/>
              </a:ext>
            </a:extLst>
          </p:cNvPr>
          <p:cNvSpPr txBox="1"/>
          <p:nvPr/>
        </p:nvSpPr>
        <p:spPr>
          <a:xfrm>
            <a:off x="368559" y="2515640"/>
            <a:ext cx="5791978"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Thanh </a:t>
            </a:r>
            <a:r>
              <a:rPr lang="en-US" sz="3200" b="1" err="1">
                <a:latin typeface="Times New Roman" panose="02020603050405020304" pitchFamily="18" charset="0"/>
                <a:cs typeface="Times New Roman" panose="02020603050405020304" pitchFamily="18" charset="0"/>
              </a:rPr>
              <a:t>thép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chuyển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qua </a:t>
            </a:r>
            <a:r>
              <a:rPr lang="en-US" sz="3200" b="1" err="1">
                <a:latin typeface="Times New Roman" panose="02020603050405020304" pitchFamily="18" charset="0"/>
                <a:cs typeface="Times New Roman" panose="02020603050405020304" pitchFamily="18" charset="0"/>
              </a:rPr>
              <a:t>lại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quanh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vị</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trí</a:t>
            </a:r>
            <a:r>
              <a:rPr lang="en-US" sz="3200" b="1">
                <a:latin typeface="Times New Roman" panose="02020603050405020304" pitchFamily="18" charset="0"/>
                <a:cs typeface="Times New Roman" panose="02020603050405020304" pitchFamily="18" charset="0"/>
              </a:rPr>
              <a:t> O </a:t>
            </a:r>
            <a:r>
              <a:rPr lang="en-US" sz="3200" b="1" err="1">
                <a:latin typeface="Times New Roman" panose="02020603050405020304" pitchFamily="18" charset="0"/>
                <a:cs typeface="Times New Roman" panose="02020603050405020304" pitchFamily="18" charset="0"/>
              </a:rPr>
              <a:t>rồi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dừng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lại</a:t>
            </a:r>
            <a:r>
              <a:rPr lang="en-US" sz="3200" b="1">
                <a:latin typeface="Times New Roman" panose="02020603050405020304" pitchFamily="18" charset="0"/>
                <a:cs typeface="Times New Roman" panose="02020603050405020304" pitchFamily="18" charset="0"/>
              </a:rPr>
              <a:t> </a:t>
            </a:r>
          </a:p>
        </p:txBody>
      </p:sp>
      <p:sp>
        <p:nvSpPr>
          <p:cNvPr id="12" name="Hộp Văn bản 11">
            <a:extLst>
              <a:ext uri="{FF2B5EF4-FFF2-40B4-BE49-F238E27FC236}">
                <a16:creationId xmlns:a16="http://schemas.microsoft.com/office/drawing/2014/main" id="{5B785B80-A17F-048C-BBE3-792934CFC6EA}"/>
              </a:ext>
            </a:extLst>
          </p:cNvPr>
          <p:cNvSpPr txBox="1"/>
          <p:nvPr/>
        </p:nvSpPr>
        <p:spPr>
          <a:xfrm>
            <a:off x="563528" y="2557666"/>
            <a:ext cx="5532471" cy="2062103"/>
          </a:xfrm>
          <a:prstGeom prst="rect">
            <a:avLst/>
          </a:prstGeom>
          <a:noFill/>
          <a:ln w="38100">
            <a:solidFill>
              <a:schemeClr val="tx1"/>
            </a:solidFill>
          </a:ln>
        </p:spPr>
        <p:txBody>
          <a:bodyPr wrap="square" rtlCol="0">
            <a:spAutoFit/>
          </a:bodyPr>
          <a:lstStyle/>
          <a:p>
            <a:r>
              <a:rPr lang="en-US" sz="3200" b="1" err="1">
                <a:latin typeface="Times New Roman" panose="02020603050405020304" pitchFamily="18" charset="0"/>
                <a:cs typeface="Times New Roman" panose="02020603050405020304" pitchFamily="18" charset="0"/>
              </a:rPr>
              <a:t>Vậy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chuyển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qua </a:t>
            </a:r>
            <a:r>
              <a:rPr lang="en-US" sz="3200" b="1" err="1">
                <a:latin typeface="Times New Roman" panose="02020603050405020304" pitchFamily="18" charset="0"/>
                <a:cs typeface="Times New Roman" panose="02020603050405020304" pitchFamily="18" charset="0"/>
              </a:rPr>
              <a:t>lại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quanh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một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vị</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trí</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cân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bằng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như</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chuyển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của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đầu</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thanh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thép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được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gọi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là</a:t>
            </a:r>
            <a:r>
              <a:rPr lang="en-US" sz="3200" b="1">
                <a:latin typeface="Times New Roman" panose="02020603050405020304" pitchFamily="18" charset="0"/>
                <a:cs typeface="Times New Roman" panose="02020603050405020304" pitchFamily="18" charset="0"/>
              </a:rPr>
              <a:t> Dao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a:t>
            </a:r>
          </a:p>
        </p:txBody>
      </p:sp>
      <p:sp>
        <p:nvSpPr>
          <p:cNvPr id="13" name="Hộp Văn bản 12">
            <a:extLst>
              <a:ext uri="{FF2B5EF4-FFF2-40B4-BE49-F238E27FC236}">
                <a16:creationId xmlns:a16="http://schemas.microsoft.com/office/drawing/2014/main" id="{6BAEE905-AB2F-C15B-C209-0A08CFE7BAA7}"/>
              </a:ext>
            </a:extLst>
          </p:cNvPr>
          <p:cNvSpPr txBox="1"/>
          <p:nvPr/>
        </p:nvSpPr>
        <p:spPr>
          <a:xfrm>
            <a:off x="359616" y="5141167"/>
            <a:ext cx="6310372" cy="1077218"/>
          </a:xfrm>
          <a:prstGeom prst="rect">
            <a:avLst/>
          </a:prstGeom>
          <a:noFill/>
        </p:spPr>
        <p:txBody>
          <a:bodyPr wrap="square" rtlCol="0">
            <a:spAutoFit/>
          </a:bodyPr>
          <a:lstStyle/>
          <a:p>
            <a:r>
              <a:rPr lang="en-US" sz="3200" err="1">
                <a:latin typeface="Times New Roman" panose="02020603050405020304" pitchFamily="18" charset="0"/>
                <a:cs typeface="Times New Roman" panose="02020603050405020304" pitchFamily="18" charset="0"/>
              </a:rPr>
              <a:t>Em</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nào</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thể</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lấy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thêm</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ví</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dụ</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về</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dao</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động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trong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đời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sống</a:t>
            </a:r>
            <a:r>
              <a:rPr lang="en-US" sz="3200">
                <a:latin typeface="Times New Roman" panose="02020603050405020304" pitchFamily="18" charset="0"/>
                <a:cs typeface="Times New Roman" panose="02020603050405020304" pitchFamily="18" charset="0"/>
              </a:rPr>
              <a:t> hang </a:t>
            </a:r>
            <a:r>
              <a:rPr lang="en-US" sz="3200" err="1">
                <a:latin typeface="Times New Roman" panose="02020603050405020304" pitchFamily="18" charset="0"/>
                <a:cs typeface="Times New Roman" panose="02020603050405020304" pitchFamily="18" charset="0"/>
              </a:rPr>
              <a:t>ngày</a:t>
            </a:r>
            <a:r>
              <a:rPr lang="en-US" sz="320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55DB5D48-C288-EA64-ACEB-09C8493CE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55"/>
            <a:ext cx="6096000" cy="3223117"/>
          </a:xfrm>
          <a:prstGeom prst="rect">
            <a:avLst/>
          </a:prstGeom>
        </p:spPr>
      </p:pic>
      <p:sp>
        <p:nvSpPr>
          <p:cNvPr id="3" name="Hộp Văn bản 2">
            <a:extLst>
              <a:ext uri="{FF2B5EF4-FFF2-40B4-BE49-F238E27FC236}">
                <a16:creationId xmlns:a16="http://schemas.microsoft.com/office/drawing/2014/main" id="{042E6454-C7F6-896B-E42E-DE412A87BA11}"/>
              </a:ext>
            </a:extLst>
          </p:cNvPr>
          <p:cNvSpPr txBox="1"/>
          <p:nvPr/>
        </p:nvSpPr>
        <p:spPr>
          <a:xfrm>
            <a:off x="424154" y="1180431"/>
            <a:ext cx="2291054" cy="523220"/>
          </a:xfrm>
          <a:prstGeom prst="rect">
            <a:avLst/>
          </a:prstGeom>
          <a:solidFill>
            <a:schemeClr val="bg2">
              <a:lumMod val="90000"/>
            </a:schemeClr>
          </a:solidFill>
        </p:spPr>
        <p:txBody>
          <a:bodyPr wrap="square" rtlCol="0">
            <a:spAutoFit/>
          </a:bodyPr>
          <a:lstStyle/>
          <a:p>
            <a:r>
              <a:rPr lang="en-US" sz="2800" b="1">
                <a:latin typeface="Times New Roman" panose="02020603050405020304" pitchFamily="18" charset="0"/>
                <a:cs typeface="Times New Roman" panose="02020603050405020304" pitchFamily="18" charset="0"/>
              </a:rPr>
              <a:t>1. Dao động</a:t>
            </a:r>
          </a:p>
        </p:txBody>
      </p:sp>
      <p:sp>
        <p:nvSpPr>
          <p:cNvPr id="7" name="Tiêu đề 6">
            <a:extLst>
              <a:ext uri="{FF2B5EF4-FFF2-40B4-BE49-F238E27FC236}">
                <a16:creationId xmlns:a16="http://schemas.microsoft.com/office/drawing/2014/main" id="{A72E81FA-1B83-3096-6B9A-1D96AAB604FA}"/>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27380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0"/>
                                        </p:tgtEl>
                                        <p:attrNameLst>
                                          <p:attrName>ppt_x</p:attrName>
                                        </p:attrNameLst>
                                      </p:cBhvr>
                                      <p:tavLst>
                                        <p:tav tm="0">
                                          <p:val>
                                            <p:strVal val="ppt_x"/>
                                          </p:val>
                                        </p:tav>
                                        <p:tav tm="100000">
                                          <p:val>
                                            <p:strVal val="ppt_x"/>
                                          </p:val>
                                        </p:tav>
                                      </p:tavLst>
                                    </p:anim>
                                    <p:anim calcmode="lin" valueType="num">
                                      <p:cBhvr additive="base">
                                        <p:cTn id="30" dur="500"/>
                                        <p:tgtEl>
                                          <p:spTgt spid="10"/>
                                        </p:tgtEl>
                                        <p:attrNameLst>
                                          <p:attrName>ppt_y</p:attrName>
                                        </p:attrNameLst>
                                      </p:cBhvr>
                                      <p:tavLst>
                                        <p:tav tm="0">
                                          <p:val>
                                            <p:strVal val="ppt_y"/>
                                          </p:val>
                                        </p:tav>
                                        <p:tav tm="100000">
                                          <p:val>
                                            <p:strVal val="1+ppt_h/2"/>
                                          </p:val>
                                        </p:tav>
                                      </p:tavLst>
                                    </p:anim>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9"/>
                                        </p:tgtEl>
                                      </p:cBhvr>
                                    </p:animEffect>
                                    <p:anim calcmode="lin" valueType="num">
                                      <p:cBhvr>
                                        <p:cTn id="41" dur="1000"/>
                                        <p:tgtEl>
                                          <p:spTgt spid="9"/>
                                        </p:tgtEl>
                                        <p:attrNameLst>
                                          <p:attrName>ppt_x</p:attrName>
                                        </p:attrNameLst>
                                      </p:cBhvr>
                                      <p:tavLst>
                                        <p:tav tm="0">
                                          <p:val>
                                            <p:strVal val="ppt_x"/>
                                          </p:val>
                                        </p:tav>
                                        <p:tav tm="100000">
                                          <p:val>
                                            <p:strVal val="ppt_x"/>
                                          </p:val>
                                        </p:tav>
                                      </p:tavLst>
                                    </p:anim>
                                    <p:anim calcmode="lin" valueType="num">
                                      <p:cBhvr>
                                        <p:cTn id="42" dur="1000"/>
                                        <p:tgtEl>
                                          <p:spTgt spid="9"/>
                                        </p:tgtEl>
                                        <p:attrNameLst>
                                          <p:attrName>ppt_y</p:attrName>
                                        </p:attrNameLst>
                                      </p:cBhvr>
                                      <p:tavLst>
                                        <p:tav tm="0">
                                          <p:val>
                                            <p:strVal val="ppt_y"/>
                                          </p:val>
                                        </p:tav>
                                        <p:tav tm="100000">
                                          <p:val>
                                            <p:strVal val="ppt_y+.1"/>
                                          </p:val>
                                        </p:tav>
                                      </p:tavLst>
                                    </p:anim>
                                    <p:set>
                                      <p:cBhvr>
                                        <p:cTn id="43" dur="1" fill="hold">
                                          <p:stCondLst>
                                            <p:cond delay="9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1"/>
                                        </p:tgtEl>
                                      </p:cBhvr>
                                    </p:animEffect>
                                    <p:anim calcmode="lin" valueType="num">
                                      <p:cBhvr>
                                        <p:cTn id="52" dur="1000"/>
                                        <p:tgtEl>
                                          <p:spTgt spid="11"/>
                                        </p:tgtEl>
                                        <p:attrNameLst>
                                          <p:attrName>ppt_x</p:attrName>
                                        </p:attrNameLst>
                                      </p:cBhvr>
                                      <p:tavLst>
                                        <p:tav tm="0">
                                          <p:val>
                                            <p:strVal val="ppt_x"/>
                                          </p:val>
                                        </p:tav>
                                        <p:tav tm="100000">
                                          <p:val>
                                            <p:strVal val="ppt_x"/>
                                          </p:val>
                                        </p:tav>
                                      </p:tavLst>
                                    </p:anim>
                                    <p:anim calcmode="lin" valueType="num">
                                      <p:cBhvr>
                                        <p:cTn id="53" dur="1000"/>
                                        <p:tgtEl>
                                          <p:spTgt spid="11"/>
                                        </p:tgtEl>
                                        <p:attrNameLst>
                                          <p:attrName>ppt_y</p:attrName>
                                        </p:attrNameLst>
                                      </p:cBhvr>
                                      <p:tavLst>
                                        <p:tav tm="0">
                                          <p:val>
                                            <p:strVal val="ppt_y"/>
                                          </p:val>
                                        </p:tav>
                                        <p:tav tm="100000">
                                          <p:val>
                                            <p:strVal val="ppt_y+.1"/>
                                          </p:val>
                                        </p:tav>
                                      </p:tavLst>
                                    </p:anim>
                                    <p:set>
                                      <p:cBhvr>
                                        <p:cTn id="54" dur="1" fill="hold">
                                          <p:stCondLst>
                                            <p:cond delay="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ircle(in)">
                                      <p:cBhvr>
                                        <p:cTn id="59" dur="2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0" grpId="1"/>
      <p:bldP spid="11" grpId="0"/>
      <p:bldP spid="11" grpId="1"/>
      <p:bldP spid="12" grpId="0" animBg="1"/>
      <p:bldP spid="13"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a16="http://schemas.microsoft.com/office/drawing/2014/main" id="{B9D1BAE7-3D3F-5362-92B5-93C2849BF261}"/>
              </a:ext>
            </a:extLst>
          </p:cNvPr>
          <p:cNvSpPr txBox="1">
            <a:spLocks/>
          </p:cNvSpPr>
          <p:nvPr/>
        </p:nvSpPr>
        <p:spPr>
          <a:xfrm>
            <a:off x="413656" y="1294765"/>
            <a:ext cx="4621763" cy="781082"/>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latin typeface="Times New Roman" panose="02020603050405020304" pitchFamily="18" charset="0"/>
                <a:cs typeface="Times New Roman" panose="02020603050405020304" pitchFamily="18" charset="0"/>
              </a:rPr>
              <a:t>Một số ví dụ dao đông</a:t>
            </a:r>
          </a:p>
        </p:txBody>
      </p:sp>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55D3A585-C496-ED5D-A15F-4CF9FDCC9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416" y="1595971"/>
            <a:ext cx="2775093" cy="2775093"/>
          </a:xfrm>
          <a:prstGeom prst="rect">
            <a:avLst/>
          </a:prstGeom>
        </p:spPr>
      </p:pic>
      <p:sp>
        <p:nvSpPr>
          <p:cNvPr id="13" name="Hộp Văn bản 12">
            <a:extLst>
              <a:ext uri="{FF2B5EF4-FFF2-40B4-BE49-F238E27FC236}">
                <a16:creationId xmlns:a16="http://schemas.microsoft.com/office/drawing/2014/main" id="{D14B8169-5458-B9EB-B930-58CD0B96E37B}"/>
              </a:ext>
            </a:extLst>
          </p:cNvPr>
          <p:cNvSpPr txBox="1"/>
          <p:nvPr/>
        </p:nvSpPr>
        <p:spPr>
          <a:xfrm>
            <a:off x="1447801" y="5262029"/>
            <a:ext cx="10531150" cy="584775"/>
          </a:xfrm>
          <a:prstGeom prst="rect">
            <a:avLst/>
          </a:prstGeom>
          <a:solidFill>
            <a:srgbClr val="0070C0"/>
          </a:solidFill>
          <a:ln w="12700">
            <a:solidFill>
              <a:schemeClr val="tx1"/>
            </a:solid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Các chuyển động qua lại vị trí cân bằng ta gọi là dao động </a:t>
            </a:r>
          </a:p>
        </p:txBody>
      </p:sp>
      <p:sp>
        <p:nvSpPr>
          <p:cNvPr id="14" name="Hộp Văn bản 13">
            <a:extLst>
              <a:ext uri="{FF2B5EF4-FFF2-40B4-BE49-F238E27FC236}">
                <a16:creationId xmlns:a16="http://schemas.microsoft.com/office/drawing/2014/main" id="{EB902F05-EA56-3CC0-C20A-80449447D049}"/>
              </a:ext>
            </a:extLst>
          </p:cNvPr>
          <p:cNvSpPr txBox="1"/>
          <p:nvPr/>
        </p:nvSpPr>
        <p:spPr>
          <a:xfrm>
            <a:off x="1786416" y="4192638"/>
            <a:ext cx="413657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Thuyền nhấp nhô trên biển </a:t>
            </a:r>
          </a:p>
        </p:txBody>
      </p:sp>
      <p:sp>
        <p:nvSpPr>
          <p:cNvPr id="19" name="Hộp Văn bản 18">
            <a:extLst>
              <a:ext uri="{FF2B5EF4-FFF2-40B4-BE49-F238E27FC236}">
                <a16:creationId xmlns:a16="http://schemas.microsoft.com/office/drawing/2014/main" id="{698FDC7B-05D6-B34A-E686-7BBA110123CA}"/>
              </a:ext>
            </a:extLst>
          </p:cNvPr>
          <p:cNvSpPr txBox="1"/>
          <p:nvPr/>
        </p:nvSpPr>
        <p:spPr>
          <a:xfrm>
            <a:off x="3455435" y="391044"/>
            <a:ext cx="5791978"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a:t>
            </a:r>
          </a:p>
        </p:txBody>
      </p:sp>
      <p:sp>
        <p:nvSpPr>
          <p:cNvPr id="10" name="Hộp Văn bản 9">
            <a:extLst>
              <a:ext uri="{FF2B5EF4-FFF2-40B4-BE49-F238E27FC236}">
                <a16:creationId xmlns:a16="http://schemas.microsoft.com/office/drawing/2014/main" id="{53CCC97D-2C36-839B-23D5-FE03FE699B2A}"/>
              </a:ext>
            </a:extLst>
          </p:cNvPr>
          <p:cNvSpPr txBox="1"/>
          <p:nvPr/>
        </p:nvSpPr>
        <p:spPr>
          <a:xfrm>
            <a:off x="330848" y="1083259"/>
            <a:ext cx="2291054" cy="523220"/>
          </a:xfrm>
          <a:prstGeom prst="rect">
            <a:avLst/>
          </a:prstGeom>
          <a:solidFill>
            <a:schemeClr val="accent2">
              <a:lumMod val="20000"/>
              <a:lumOff val="80000"/>
            </a:schemeClr>
          </a:solidFill>
        </p:spPr>
        <p:txBody>
          <a:bodyPr wrap="square" rtlCol="0">
            <a:spAutoFit/>
          </a:bodyPr>
          <a:lstStyle/>
          <a:p>
            <a:r>
              <a:rPr lang="en-US" sz="2800" b="1">
                <a:latin typeface="Times New Roman" panose="02020603050405020304" pitchFamily="18" charset="0"/>
                <a:cs typeface="Times New Roman" panose="02020603050405020304" pitchFamily="18" charset="0"/>
              </a:rPr>
              <a:t>1. Dao động</a:t>
            </a:r>
          </a:p>
        </p:txBody>
      </p:sp>
      <p:pic>
        <p:nvPicPr>
          <p:cNvPr id="3" name="Hình ảnh 2">
            <a:extLst>
              <a:ext uri="{FF2B5EF4-FFF2-40B4-BE49-F238E27FC236}">
                <a16:creationId xmlns:a16="http://schemas.microsoft.com/office/drawing/2014/main" id="{39306F2E-9664-A684-9E7E-CE1D90861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685306"/>
            <a:ext cx="2438400" cy="2438400"/>
          </a:xfrm>
          <a:prstGeom prst="rect">
            <a:avLst/>
          </a:prstGeom>
        </p:spPr>
      </p:pic>
      <p:sp>
        <p:nvSpPr>
          <p:cNvPr id="16" name="Hộp Văn bản 15">
            <a:extLst>
              <a:ext uri="{FF2B5EF4-FFF2-40B4-BE49-F238E27FC236}">
                <a16:creationId xmlns:a16="http://schemas.microsoft.com/office/drawing/2014/main" id="{6B8C6BE1-5991-76B4-9E91-A50449A0BF78}"/>
              </a:ext>
            </a:extLst>
          </p:cNvPr>
          <p:cNvSpPr txBox="1"/>
          <p:nvPr/>
        </p:nvSpPr>
        <p:spPr>
          <a:xfrm>
            <a:off x="7594267" y="4205752"/>
            <a:ext cx="2997533" cy="523220"/>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Mặt trống dao động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5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nodePh="1">
                                  <p:stCondLst>
                                    <p:cond delay="0"/>
                                  </p:stCondLst>
                                  <p:endCondLst>
                                    <p:cond evt="begin" delay="0">
                                      <p:tn val="22"/>
                                    </p:cond>
                                  </p:end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animBg="1"/>
      <p:bldP spid="14" grpId="0"/>
      <p:bldP spid="19" grpId="0" animBg="1"/>
      <p:bldP spid="10"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a16="http://schemas.microsoft.com/office/drawing/2014/main" id="{B9D1BAE7-3D3F-5362-92B5-93C2849BF261}"/>
              </a:ext>
            </a:extLst>
          </p:cNvPr>
          <p:cNvSpPr txBox="1">
            <a:spLocks/>
          </p:cNvSpPr>
          <p:nvPr/>
        </p:nvSpPr>
        <p:spPr>
          <a:xfrm>
            <a:off x="367005" y="1707248"/>
            <a:ext cx="4621763" cy="52322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a:latin typeface="Times New Roman" panose="02020603050405020304" pitchFamily="18" charset="0"/>
              <a:cs typeface="Times New Roman" panose="02020603050405020304" pitchFamily="18" charset="0"/>
            </a:endParaRPr>
          </a:p>
        </p:txBody>
      </p:sp>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EB902F05-EA56-3CC0-C20A-80449447D049}"/>
              </a:ext>
            </a:extLst>
          </p:cNvPr>
          <p:cNvSpPr txBox="1"/>
          <p:nvPr/>
        </p:nvSpPr>
        <p:spPr>
          <a:xfrm>
            <a:off x="2061028" y="3740071"/>
            <a:ext cx="245803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Chuyển động</a:t>
            </a:r>
          </a:p>
        </p:txBody>
      </p:sp>
      <p:sp>
        <p:nvSpPr>
          <p:cNvPr id="15" name="Hộp Văn bản 14">
            <a:extLst>
              <a:ext uri="{FF2B5EF4-FFF2-40B4-BE49-F238E27FC236}">
                <a16:creationId xmlns:a16="http://schemas.microsoft.com/office/drawing/2014/main" id="{89CE8DA9-94BF-8C3A-DCB1-416C65A8EF23}"/>
              </a:ext>
            </a:extLst>
          </p:cNvPr>
          <p:cNvSpPr txBox="1"/>
          <p:nvPr/>
        </p:nvSpPr>
        <p:spPr>
          <a:xfrm>
            <a:off x="9031063" y="4725249"/>
            <a:ext cx="192307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Dao động</a:t>
            </a:r>
          </a:p>
        </p:txBody>
      </p:sp>
      <p:sp>
        <p:nvSpPr>
          <p:cNvPr id="19" name="Hộp Văn bản 18">
            <a:extLst>
              <a:ext uri="{FF2B5EF4-FFF2-40B4-BE49-F238E27FC236}">
                <a16:creationId xmlns:a16="http://schemas.microsoft.com/office/drawing/2014/main" id="{698FDC7B-05D6-B34A-E686-7BBA110123CA}"/>
              </a:ext>
            </a:extLst>
          </p:cNvPr>
          <p:cNvSpPr txBox="1"/>
          <p:nvPr/>
        </p:nvSpPr>
        <p:spPr>
          <a:xfrm>
            <a:off x="3912635" y="293968"/>
            <a:ext cx="5791978"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a:t>
            </a:r>
          </a:p>
        </p:txBody>
      </p:sp>
      <p:sp>
        <p:nvSpPr>
          <p:cNvPr id="11" name="Hộp Văn bản 10">
            <a:extLst>
              <a:ext uri="{FF2B5EF4-FFF2-40B4-BE49-F238E27FC236}">
                <a16:creationId xmlns:a16="http://schemas.microsoft.com/office/drawing/2014/main" id="{AA20F7BB-7E20-E647-15FC-1AB9AEA473CC}"/>
              </a:ext>
            </a:extLst>
          </p:cNvPr>
          <p:cNvSpPr txBox="1"/>
          <p:nvPr/>
        </p:nvSpPr>
        <p:spPr>
          <a:xfrm>
            <a:off x="413656" y="1669409"/>
            <a:ext cx="57919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Phân biệt chuyển động và dao động </a:t>
            </a:r>
          </a:p>
        </p:txBody>
      </p:sp>
      <p:pic>
        <p:nvPicPr>
          <p:cNvPr id="16" name="Picture 19" descr="Ccar009">
            <a:extLst>
              <a:ext uri="{FF2B5EF4-FFF2-40B4-BE49-F238E27FC236}">
                <a16:creationId xmlns:a16="http://schemas.microsoft.com/office/drawing/2014/main" id="{76C5E4D7-3692-B5FD-348D-9AAED736F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60819" y="2678009"/>
            <a:ext cx="1200418" cy="91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Đường nối Thẳng 2">
            <a:extLst>
              <a:ext uri="{FF2B5EF4-FFF2-40B4-BE49-F238E27FC236}">
                <a16:creationId xmlns:a16="http://schemas.microsoft.com/office/drawing/2014/main" id="{490D1B65-499E-D562-39E3-1B1BE8626ADA}"/>
              </a:ext>
            </a:extLst>
          </p:cNvPr>
          <p:cNvCxnSpPr/>
          <p:nvPr/>
        </p:nvCxnSpPr>
        <p:spPr>
          <a:xfrm>
            <a:off x="1073020" y="3564294"/>
            <a:ext cx="502298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Hình Bầu dục 6">
            <a:extLst>
              <a:ext uri="{FF2B5EF4-FFF2-40B4-BE49-F238E27FC236}">
                <a16:creationId xmlns:a16="http://schemas.microsoft.com/office/drawing/2014/main" id="{644F1FAF-A253-ABE0-758D-AD01D0CE47D8}"/>
              </a:ext>
            </a:extLst>
          </p:cNvPr>
          <p:cNvSpPr/>
          <p:nvPr/>
        </p:nvSpPr>
        <p:spPr>
          <a:xfrm>
            <a:off x="923731" y="3058974"/>
            <a:ext cx="457200" cy="47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Hình Bầu dục 16">
            <a:extLst>
              <a:ext uri="{FF2B5EF4-FFF2-40B4-BE49-F238E27FC236}">
                <a16:creationId xmlns:a16="http://schemas.microsoft.com/office/drawing/2014/main" id="{999B6209-7DF2-8E91-29DA-243474C56DBB}"/>
              </a:ext>
            </a:extLst>
          </p:cNvPr>
          <p:cNvSpPr/>
          <p:nvPr/>
        </p:nvSpPr>
        <p:spPr>
          <a:xfrm>
            <a:off x="5867984" y="3058974"/>
            <a:ext cx="457200" cy="47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t>
            </a:r>
          </a:p>
        </p:txBody>
      </p:sp>
      <p:pic>
        <p:nvPicPr>
          <p:cNvPr id="9" name="Hình ảnh 8">
            <a:extLst>
              <a:ext uri="{FF2B5EF4-FFF2-40B4-BE49-F238E27FC236}">
                <a16:creationId xmlns:a16="http://schemas.microsoft.com/office/drawing/2014/main" id="{7F2FD666-9871-9A69-E75E-5C70A5F65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501" y="1260398"/>
            <a:ext cx="2553479" cy="3369623"/>
          </a:xfrm>
          <a:prstGeom prst="rect">
            <a:avLst/>
          </a:prstGeom>
        </p:spPr>
      </p:pic>
      <p:sp>
        <p:nvSpPr>
          <p:cNvPr id="13" name="Hộp Văn bản 12">
            <a:extLst>
              <a:ext uri="{FF2B5EF4-FFF2-40B4-BE49-F238E27FC236}">
                <a16:creationId xmlns:a16="http://schemas.microsoft.com/office/drawing/2014/main" id="{2B873368-B579-EF91-1280-85128CFF460A}"/>
              </a:ext>
            </a:extLst>
          </p:cNvPr>
          <p:cNvSpPr txBox="1"/>
          <p:nvPr/>
        </p:nvSpPr>
        <p:spPr>
          <a:xfrm>
            <a:off x="386832" y="1055424"/>
            <a:ext cx="2291054" cy="523220"/>
          </a:xfrm>
          <a:prstGeom prst="rect">
            <a:avLst/>
          </a:prstGeom>
          <a:solidFill>
            <a:schemeClr val="accent2">
              <a:lumMod val="20000"/>
              <a:lumOff val="80000"/>
            </a:schemeClr>
          </a:solidFill>
        </p:spPr>
        <p:txBody>
          <a:bodyPr wrap="square" rtlCol="0">
            <a:spAutoFit/>
          </a:bodyPr>
          <a:lstStyle/>
          <a:p>
            <a:r>
              <a:rPr lang="en-US" sz="2800" b="1">
                <a:latin typeface="Times New Roman" panose="02020603050405020304" pitchFamily="18" charset="0"/>
                <a:cs typeface="Times New Roman" panose="02020603050405020304" pitchFamily="18" charset="0"/>
              </a:rPr>
              <a:t>1. Dao động</a:t>
            </a:r>
          </a:p>
        </p:txBody>
      </p:sp>
    </p:spTree>
    <p:extLst>
      <p:ext uri="{BB962C8B-B14F-4D97-AF65-F5344CB8AC3E}">
        <p14:creationId xmlns:p14="http://schemas.microsoft.com/office/powerpoint/2010/main" val="18033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nodePh="1">
                                  <p:stCondLst>
                                    <p:cond delay="0"/>
                                  </p:stCondLst>
                                  <p:endCondLst>
                                    <p:cond evt="begin" delay="0">
                                      <p:tn val="22"/>
                                    </p:cond>
                                  </p:end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nodePh="1">
                                  <p:stCondLst>
                                    <p:cond delay="0"/>
                                  </p:stCondLst>
                                  <p:endCondLst>
                                    <p:cond evt="begin" delay="0">
                                      <p:tn val="27"/>
                                    </p:cond>
                                  </p:end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heel(1)">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4.16667E-7 -4.44444E-6 L 0.27787 -4.44444E-6 " pathEditMode="relative" rAng="0" ptsTypes="AA">
                                      <p:cBhvr>
                                        <p:cTn id="61" dur="2000" fill="hold"/>
                                        <p:tgtEl>
                                          <p:spTgt spid="16"/>
                                        </p:tgtEl>
                                        <p:attrNameLst>
                                          <p:attrName>ppt_x</p:attrName>
                                          <p:attrName>ppt_y</p:attrName>
                                        </p:attrNameLst>
                                      </p:cBhvr>
                                      <p:rCtr x="13893" y="0"/>
                                    </p:animMotion>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randombar(horizontal)">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heel(1)">
                                      <p:cBhvr>
                                        <p:cTn id="7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P spid="19" grpId="0" animBg="1"/>
      <p:bldP spid="11" grpId="0"/>
      <p:bldP spid="7" grpId="0" animBg="1"/>
      <p:bldP spid="1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698FDC7B-05D6-B34A-E686-7BBA110123CA}"/>
              </a:ext>
            </a:extLst>
          </p:cNvPr>
          <p:cNvSpPr txBox="1"/>
          <p:nvPr/>
        </p:nvSpPr>
        <p:spPr>
          <a:xfrm>
            <a:off x="3727461" y="306096"/>
            <a:ext cx="5791978"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a:t>
            </a:r>
          </a:p>
        </p:txBody>
      </p:sp>
      <p:pic>
        <p:nvPicPr>
          <p:cNvPr id="4" name="Hình ảnh 3">
            <a:extLst>
              <a:ext uri="{FF2B5EF4-FFF2-40B4-BE49-F238E27FC236}">
                <a16:creationId xmlns:a16="http://schemas.microsoft.com/office/drawing/2014/main" id="{4360341F-11C1-571B-756A-7C8F0A7B8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337" y="3938673"/>
            <a:ext cx="4125018" cy="2405751"/>
          </a:xfrm>
          <a:prstGeom prst="rect">
            <a:avLst/>
          </a:prstGeom>
        </p:spPr>
      </p:pic>
      <p:pic>
        <p:nvPicPr>
          <p:cNvPr id="10" name="Hình ảnh 9">
            <a:extLst>
              <a:ext uri="{FF2B5EF4-FFF2-40B4-BE49-F238E27FC236}">
                <a16:creationId xmlns:a16="http://schemas.microsoft.com/office/drawing/2014/main" id="{10556246-695C-B1AF-0401-87D75B9D3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338" y="1152320"/>
            <a:ext cx="4125018" cy="2524904"/>
          </a:xfrm>
          <a:prstGeom prst="rect">
            <a:avLst/>
          </a:prstGeom>
        </p:spPr>
      </p:pic>
      <p:sp>
        <p:nvSpPr>
          <p:cNvPr id="12" name="Hộp Văn bản 11">
            <a:extLst>
              <a:ext uri="{FF2B5EF4-FFF2-40B4-BE49-F238E27FC236}">
                <a16:creationId xmlns:a16="http://schemas.microsoft.com/office/drawing/2014/main" id="{C0B6E72F-566D-6637-E2A7-961D4255B51E}"/>
              </a:ext>
            </a:extLst>
          </p:cNvPr>
          <p:cNvSpPr txBox="1"/>
          <p:nvPr/>
        </p:nvSpPr>
        <p:spPr>
          <a:xfrm>
            <a:off x="1817353" y="3938673"/>
            <a:ext cx="5133315" cy="954107"/>
          </a:xfrm>
          <a:prstGeom prst="rect">
            <a:avLst/>
          </a:prstGeom>
          <a:solidFill>
            <a:srgbClr val="0070C0"/>
          </a:solidFill>
        </p:spPr>
        <p:txBody>
          <a:bodyPr wrap="square" rtlCol="0">
            <a:spAutoFit/>
          </a:bodyPr>
          <a:lstStyle/>
          <a:p>
            <a:r>
              <a:rPr lang="vi-VN" sz="2800">
                <a:latin typeface="Times New Roman" panose="02020603050405020304" pitchFamily="18" charset="0"/>
                <a:cs typeface="Times New Roman" panose="02020603050405020304" pitchFamily="18" charset="0"/>
              </a:rPr>
              <a:t>Sóng là sự lan truyền dao động trong một môi trường.</a:t>
            </a:r>
            <a:endParaRPr lang="en-US" sz="280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671EA7C8-1AA7-0BC7-4946-94EE76781529}"/>
              </a:ext>
            </a:extLst>
          </p:cNvPr>
          <p:cNvSpPr txBox="1"/>
          <p:nvPr/>
        </p:nvSpPr>
        <p:spPr>
          <a:xfrm>
            <a:off x="413656" y="1105665"/>
            <a:ext cx="2291054" cy="523220"/>
          </a:xfrm>
          <a:prstGeom prst="rect">
            <a:avLst/>
          </a:prstGeom>
          <a:solidFill>
            <a:schemeClr val="accent2">
              <a:lumMod val="20000"/>
              <a:lumOff val="80000"/>
            </a:schemeClr>
          </a:solidFill>
        </p:spPr>
        <p:txBody>
          <a:bodyPr wrap="square" rtlCol="0">
            <a:spAutoFit/>
          </a:bodyPr>
          <a:lstStyle/>
          <a:p>
            <a:r>
              <a:rPr lang="en-US" sz="2800" b="1">
                <a:latin typeface="Times New Roman" panose="02020603050405020304" pitchFamily="18" charset="0"/>
                <a:cs typeface="Times New Roman" panose="02020603050405020304" pitchFamily="18" charset="0"/>
              </a:rPr>
              <a:t>2. Sóng </a:t>
            </a:r>
          </a:p>
        </p:txBody>
      </p:sp>
      <p:sp>
        <p:nvSpPr>
          <p:cNvPr id="11" name="Hộp Văn bản 10">
            <a:extLst>
              <a:ext uri="{FF2B5EF4-FFF2-40B4-BE49-F238E27FC236}">
                <a16:creationId xmlns:a16="http://schemas.microsoft.com/office/drawing/2014/main" id="{E9D320AE-CCCE-C6AF-C9C6-FF0A7B168EEC}"/>
              </a:ext>
            </a:extLst>
          </p:cNvPr>
          <p:cNvSpPr txBox="1"/>
          <p:nvPr/>
        </p:nvSpPr>
        <p:spPr>
          <a:xfrm>
            <a:off x="261644" y="1790592"/>
            <a:ext cx="6931635" cy="1815882"/>
          </a:xfrm>
          <a:prstGeom prst="rect">
            <a:avLst/>
          </a:prstGeom>
          <a:noFill/>
        </p:spPr>
        <p:txBody>
          <a:bodyPr wrap="square">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 Thanh AB dao động kéo theo đâu kim S dao động, làm mặt nước dao động theo. Dao động này được lan truyền trên mặt nước toạ thành sóng nước hình tròn tâm S.</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1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2" grpId="0" animBg="1"/>
      <p:bldP spid="8"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a16="http://schemas.microsoft.com/office/drawing/2014/main" id="{B9D1BAE7-3D3F-5362-92B5-93C2849BF261}"/>
              </a:ext>
            </a:extLst>
          </p:cNvPr>
          <p:cNvSpPr txBox="1">
            <a:spLocks/>
          </p:cNvSpPr>
          <p:nvPr/>
        </p:nvSpPr>
        <p:spPr>
          <a:xfrm>
            <a:off x="367005" y="1707248"/>
            <a:ext cx="4621763" cy="52322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a:latin typeface="Times New Roman" panose="02020603050405020304" pitchFamily="18" charset="0"/>
              <a:cs typeface="Times New Roman" panose="02020603050405020304" pitchFamily="18" charset="0"/>
            </a:endParaRPr>
          </a:p>
        </p:txBody>
      </p:sp>
      <p:sp>
        <p:nvSpPr>
          <p:cNvPr id="6" name="Tiêu đề 1">
            <a:extLst>
              <a:ext uri="{FF2B5EF4-FFF2-40B4-BE49-F238E27FC236}">
                <a16:creationId xmlns:a16="http://schemas.microsoft.com/office/drawing/2014/main" id="{67D5A31F-6CE6-70D2-68BF-4D885A1F1B5C}"/>
              </a:ext>
            </a:extLst>
          </p:cNvPr>
          <p:cNvSpPr txBox="1">
            <a:spLocks/>
          </p:cNvSpPr>
          <p:nvPr/>
        </p:nvSpPr>
        <p:spPr>
          <a:xfrm>
            <a:off x="121298" y="5607698"/>
            <a:ext cx="5974702" cy="1129004"/>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698FDC7B-05D6-B34A-E686-7BBA110123CA}"/>
              </a:ext>
            </a:extLst>
          </p:cNvPr>
          <p:cNvSpPr txBox="1"/>
          <p:nvPr/>
        </p:nvSpPr>
        <p:spPr>
          <a:xfrm>
            <a:off x="3996611" y="285856"/>
            <a:ext cx="5791978" cy="584775"/>
          </a:xfrm>
          <a:prstGeom prst="rect">
            <a:avLst/>
          </a:prstGeom>
          <a:solidFill>
            <a:schemeClr val="accent2"/>
          </a:solidFill>
        </p:spPr>
        <p:txBody>
          <a:bodyPr wrap="square" rtlCol="0">
            <a:spAutoFit/>
          </a:bodyPr>
          <a:lstStyle/>
          <a:p>
            <a:r>
              <a:rPr lang="en-US" sz="3200" b="1">
                <a:latin typeface="Times New Roman" panose="02020603050405020304" pitchFamily="18" charset="0"/>
                <a:cs typeface="Times New Roman" panose="02020603050405020304" pitchFamily="18" charset="0"/>
              </a:rPr>
              <a:t>I. DAO ĐỘNG VÀ SÓNG</a:t>
            </a:r>
          </a:p>
        </p:txBody>
      </p:sp>
      <p:pic>
        <p:nvPicPr>
          <p:cNvPr id="3" name="Hình ảnh 2">
            <a:extLst>
              <a:ext uri="{FF2B5EF4-FFF2-40B4-BE49-F238E27FC236}">
                <a16:creationId xmlns:a16="http://schemas.microsoft.com/office/drawing/2014/main" id="{595E871C-3A37-04B9-BDCA-F21D47265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004" y="2777318"/>
            <a:ext cx="6596743" cy="1927088"/>
          </a:xfrm>
          <a:prstGeom prst="rect">
            <a:avLst/>
          </a:prstGeom>
        </p:spPr>
      </p:pic>
      <p:sp>
        <p:nvSpPr>
          <p:cNvPr id="8" name="Hộp Văn bản 7">
            <a:extLst>
              <a:ext uri="{FF2B5EF4-FFF2-40B4-BE49-F238E27FC236}">
                <a16:creationId xmlns:a16="http://schemas.microsoft.com/office/drawing/2014/main" id="{9B59357D-B0CF-D0A3-EC01-EE9A17C07D32}"/>
              </a:ext>
            </a:extLst>
          </p:cNvPr>
          <p:cNvSpPr txBox="1"/>
          <p:nvPr/>
        </p:nvSpPr>
        <p:spPr>
          <a:xfrm>
            <a:off x="1035698" y="5315310"/>
            <a:ext cx="10431624" cy="584775"/>
          </a:xfrm>
          <a:prstGeom prst="rect">
            <a:avLst/>
          </a:prstGeom>
          <a:solidFill>
            <a:srgbClr val="0070C0"/>
          </a:solidFill>
          <a:ln w="28575">
            <a:solidFill>
              <a:schemeClr val="tx1"/>
            </a:solid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Vậy sóng là sự lan truyền dao động trong môi trường</a:t>
            </a:r>
          </a:p>
        </p:txBody>
      </p:sp>
      <p:sp>
        <p:nvSpPr>
          <p:cNvPr id="9" name="Hộp Văn bản 8">
            <a:extLst>
              <a:ext uri="{FF2B5EF4-FFF2-40B4-BE49-F238E27FC236}">
                <a16:creationId xmlns:a16="http://schemas.microsoft.com/office/drawing/2014/main" id="{1457C4D4-A2B3-9556-8D43-A154DB94923A}"/>
              </a:ext>
            </a:extLst>
          </p:cNvPr>
          <p:cNvSpPr txBox="1"/>
          <p:nvPr/>
        </p:nvSpPr>
        <p:spPr>
          <a:xfrm>
            <a:off x="413656" y="1525677"/>
            <a:ext cx="11411339" cy="1077218"/>
          </a:xfrm>
          <a:prstGeom prst="rect">
            <a:avLst/>
          </a:prstGeom>
          <a:noFill/>
        </p:spPr>
        <p:txBody>
          <a:bodyPr wrap="square">
            <a:spAutoFit/>
          </a:bodyPr>
          <a:lstStyle/>
          <a:p>
            <a:r>
              <a:rPr lang="vi-VN" sz="3200" b="0" i="0">
                <a:solidFill>
                  <a:srgbClr val="212529"/>
                </a:solidFill>
                <a:effectLst/>
                <a:latin typeface="Times New Roman" panose="02020603050405020304" pitchFamily="18" charset="0"/>
                <a:cs typeface="Times New Roman" panose="02020603050405020304" pitchFamily="18" charset="0"/>
              </a:rPr>
              <a:t>- Khi cho một đầu lò xo dao động thì dao động này cũng được dây lò xo truyền đi tạo thành sóng trên lò xo.</a:t>
            </a:r>
            <a:endParaRPr lang="en-US" sz="320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09CD28BD-BA56-672E-194D-A13A13F8981D}"/>
              </a:ext>
            </a:extLst>
          </p:cNvPr>
          <p:cNvSpPr txBox="1"/>
          <p:nvPr/>
        </p:nvSpPr>
        <p:spPr>
          <a:xfrm>
            <a:off x="413656" y="961905"/>
            <a:ext cx="2142932" cy="584775"/>
          </a:xfrm>
          <a:prstGeom prst="rect">
            <a:avLst/>
          </a:prstGeom>
          <a:solidFill>
            <a:schemeClr val="accent2">
              <a:lumMod val="20000"/>
              <a:lumOff val="80000"/>
            </a:schemeClr>
          </a:solidFill>
        </p:spPr>
        <p:txBody>
          <a:bodyPr wrap="square" rtlCol="0">
            <a:spAutoFit/>
          </a:bodyPr>
          <a:lstStyle/>
          <a:p>
            <a:r>
              <a:rPr lang="en-US" sz="3200" b="1">
                <a:latin typeface="Times New Roman" panose="02020603050405020304" pitchFamily="18" charset="0"/>
                <a:cs typeface="Times New Roman" panose="02020603050405020304" pitchFamily="18" charset="0"/>
              </a:rPr>
              <a:t>2. SÓNG</a:t>
            </a:r>
          </a:p>
        </p:txBody>
      </p:sp>
    </p:spTree>
    <p:extLst>
      <p:ext uri="{BB962C8B-B14F-4D97-AF65-F5344CB8AC3E}">
        <p14:creationId xmlns:p14="http://schemas.microsoft.com/office/powerpoint/2010/main" val="252653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43BE14C-8415-224D-86C1-A3A74CF50832}"/>
              </a:ext>
            </a:extLst>
          </p:cNvPr>
          <p:cNvSpPr txBox="1"/>
          <p:nvPr/>
        </p:nvSpPr>
        <p:spPr>
          <a:xfrm>
            <a:off x="304022" y="167951"/>
            <a:ext cx="2728426" cy="584775"/>
          </a:xfrm>
          <a:prstGeom prst="rect">
            <a:avLst/>
          </a:prstGeom>
          <a:solidFill>
            <a:schemeClr val="accent4"/>
          </a:solidFill>
        </p:spPr>
        <p:txBody>
          <a:bodyPr wrap="square" rtlCol="0">
            <a:spAutoFit/>
          </a:bodyPr>
          <a:lstStyle/>
          <a:p>
            <a:r>
              <a:rPr lang="en-US" sz="3200" b="1">
                <a:latin typeface="Times New Roman" panose="02020603050405020304" pitchFamily="18" charset="0"/>
                <a:cs typeface="Times New Roman" panose="02020603050405020304" pitchFamily="18" charset="0"/>
              </a:rPr>
              <a:t>II. Nguồn âm  </a:t>
            </a:r>
          </a:p>
        </p:txBody>
      </p:sp>
      <p:pic>
        <p:nvPicPr>
          <p:cNvPr id="9" name="Hình ảnh 8">
            <a:extLst>
              <a:ext uri="{FF2B5EF4-FFF2-40B4-BE49-F238E27FC236}">
                <a16:creationId xmlns:a16="http://schemas.microsoft.com/office/drawing/2014/main" id="{96CE7FF7-93C9-F55E-C44A-506F65863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10" y="1113844"/>
            <a:ext cx="1712168" cy="1712168"/>
          </a:xfrm>
          <a:prstGeom prst="rect">
            <a:avLst/>
          </a:prstGeom>
        </p:spPr>
      </p:pic>
      <p:pic>
        <p:nvPicPr>
          <p:cNvPr id="11" name="Hình ảnh 10">
            <a:extLst>
              <a:ext uri="{FF2B5EF4-FFF2-40B4-BE49-F238E27FC236}">
                <a16:creationId xmlns:a16="http://schemas.microsoft.com/office/drawing/2014/main" id="{F0C47B3E-982B-3216-3455-5B3101E23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529" y="1198791"/>
            <a:ext cx="1810140" cy="1810140"/>
          </a:xfrm>
          <a:prstGeom prst="rect">
            <a:avLst/>
          </a:prstGeom>
        </p:spPr>
      </p:pic>
      <p:pic>
        <p:nvPicPr>
          <p:cNvPr id="13" name="Hình ảnh 12">
            <a:extLst>
              <a:ext uri="{FF2B5EF4-FFF2-40B4-BE49-F238E27FC236}">
                <a16:creationId xmlns:a16="http://schemas.microsoft.com/office/drawing/2014/main" id="{7629CBA2-2EE0-2BFC-1DD0-819CBE3AC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59" y="1034727"/>
            <a:ext cx="1810139" cy="1810139"/>
          </a:xfrm>
          <a:prstGeom prst="rect">
            <a:avLst/>
          </a:prstGeom>
        </p:spPr>
      </p:pic>
      <p:pic>
        <p:nvPicPr>
          <p:cNvPr id="17" name="Hình ảnh 16">
            <a:extLst>
              <a:ext uri="{FF2B5EF4-FFF2-40B4-BE49-F238E27FC236}">
                <a16:creationId xmlns:a16="http://schemas.microsoft.com/office/drawing/2014/main" id="{18E928E9-C35B-B51B-5F40-C5E44C5D8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9520" y="1293691"/>
            <a:ext cx="1936103" cy="1720357"/>
          </a:xfrm>
          <a:prstGeom prst="rect">
            <a:avLst/>
          </a:prstGeom>
        </p:spPr>
      </p:pic>
      <p:sp>
        <p:nvSpPr>
          <p:cNvPr id="18" name="Hộp Văn bản 17">
            <a:extLst>
              <a:ext uri="{FF2B5EF4-FFF2-40B4-BE49-F238E27FC236}">
                <a16:creationId xmlns:a16="http://schemas.microsoft.com/office/drawing/2014/main" id="{C39DC166-EBC2-04B8-1902-E98478E65F70}"/>
              </a:ext>
            </a:extLst>
          </p:cNvPr>
          <p:cNvSpPr txBox="1"/>
          <p:nvPr/>
        </p:nvSpPr>
        <p:spPr>
          <a:xfrm>
            <a:off x="967664" y="2753473"/>
            <a:ext cx="1810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 Mặt trồng</a:t>
            </a:r>
          </a:p>
        </p:txBody>
      </p:sp>
      <p:sp>
        <p:nvSpPr>
          <p:cNvPr id="19" name="Hộp Văn bản 18">
            <a:extLst>
              <a:ext uri="{FF2B5EF4-FFF2-40B4-BE49-F238E27FC236}">
                <a16:creationId xmlns:a16="http://schemas.microsoft.com/office/drawing/2014/main" id="{B2234052-A1FA-7084-603A-FE459E3F0164}"/>
              </a:ext>
            </a:extLst>
          </p:cNvPr>
          <p:cNvSpPr txBox="1"/>
          <p:nvPr/>
        </p:nvSpPr>
        <p:spPr>
          <a:xfrm>
            <a:off x="7119645" y="2876833"/>
            <a:ext cx="1810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 Cây sáo</a:t>
            </a:r>
          </a:p>
        </p:txBody>
      </p:sp>
      <p:sp>
        <p:nvSpPr>
          <p:cNvPr id="20" name="Hộp Văn bản 19">
            <a:extLst>
              <a:ext uri="{FF2B5EF4-FFF2-40B4-BE49-F238E27FC236}">
                <a16:creationId xmlns:a16="http://schemas.microsoft.com/office/drawing/2014/main" id="{5045CE9A-A296-FF99-0FE9-890BA625D460}"/>
              </a:ext>
            </a:extLst>
          </p:cNvPr>
          <p:cNvSpPr txBox="1"/>
          <p:nvPr/>
        </p:nvSpPr>
        <p:spPr>
          <a:xfrm>
            <a:off x="3867539" y="2739541"/>
            <a:ext cx="1810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 Dây đàn</a:t>
            </a:r>
          </a:p>
        </p:txBody>
      </p:sp>
      <p:sp>
        <p:nvSpPr>
          <p:cNvPr id="21" name="Hộp Văn bản 20">
            <a:extLst>
              <a:ext uri="{FF2B5EF4-FFF2-40B4-BE49-F238E27FC236}">
                <a16:creationId xmlns:a16="http://schemas.microsoft.com/office/drawing/2014/main" id="{C3234634-3CD6-38A2-A035-9F804F986573}"/>
              </a:ext>
            </a:extLst>
          </p:cNvPr>
          <p:cNvSpPr txBox="1"/>
          <p:nvPr/>
        </p:nvSpPr>
        <p:spPr>
          <a:xfrm>
            <a:off x="10060854" y="2809665"/>
            <a:ext cx="1810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d. Âm thoa</a:t>
            </a:r>
          </a:p>
        </p:txBody>
      </p:sp>
      <p:pic>
        <p:nvPicPr>
          <p:cNvPr id="26" name="Hình ảnh 25">
            <a:extLst>
              <a:ext uri="{FF2B5EF4-FFF2-40B4-BE49-F238E27FC236}">
                <a16:creationId xmlns:a16="http://schemas.microsoft.com/office/drawing/2014/main" id="{8C7CC61B-58BE-AEE9-DB9A-4D7F3BD324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30" y="3291066"/>
            <a:ext cx="3591122" cy="2126351"/>
          </a:xfrm>
          <a:prstGeom prst="rect">
            <a:avLst/>
          </a:prstGeom>
        </p:spPr>
      </p:pic>
      <p:pic>
        <p:nvPicPr>
          <p:cNvPr id="28" name="Hình ảnh 27">
            <a:extLst>
              <a:ext uri="{FF2B5EF4-FFF2-40B4-BE49-F238E27FC236}">
                <a16:creationId xmlns:a16="http://schemas.microsoft.com/office/drawing/2014/main" id="{576E1BA8-DD27-5ADD-3D4C-A1900AA61F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093" y="3370270"/>
            <a:ext cx="4851900" cy="1967945"/>
          </a:xfrm>
          <a:prstGeom prst="rect">
            <a:avLst/>
          </a:prstGeom>
        </p:spPr>
      </p:pic>
      <p:sp>
        <p:nvSpPr>
          <p:cNvPr id="25" name="Hộp Văn bản 24">
            <a:extLst>
              <a:ext uri="{FF2B5EF4-FFF2-40B4-BE49-F238E27FC236}">
                <a16:creationId xmlns:a16="http://schemas.microsoft.com/office/drawing/2014/main" id="{C25E3537-E5AB-43D2-00BB-2967635BFDB3}"/>
              </a:ext>
            </a:extLst>
          </p:cNvPr>
          <p:cNvSpPr txBox="1"/>
          <p:nvPr/>
        </p:nvSpPr>
        <p:spPr>
          <a:xfrm>
            <a:off x="321007" y="5484985"/>
            <a:ext cx="5940251" cy="954107"/>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 Gõ lên mặt trống, trống phát ra âm, đồng thời mặt trống rung.</a:t>
            </a:r>
            <a:endParaRPr lang="en-US" sz="2800">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40181296-DE3E-AD3D-6272-095CF0DFBEBC}"/>
              </a:ext>
            </a:extLst>
          </p:cNvPr>
          <p:cNvSpPr txBox="1"/>
          <p:nvPr/>
        </p:nvSpPr>
        <p:spPr>
          <a:xfrm>
            <a:off x="5955971" y="5437155"/>
            <a:ext cx="6096000" cy="1384995"/>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 Dùng búa gõ nhẹ vào một nhánh âm thoa và lắng nghe. Ta thấy khi phát ra âm, âm thoa cũng có sự rung động nhẹ.</a:t>
            </a:r>
            <a:endParaRPr lang="en-US" sz="2800">
              <a:latin typeface="Times New Roman" panose="02020603050405020304" pitchFamily="18" charset="0"/>
              <a:cs typeface="Times New Roman" panose="02020603050405020304" pitchFamily="18" charset="0"/>
            </a:endParaRPr>
          </a:p>
        </p:txBody>
      </p:sp>
      <p:sp>
        <p:nvSpPr>
          <p:cNvPr id="31" name="Hộp Văn bản 30">
            <a:extLst>
              <a:ext uri="{FF2B5EF4-FFF2-40B4-BE49-F238E27FC236}">
                <a16:creationId xmlns:a16="http://schemas.microsoft.com/office/drawing/2014/main" id="{BA04E952-1EA6-3061-A9E8-A9FBBF09035E}"/>
              </a:ext>
            </a:extLst>
          </p:cNvPr>
          <p:cNvSpPr txBox="1"/>
          <p:nvPr/>
        </p:nvSpPr>
        <p:spPr>
          <a:xfrm>
            <a:off x="886407" y="728643"/>
            <a:ext cx="9133113" cy="523220"/>
          </a:xfrm>
          <a:prstGeom prst="rect">
            <a:avLst/>
          </a:prstGeom>
          <a:noFill/>
        </p:spPr>
        <p:txBody>
          <a:bodyPr wrap="square">
            <a:spAutoFit/>
          </a:bodyPr>
          <a:lstStyle/>
          <a:p>
            <a:r>
              <a:rPr lang="en-US" sz="2800" b="0" i="0">
                <a:solidFill>
                  <a:srgbClr val="212529"/>
                </a:solidFill>
                <a:effectLst/>
                <a:latin typeface="Times New Roman" panose="02020603050405020304" pitchFamily="18" charset="0"/>
                <a:cs typeface="Times New Roman" panose="02020603050405020304" pitchFamily="18" charset="0"/>
              </a:rPr>
              <a:t>Nguồn âm là nguồn phát ra âm, các nguồn âm đều dao động.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06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lt">
                                    <p:tmPct val="0"/>
                                  </p:iterate>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1" nodeType="clickEffect">
                                  <p:stCondLst>
                                    <p:cond delay="500"/>
                                  </p:stCondLst>
                                  <p:iterate type="lt">
                                    <p:tmPct val="10000"/>
                                  </p:iterate>
                                  <p:childTnLst>
                                    <p:animMotion origin="layout" path="M 0.0 0.0 L 0.0 -0.07213" pathEditMode="relative" ptsTypes="">
                                      <p:cBhvr>
                                        <p:cTn id="86" dur="750" accel="50000" decel="50000" autoRev="1" fill="hold">
                                          <p:stCondLst>
                                            <p:cond delay="0"/>
                                          </p:stCondLst>
                                        </p:cTn>
                                        <p:tgtEl>
                                          <p:spTgt spid="31"/>
                                        </p:tgtEl>
                                        <p:attrNameLst>
                                          <p:attrName>ppt_x</p:attrName>
                                          <p:attrName>ppt_y</p:attrName>
                                        </p:attrNameLst>
                                      </p:cBhvr>
                                    </p:animMotion>
                                    <p:animRot by="1500000">
                                      <p:cBhvr>
                                        <p:cTn id="87" dur="375" fill="hold">
                                          <p:stCondLst>
                                            <p:cond delay="0"/>
                                          </p:stCondLst>
                                        </p:cTn>
                                        <p:tgtEl>
                                          <p:spTgt spid="31"/>
                                        </p:tgtEl>
                                        <p:attrNameLst>
                                          <p:attrName>r</p:attrName>
                                        </p:attrNameLst>
                                      </p:cBhvr>
                                    </p:animRot>
                                    <p:animRot by="-1500000">
                                      <p:cBhvr>
                                        <p:cTn id="88" dur="375" fill="hold">
                                          <p:stCondLst>
                                            <p:cond delay="375"/>
                                          </p:stCondLst>
                                        </p:cTn>
                                        <p:tgtEl>
                                          <p:spTgt spid="31"/>
                                        </p:tgtEl>
                                        <p:attrNameLst>
                                          <p:attrName>r</p:attrName>
                                        </p:attrNameLst>
                                      </p:cBhvr>
                                    </p:animRot>
                                    <p:animRot by="-1500000">
                                      <p:cBhvr>
                                        <p:cTn id="89" dur="375" fill="hold">
                                          <p:stCondLst>
                                            <p:cond delay="750"/>
                                          </p:stCondLst>
                                        </p:cTn>
                                        <p:tgtEl>
                                          <p:spTgt spid="31"/>
                                        </p:tgtEl>
                                        <p:attrNameLst>
                                          <p:attrName>r</p:attrName>
                                        </p:attrNameLst>
                                      </p:cBhvr>
                                    </p:animRot>
                                    <p:animRot by="1500000">
                                      <p:cBhvr>
                                        <p:cTn id="90" dur="375" fill="hold">
                                          <p:stCondLst>
                                            <p:cond delay="112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19" grpId="0"/>
      <p:bldP spid="20" grpId="0"/>
      <p:bldP spid="21" grpId="0"/>
      <p:bldP spid="25" grpId="0"/>
      <p:bldP spid="27" grpId="0"/>
      <p:bldP spid="31" grpId="0"/>
      <p:bldP spid="31" grpId="1"/>
    </p:bldLst>
  </p:timing>
</p:sld>
</file>

<file path=ppt/theme/theme1.xml><?xml version="1.0" encoding="utf-8"?>
<a:theme xmlns:a="http://schemas.openxmlformats.org/drawingml/2006/main" name="Bó sợi">
  <a:themeElements>
    <a:clrScheme name="Bó sợi">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ó sợi">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ó sợi">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315</TotalTime>
  <Words>986</Words>
  <PresentationFormat>Màn hình rộng</PresentationFormat>
  <Paragraphs>94</Paragraphs>
  <Slides>16</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16</vt:i4>
      </vt:variant>
    </vt:vector>
  </HeadingPairs>
  <TitlesOfParts>
    <vt:vector size="22" baseType="lpstr">
      <vt:lpstr>Arial</vt:lpstr>
      <vt:lpstr>Century Gothic</vt:lpstr>
      <vt:lpstr>Tahoma</vt:lpstr>
      <vt:lpstr>Times New Roman</vt:lpstr>
      <vt:lpstr>Wingdings 3</vt:lpstr>
      <vt:lpstr>Bó sợi</vt:lpstr>
      <vt:lpstr>CHƯƠNG IV ÂM THANH</vt:lpstr>
      <vt:lpstr>Bản trình bày PowerPoint</vt:lpstr>
      <vt:lpstr>BÀI 12   SÓNG ÂM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2022-06-23T08:24:35Z</dcterms:created>
  <dcterms:modified xsi:type="dcterms:W3CDTF">2022-06-25T09:32:32Z</dcterms:modified>
</cp:coreProperties>
</file>