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0"/>
  </p:notesMasterIdLst>
  <p:sldIdLst>
    <p:sldId id="321" r:id="rId3"/>
    <p:sldId id="362" r:id="rId4"/>
    <p:sldId id="359" r:id="rId5"/>
    <p:sldId id="360" r:id="rId6"/>
    <p:sldId id="361" r:id="rId7"/>
    <p:sldId id="332" r:id="rId8"/>
    <p:sldId id="333" r:id="rId9"/>
    <p:sldId id="363" r:id="rId10"/>
    <p:sldId id="364" r:id="rId11"/>
    <p:sldId id="365" r:id="rId12"/>
    <p:sldId id="366" r:id="rId13"/>
    <p:sldId id="367" r:id="rId14"/>
    <p:sldId id="309" r:id="rId15"/>
    <p:sldId id="371" r:id="rId16"/>
    <p:sldId id="372" r:id="rId17"/>
    <p:sldId id="373" r:id="rId18"/>
    <p:sldId id="374" r:id="rId19"/>
  </p:sldIdLst>
  <p:sldSz cx="24387175" cy="13716000"/>
  <p:notesSz cx="6858000" cy="9144000"/>
  <p:custDataLst>
    <p:tags r:id="rId21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7" autoAdjust="0"/>
    <p:restoredTop sz="86355" autoAdjust="0"/>
  </p:normalViewPr>
  <p:slideViewPr>
    <p:cSldViewPr>
      <p:cViewPr varScale="1">
        <p:scale>
          <a:sx n="38" d="100"/>
          <a:sy n="38" d="100"/>
        </p:scale>
        <p:origin x="516" y="48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67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20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129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038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94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05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36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64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00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3/22/2020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29106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3/22/2020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07236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3/22/2020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65913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3/22/2020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56534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3/22/2020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538586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3/22/2020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52038"/>
      </p:ext>
    </p:extLst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3/22/2020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797813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3/22/2020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53408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3/22/2020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930274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3/22/2020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66249"/>
      </p:ext>
    </p:extLst>
  </p:cSld>
  <p:clrMapOvr>
    <a:masterClrMapping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3/22/2020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93604"/>
      </p:ext>
    </p:extLst>
  </p:cSld>
  <p:clrMapOvr>
    <a:masterClrMapping/>
  </p:clrMapOvr>
  <p:transition spd="med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>
                <a:solidFill>
                  <a:prstClr val="black"/>
                </a:solidFill>
              </a:rPr>
              <a:pPr/>
              <a:t>3/22/2020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332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0" y="12712702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>
                <a:solidFill>
                  <a:prstClr val="black"/>
                </a:solidFill>
              </a:rPr>
              <a:pPr/>
              <a:t>3/22/2020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2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6" y="12712702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5753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>
                <a:solidFill>
                  <a:prstClr val="black"/>
                </a:solidFill>
              </a:rPr>
              <a:pPr/>
              <a:t>3/22/2020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4809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0688637" y="333375"/>
            <a:ext cx="949490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LŨY</a:t>
            </a:r>
            <a:r>
              <a:rPr lang="en-US" sz="510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THỪA – HÀM SỐ LŨY THỪA</a:t>
            </a:r>
            <a:endParaRPr lang="en-US" sz="510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15175" y="276523"/>
            <a:ext cx="23038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9</a:t>
            </a:r>
            <a:endParaRPr lang="en-US" sz="32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b="0" baseline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pull/>
  </p:transition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0688637" y="333375"/>
            <a:ext cx="949490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LŨY THỪA – HÀM SỐ LŨY THỪA</a:t>
            </a:r>
            <a:endParaRPr lang="en-US" sz="510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  <a:endParaRPr lang="en-US" sz="32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48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15175" y="276523"/>
            <a:ext cx="23038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9</a:t>
            </a:r>
            <a:endParaRPr lang="en-US" sz="3200" dirty="0" smtClean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err="1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3200" b="1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6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ransition spd="med">
    <p:pull/>
  </p:transition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50.png"/><Relationship Id="rId7" Type="http://schemas.openxmlformats.org/officeDocument/2006/relationships/image" Target="../media/image55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37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28126" y="69865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525226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064249" y="1988434"/>
            <a:ext cx="242560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 SỐ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18974" y="2902834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u="sng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4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GIỚI HẠN</a:t>
            </a:r>
            <a:endParaRPr lang="en-US" sz="4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413809" y="4081582"/>
            <a:ext cx="19130086" cy="1862018"/>
            <a:chOff x="3283180" y="4081582"/>
            <a:chExt cx="19130086" cy="1862018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83180" y="4081582"/>
              <a:ext cx="19130086" cy="1862018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2</a:t>
              </a: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GIỚI HẠN CỦA HÀM SỐ (</a:t>
              </a:r>
              <a:r>
                <a:rPr lang="en-US" sz="6599" b="1" dirty="0" err="1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tt-Tiết</a:t>
              </a:r>
              <a:r>
                <a:rPr lang="en-US" sz="6599" b="1" dirty="0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53)</a:t>
              </a:r>
              <a:endPara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6986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  <a:endParaRPr lang="en-US" b="1" dirty="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184816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 smtClean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  <a:endParaRPr lang="en-US" sz="8100" dirty="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23056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158375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53" y="155011"/>
            <a:ext cx="3155034" cy="3197789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374534" y="5796145"/>
            <a:ext cx="16625804" cy="907184"/>
            <a:chOff x="7459670" y="7086600"/>
            <a:chExt cx="16627729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499494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  <a:endParaRPr lang="en-US" sz="47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88713" y="6873088"/>
            <a:ext cx="15006769" cy="929775"/>
            <a:chOff x="7459670" y="8524495"/>
            <a:chExt cx="15008518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3375732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VÔ CỰC</a:t>
              </a:r>
              <a:endParaRPr lang="en-US" sz="4700" b="1" spc="-150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374534" y="8127809"/>
            <a:ext cx="11419250" cy="942109"/>
            <a:chOff x="7459670" y="9982200"/>
            <a:chExt cx="11420572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9787786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VÔ CỰC CỦA HÀM SỐ</a:t>
              </a:r>
              <a:endParaRPr lang="en-US" sz="47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4066236" y="9534530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021309" y="10826687"/>
            <a:ext cx="12654101" cy="861774"/>
            <a:chOff x="644526" y="2766774"/>
            <a:chExt cx="1265410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113920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đặc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biệt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007131" y="12112665"/>
            <a:ext cx="12668279" cy="861774"/>
            <a:chOff x="644526" y="2766774"/>
            <a:chExt cx="12668279" cy="861774"/>
          </a:xfrm>
        </p:grpSpPr>
        <p:sp>
          <p:nvSpPr>
            <p:cNvPr id="97" name="TextBox 96"/>
            <p:cNvSpPr txBox="1"/>
            <p:nvPr/>
          </p:nvSpPr>
          <p:spPr>
            <a:xfrm>
              <a:off x="1906586" y="2766774"/>
              <a:ext cx="114062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tắc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tìm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vô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cực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906587" y="2504836"/>
            <a:ext cx="1082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vài</a:t>
            </a:r>
            <a:r>
              <a: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quy</a:t>
            </a:r>
            <a:r>
              <a: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tắc</a:t>
            </a:r>
            <a:r>
              <a: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giới</a:t>
            </a:r>
            <a:r>
              <a: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hạn</a:t>
            </a:r>
            <a:r>
              <a: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vô</a:t>
            </a:r>
            <a:r>
              <a: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cực</a:t>
            </a:r>
            <a:endParaRPr lang="en-US" sz="4800" b="1" i="1" dirty="0" smtClean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9138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2851" y="5816863"/>
            <a:ext cx="22122427" cy="7405238"/>
            <a:chOff x="1220788" y="7162797"/>
            <a:chExt cx="22124987" cy="74060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blipFill rotWithShape="0">
                  <a:blip r:embed="rId2"/>
                  <a:stretch>
                    <a:fillRect l="-715"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60"/>
            <p:cNvGrpSpPr/>
            <p:nvPr/>
          </p:nvGrpSpPr>
          <p:grpSpPr>
            <a:xfrm>
              <a:off x="1220788" y="7162797"/>
              <a:ext cx="3337854" cy="831093"/>
              <a:chOff x="1224542" y="6305967"/>
              <a:chExt cx="3337854" cy="88263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470834" cy="882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900968" cy="944813"/>
              <a:chOff x="1175570" y="1834705"/>
              <a:chExt cx="4255236" cy="103061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3195376" cy="906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5</a:t>
                </a:r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294276" y="3260025"/>
                <a:ext cx="18271911" cy="1504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" lvl="0" defTabSz="91440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→12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−11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−12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−12</m:t>
                                </m:r>
                              </m:e>
                            </m:d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2019</m:t>
                            </m:r>
                          </m:sup>
                        </m:sSup>
                      </m:den>
                    </m:f>
                  </m:oMath>
                </a14:m>
                <a:endParaRPr lang="en-US" sz="4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276" y="3260025"/>
                <a:ext cx="18271911" cy="1504451"/>
              </a:xfrm>
              <a:prstGeom prst="rect">
                <a:avLst/>
              </a:prstGeom>
              <a:blipFill rotWithShape="0">
                <a:blip r:embed="rId3"/>
                <a:stretch>
                  <a:fillRect l="-1201" b="-323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 smtClean="0"/>
              <a:t>11</a:t>
            </a:r>
            <a:endParaRPr lang="en-US" dirty="0"/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416635" y="172902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651252" y="6538948"/>
                <a:ext cx="4436935" cy="2960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→12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−11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−12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−12</m:t>
                                </m:r>
                              </m:e>
                            </m:d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2019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dirty="0" smtClean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4400" dirty="0">
                  <a:solidFill>
                    <a:schemeClr val="accent5">
                      <a:lumMod val="10000"/>
                    </a:schemeClr>
                  </a:solidFill>
                </a:endParaRP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MS Mincho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252" y="6538948"/>
                <a:ext cx="4436935" cy="29602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807728" y="228600"/>
            <a:ext cx="16570148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76589" y="6715741"/>
                <a:ext cx="5545597" cy="1584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→12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−12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2018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589" y="6715741"/>
                <a:ext cx="5545597" cy="158447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1736387" y="7123256"/>
                <a:ext cx="36923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=+∞</m:t>
                      </m:r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6387" y="7123256"/>
                <a:ext cx="3692348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63987" y="8569382"/>
                <a:ext cx="8458199" cy="3421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limLow>
                              <m:limLow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→12</m:t>
                                </m:r>
                              </m:lim>
                            </m:limLow>
                            <m:d>
                              <m:d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=13&gt;0</m:t>
                            </m:r>
                          </m:e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limLow>
                              <m:limLow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→12</m:t>
                                </m:r>
                              </m:lim>
                            </m:limLow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−12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2018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−12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2018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&gt;0,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∀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→12</m:t>
                            </m:r>
                          </m:e>
                        </m:eqArr>
                      </m:e>
                    </m:d>
                  </m:oMath>
                </a14:m>
                <a:endParaRPr lang="vi-VN" sz="4800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987" y="8569382"/>
                <a:ext cx="8458199" cy="3421771"/>
              </a:xfrm>
              <a:prstGeom prst="rect">
                <a:avLst/>
              </a:prstGeom>
              <a:blipFill rotWithShape="0">
                <a:blip r:embed="rId7"/>
                <a:stretch>
                  <a:fillRect l="-32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48803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7" grpId="0"/>
      <p:bldP spid="3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2851" y="5816863"/>
            <a:ext cx="22122427" cy="7405238"/>
            <a:chOff x="1220788" y="7162797"/>
            <a:chExt cx="22124987" cy="74060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blipFill rotWithShape="0">
                  <a:blip r:embed="rId2"/>
                  <a:stretch>
                    <a:fillRect l="-715"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60"/>
            <p:cNvGrpSpPr/>
            <p:nvPr/>
          </p:nvGrpSpPr>
          <p:grpSpPr>
            <a:xfrm>
              <a:off x="1220788" y="7162797"/>
              <a:ext cx="3337854" cy="831093"/>
              <a:chOff x="1224542" y="6305967"/>
              <a:chExt cx="3337854" cy="88263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470834" cy="882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900968" cy="944813"/>
              <a:chOff x="1175570" y="1834705"/>
              <a:chExt cx="4255236" cy="103061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3195376" cy="906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vi-VN" sz="48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6</a:t>
                </a:r>
                <a:endParaRPr lang="en-US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294276" y="3260025"/>
                <a:ext cx="18271911" cy="13270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" defTabSz="91440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en-US" sz="4800" dirty="0" err="1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dirty="0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d>
                      <m:d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rad>
                      </m:e>
                    </m:d>
                  </m:oMath>
                </a14:m>
                <a:endParaRPr lang="en-US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276" y="3260025"/>
                <a:ext cx="18271911" cy="1327030"/>
              </a:xfrm>
              <a:prstGeom prst="rect">
                <a:avLst/>
              </a:prstGeom>
              <a:blipFill rotWithShape="0">
                <a:blip r:embed="rId3"/>
                <a:stretch>
                  <a:fillRect l="-1201" b="-50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LỚP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4000" dirty="0" smtClean="0">
                <a:solidFill>
                  <a:prstClr val="white"/>
                </a:solidFill>
              </a:rPr>
              <a:t>11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2593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BÀI 2</a:t>
            </a:r>
          </a:p>
          <a:p>
            <a:pPr algn="ctr"/>
            <a:r>
              <a:rPr lang="en-US" sz="3200" dirty="0" err="1">
                <a:solidFill>
                  <a:prstClr val="white"/>
                </a:solidFill>
              </a:rPr>
              <a:t>Chương</a:t>
            </a:r>
            <a:r>
              <a:rPr lang="en-US" sz="3200" b="1" dirty="0">
                <a:solidFill>
                  <a:prstClr val="white"/>
                </a:solidFill>
              </a:rPr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562042" y="6248400"/>
                <a:ext cx="9326745" cy="2943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d>
                        <m:d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ad>
                            <m:rad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4800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dirty="0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endParaRPr lang="en-US" sz="4400" dirty="0">
                  <a:solidFill>
                    <a:prstClr val="black"/>
                  </a:solidFill>
                  <a:latin typeface="Tahoma" panose="020B0604030504040204" pitchFamily="34" charset="0"/>
                  <a:ea typeface="MS Mincho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042" y="6248400"/>
                <a:ext cx="9326745" cy="29431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513456" y="228600"/>
            <a:ext cx="16873720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264950" y="5791200"/>
                <a:ext cx="9370732" cy="2488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d>
                        <m:d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ad>
                            <m:rad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4+</m:t>
                              </m:r>
                              <m:f>
                                <m:f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4+</m:t>
                              </m:r>
                              <m:f>
                                <m:f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4950" y="5791200"/>
                <a:ext cx="9370732" cy="248882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49147" y="7543800"/>
                <a:ext cx="8825240" cy="2488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ad>
                            <m:rad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4+</m:t>
                              </m:r>
                              <m:f>
                                <m:f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4+</m:t>
                              </m:r>
                              <m:f>
                                <m:f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47" y="7543800"/>
                <a:ext cx="8825240" cy="248882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507787" y="8458200"/>
                <a:ext cx="167766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=+∞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7787" y="8458200"/>
                <a:ext cx="1677669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325045" y="9677400"/>
                <a:ext cx="6477000" cy="3689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limLow>
                              <m:limLow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→−∞</m:t>
                                </m:r>
                              </m:lim>
                            </m:limLow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=−∞</m:t>
                            </m:r>
                          </m:e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limLow>
                              <m:limLow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→−∞</m:t>
                                </m:r>
                              </m:lim>
                            </m:limLow>
                            <m:d>
                              <m:d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g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4+</m:t>
                                    </m:r>
                                    <m:f>
                                      <m:f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4800" i="1">
                                                <a:solidFill>
                                                  <a:schemeClr val="accent5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4800" i="1">
                                                <a:solidFill>
                                                  <a:schemeClr val="accent5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sz="4800" i="1">
                                                <a:solidFill>
                                                  <a:schemeClr val="accent5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rad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4+</m:t>
                                    </m:r>
                                    <m:f>
                                      <m:f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4800" i="1">
                                                <a:solidFill>
                                                  <a:schemeClr val="accent5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4800" i="1">
                                                <a:solidFill>
                                                  <a:schemeClr val="accent5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sz="4800" i="1">
                                                <a:solidFill>
                                                  <a:schemeClr val="accent5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rad>
                              </m:e>
                            </m:d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ad>
                              <m:rad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</m:rad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−2&lt;0</m:t>
                            </m:r>
                          </m:e>
                        </m:eqArr>
                      </m:e>
                    </m:d>
                  </m:oMath>
                </a14:m>
                <a:endParaRPr lang="vi-VN" sz="4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45" y="9677400"/>
                <a:ext cx="6477000" cy="3689472"/>
              </a:xfrm>
              <a:prstGeom prst="rect">
                <a:avLst/>
              </a:prstGeom>
              <a:blipFill rotWithShape="0">
                <a:blip r:embed="rId8"/>
                <a:stretch>
                  <a:fillRect l="-4233" t="-3802" r="-749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66049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7" grpId="0"/>
      <p:bldP spid="3" grpId="0"/>
      <p:bldP spid="20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2851" y="5816863"/>
            <a:ext cx="22122427" cy="7405238"/>
            <a:chOff x="1220788" y="7162797"/>
            <a:chExt cx="22124987" cy="74060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blipFill rotWithShape="0">
                  <a:blip r:embed="rId2"/>
                  <a:stretch>
                    <a:fillRect l="-715"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60"/>
            <p:cNvGrpSpPr/>
            <p:nvPr/>
          </p:nvGrpSpPr>
          <p:grpSpPr>
            <a:xfrm>
              <a:off x="1220788" y="7162797"/>
              <a:ext cx="3337854" cy="831093"/>
              <a:chOff x="1224542" y="6305967"/>
              <a:chExt cx="3337854" cy="88263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470834" cy="882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5865361" cy="830901"/>
            <a:chOff x="1082675" y="1892299"/>
            <a:chExt cx="18288000" cy="830900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900968" cy="944813"/>
              <a:chOff x="1175570" y="1834705"/>
              <a:chExt cx="4255236" cy="103061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3195376" cy="906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7</a:t>
                </a:r>
                <a:endParaRPr lang="en-US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294276" y="3260025"/>
                <a:ext cx="18271911" cy="13270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" defTabSz="91440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d>
                      <m:d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rad>
                      </m:e>
                    </m:d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=−∞</m:t>
                    </m:r>
                  </m:oMath>
                </a14:m>
                <a:endParaRPr lang="en-US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276" y="3260025"/>
                <a:ext cx="18271911" cy="1327030"/>
              </a:xfrm>
              <a:prstGeom prst="rect">
                <a:avLst/>
              </a:prstGeom>
              <a:blipFill rotWithShape="0">
                <a:blip r:embed="rId3"/>
                <a:stretch>
                  <a:fillRect l="-1201" b="-50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LỚP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4000" dirty="0" smtClean="0">
                <a:solidFill>
                  <a:prstClr val="white"/>
                </a:solidFill>
              </a:rPr>
              <a:t>11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335587" y="201944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BÀI 2</a:t>
            </a:r>
          </a:p>
          <a:p>
            <a:pPr algn="ctr"/>
            <a:r>
              <a:rPr lang="en-US" sz="3200" dirty="0" err="1">
                <a:solidFill>
                  <a:prstClr val="white"/>
                </a:solidFill>
              </a:rPr>
              <a:t>Chương</a:t>
            </a:r>
            <a:r>
              <a:rPr lang="en-US" sz="3200" b="1" dirty="0">
                <a:solidFill>
                  <a:prstClr val="white"/>
                </a:solidFill>
              </a:rPr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562042" y="6538948"/>
                <a:ext cx="6126345" cy="3124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d>
                        <m:d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4800" dirty="0">
                  <a:solidFill>
                    <a:schemeClr val="accent5">
                      <a:lumMod val="10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 smtClean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solidFill>
                    <a:schemeClr val="accent5">
                      <a:lumMod val="10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endParaRPr lang="en-US" sz="4800" dirty="0">
                  <a:solidFill>
                    <a:prstClr val="black"/>
                  </a:solidFill>
                  <a:latin typeface="Tahoma" panose="020B0604030504040204" pitchFamily="34" charset="0"/>
                  <a:ea typeface="MS Mincho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042" y="6538948"/>
                <a:ext cx="6126345" cy="312476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767456" y="231731"/>
            <a:ext cx="16619720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099491" y="6096000"/>
                <a:ext cx="7666095" cy="2488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491" y="6096000"/>
                <a:ext cx="7666095" cy="248882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033586" y="7952486"/>
                <a:ext cx="2408055" cy="3689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limLow>
                              <m:limLow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→−∞</m:t>
                                </m:r>
                              </m:lim>
                            </m:limLow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=−∞</m:t>
                            </m:r>
                          </m:e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limLow>
                              <m:limLow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→−∞</m:t>
                                </m:r>
                              </m:lim>
                            </m:limLow>
                            <m:d>
                              <m:d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1+</m:t>
                                    </m:r>
                                    <m:f>
                                      <m:f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4800" i="1">
                                                <a:solidFill>
                                                  <a:schemeClr val="accent5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4800" i="1">
                                                <a:solidFill>
                                                  <a:schemeClr val="accent5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sz="4800" i="1">
                                                <a:solidFill>
                                                  <a:schemeClr val="accent5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rad>
                              </m:e>
                            </m:d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eqArr>
                      </m:e>
                    </m:d>
                  </m:oMath>
                </a14:m>
                <a:endParaRPr lang="vi-VN" sz="4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586" y="7952486"/>
                <a:ext cx="2408055" cy="3689472"/>
              </a:xfrm>
              <a:prstGeom prst="rect">
                <a:avLst/>
              </a:prstGeom>
              <a:blipFill rotWithShape="0">
                <a:blip r:embed="rId6"/>
                <a:stretch>
                  <a:fillRect l="-11646" t="-3636" r="-2455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79731" y="11597719"/>
                <a:ext cx="12395783" cy="1165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d>
                      <m:d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rad>
                      </m:e>
                    </m:d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=−∞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−1&gt;0</m:t>
                    </m:r>
                  </m:oMath>
                </a14:m>
                <a:endParaRPr lang="vi-VN" sz="4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731" y="11597719"/>
                <a:ext cx="12395783" cy="1165960"/>
              </a:xfrm>
              <a:prstGeom prst="rect">
                <a:avLst/>
              </a:prstGeom>
              <a:blipFill rotWithShape="0">
                <a:blip r:embed="rId7"/>
                <a:stretch>
                  <a:fillRect l="-2263" t="-3665" b="-68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4575514" y="11659887"/>
                <a:ext cx="4380143" cy="941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20955"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&gt;1</m:t>
                    </m:r>
                  </m:oMath>
                </a14:m>
                <a:r>
                  <a:rPr lang="en-US" sz="4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4800" dirty="0">
                  <a:solidFill>
                    <a:schemeClr val="accent5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5514" y="11659887"/>
                <a:ext cx="4380143" cy="94179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67799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7" grpId="0"/>
      <p:bldP spid="3" grpId="0"/>
      <p:bldP spid="20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0"/>
              <a:ext cx="3636876" cy="1109154"/>
              <a:chOff x="1284407" y="5223290"/>
              <a:chExt cx="3636876" cy="1177938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829721" cy="1177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VẬN DỤNG VÀ TÌM TÒI MỞ RỘNG 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38768" cy="899962"/>
              <a:chOff x="1175570" y="1834705"/>
              <a:chExt cx="2987491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925760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 smtClean="0"/>
              <a:t>11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259387" y="228600"/>
            <a:ext cx="2514600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/>
              <p:nvPr/>
            </p:nvSpPr>
            <p:spPr>
              <a:xfrm>
                <a:off x="4025756" y="3447758"/>
                <a:ext cx="19274309" cy="3046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800" dirty="0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sSup>
                      <m:sSup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800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−∞</m:t>
                    </m:r>
                  </m:oMath>
                </a14:m>
                <a:r>
                  <a:rPr lang="en-US" sz="48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8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800" b="1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</m:oMath>
                </a14:m>
                <a:r>
                  <a:rPr lang="en-US" sz="4800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800" b="1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11</m:t>
                    </m:r>
                  </m:oMath>
                </a14:m>
                <a:r>
                  <a:rPr lang="en-US" sz="4800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17D590C-8491-4316-AA10-40C4839DC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756" y="3447758"/>
                <a:ext cx="19274309" cy="3046090"/>
              </a:xfrm>
              <a:prstGeom prst="rect">
                <a:avLst/>
              </a:prstGeom>
              <a:blipFill rotWithShape="0">
                <a:blip r:embed="rId3"/>
                <a:stretch>
                  <a:fillRect l="-1423" b="-70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/>
              <p:nvPr/>
            </p:nvSpPr>
            <p:spPr>
              <a:xfrm>
                <a:off x="4146699" y="7914739"/>
                <a:ext cx="19415325" cy="22160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800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Chọn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đáp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án</a:t>
                </a:r>
                <a:r>
                  <a:rPr lang="en-US" sz="4800" dirty="0"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 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B</a:t>
                </a:r>
                <a:r>
                  <a:rPr lang="fr-FR" sz="4800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.</a:t>
                </a:r>
                <a:endParaRPr lang="en-US" sz="4800" dirty="0">
                  <a:latin typeface="Tahoma" panose="020B0604030504040204" pitchFamily="34" charset="0"/>
                  <a:ea typeface="MS Mincho" panose="02020609040205080304" pitchFamily="49" charset="-128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 </a:t>
                </a:r>
                <a:r>
                  <a:rPr lang="en-US" sz="4800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sSup>
                      <m:sSup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=+∞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1857D6C-0C72-4E79-9067-C9C232786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699" y="7914739"/>
                <a:ext cx="19415325" cy="2216056"/>
              </a:xfrm>
              <a:prstGeom prst="rect">
                <a:avLst/>
              </a:prstGeom>
              <a:blipFill rotWithShape="0">
                <a:blip r:embed="rId4"/>
                <a:stretch>
                  <a:fillRect l="-1413" t="-4945" b="-21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E030DC3D-53DA-4A1D-BA10-FB83B4650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0376" y="4464862"/>
            <a:ext cx="1022880" cy="101188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773988" y="289602"/>
            <a:ext cx="16613188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1271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0"/>
              <a:ext cx="3636876" cy="1109154"/>
              <a:chOff x="1284407" y="5223290"/>
              <a:chExt cx="3636876" cy="1177938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829721" cy="1177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VẬN DỤNG VÀ TÌM TÒI MỞ RỘNG 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38768" cy="899962"/>
              <a:chOff x="1175570" y="1834705"/>
              <a:chExt cx="2987491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925760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r>
                  <a:rPr lang="nl-NL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 smtClean="0"/>
              <a:t>11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259387" y="257353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/>
              <p:nvPr/>
            </p:nvSpPr>
            <p:spPr>
              <a:xfrm>
                <a:off x="4025756" y="3447758"/>
                <a:ext cx="19274309" cy="3046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800" dirty="0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sSup>
                      <m:sSup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2019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−∞</m:t>
                    </m:r>
                  </m:oMath>
                </a14:m>
                <a:r>
                  <a:rPr lang="en-US" sz="48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8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800" b="1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</m:oMath>
                </a14:m>
                <a:r>
                  <a:rPr lang="en-US" sz="4800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800" b="1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2019</m:t>
                    </m:r>
                  </m:oMath>
                </a14:m>
                <a:r>
                  <a:rPr lang="en-US" sz="4800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17D590C-8491-4316-AA10-40C4839DC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756" y="3447758"/>
                <a:ext cx="19274309" cy="3046090"/>
              </a:xfrm>
              <a:prstGeom prst="rect">
                <a:avLst/>
              </a:prstGeom>
              <a:blipFill rotWithShape="0">
                <a:blip r:embed="rId3"/>
                <a:stretch>
                  <a:fillRect l="-1423" b="-72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/>
              <p:nvPr/>
            </p:nvSpPr>
            <p:spPr>
              <a:xfrm>
                <a:off x="4146699" y="7914739"/>
                <a:ext cx="19415325" cy="22160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800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Chọn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đáp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án</a:t>
                </a:r>
                <a:r>
                  <a:rPr lang="en-US" sz="4800" dirty="0"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 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A</a:t>
                </a:r>
                <a:r>
                  <a:rPr lang="fr-FR" sz="4800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MS Mincho" panose="02020609040205080304" pitchFamily="49" charset="-128"/>
                    <a:cs typeface="Tahoma" panose="020B0604030504040204" pitchFamily="34" charset="0"/>
                  </a:rPr>
                  <a:t>.</a:t>
                </a:r>
                <a:endParaRPr lang="en-US" sz="4800" dirty="0">
                  <a:latin typeface="Tahoma" panose="020B0604030504040204" pitchFamily="34" charset="0"/>
                  <a:ea typeface="MS Mincho" panose="02020609040205080304" pitchFamily="49" charset="-128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 </a:t>
                </a:r>
                <a:r>
                  <a:rPr lang="en-US" sz="4800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sSup>
                      <m:sSup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dirty="0" err="1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sz="48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1857D6C-0C72-4E79-9067-C9C232786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699" y="7914739"/>
                <a:ext cx="19415325" cy="2216056"/>
              </a:xfrm>
              <a:prstGeom prst="rect">
                <a:avLst/>
              </a:prstGeom>
              <a:blipFill rotWithShape="0">
                <a:blip r:embed="rId4"/>
                <a:stretch>
                  <a:fillRect l="-1413" t="-4945" b="-21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E030DC3D-53DA-4A1D-BA10-FB83B4650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6089" y="4637800"/>
            <a:ext cx="1022880" cy="101188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646988" y="310639"/>
            <a:ext cx="167401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4684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0"/>
              <a:ext cx="3636876" cy="1109154"/>
              <a:chOff x="1284407" y="5223290"/>
              <a:chExt cx="3636876" cy="1177938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829721" cy="1177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VẬN DỤNG VÀ TÌM TÒI MỞ RỘNG 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38768" cy="899962"/>
              <a:chOff x="1175570" y="1834705"/>
              <a:chExt cx="2987491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925760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r>
                  <a:rPr lang="nl-NL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 smtClean="0"/>
              <a:t>11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364024" y="202813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/>
              <p:nvPr/>
            </p:nvSpPr>
            <p:spPr>
              <a:xfrm>
                <a:off x="4025756" y="3447758"/>
                <a:ext cx="19274309" cy="3106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800" dirty="0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→2</m:t>
                        </m:r>
                      </m:lim>
                    </m:limLow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=−∞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→2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endParaRPr lang="en-US" sz="4800" b="1" dirty="0" smtClean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4800" b="1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−∞</m:t>
                    </m:r>
                  </m:oMath>
                </a14:m>
                <a:r>
                  <a:rPr lang="en-US" sz="48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8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800" b="1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−5</m:t>
                    </m:r>
                  </m:oMath>
                </a14:m>
                <a:r>
                  <a:rPr lang="en-US" sz="4800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800" b="1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</m:oMath>
                </a14:m>
                <a:r>
                  <a:rPr lang="en-US" sz="4800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17D590C-8491-4316-AA10-40C4839DC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756" y="3447758"/>
                <a:ext cx="19274309" cy="3106043"/>
              </a:xfrm>
              <a:prstGeom prst="rect">
                <a:avLst/>
              </a:prstGeom>
              <a:blipFill rotWithShape="0">
                <a:blip r:embed="rId3"/>
                <a:stretch>
                  <a:fillRect l="-1423" b="-68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/>
              <p:nvPr/>
            </p:nvSpPr>
            <p:spPr>
              <a:xfrm>
                <a:off x="4146699" y="7914739"/>
                <a:ext cx="19415325" cy="36576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8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8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 </m:t>
                    </m:r>
                    <m:limLow>
                      <m:limLow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=±∞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tùy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4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e>
                    </m:func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1857D6C-0C72-4E79-9067-C9C232786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699" y="7914739"/>
                <a:ext cx="19415325" cy="3657604"/>
              </a:xfrm>
              <a:prstGeom prst="rect">
                <a:avLst/>
              </a:prstGeom>
              <a:blipFill rotWithShape="0">
                <a:blip r:embed="rId4"/>
                <a:stretch>
                  <a:fillRect l="-1413" t="-3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E030DC3D-53DA-4A1D-BA10-FB83B4650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0987" y="5663592"/>
            <a:ext cx="1022880" cy="101188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773987" y="290121"/>
            <a:ext cx="16613188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325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784502" y="6206850"/>
            <a:ext cx="23372485" cy="6518550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0"/>
              <a:ext cx="3636876" cy="1109154"/>
              <a:chOff x="1284407" y="5223290"/>
              <a:chExt cx="3636876" cy="1177938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829721" cy="1177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VẬN DỤNG VÀ TÌM TÒI MỞ RỘNG 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010391" y="2209888"/>
            <a:ext cx="22175897" cy="3721080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38768" cy="899962"/>
              <a:chOff x="1175570" y="1834705"/>
              <a:chExt cx="2987491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925760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  <a:r>
                  <a:rPr lang="nl-NL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 smtClean="0"/>
              <a:t>11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335587" y="18375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/>
              <p:nvPr/>
            </p:nvSpPr>
            <p:spPr>
              <a:xfrm>
                <a:off x="4406814" y="2353136"/>
                <a:ext cx="19274309" cy="32690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800" dirty="0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7−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+5</m:t>
                            </m:r>
                          </m:e>
                        </m:rad>
                      </m:num>
                      <m:den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+6</m:t>
                        </m:r>
                      </m:den>
                    </m:f>
                  </m:oMath>
                </a14:m>
                <a:r>
                  <a:rPr lang="en-US" sz="4800" dirty="0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800" b="1" dirty="0" smtClean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4800" b="1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−∞</m:t>
                    </m:r>
                  </m:oMath>
                </a14:m>
                <a:r>
                  <a:rPr lang="en-US" sz="48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8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800" b="1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</m:oMath>
                </a14:m>
                <a:r>
                  <a:rPr lang="en-US" sz="4800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800" b="1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</m:oMath>
                </a14:m>
                <a:r>
                  <a:rPr lang="en-US" sz="4800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17D590C-8491-4316-AA10-40C4839DC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814" y="2353136"/>
                <a:ext cx="19274309" cy="3269036"/>
              </a:xfrm>
              <a:prstGeom prst="rect">
                <a:avLst/>
              </a:prstGeom>
              <a:blipFill rotWithShape="0">
                <a:blip r:embed="rId3"/>
                <a:stretch>
                  <a:fillRect l="-1455" b="-65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/>
              <p:nvPr/>
            </p:nvSpPr>
            <p:spPr>
              <a:xfrm>
                <a:off x="611188" y="6072150"/>
                <a:ext cx="23069936" cy="6907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fr-FR" sz="4800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</a:t>
                </a:r>
                <a:r>
                  <a:rPr lang="fr-FR" sz="4800" b="1" dirty="0" err="1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fr-FR" sz="4800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8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4800" b="1" dirty="0" err="1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1: </a:t>
                </a:r>
                <a:r>
                  <a:rPr lang="en-US" sz="4800" b="1" dirty="0" err="1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800" b="1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luận</a:t>
                </a:r>
                <a:endParaRPr lang="en-US" sz="48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20955"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dirty="0" err="1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d>
                      <m:d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+5</m:t>
                            </m:r>
                          </m:e>
                        </m:rad>
                      </m:e>
                    </m:d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4800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80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d>
                      <m:d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+6</m:t>
                        </m:r>
                      </m:e>
                    </m:d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+6&gt;0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sz="4800" b="0" i="0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dirty="0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indent="20955"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 err="1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dirty="0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7−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+5</m:t>
                            </m:r>
                          </m:e>
                        </m:rad>
                      </m:num>
                      <m:den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+6</m:t>
                        </m:r>
                      </m:den>
                    </m:f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=+∞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 </a:t>
                </a:r>
                <a:r>
                  <a:rPr lang="en-US" sz="4800" b="1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Casio</a:t>
                </a:r>
                <a:endParaRPr lang="en-US" sz="48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7−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+5</m:t>
                            </m:r>
                          </m:e>
                        </m:rad>
                      </m:num>
                      <m:den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+6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CALC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2−1</m:t>
                    </m:r>
                    <m:sSup>
                      <m:sSup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rồi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1857D6C-0C72-4E79-9067-C9C232786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88" y="6072150"/>
                <a:ext cx="23069936" cy="6907532"/>
              </a:xfrm>
              <a:prstGeom prst="rect">
                <a:avLst/>
              </a:prstGeom>
              <a:blipFill rotWithShape="0">
                <a:blip r:embed="rId4"/>
                <a:stretch>
                  <a:fillRect l="-1189" t="-1589" b="-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E030DC3D-53DA-4A1D-BA10-FB83B4650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1987" y="3702235"/>
            <a:ext cx="1022880" cy="101188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494588" y="220429"/>
            <a:ext cx="16892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1754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7638" y="6586234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0"/>
              <a:ext cx="3636876" cy="1109154"/>
              <a:chOff x="1284407" y="5223290"/>
              <a:chExt cx="3636876" cy="1177938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829721" cy="1177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VẬN DỤNG VÀ TÌM TÒI MỞ RỘNG 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38768" cy="899962"/>
              <a:chOff x="1175570" y="1834705"/>
              <a:chExt cx="2987491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925760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r>
                  <a:rPr lang="nl-NL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 smtClean="0"/>
              <a:t>11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259387" y="256037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/>
              <p:nvPr/>
            </p:nvSpPr>
            <p:spPr>
              <a:xfrm>
                <a:off x="4025756" y="3447758"/>
                <a:ext cx="19274309" cy="3106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800" dirty="0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→−3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+5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+3</m:t>
                                </m:r>
                              </m:e>
                            </m:d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800" b="1" dirty="0" smtClean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4800" b="1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</m:oMath>
                </a14:m>
                <a:r>
                  <a:rPr lang="en-US" sz="48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8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800" b="1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−∞</m:t>
                    </m:r>
                  </m:oMath>
                </a14:m>
                <a:r>
                  <a:rPr lang="en-US" sz="4800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800" b="1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</m:oMath>
                </a14:m>
                <a:r>
                  <a:rPr lang="en-US" sz="4800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17D590C-8491-4316-AA10-40C4839DC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756" y="3447758"/>
                <a:ext cx="19274309" cy="3106043"/>
              </a:xfrm>
              <a:prstGeom prst="rect">
                <a:avLst/>
              </a:prstGeom>
              <a:blipFill rotWithShape="0">
                <a:blip r:embed="rId3"/>
                <a:stretch>
                  <a:fillRect l="-1423" b="-66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/>
              <p:nvPr/>
            </p:nvSpPr>
            <p:spPr>
              <a:xfrm>
                <a:off x="1305305" y="6553801"/>
                <a:ext cx="25896968" cy="64564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fr-FR" sz="4400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</a:t>
                </a:r>
                <a:r>
                  <a:rPr lang="fr-FR" sz="4800" b="1" dirty="0" err="1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fr-FR" sz="4800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8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fr-FR" sz="4800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fr-FR" sz="4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 1: </a:t>
                </a:r>
                <a:r>
                  <a:rPr lang="en-US" sz="4800" b="1" dirty="0" err="1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800" b="1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luận</a:t>
                </a:r>
                <a:endParaRPr lang="en-US" sz="48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20955"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→−3</m:t>
                        </m:r>
                      </m:lim>
                    </m:limLow>
                    <m:d>
                      <m:d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+5</m:t>
                        </m:r>
                      </m:e>
                    </m:d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=−1&lt;0</m:t>
                    </m:r>
                    <m:r>
                      <a:rPr lang="en-US" sz="480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 </m:t>
                    </m:r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→−3</m:t>
                        </m:r>
                      </m:lim>
                    </m:limLow>
                    <m:sSup>
                      <m:sSup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en-US" sz="480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sSup>
                      <m:sSup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→−3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endParaRPr lang="en-US" sz="4800" dirty="0" smtClean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20955"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 err="1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dirty="0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→−3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+5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+3</m:t>
                                </m:r>
                              </m:e>
                            </m:d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=−∞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 </a:t>
                </a:r>
                <a:r>
                  <a:rPr lang="en-US" sz="4800" b="1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Casio</a:t>
                </a:r>
                <a:endParaRPr lang="en-US" sz="48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+5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+3</m:t>
                                </m:r>
                              </m:e>
                            </m:d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CALC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−3+1</m:t>
                    </m:r>
                    <m:sSup>
                      <m:sSup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rồi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1857D6C-0C72-4E79-9067-C9C232786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305" y="6553801"/>
                <a:ext cx="25896968" cy="6456447"/>
              </a:xfrm>
              <a:prstGeom prst="rect">
                <a:avLst/>
              </a:prstGeom>
              <a:blipFill rotWithShape="0">
                <a:blip r:embed="rId4"/>
                <a:stretch>
                  <a:fillRect l="-1059" t="-1700" b="-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E030DC3D-53DA-4A1D-BA10-FB83B4650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0480" y="5572358"/>
            <a:ext cx="1022880" cy="101188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623176" y="237309"/>
            <a:ext cx="16763999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329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555674" y="5423343"/>
            <a:ext cx="3029105" cy="830997"/>
            <a:chOff x="1487714" y="7894730"/>
            <a:chExt cx="3029455" cy="831094"/>
          </a:xfrm>
        </p:grpSpPr>
        <p:sp>
          <p:nvSpPr>
            <p:cNvPr id="33" name="TextBox 32"/>
            <p:cNvSpPr txBox="1"/>
            <p:nvPr/>
          </p:nvSpPr>
          <p:spPr>
            <a:xfrm>
              <a:off x="2046335" y="7894730"/>
              <a:ext cx="2470834" cy="831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8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Freeform 15"/>
            <p:cNvSpPr>
              <a:spLocks noEditPoints="1"/>
            </p:cNvSpPr>
            <p:nvPr/>
          </p:nvSpPr>
          <p:spPr bwMode="auto">
            <a:xfrm>
              <a:off x="1487714" y="798357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rgbClr val="0999C8"/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-453315" y="1572066"/>
            <a:ext cx="13412923" cy="830997"/>
            <a:chOff x="-288924" y="1892299"/>
            <a:chExt cx="13415350" cy="830995"/>
          </a:xfrm>
        </p:grpSpPr>
        <p:sp>
          <p:nvSpPr>
            <p:cNvPr id="36" name="Rounded Rectangle 3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82675" y="1922269"/>
              <a:ext cx="98313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87561" y="1892299"/>
              <a:ext cx="110388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VÔ CỰC CỦA HÀM SỐ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28722" y="2544280"/>
            <a:ext cx="22476937" cy="1000201"/>
            <a:chOff x="1296996" y="2497041"/>
            <a:chExt cx="22479538" cy="869375"/>
          </a:xfrm>
        </p:grpSpPr>
        <p:grpSp>
          <p:nvGrpSpPr>
            <p:cNvPr id="6" name="Group 70"/>
            <p:cNvGrpSpPr/>
            <p:nvPr/>
          </p:nvGrpSpPr>
          <p:grpSpPr>
            <a:xfrm>
              <a:off x="1296996" y="2497041"/>
              <a:ext cx="822960" cy="822960"/>
              <a:chOff x="1311958" y="3405486"/>
              <a:chExt cx="950173" cy="940513"/>
            </a:xfrm>
          </p:grpSpPr>
          <p:sp>
            <p:nvSpPr>
              <p:cNvPr id="8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9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10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11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12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13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14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15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16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17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18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20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21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22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23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24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25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26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27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28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29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  <p:sp>
            <p:nvSpPr>
              <p:cNvPr id="31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ts val="1200"/>
                  </a:spcBef>
                </a:pPr>
                <a:endParaRPr lang="en-US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3970164" y="2658448"/>
              <a:ext cx="19806370" cy="7079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endParaRPr lang="en-US" sz="4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0" y="1842798"/>
            <a:ext cx="24387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2060078" y="10311465"/>
                <a:ext cx="7876629" cy="2450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eqArrPr>
                          <m:e>
                            <m:r>
                              <a:rPr lang="vi-VN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𝑙𝑖𝑚</m:t>
                            </m:r>
                            <m:sSup>
                              <m:sSupPr>
                                <m:ctrlPr>
                                  <a:rPr lang="vi-VN" sz="4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vi-VN" sz="4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vi-VN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=+</m:t>
                            </m:r>
                            <m:r>
                              <a:rPr lang="vi-VN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∞</m:t>
                            </m:r>
                          </m:e>
                          <m:e>
                            <m:r>
                              <a:rPr lang="vi-VN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𝑙𝑖𝑚</m:t>
                            </m:r>
                            <m:d>
                              <m:dPr>
                                <m:ctrlPr>
                                  <a:rPr lang="vi-VN" sz="4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vi-VN" sz="4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itchFamily="34" charset="0"/>
                                        <a:cs typeface="Tahoma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4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itchFamily="34" charset="0"/>
                                        <a:cs typeface="Tahoma" pitchFamily="34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vi-VN" sz="4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ahoma" pitchFamily="34" charset="0"/>
                                        <a:cs typeface="Tahoma" pitchFamily="34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vi-VN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=1&gt;0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600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078" y="10311465"/>
                <a:ext cx="7876629" cy="2450543"/>
              </a:xfrm>
              <a:prstGeom prst="rect">
                <a:avLst/>
              </a:prstGeom>
              <a:blipFill rotWithShape="0">
                <a:blip r:embed="rId2"/>
                <a:stretch>
                  <a:fillRect l="-35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2210725" y="12772987"/>
                <a:ext cx="79722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dirty="0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𝑙𝑖𝑚</m:t>
                    </m:r>
                    <m:d>
                      <m:dPr>
                        <m:ctrlPr>
                          <a:rPr lang="vi-VN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vi-VN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vi-VN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3</m:t>
                            </m:r>
                          </m:sup>
                        </m:sSup>
                        <m:r>
                          <a:rPr lang="vi-VN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−3</m:t>
                        </m:r>
                        <m:sSup>
                          <m:sSupPr>
                            <m:ctrlPr>
                              <a:rPr lang="vi-VN" sz="4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vi-VN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vi-VN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vi-VN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=+</m:t>
                    </m:r>
                    <m:r>
                      <a:rPr lang="vi-VN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∞</m:t>
                    </m:r>
                  </m:oMath>
                </a14:m>
                <a:r>
                  <a:rPr lang="vi-VN" sz="4800" dirty="0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</a:t>
                </a:r>
                <a:endParaRPr lang="en-US" sz="48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725" y="12772987"/>
                <a:ext cx="7972212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3520" t="-17518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8" y="290121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</a:t>
            </a:r>
            <a:r>
              <a:rPr lang="en-US" sz="3600" dirty="0" smtClean="0"/>
              <a:t>GIẢI TÍCH </a:t>
            </a:r>
            <a:endParaRPr lang="en-US" dirty="0"/>
          </a:p>
        </p:txBody>
      </p:sp>
      <p:sp>
        <p:nvSpPr>
          <p:cNvPr id="52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 smtClean="0"/>
              <a:t>11</a:t>
            </a:r>
            <a:endParaRPr lang="en-US" dirty="0"/>
          </a:p>
        </p:txBody>
      </p:sp>
      <p:sp>
        <p:nvSpPr>
          <p:cNvPr id="53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411787" y="228600"/>
            <a:ext cx="20828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24522" y="3899646"/>
                <a:ext cx="5285760" cy="14945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𝑙𝑖𝑚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  <m:sSup>
                            <m:sSup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522" y="3899646"/>
                <a:ext cx="5285760" cy="149451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0156403" y="4207870"/>
                <a:ext cx="432746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800" b="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lim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⁡(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6403" y="4207870"/>
                <a:ext cx="4327467" cy="738664"/>
              </a:xfrm>
              <a:prstGeom prst="rect">
                <a:avLst/>
              </a:prstGeom>
              <a:blipFill rotWithShape="0">
                <a:blip r:embed="rId5"/>
                <a:stretch>
                  <a:fillRect l="-8451" t="-25620" b="-487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85746" y="5949487"/>
                <a:ext cx="5260241" cy="2661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800" b="0" i="1" smtClean="0">
                          <a:latin typeface="Cambria Math" panose="02040503050406030204" pitchFamily="18" charset="0"/>
                        </a:rPr>
                        <m:t>𝑙𝑖𝑚</m:t>
                      </m:r>
                      <m:f>
                        <m:fPr>
                          <m:ctrlPr>
                            <a:rPr lang="vi-VN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0" i="1" smtClean="0">
                              <a:latin typeface="Cambria Math" panose="02040503050406030204" pitchFamily="18" charset="0"/>
                            </a:rPr>
                            <m:t>2−</m:t>
                          </m:r>
                          <m:f>
                            <m:fPr>
                              <m:ctrlP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vi-VN" sz="4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vi-VN" sz="4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vi-VN" sz="4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vi-VN" sz="4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vi-VN" sz="4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vi-VN" sz="4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746" y="5949487"/>
                <a:ext cx="5260241" cy="266111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2345987" y="6865203"/>
            <a:ext cx="1672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=2</a:t>
            </a:r>
            <a:endParaRPr lang="vi-VN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062965" y="6490355"/>
                <a:ext cx="6908799" cy="1586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4800" i="1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vi-VN" sz="48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vi-VN" sz="4800" b="0" i="1" smtClean="0">
                          <a:latin typeface="Cambria Math" panose="02040503050406030204" pitchFamily="18" charset="0"/>
                        </a:rPr>
                        <m:t>𝑙𝑖𝑚</m:t>
                      </m:r>
                      <m:f>
                        <m:fPr>
                          <m:ctrlPr>
                            <a:rPr lang="vi-VN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48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vi-VN" sz="4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vi-VN" sz="48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num>
                        <m:den>
                          <m:r>
                            <a:rPr lang="vi-VN" sz="48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  <m:sSup>
                            <m:sSupPr>
                              <m:ctrlP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965" y="6490355"/>
                <a:ext cx="6908799" cy="158684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388032" y="8939480"/>
                <a:ext cx="431143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800" b="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lim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⁡(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032" y="8939480"/>
                <a:ext cx="4311437" cy="738664"/>
              </a:xfrm>
              <a:prstGeom prst="rect">
                <a:avLst/>
              </a:prstGeom>
              <a:blipFill rotWithShape="0">
                <a:blip r:embed="rId8"/>
                <a:stretch>
                  <a:fillRect l="-8628" t="-25410" b="-475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3482912" y="2576242"/>
            <a:ext cx="6851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4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endParaRPr lang="vi-VN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469187" y="8777623"/>
                <a:ext cx="3663439" cy="10534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/>
                  <a:t>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lim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⁡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(1−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vi-VN" sz="44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187" y="8777623"/>
                <a:ext cx="3663439" cy="1053430"/>
              </a:xfrm>
              <a:prstGeom prst="rect">
                <a:avLst/>
              </a:prstGeom>
              <a:blipFill rotWithShape="0">
                <a:blip r:embed="rId9"/>
                <a:stretch>
                  <a:fillRect l="-6656" b="-132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9250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2" grpId="0"/>
      <p:bldP spid="3" grpId="0"/>
      <p:bldP spid="55" grpId="0"/>
      <p:bldP spid="5" grpId="0"/>
      <p:bldP spid="7" grpId="0"/>
      <p:bldP spid="58" grpId="0"/>
      <p:bldP spid="46" grpId="0"/>
      <p:bldP spid="1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VÔ CỰC CỦA HÀM SỐ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đặc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biệt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" y="3886200"/>
            <a:ext cx="23090194" cy="98298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Rounded Rectangle 47"/>
                  <p:cNvSpPr/>
                  <p:nvPr/>
                </p:nvSpPr>
                <p:spPr>
                  <a:xfrm>
                    <a:off x="1232452" y="2858285"/>
                    <a:ext cx="21948825" cy="3562290"/>
                  </a:xfrm>
                  <a:prstGeom prst="roundRect">
                    <a:avLst>
                      <a:gd name="adj" fmla="val 4611"/>
                    </a:avLst>
                  </a:prstGeom>
                  <a:solidFill>
                    <a:srgbClr val="E7D2B3"/>
                  </a:solidFill>
                  <a:ln w="28575">
                    <a:solidFill>
                      <a:srgbClr val="AB7C3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indent="201295">
                      <a:lnSpc>
                        <a:spcPct val="115000"/>
                      </a:lnSpc>
                    </a:pPr>
                    <a:endParaRPr lang="en-US" sz="4400" dirty="0" smtClean="0">
                      <a:solidFill>
                        <a:schemeClr val="accent5">
                          <a:lumMod val="1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indent="201295">
                      <a:lnSpc>
                        <a:spcPct val="115000"/>
                      </a:lnSpc>
                    </a:pPr>
                    <a:r>
                      <a:rPr lang="en-US" sz="4800" dirty="0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a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) </a:t>
                    </a:r>
                    <a14:m>
                      <m:oMath xmlns:m="http://schemas.openxmlformats.org/officeDocument/2006/math">
                        <m:limLow>
                          <m:limLow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→+∞</m:t>
                            </m:r>
                          </m:lim>
                        </m:limLow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sup>
                        </m:sSup>
                        <m:r>
                          <a:rPr lang="en-US" sz="480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a14:m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, </a:t>
                    </a:r>
                    <a14:m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oMath>
                    </a14:m>
                    <a:r>
                      <a:rPr lang="en-US" sz="4800" dirty="0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là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số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nguyên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dương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</a:t>
                    </a:r>
                  </a:p>
                  <a:p>
                    <a:pPr indent="201295">
                      <a:lnSpc>
                        <a:spcPct val="115000"/>
                      </a:lnSpc>
                    </a:pP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b) </a:t>
                    </a:r>
                    <a14:m>
                      <m:oMath xmlns:m="http://schemas.openxmlformats.org/officeDocument/2006/math">
                        <m:limLow>
                          <m:limLow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→−∞</m:t>
                            </m:r>
                          </m:lim>
                        </m:limLow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480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a14:m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, </a:t>
                    </a:r>
                    <a14:m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oMath>
                    </a14:m>
                    <a:r>
                      <a:rPr lang="en-US" sz="4800" dirty="0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là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số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chẵn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</a:t>
                    </a:r>
                  </a:p>
                  <a:p>
                    <a:pPr indent="201295">
                      <a:lnSpc>
                        <a:spcPct val="115000"/>
                      </a:lnSpc>
                    </a:pP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c) </a:t>
                    </a:r>
                    <a14:m>
                      <m:oMath xmlns:m="http://schemas.openxmlformats.org/officeDocument/2006/math">
                        <m:limLow>
                          <m:limLow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→−∞</m:t>
                            </m:r>
                          </m:lim>
                        </m:limLow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480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=−∞</m:t>
                        </m:r>
                      </m:oMath>
                    </a14:m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, </a:t>
                    </a:r>
                    <a14:m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oMath>
                    </a14:m>
                    <a:r>
                      <a:rPr lang="en-US" sz="4800" dirty="0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là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số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800" dirty="0" err="1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lẻ</a:t>
                    </a:r>
                    <a:r>
                      <a:rPr lang="en-US" sz="48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</a:t>
                    </a:r>
                  </a:p>
                  <a:p>
                    <a:pPr algn="ctr"/>
                    <a:endParaRPr lang="en-US" sz="4800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8" name="Rounded Rectangle 4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32452" y="2858285"/>
                    <a:ext cx="21948825" cy="3562290"/>
                  </a:xfrm>
                  <a:prstGeom prst="roundRect">
                    <a:avLst>
                      <a:gd name="adj" fmla="val 4611"/>
                    </a:avLst>
                  </a:prstGeom>
                  <a:blipFill rotWithShape="0">
                    <a:blip r:embed="rId3"/>
                    <a:stretch>
                      <a:fillRect/>
                    </a:stretch>
                  </a:blipFill>
                  <a:ln w="28575">
                    <a:solidFill>
                      <a:srgbClr val="AB7C37"/>
                    </a:solidFill>
                  </a:ln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3243196" cy="392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err="1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800" b="1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r>
                <a:rPr lang="en-US" sz="4800" b="1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4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8" y="240657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</a:p>
        </p:txBody>
      </p:sp>
      <p:sp>
        <p:nvSpPr>
          <p:cNvPr id="18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 smtClean="0"/>
              <a:t>11</a:t>
            </a:r>
            <a:endParaRPr lang="en-US" dirty="0"/>
          </a:p>
        </p:txBody>
      </p:sp>
      <p:sp>
        <p:nvSpPr>
          <p:cNvPr id="19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411787" y="228600"/>
            <a:ext cx="20828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</p:spTree>
    <p:extLst>
      <p:ext uri="{BB962C8B-B14F-4D97-AF65-F5344CB8AC3E}">
        <p14:creationId xmlns:p14="http://schemas.microsoft.com/office/powerpoint/2010/main" val="16727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23443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36680" y="1913523"/>
              <a:ext cx="1650882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VÔ CỰC CỦA HÀM SỐ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2082461" cy="861774"/>
            <a:chOff x="644526" y="2766774"/>
            <a:chExt cx="120824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10820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tắc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vô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cực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" y="3886200"/>
            <a:ext cx="23090194" cy="9829800"/>
            <a:chOff x="1141369" y="3886200"/>
            <a:chExt cx="21948825" cy="8382000"/>
          </a:xfrm>
        </p:grpSpPr>
        <p:grpSp>
          <p:nvGrpSpPr>
            <p:cNvPr id="45" name="Group 44"/>
            <p:cNvGrpSpPr/>
            <p:nvPr/>
          </p:nvGrpSpPr>
          <p:grpSpPr>
            <a:xfrm>
              <a:off x="1141369" y="3886200"/>
              <a:ext cx="21948825" cy="8382000"/>
              <a:chOff x="1390107" y="4038600"/>
              <a:chExt cx="21948825" cy="3962400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1390107" y="4076041"/>
                <a:ext cx="21948825" cy="3924959"/>
                <a:chOff x="1232452" y="2495616"/>
                <a:chExt cx="21948825" cy="3924959"/>
              </a:xfrm>
            </p:grpSpPr>
            <p:sp>
              <p:nvSpPr>
                <p:cNvPr id="48" name="Rounded Rectangle 47"/>
                <p:cNvSpPr/>
                <p:nvPr/>
              </p:nvSpPr>
              <p:spPr>
                <a:xfrm>
                  <a:off x="1232452" y="2858285"/>
                  <a:ext cx="21948825" cy="3562290"/>
                </a:xfrm>
                <a:prstGeom prst="roundRect">
                  <a:avLst>
                    <a:gd name="adj" fmla="val 4611"/>
                  </a:avLst>
                </a:prstGeom>
                <a:solidFill>
                  <a:srgbClr val="E7D2B3"/>
                </a:solidFill>
                <a:ln w="28575">
                  <a:solidFill>
                    <a:srgbClr val="AB7C3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indent="201295">
                    <a:lnSpc>
                      <a:spcPct val="115000"/>
                    </a:lnSpc>
                  </a:pPr>
                  <a:endParaRPr lang="en-US" sz="4400" dirty="0" smtClean="0">
                    <a:solidFill>
                      <a:srgbClr val="4BACC6">
                        <a:lumMod val="1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9" name="Freeform 20"/>
                <p:cNvSpPr>
                  <a:spLocks/>
                </p:cNvSpPr>
                <p:nvPr/>
              </p:nvSpPr>
              <p:spPr bwMode="auto">
                <a:xfrm>
                  <a:off x="1247578" y="2495616"/>
                  <a:ext cx="3478409" cy="762778"/>
                </a:xfrm>
                <a:prstGeom prst="roundRect">
                  <a:avLst/>
                </a:prstGeom>
                <a:solidFill>
                  <a:srgbClr val="AB7C37"/>
                </a:solidFill>
                <a:ln w="57150">
                  <a:solidFill>
                    <a:srgbClr val="AB7C37"/>
                  </a:solidFill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7" name="TextBox 46"/>
              <p:cNvSpPr txBox="1"/>
              <p:nvPr/>
            </p:nvSpPr>
            <p:spPr>
              <a:xfrm>
                <a:off x="1661194" y="4038600"/>
                <a:ext cx="3243196" cy="392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8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chất</a:t>
                </a:r>
                <a:r>
                  <a:rPr lang="en-US" sz="48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7316787" y="5075331"/>
              <a:ext cx="11689097" cy="9417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indent="201295" defTabSz="914400" eaLnBrk="0" fontAlgn="base" hangingPunct="0">
                <a:lnSpc>
                  <a:spcPct val="115000"/>
                </a:lnSpc>
              </a:pPr>
              <a:r>
                <a:rPr lang="en-US" sz="4800" b="1" i="1" dirty="0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a) </a:t>
              </a:r>
              <a:r>
                <a:rPr lang="en-US" sz="4800" b="1" i="1" dirty="0" err="1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Quy</a:t>
              </a:r>
              <a:r>
                <a:rPr lang="en-US" sz="4800" b="1" i="1" dirty="0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tắc</a:t>
              </a:r>
              <a:r>
                <a:rPr lang="en-US" sz="4800" b="1" i="1" dirty="0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</a:t>
              </a:r>
              <a:r>
                <a:rPr lang="en-US" sz="4800" b="1" i="1" dirty="0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giới</a:t>
              </a:r>
              <a:r>
                <a:rPr lang="en-US" sz="4800" b="1" i="1" dirty="0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hạn</a:t>
              </a:r>
              <a:r>
                <a:rPr lang="en-US" sz="4800" b="1" i="1" dirty="0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800" b="1" i="1" dirty="0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4800" b="1" i="1" dirty="0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tích</a:t>
              </a:r>
              <a:r>
                <a:rPr lang="en-US" sz="4800" b="1" i="1" dirty="0">
                  <a:solidFill>
                    <a:srgbClr val="BAC4EA">
                      <a:lumMod val="1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</a:p>
          </p:txBody>
        </p:sp>
      </p:grpSp>
      <p:sp>
        <p:nvSpPr>
          <p:cNvPr id="17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 smtClean="0"/>
              <a:t>11</a:t>
            </a:r>
            <a:endParaRPr lang="en-US" dirty="0"/>
          </a:p>
        </p:txBody>
      </p:sp>
      <p:sp>
        <p:nvSpPr>
          <p:cNvPr id="19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411787" y="228600"/>
            <a:ext cx="20828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7678160"/>
                  </p:ext>
                </p:extLst>
              </p:nvPr>
            </p:nvGraphicFramePr>
            <p:xfrm>
              <a:off x="8531213" y="6629400"/>
              <a:ext cx="9260244" cy="457022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23599">
                      <a:extLst>
                        <a:ext uri="{9D8B030D-6E8A-4147-A177-3AD203B41FA5}">
                          <a16:colId xmlns:a16="http://schemas.microsoft.com/office/drawing/2014/main" val="1654498045"/>
                        </a:ext>
                      </a:extLst>
                    </a:gridCol>
                    <a:gridCol w="2451242">
                      <a:extLst>
                        <a:ext uri="{9D8B030D-6E8A-4147-A177-3AD203B41FA5}">
                          <a16:colId xmlns:a16="http://schemas.microsoft.com/office/drawing/2014/main" val="3752876716"/>
                        </a:ext>
                      </a:extLst>
                    </a:gridCol>
                    <a:gridCol w="4085403">
                      <a:extLst>
                        <a:ext uri="{9D8B030D-6E8A-4147-A177-3AD203B41FA5}">
                          <a16:colId xmlns:a16="http://schemas.microsoft.com/office/drawing/2014/main" val="1328177147"/>
                        </a:ext>
                      </a:extLst>
                    </a:gridCol>
                  </a:tblGrid>
                  <a:tr h="83571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limLow>
                                  <m:limLowPr>
                                    <m:ctrlPr>
                                      <a:rPr lang="en-US" sz="4800" i="1" smtClean="0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𝑙𝑖𝑚</m:t>
                                    </m:r>
                                  </m:e>
                                  <m:lim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→</m:t>
                                    </m:r>
                                    <m:sSub>
                                      <m:sSub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lim>
                                </m:limLow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limLow>
                                  <m:limLowPr>
                                    <m:ctrlPr>
                                      <a:rPr lang="en-US" sz="4800" i="1" smtClean="0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𝑙𝑖𝑚</m:t>
                                    </m:r>
                                  </m:e>
                                  <m:lim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→</m:t>
                                    </m:r>
                                    <m:sSub>
                                      <m:sSub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lim>
                                </m:limLow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80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limLow>
                                  <m:limLowPr>
                                    <m:ctrlPr>
                                      <a:rPr lang="en-US" sz="4800" i="1" smtClean="0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𝑙𝑖𝑚</m:t>
                                    </m:r>
                                  </m:e>
                                  <m:lim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→</m:t>
                                    </m:r>
                                    <m:sSub>
                                      <m:sSub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lim>
                                </m:limLow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09943642"/>
                      </a:ext>
                    </a:extLst>
                  </a:tr>
                  <a:tr h="58354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75764872"/>
                      </a:ext>
                    </a:extLst>
                  </a:tr>
                  <a:tr h="58354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23574345"/>
                      </a:ext>
                    </a:extLst>
                  </a:tr>
                  <a:tr h="58354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en-US" sz="480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en-US" sz="480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51386532"/>
                      </a:ext>
                    </a:extLst>
                  </a:tr>
                  <a:tr h="58354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480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69789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7678160"/>
                  </p:ext>
                </p:extLst>
              </p:nvPr>
            </p:nvGraphicFramePr>
            <p:xfrm>
              <a:off x="8531213" y="6629400"/>
              <a:ext cx="9260244" cy="457022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2359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654498045"/>
                        </a:ext>
                      </a:extLst>
                    </a:gridCol>
                    <a:gridCol w="245124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752876716"/>
                        </a:ext>
                      </a:extLst>
                    </a:gridCol>
                    <a:gridCol w="408540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328177147"/>
                        </a:ext>
                      </a:extLst>
                    </a:gridCol>
                  </a:tblGrid>
                  <a:tr h="120523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47" t="-1010" r="-240716" b="-2808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11692" t="-1010" r="-167662" b="-2808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26826" t="-1010" r="-447" b="-2808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909943642"/>
                      </a:ext>
                    </a:extLst>
                  </a:tr>
                  <a:tr h="841248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47" t="-144928" r="-240716" b="-302899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11692" t="-72202" r="-167662" b="-1007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26826" t="-144928" r="-447" b="-3028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575764872"/>
                      </a:ext>
                    </a:extLst>
                  </a:tr>
                  <a:tr h="841248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47" t="-243165" r="-240716" b="-200719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26826" t="-243165" r="-447" b="-2007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23574345"/>
                      </a:ext>
                    </a:extLst>
                  </a:tr>
                  <a:tr h="841248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47" t="-345652" r="-240716" b="-102174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11692" t="-172826" r="-167662" b="-1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26826" t="-345652" r="-447" b="-102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351386532"/>
                      </a:ext>
                    </a:extLst>
                  </a:tr>
                  <a:tr h="841248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47" t="-445652" r="-240716" b="-2174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26826" t="-445652" r="-447" b="-2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76978903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494588" y="228600"/>
            <a:ext cx="16892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8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27253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39093" y="1913523"/>
              <a:ext cx="2162170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VÔ CỰC CỦA HÀM SỐ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2082461" cy="861774"/>
            <a:chOff x="644526" y="2766774"/>
            <a:chExt cx="120824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10820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tắc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vô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cực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3092161"/>
            <a:ext cx="22669499" cy="10623838"/>
            <a:chOff x="0" y="3092161"/>
            <a:chExt cx="22669499" cy="10623838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3092161"/>
              <a:ext cx="22669499" cy="10623838"/>
              <a:chOff x="1390107" y="4038600"/>
              <a:chExt cx="21948825" cy="3998606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1390107" y="4076041"/>
                <a:ext cx="21948825" cy="3961165"/>
                <a:chOff x="1232452" y="2495616"/>
                <a:chExt cx="21948825" cy="3961165"/>
              </a:xfrm>
            </p:grpSpPr>
            <p:sp>
              <p:nvSpPr>
                <p:cNvPr id="48" name="Rounded Rectangle 47"/>
                <p:cNvSpPr/>
                <p:nvPr/>
              </p:nvSpPr>
              <p:spPr>
                <a:xfrm>
                  <a:off x="1232452" y="2894491"/>
                  <a:ext cx="21948825" cy="3562290"/>
                </a:xfrm>
                <a:prstGeom prst="roundRect">
                  <a:avLst>
                    <a:gd name="adj" fmla="val 4611"/>
                  </a:avLst>
                </a:prstGeom>
                <a:solidFill>
                  <a:srgbClr val="E7D2B3"/>
                </a:solidFill>
                <a:ln w="28575">
                  <a:solidFill>
                    <a:srgbClr val="AB7C3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indent="201295">
                    <a:lnSpc>
                      <a:spcPct val="115000"/>
                    </a:lnSpc>
                  </a:pPr>
                  <a:endParaRPr lang="en-US" sz="4400" dirty="0" smtClean="0">
                    <a:solidFill>
                      <a:srgbClr val="4BACC6">
                        <a:lumMod val="1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9" name="Freeform 20"/>
                <p:cNvSpPr>
                  <a:spLocks/>
                </p:cNvSpPr>
                <p:nvPr/>
              </p:nvSpPr>
              <p:spPr bwMode="auto">
                <a:xfrm>
                  <a:off x="1247578" y="2495616"/>
                  <a:ext cx="3478409" cy="762778"/>
                </a:xfrm>
                <a:prstGeom prst="roundRect">
                  <a:avLst/>
                </a:prstGeom>
                <a:solidFill>
                  <a:srgbClr val="AB7C37"/>
                </a:solidFill>
                <a:ln w="57150">
                  <a:solidFill>
                    <a:srgbClr val="AB7C37"/>
                  </a:solidFill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7" name="TextBox 46"/>
              <p:cNvSpPr txBox="1"/>
              <p:nvPr/>
            </p:nvSpPr>
            <p:spPr>
              <a:xfrm>
                <a:off x="1661194" y="4038600"/>
                <a:ext cx="3243196" cy="392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8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chất</a:t>
                </a:r>
                <a:r>
                  <a:rPr lang="en-US" sz="48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6749306" y="4316004"/>
              <a:ext cx="12806391" cy="9417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201295">
                <a:lnSpc>
                  <a:spcPct val="115000"/>
                </a:lnSpc>
              </a:pPr>
              <a:r>
                <a:rPr lang="en-US" sz="4800" b="1" i="1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b) </a:t>
              </a:r>
              <a:r>
                <a:rPr lang="en-US" sz="4800" b="1" i="1" dirty="0" err="1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Quy</a:t>
              </a:r>
              <a:r>
                <a:rPr lang="en-US" sz="4800" b="1" i="1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tắc</a:t>
              </a:r>
              <a:r>
                <a:rPr lang="en-US" sz="4800" b="1" i="1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</a:t>
              </a:r>
              <a:r>
                <a:rPr lang="en-US" sz="4800" b="1" i="1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giới</a:t>
              </a:r>
              <a:r>
                <a:rPr lang="en-US" sz="4800" b="1" i="1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hạn</a:t>
              </a:r>
              <a:r>
                <a:rPr lang="en-US" sz="4800" b="1" i="1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800" b="1" i="1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4800" b="1" i="1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thương</a:t>
              </a:r>
              <a:r>
                <a:rPr lang="en-US" sz="4800" b="1" i="1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</a:p>
          </p:txBody>
        </p:sp>
      </p:grpSp>
      <p:grpSp>
        <p:nvGrpSpPr>
          <p:cNvPr id="18" name="Group 167"/>
          <p:cNvGrpSpPr/>
          <p:nvPr/>
        </p:nvGrpSpPr>
        <p:grpSpPr>
          <a:xfrm>
            <a:off x="216417" y="11645899"/>
            <a:ext cx="3794127" cy="927101"/>
            <a:chOff x="4867276" y="9361488"/>
            <a:chExt cx="3794125" cy="927101"/>
          </a:xfrm>
        </p:grpSpPr>
        <p:sp>
          <p:nvSpPr>
            <p:cNvPr id="19" name="Freeform 59"/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Freeform 60"/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Freeform 61"/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Freeform 62"/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Freeform 63"/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Freeform 64"/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Freeform 65"/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Oval 66"/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Freeform 67"/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614880" y="11567257"/>
                <a:ext cx="18053534" cy="23011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01295">
                  <a:lnSpc>
                    <a:spcPct val="115000"/>
                  </a:lnSpc>
                </a:pPr>
                <a:r>
                  <a:rPr lang="en-US" sz="4800" b="1" i="1" dirty="0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 </a:t>
                </a:r>
                <a:r>
                  <a:rPr lang="en-US" sz="4800" b="1" i="1" dirty="0" err="1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4800" b="1" i="1" dirty="0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800" b="1" i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i="1" dirty="0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vẫn</a:t>
                </a:r>
                <a:r>
                  <a:rPr lang="en-US" sz="4800" b="1" i="1" dirty="0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b="1" i="1" dirty="0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i="1" dirty="0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i="1" dirty="0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800" b="1" i="1" dirty="0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 err="1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b="1" i="1" dirty="0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800" b="1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→</m:t>
                    </m:r>
                    <m:sSubSup>
                      <m:sSubSupPr>
                        <m:ctrlPr>
                          <a:rPr lang="en-US" sz="48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8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b>
                      <m:sup>
                        <m:r>
                          <a:rPr lang="en-US" sz="4800" b="1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</m:sup>
                    </m:sSubSup>
                    <m:r>
                      <a:rPr lang="en-US" sz="4800" b="1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</m:oMath>
                </a14:m>
                <a:r>
                  <a:rPr lang="en-US" sz="4800" b="1" i="1" dirty="0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         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800" b="1" i="1" dirty="0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→</m:t>
                    </m:r>
                    <m:sSubSup>
                      <m:sSubSupPr>
                        <m:ctrlPr>
                          <a:rPr lang="en-US" sz="4800" b="1" i="1" dirty="0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4800" b="1" i="1" dirty="0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 dirty="0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𝟎</m:t>
                        </m:r>
                      </m:sub>
                      <m:sup>
                        <m:r>
                          <a:rPr lang="en-US" sz="4800" b="1" i="1" dirty="0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sz="4800" b="1" i="1" dirty="0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,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800" b="1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→+∞</m:t>
                    </m:r>
                  </m:oMath>
                </a14:m>
                <a:r>
                  <a:rPr lang="en-US" sz="4800" b="1" i="1" dirty="0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800" b="1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→−∞</m:t>
                    </m:r>
                  </m:oMath>
                </a14:m>
                <a:r>
                  <a:rPr lang="en-US" sz="4800" b="1" i="1" dirty="0" smtClean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indent="201295">
                  <a:lnSpc>
                    <a:spcPct val="115000"/>
                  </a:lnSpc>
                </a:pPr>
                <a:endParaRPr lang="en-US" sz="2800" b="1" i="1" dirty="0">
                  <a:solidFill>
                    <a:schemeClr val="accent5">
                      <a:lumMod val="10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880" y="11567257"/>
                <a:ext cx="18053534" cy="2301143"/>
              </a:xfrm>
              <a:prstGeom prst="rect">
                <a:avLst/>
              </a:prstGeom>
              <a:blipFill rotWithShape="0">
                <a:blip r:embed="rId3"/>
                <a:stretch>
                  <a:fillRect l="-405" t="-45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 smtClean="0"/>
              <a:t>11</a:t>
            </a:r>
            <a:endParaRPr lang="en-US" dirty="0"/>
          </a:p>
        </p:txBody>
      </p:sp>
      <p:sp>
        <p:nvSpPr>
          <p:cNvPr id="3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359671" y="228600"/>
            <a:ext cx="20828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265762"/>
                  </p:ext>
                </p:extLst>
              </p:nvPr>
            </p:nvGraphicFramePr>
            <p:xfrm>
              <a:off x="4223786" y="5213985"/>
              <a:ext cx="12985080" cy="621601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23664">
                      <a:extLst>
                        <a:ext uri="{9D8B030D-6E8A-4147-A177-3AD203B41FA5}">
                          <a16:colId xmlns:a16="http://schemas.microsoft.com/office/drawing/2014/main" val="2873435416"/>
                        </a:ext>
                      </a:extLst>
                    </a:gridCol>
                    <a:gridCol w="2463223">
                      <a:extLst>
                        <a:ext uri="{9D8B030D-6E8A-4147-A177-3AD203B41FA5}">
                          <a16:colId xmlns:a16="http://schemas.microsoft.com/office/drawing/2014/main" val="453505155"/>
                        </a:ext>
                      </a:extLst>
                    </a:gridCol>
                    <a:gridCol w="3873514">
                      <a:extLst>
                        <a:ext uri="{9D8B030D-6E8A-4147-A177-3AD203B41FA5}">
                          <a16:colId xmlns:a16="http://schemas.microsoft.com/office/drawing/2014/main" val="2439497612"/>
                        </a:ext>
                      </a:extLst>
                    </a:gridCol>
                    <a:gridCol w="4024679">
                      <a:extLst>
                        <a:ext uri="{9D8B030D-6E8A-4147-A177-3AD203B41FA5}">
                          <a16:colId xmlns:a16="http://schemas.microsoft.com/office/drawing/2014/main" val="3171524456"/>
                        </a:ext>
                      </a:extLst>
                    </a:gridCol>
                  </a:tblGrid>
                  <a:tr h="7546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limLow>
                                  <m:limLowPr>
                                    <m:ctrlPr>
                                      <a:rPr lang="en-US" sz="4800" i="1" smtClean="0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𝑙𝑖𝑚</m:t>
                                    </m:r>
                                  </m:e>
                                  <m:lim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→</m:t>
                                    </m:r>
                                    <m:sSub>
                                      <m:sSub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lim>
                                </m:limLow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limLow>
                                  <m:limLowPr>
                                    <m:ctrlPr>
                                      <a:rPr lang="en-US" sz="4800" i="1" smtClean="0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𝑙𝑖𝑚</m:t>
                                    </m:r>
                                  </m:e>
                                  <m:lim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→</m:t>
                                    </m:r>
                                    <m:sSub>
                                      <m:sSub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lim>
                                </m:limLow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dirty="0" err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Dấu</a:t>
                          </a:r>
                          <a:r>
                            <a:rPr lang="en-US" sz="4800" dirty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800" dirty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limLow>
                                  <m:limLowPr>
                                    <m:ctrlPr>
                                      <a:rPr lang="en-US" sz="4800" i="1" smtClean="0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𝑙𝑖𝑚</m:t>
                                    </m:r>
                                  </m:e>
                                  <m:lim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→</m:t>
                                    </m:r>
                                    <m:sSub>
                                      <m:sSub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lim>
                                </m:limLow>
                                <m:f>
                                  <m:f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08446274"/>
                      </a:ext>
                    </a:extLst>
                  </a:tr>
                  <a:tr h="64786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en-US" sz="480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±∞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dirty="0" err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Tùy</a:t>
                          </a:r>
                          <a:r>
                            <a:rPr lang="en-US" sz="4800" dirty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ý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dirty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66279881"/>
                      </a:ext>
                    </a:extLst>
                  </a:tr>
                  <a:tr h="956056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4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dirty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76342964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480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956056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480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40264723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i="1" smtClean="0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en-US" sz="4800" dirty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265762"/>
                  </p:ext>
                </p:extLst>
              </p:nvPr>
            </p:nvGraphicFramePr>
            <p:xfrm>
              <a:off x="4223786" y="5213985"/>
              <a:ext cx="12985080" cy="621601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2366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873435416"/>
                        </a:ext>
                      </a:extLst>
                    </a:gridCol>
                    <a:gridCol w="246322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53505155"/>
                        </a:ext>
                      </a:extLst>
                    </a:gridCol>
                    <a:gridCol w="387351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439497612"/>
                        </a:ext>
                      </a:extLst>
                    </a:gridCol>
                    <a:gridCol w="402467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71524456"/>
                        </a:ext>
                      </a:extLst>
                    </a:gridCol>
                  </a:tblGrid>
                  <a:tr h="1780159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32" t="-685" r="-395360" b="-2506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6931" t="-685" r="-321782" b="-2506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31447" t="-685" r="-104403" b="-2506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3030" t="-685" r="-606" b="-2506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808446274"/>
                      </a:ext>
                    </a:extLst>
                  </a:tr>
                  <a:tr h="841248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32" t="-213043" r="-395360" b="-43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6931" t="-213043" r="-321782" b="-43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dirty="0" err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Tùy</a:t>
                          </a:r>
                          <a:r>
                            <a:rPr lang="en-US" sz="4800" dirty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ý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dirty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466279881"/>
                      </a:ext>
                    </a:extLst>
                  </a:tr>
                  <a:tr h="956056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32" t="-146441" r="-395360" b="-101356"/>
                          </a:stretch>
                        </a:blipFill>
                      </a:tcPr>
                    </a:tc>
                    <a:tc rowSpan="4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dirty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31447" t="-275159" r="-104403" b="-2783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3030" t="-275159" r="-606" b="-2783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476342964"/>
                      </a:ext>
                    </a:extLst>
                  </a:tr>
                  <a:tr h="841248">
                    <a:tc vMerge="1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31447" t="-426812" r="-104403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3030" t="-426812" r="-606" b="-216667"/>
                          </a:stretch>
                        </a:blipFill>
                      </a:tcPr>
                    </a:tc>
                  </a:tr>
                  <a:tr h="956056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32" t="-246441" r="-395360" b="-135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31447" t="-463057" r="-104403" b="-904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3030" t="-463057" r="-606" b="-904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40264723"/>
                      </a:ext>
                    </a:extLst>
                  </a:tr>
                  <a:tr h="841248">
                    <a:tc vMerge="1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31447" t="-640580" r="-104403" b="-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dbl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3030" t="-640580" r="-606" b="-289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494588" y="293202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87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76416" y="5696756"/>
            <a:ext cx="22122427" cy="7405238"/>
            <a:chOff x="1220788" y="7162797"/>
            <a:chExt cx="22124987" cy="7406095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797"/>
              <a:ext cx="3337854" cy="831093"/>
              <a:chOff x="1224542" y="6305967"/>
              <a:chExt cx="3337854" cy="88263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470834" cy="882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900968" cy="944813"/>
              <a:chOff x="1175570" y="1834705"/>
              <a:chExt cx="4255236" cy="103061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3195376" cy="906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vi-VN" sz="48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027759" y="3260025"/>
                <a:ext cx="21325775" cy="2906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d>
                      <m:d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800" b="1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15000"/>
                  </a:lnSpc>
                </a:pPr>
                <a:endParaRPr lang="en-US" sz="4400" dirty="0">
                  <a:latin typeface="Calibri" panose="020F0502020204030204" pitchFamily="34" charset="0"/>
                  <a:ea typeface="MS Mincho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endParaRPr lang="en-US" sz="4400" dirty="0">
                  <a:latin typeface="Calibri" panose="020F0502020204030204" pitchFamily="34" charset="0"/>
                  <a:ea typeface="MS Mincho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759" y="3260025"/>
                <a:ext cx="21325775" cy="290624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 smtClean="0"/>
              <a:t>11</a:t>
            </a:r>
            <a:endParaRPr lang="en-US" dirty="0"/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75210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586492" y="6103545"/>
                <a:ext cx="6241364" cy="1668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1: </a:t>
                </a:r>
                <a:r>
                  <a:rPr lang="en-US" sz="4400" b="1" dirty="0" err="1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luận</a:t>
                </a:r>
                <a:endParaRPr lang="en-US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→−∞</m:t>
                          </m:r>
                        </m:lim>
                      </m:limLow>
                      <m:d>
                        <m:dPr>
                          <m:ctrlP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4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n-US" sz="44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4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492" y="6103545"/>
                <a:ext cx="6241364" cy="1668855"/>
              </a:xfrm>
              <a:prstGeom prst="rect">
                <a:avLst/>
              </a:prstGeom>
              <a:blipFill rotWithShape="0">
                <a:blip r:embed="rId3"/>
                <a:stretch>
                  <a:fillRect l="-3906" t="-729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593387" y="6400800"/>
                <a:ext cx="5542847" cy="1613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→−∞</m:t>
                          </m:r>
                        </m:lim>
                      </m:limLow>
                      <m:sSup>
                        <m:sSupPr>
                          <m:ctrlP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44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44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3387" y="6400800"/>
                <a:ext cx="5542847" cy="161371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743385" y="7696200"/>
                <a:ext cx="6402202" cy="3276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limLow>
                              <m:limLowPr>
                                <m:ctrlP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→−∞</m:t>
                                </m:r>
                              </m:lim>
                            </m:limLow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44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=−∞</m:t>
                            </m:r>
                          </m:e>
                          <m:e>
                            <m:limLow>
                              <m:limLowPr>
                                <m:ctrlP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→−∞</m:t>
                                </m:r>
                              </m:lim>
                            </m:limLow>
                            <m:d>
                              <m:dPr>
                                <m:ctrlP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n-US" sz="44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44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44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=1&gt;0</m:t>
                            </m:r>
                          </m:e>
                        </m:eqArr>
                      </m:e>
                    </m:d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385" y="7696200"/>
                <a:ext cx="6402202" cy="3276666"/>
              </a:xfrm>
              <a:prstGeom prst="rect">
                <a:avLst/>
              </a:prstGeom>
              <a:blipFill rotWithShape="0">
                <a:blip r:embed="rId5"/>
                <a:stretch>
                  <a:fillRect l="-3810" t="-3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145587" y="8846745"/>
                <a:ext cx="7391400" cy="991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d>
                      <m:d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sSup>
                          <m:sSupPr>
                            <m:ctrlP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=−∞</m:t>
                    </m:r>
                  </m:oMath>
                </a14:m>
                <a:endParaRPr lang="en-US" sz="44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587" y="8846745"/>
                <a:ext cx="7391400" cy="991746"/>
              </a:xfrm>
              <a:prstGeom prst="rect">
                <a:avLst/>
              </a:prstGeom>
              <a:blipFill rotWithShape="0">
                <a:blip r:embed="rId6"/>
                <a:stretch>
                  <a:fillRect l="-3298" t="-12883" b="-55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591226" y="10912836"/>
                <a:ext cx="19689871" cy="1454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 2: </a:t>
                </a:r>
                <a:r>
                  <a:rPr lang="en-US" sz="4400" b="1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Casio</a:t>
                </a:r>
                <a:endParaRPr lang="en-US" sz="44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4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CALC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4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−1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4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44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rồi</a:t>
                </a:r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 </a:t>
                </a:r>
                <a:r>
                  <a:rPr lang="en-US" sz="44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4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226" y="10912836"/>
                <a:ext cx="19689871" cy="1454244"/>
              </a:xfrm>
              <a:prstGeom prst="rect">
                <a:avLst/>
              </a:prstGeom>
              <a:blipFill rotWithShape="0">
                <a:blip r:embed="rId7"/>
                <a:stretch>
                  <a:fillRect l="-1238" t="-8368" b="-184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8" y="290121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9473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949937" y="4876800"/>
            <a:ext cx="22122427" cy="8839200"/>
            <a:chOff x="1220788" y="7162797"/>
            <a:chExt cx="22124987" cy="74060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blipFill rotWithShape="0">
                  <a:blip r:embed="rId2"/>
                  <a:stretch>
                    <a:fillRect l="-715"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60"/>
            <p:cNvGrpSpPr/>
            <p:nvPr/>
          </p:nvGrpSpPr>
          <p:grpSpPr>
            <a:xfrm>
              <a:off x="1220788" y="7162797"/>
              <a:ext cx="3337854" cy="831093"/>
              <a:chOff x="1224542" y="6305967"/>
              <a:chExt cx="3337854" cy="88263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470834" cy="882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327177"/>
            <a:ext cx="4738451" cy="1028813"/>
            <a:chOff x="1082675" y="1647422"/>
            <a:chExt cx="4739308" cy="1028812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40639" y="1647422"/>
              <a:ext cx="368134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96467" y="2209800"/>
            <a:ext cx="23031920" cy="2572060"/>
            <a:chOff x="896467" y="2209800"/>
            <a:chExt cx="23031920" cy="2572060"/>
          </a:xfrm>
        </p:grpSpPr>
        <p:grpSp>
          <p:nvGrpSpPr>
            <p:cNvPr id="6" name="Group 49"/>
            <p:cNvGrpSpPr/>
            <p:nvPr/>
          </p:nvGrpSpPr>
          <p:grpSpPr>
            <a:xfrm>
              <a:off x="896467" y="2209800"/>
              <a:ext cx="22175897" cy="2572060"/>
              <a:chOff x="1175570" y="2468559"/>
              <a:chExt cx="22178464" cy="2829628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175570" y="2496229"/>
                <a:ext cx="22178464" cy="2801958"/>
              </a:xfrm>
              <a:prstGeom prst="roundRect">
                <a:avLst>
                  <a:gd name="adj" fmla="val 4496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9991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"/>
              <p:cNvGrpSpPr/>
              <p:nvPr/>
            </p:nvGrpSpPr>
            <p:grpSpPr>
              <a:xfrm>
                <a:off x="1175570" y="2468559"/>
                <a:ext cx="3863374" cy="1089801"/>
                <a:chOff x="1175570" y="1834705"/>
                <a:chExt cx="4214228" cy="1188773"/>
              </a:xfrm>
            </p:grpSpPr>
            <p:sp>
              <p:nvSpPr>
                <p:cNvPr id="9" name="Freeform 20"/>
                <p:cNvSpPr>
                  <a:spLocks/>
                </p:cNvSpPr>
                <p:nvPr/>
              </p:nvSpPr>
              <p:spPr bwMode="auto">
                <a:xfrm rot="16200000" flipV="1">
                  <a:off x="2985646" y="616700"/>
                  <a:ext cx="836967" cy="3554717"/>
                </a:xfrm>
                <a:prstGeom prst="round1Rect">
                  <a:avLst/>
                </a:prstGeom>
                <a:solidFill>
                  <a:srgbClr val="999158"/>
                </a:solidFill>
                <a:ln w="57150">
                  <a:solidFill>
                    <a:srgbClr val="999158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194422" y="1877363"/>
                  <a:ext cx="3195376" cy="11461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8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tập 2</a:t>
                  </a:r>
                  <a:endPara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" name="Round Diagonal Corner Rectangle 10"/>
                <p:cNvSpPr/>
                <p:nvPr/>
              </p:nvSpPr>
              <p:spPr>
                <a:xfrm flipV="1">
                  <a:off x="1175570" y="1834705"/>
                  <a:ext cx="995083" cy="969507"/>
                </a:xfrm>
                <a:prstGeom prst="round2DiagRect">
                  <a:avLst/>
                </a:prstGeom>
                <a:solidFill>
                  <a:schemeClr val="bg1"/>
                </a:solidFill>
                <a:ln w="63500">
                  <a:solidFill>
                    <a:srgbClr val="99915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" name="Group 2"/>
                <p:cNvGrpSpPr/>
                <p:nvPr/>
              </p:nvGrpSpPr>
              <p:grpSpPr>
                <a:xfrm>
                  <a:off x="1314846" y="1951291"/>
                  <a:ext cx="756925" cy="699372"/>
                  <a:chOff x="7440266" y="3398551"/>
                  <a:chExt cx="757238" cy="765175"/>
                </a:xfrm>
                <a:solidFill>
                  <a:srgbClr val="999158"/>
                </a:solidFill>
              </p:grpSpPr>
              <p:sp>
                <p:nvSpPr>
                  <p:cNvPr id="13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1"/>
                    <a:ext cx="344488" cy="344488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6"/>
                    <a:ext cx="344488" cy="349250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" name="Freeform 1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5656476" y="2281389"/>
                  <a:ext cx="18271911" cy="137621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57150" lvl="0" defTabSz="914400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800"/>
                    </a:spcAft>
                    <a:tabLst>
                      <a:tab pos="630555" algn="l"/>
                    </a:tabLst>
                  </a:pPr>
                  <a:r>
                    <a:rPr lang="en-US" sz="4800" dirty="0">
                      <a:solidFill>
                        <a:schemeClr val="accent5">
                          <a:lumMod val="1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 </a:t>
                  </a:r>
                  <a:r>
                    <a:rPr lang="en-US" sz="4800" dirty="0" err="1">
                      <a:solidFill>
                        <a:schemeClr val="accent5">
                          <a:lumMod val="1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giới</a:t>
                  </a:r>
                  <a:r>
                    <a:rPr lang="en-US" sz="4800" dirty="0">
                      <a:solidFill>
                        <a:schemeClr val="accent5">
                          <a:lumMod val="1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accent5">
                          <a:lumMod val="1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hạn</a:t>
                  </a:r>
                  <a:r>
                    <a:rPr lang="en-US" sz="4800" dirty="0">
                      <a:solidFill>
                        <a:schemeClr val="accent5">
                          <a:lumMod val="1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solidFill>
                        <a:schemeClr val="accent5">
                          <a:lumMod val="1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sau</a:t>
                  </a:r>
                  <a:r>
                    <a:rPr lang="en-US" sz="4800" dirty="0">
                      <a:solidFill>
                        <a:schemeClr val="accent5">
                          <a:lumMod val="1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 </a:t>
                  </a:r>
                  <a14:m>
                    <m:oMath xmlns:m="http://schemas.openxmlformats.org/officeDocument/2006/math"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+3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den>
                      </m:f>
                    </m:oMath>
                  </a14:m>
                  <a:endPara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6476" y="2281389"/>
                  <a:ext cx="18271911" cy="137621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35" b="-442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 smtClean="0"/>
              <a:t>11</a:t>
            </a:r>
            <a:endParaRPr lang="en-US" dirty="0"/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730249" y="9540587"/>
                <a:ext cx="8615738" cy="4251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8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ì: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limLow>
                                <m:limLow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𝑙𝑖𝑚</m:t>
                                  </m:r>
                                </m:e>
                                <m:lim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→−∞</m:t>
                                  </m:r>
                                </m:lim>
                              </m:limLow>
                              <m:d>
                                <m:d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2+</m:t>
                                  </m:r>
                                  <m:f>
                                    <m:fPr>
                                      <m:ctrlP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=2</m:t>
                              </m:r>
                            </m:e>
                            <m:e>
                              <m:limLow>
                                <m:limLow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𝑙𝑖𝑚</m:t>
                                  </m:r>
                                </m:e>
                                <m:lim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→−∞</m:t>
                                  </m:r>
                                </m:lim>
                              </m:limLow>
                              <m:d>
                                <m:d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−1+</m:t>
                                  </m:r>
                                  <m:f>
                                    <m:fPr>
                                      <m:ctrlP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=−∞</m:t>
                              </m:r>
                              <m:r>
                                <a:rPr lang="en-US" sz="480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249" y="9540587"/>
                <a:ext cx="8615738" cy="42516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08688" y="5715000"/>
                <a:ext cx="7098699" cy="1492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1: </m:t>
                      </m:r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+3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688" y="5715000"/>
                <a:ext cx="7098699" cy="1492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10638" y="4876800"/>
                <a:ext cx="9264349" cy="3029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638" y="4876800"/>
                <a:ext cx="9264349" cy="30290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3377" y="8337468"/>
                <a:ext cx="8860684" cy="1492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2: </m:t>
                      </m:r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+3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77" y="8337468"/>
                <a:ext cx="8860684" cy="1492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564440" y="7536579"/>
                <a:ext cx="5943600" cy="2979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2+</m:t>
                          </m:r>
                          <m:f>
                            <m:f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num>
                        <m:den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−1+</m:t>
                          </m:r>
                          <m:f>
                            <m:f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4800" b="0" i="1" smtClean="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den>
                      </m:f>
                      <m:r>
                        <m:rPr>
                          <m:nor/>
                        </m:rPr>
                        <a:rPr lang="en-US" sz="48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800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440" y="7536579"/>
                <a:ext cx="5943600" cy="297902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3326405" y="5715000"/>
                <a:ext cx="3896382" cy="1492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0+0</m:t>
                          </m:r>
                        </m:num>
                        <m:den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1−0+0</m:t>
                          </m:r>
                        </m:den>
                      </m:f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6405" y="5715000"/>
                <a:ext cx="3896382" cy="1492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7070387" y="6019800"/>
                <a:ext cx="990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0387" y="6019800"/>
                <a:ext cx="990600" cy="830997"/>
              </a:xfrm>
              <a:prstGeom prst="rect">
                <a:avLst/>
              </a:prstGeom>
              <a:blipFill rotWithShape="0">
                <a:blip r:embed="rId10"/>
                <a:stretch>
                  <a:fillRect r="-30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3956420" y="8694003"/>
                <a:ext cx="188145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6420" y="8694003"/>
                <a:ext cx="1881459" cy="83099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8" y="290121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4333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" grpId="0"/>
      <p:bldP spid="20" grpId="0"/>
      <p:bldP spid="22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2851" y="5816863"/>
            <a:ext cx="22122427" cy="7405238"/>
            <a:chOff x="1220788" y="7162797"/>
            <a:chExt cx="22124987" cy="74060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blipFill rotWithShape="0">
                  <a:blip r:embed="rId2"/>
                  <a:stretch>
                    <a:fillRect l="-715"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60"/>
            <p:cNvGrpSpPr/>
            <p:nvPr/>
          </p:nvGrpSpPr>
          <p:grpSpPr>
            <a:xfrm>
              <a:off x="1220788" y="7162797"/>
              <a:ext cx="3337854" cy="831093"/>
              <a:chOff x="1224542" y="6305967"/>
              <a:chExt cx="3337854" cy="88263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470834" cy="882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900968" cy="944813"/>
              <a:chOff x="1175570" y="1834705"/>
              <a:chExt cx="4255236" cy="103061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3195376" cy="906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vi-VN" sz="48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294276" y="3260025"/>
                <a:ext cx="18271911" cy="1495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" lvl="0" defTabSz="91440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+5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</m:den>
                    </m:f>
                  </m:oMath>
                </a14:m>
                <a:endParaRPr lang="en-US" sz="4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276" y="3260025"/>
                <a:ext cx="18271911" cy="1495218"/>
              </a:xfrm>
              <a:prstGeom prst="rect">
                <a:avLst/>
              </a:prstGeom>
              <a:blipFill rotWithShape="0">
                <a:blip r:embed="rId3"/>
                <a:stretch>
                  <a:fillRect l="-1201" b="-40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 smtClean="0"/>
              <a:t>11</a:t>
            </a:r>
            <a:endParaRPr lang="en-US" dirty="0"/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220787" y="6579683"/>
                <a:ext cx="5326964" cy="2488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+5</m:t>
                          </m:r>
                          <m:sSup>
                            <m:sSup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+4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787" y="6579683"/>
                <a:ext cx="5326964" cy="2488117"/>
              </a:xfrm>
              <a:prstGeom prst="rect">
                <a:avLst/>
              </a:prstGeom>
              <a:blipFill>
                <a:blip r:embed="rId4"/>
                <a:stretch>
                  <a:fillRect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832338" y="6327311"/>
                <a:ext cx="4724400" cy="27327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solidFill>
                                <a:srgbClr val="4BACC6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rgbClr val="4BACC6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4800" i="1">
                                  <a:solidFill>
                                    <a:srgbClr val="4BACC6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solidFill>
                                    <a:srgbClr val="4BACC6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−1+</m:t>
                              </m:r>
                              <m:f>
                                <m:fPr>
                                  <m:ctrlP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4800" i="1">
                                  <a:solidFill>
                                    <a:srgbClr val="4BACC6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i="1">
                                          <a:solidFill>
                                            <a:srgbClr val="4BACC6">
                                              <a:lumMod val="1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solidFill>
                                            <a:srgbClr val="4BACC6">
                                              <a:lumMod val="1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solidFill>
                                            <a:srgbClr val="4BACC6">
                                              <a:lumMod val="1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sz="4800" i="1">
                              <a:solidFill>
                                <a:srgbClr val="4BACC6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4800" i="1">
                                  <a:solidFill>
                                    <a:srgbClr val="4BACC6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srgbClr val="4BACC6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338" y="6327311"/>
                <a:ext cx="4724400" cy="2732736"/>
              </a:xfrm>
              <a:prstGeom prst="rect">
                <a:avLst/>
              </a:prstGeom>
              <a:blipFill>
                <a:blip r:embed="rId5"/>
                <a:stretch>
                  <a:fillRect r="-37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3501830" y="6344127"/>
                <a:ext cx="2889368" cy="2851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4800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480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−1+</m:t>
                                  </m:r>
                                  <m:f>
                                    <m:fPr>
                                      <m:ctrlPr>
                                        <a:rPr lang="en-US" sz="4800" i="1">
                                          <a:solidFill>
                                            <a:srgbClr val="4BACC6">
                                              <a:lumMod val="1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800" i="1">
                                          <a:solidFill>
                                            <a:srgbClr val="4BACC6">
                                              <a:lumMod val="1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lang="en-US" sz="4800" i="1">
                                          <a:solidFill>
                                            <a:srgbClr val="4BACC6">
                                              <a:lumMod val="1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  <m:r>
                                    <a:rPr lang="en-US" sz="4800" i="1">
                                      <a:solidFill>
                                        <a:srgbClr val="4BACC6">
                                          <a:lumMod val="1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4800" i="1">
                                          <a:solidFill>
                                            <a:srgbClr val="4BACC6">
                                              <a:lumMod val="1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800" i="1">
                                          <a:solidFill>
                                            <a:srgbClr val="4BACC6">
                                              <a:lumMod val="1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4800" i="1">
                                              <a:solidFill>
                                                <a:srgbClr val="4BACC6">
                                                  <a:lumMod val="10000"/>
                                                </a:srgbClr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800" i="1">
                                              <a:solidFill>
                                                <a:srgbClr val="4BACC6">
                                                  <a:lumMod val="10000"/>
                                                </a:srgbClr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4800" i="1">
                                              <a:solidFill>
                                                <a:srgbClr val="4BACC6">
                                                  <a:lumMod val="10000"/>
                                                </a:srgbClr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num>
                            <m:den>
                              <m:r>
                                <a:rPr lang="en-US" sz="4800" i="1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schemeClr val="accent5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solidFill>
                                            <a:schemeClr val="accent5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den>
                          </m:f>
                        </m:e>
                      </m:d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1830" y="6344127"/>
                <a:ext cx="2889368" cy="2851486"/>
              </a:xfrm>
              <a:prstGeom prst="rect">
                <a:avLst/>
              </a:prstGeom>
              <a:blipFill>
                <a:blip r:embed="rId6"/>
                <a:stretch>
                  <a:fillRect r="-1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0727987" y="7278180"/>
                <a:ext cx="22596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=−∞</m:t>
                      </m:r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7987" y="7278180"/>
                <a:ext cx="2259633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560319" y="9187907"/>
                <a:ext cx="5638800" cy="3724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limLow>
                              <m:limLow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→+∞</m:t>
                                </m:r>
                              </m:lim>
                            </m:limLow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=+∞</m:t>
                            </m:r>
                          </m:e>
                          <m:e>
                            <m:limLow>
                              <m:limLow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→+∞</m:t>
                                </m:r>
                              </m:lim>
                            </m:limLow>
                            <m:f>
                              <m:fPr>
                                <m:ctrlP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−1+</m:t>
                                </m:r>
                                <m:f>
                                  <m:f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num>
                              <m:den>
                                <m:r>
                                  <a:rPr lang="en-US" sz="480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4800" i="1">
                                            <a:solidFill>
                                              <a:schemeClr val="accent5">
                                                <a:lumMod val="1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den>
                            </m:f>
                            <m:r>
                              <a:rPr lang="en-US" sz="4800" i="1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=−1&lt;0</m:t>
                            </m:r>
                          </m:e>
                        </m:eqArr>
                      </m:e>
                    </m:d>
                  </m:oMath>
                </a14:m>
                <a:endParaRPr lang="vi-VN" sz="4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319" y="9187907"/>
                <a:ext cx="5638800" cy="3724609"/>
              </a:xfrm>
              <a:prstGeom prst="rect">
                <a:avLst/>
              </a:prstGeom>
              <a:blipFill>
                <a:blip r:embed="rId8"/>
                <a:stretch>
                  <a:fillRect l="-4865" t="-3764" r="-17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8" y="290121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6500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7" grpId="0"/>
      <p:bldP spid="20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33641" y="5816863"/>
            <a:ext cx="22122427" cy="7405238"/>
            <a:chOff x="1220788" y="7162797"/>
            <a:chExt cx="22124987" cy="74060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blipFill rotWithShape="0">
                  <a:blip r:embed="rId2"/>
                  <a:stretch>
                    <a:fillRect l="-715"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60"/>
            <p:cNvGrpSpPr/>
            <p:nvPr/>
          </p:nvGrpSpPr>
          <p:grpSpPr>
            <a:xfrm>
              <a:off x="1220788" y="7162797"/>
              <a:ext cx="3337854" cy="831093"/>
              <a:chOff x="1224542" y="6305967"/>
              <a:chExt cx="3337854" cy="88263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470834" cy="882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900968" cy="944813"/>
              <a:chOff x="1175570" y="1834705"/>
              <a:chExt cx="4255236" cy="103061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3195376" cy="906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4</a:t>
                </a:r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294276" y="3260025"/>
                <a:ext cx="7984911" cy="1376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" lvl="0" defTabSz="91440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en-US" sz="4800" dirty="0" smtClean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giới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hạn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sau</a:t>
                </a:r>
                <a:r>
                  <a:rPr lang="en-US" sz="4800" dirty="0">
                    <a:solidFill>
                      <a:schemeClr val="accent5">
                        <a:lumMod val="1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e>
                          <m:sup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800" dirty="0">
                  <a:solidFill>
                    <a:schemeClr val="tx1"/>
                  </a:solidFill>
                  <a:latin typeface="Tahoma" panose="020B0604030504040204" pitchFamily="34" charset="0"/>
                  <a:ea typeface="Calibri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276" y="3260025"/>
                <a:ext cx="7984911" cy="1376724"/>
              </a:xfrm>
              <a:prstGeom prst="rect">
                <a:avLst/>
              </a:prstGeom>
              <a:blipFill rotWithShape="0">
                <a:blip r:embed="rId3"/>
                <a:stretch>
                  <a:fillRect l="-2748" b="-66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 smtClean="0"/>
              <a:t>11</a:t>
            </a:r>
            <a:endParaRPr lang="en-US" dirty="0"/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499057" y="6394727"/>
                <a:ext cx="6067630" cy="1618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𝑇𝑎</m:t>
                      </m:r>
                      <m:r>
                        <a:rPr lang="en-US" sz="4800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4800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ó</m:t>
                      </m:r>
                    </m:oMath>
                  </m:oMathPara>
                </a14:m>
                <a:endParaRPr lang="en-US" sz="4800" dirty="0">
                  <a:solidFill>
                    <a:schemeClr val="accent5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057" y="6394727"/>
                <a:ext cx="6067630" cy="161890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443041" y="6462634"/>
                <a:ext cx="7274327" cy="10586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80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800" b="0" i="1" smtClean="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e>
                            <m:sup>
                              <m:r>
                                <a:rPr lang="en-US" sz="4800" b="0" i="1" smtClean="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d>
                        <m:dPr>
                          <m:ctrlPr>
                            <a:rPr lang="en-US" sz="4800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−5</m:t>
                          </m:r>
                        </m:e>
                      </m:d>
                      <m:r>
                        <a:rPr lang="en-US" sz="4800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=−11&lt;0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041" y="6462634"/>
                <a:ext cx="7274327" cy="10586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 flipH="1">
                <a:off x="3447507" y="7672301"/>
                <a:ext cx="8614801" cy="10586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80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→−</m:t>
                          </m:r>
                          <m:sSup>
                            <m:sSupPr>
                              <m:ctrlPr>
                                <a:rPr lang="en-US" sz="4800" i="1" smtClean="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4800" b="0" i="1" smtClean="0">
                                  <a:solidFill>
                                    <a:schemeClr val="accent5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d>
                        <m:dPr>
                          <m:ctrlPr>
                            <a:rPr lang="en-US" sz="4800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+3</m:t>
                          </m:r>
                        </m:e>
                      </m:d>
                      <m:r>
                        <a:rPr lang="en-US" sz="4800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vi-VN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447507" y="7672301"/>
                <a:ext cx="8614801" cy="105868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808512" y="9072149"/>
                <a:ext cx="893733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+3&lt;0 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𝑘h𝑖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→−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512" y="9072149"/>
                <a:ext cx="8937337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8" y="290121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583111" y="10278974"/>
                <a:ext cx="7274327" cy="1208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solidFill>
                      <a:schemeClr val="accent5">
                        <a:lumMod val="1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e>
                          <m:sup>
                            <m:r>
                              <a:rPr lang="en-US" sz="4800" b="0" i="1" smtClean="0">
                                <a:solidFill>
                                  <a:schemeClr val="accent5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80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</m:den>
                    </m:f>
                    <m:r>
                      <a:rPr lang="en-US" sz="4800" b="0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=+</m:t>
                    </m:r>
                    <m:r>
                      <a:rPr lang="en-US" sz="4800" b="0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endParaRPr lang="vi-VN" sz="4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111" y="10278974"/>
                <a:ext cx="7274327" cy="1208729"/>
              </a:xfrm>
              <a:prstGeom prst="rect">
                <a:avLst/>
              </a:prstGeom>
              <a:blipFill rotWithShape="0">
                <a:blip r:embed="rId8"/>
                <a:stretch>
                  <a:fillRect l="-3856" b="-90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70193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7" grpId="0"/>
      <p:bldP spid="20" grpId="0"/>
      <p:bldP spid="23" grpId="0"/>
      <p:bldP spid="24" grpId="0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2190</TotalTime>
  <Words>711</Words>
  <Application>Microsoft Office PowerPoint</Application>
  <PresentationFormat>Custom</PresentationFormat>
  <Paragraphs>289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AvantGarde</vt:lpstr>
      <vt:lpstr>AvantGarde-Demi</vt:lpstr>
      <vt:lpstr>Calibri</vt:lpstr>
      <vt:lpstr>Cambria Math</vt:lpstr>
      <vt:lpstr>MS Mincho</vt:lpstr>
      <vt:lpstr>Tahoma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HongHa</cp:lastModifiedBy>
  <cp:revision>194</cp:revision>
  <dcterms:created xsi:type="dcterms:W3CDTF">2013-08-31T11:42:51Z</dcterms:created>
  <dcterms:modified xsi:type="dcterms:W3CDTF">2020-03-22T02:52:53Z</dcterms:modified>
</cp:coreProperties>
</file>