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01" r:id="rId2"/>
    <p:sldId id="500" r:id="rId3"/>
    <p:sldId id="503" r:id="rId4"/>
    <p:sldId id="502" r:id="rId5"/>
    <p:sldId id="504" r:id="rId6"/>
    <p:sldId id="505" r:id="rId7"/>
    <p:sldId id="506" r:id="rId8"/>
    <p:sldId id="507" r:id="rId9"/>
    <p:sldId id="509" r:id="rId10"/>
    <p:sldId id="508" r:id="rId11"/>
    <p:sldId id="511" r:id="rId12"/>
    <p:sldId id="510" r:id="rId13"/>
    <p:sldId id="513" r:id="rId14"/>
    <p:sldId id="512" r:id="rId15"/>
    <p:sldId id="515" r:id="rId16"/>
    <p:sldId id="514" r:id="rId17"/>
    <p:sldId id="517" r:id="rId18"/>
    <p:sldId id="516" r:id="rId19"/>
    <p:sldId id="518" r:id="rId20"/>
    <p:sldId id="520" r:id="rId21"/>
    <p:sldId id="519" r:id="rId22"/>
    <p:sldId id="521" r:id="rId23"/>
    <p:sldId id="523" r:id="rId24"/>
    <p:sldId id="524" r:id="rId25"/>
    <p:sldId id="525" r:id="rId26"/>
    <p:sldId id="526" r:id="rId27"/>
    <p:sldId id="527" r:id="rId28"/>
    <p:sldId id="522" r:id="rId29"/>
    <p:sldId id="261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29595" y="113319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52272" y="201910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1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ÔN TẬP CH</a:t>
            </a:r>
            <a:r>
              <a:rPr lang="vi-VN" sz="88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8800" b="1" dirty="0">
                <a:solidFill>
                  <a:srgbClr val="3333FF"/>
                </a:solidFill>
                <a:latin typeface="More Sugar"/>
              </a:rPr>
              <a:t>ƠNG III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(TIẾT 2)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13938" y="4466994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8DDAB272-7D5E-4479-86FB-A5F424AB1954}"/>
              </a:ext>
            </a:extLst>
          </p:cNvPr>
          <p:cNvSpPr/>
          <p:nvPr/>
        </p:nvSpPr>
        <p:spPr>
          <a:xfrm>
            <a:off x="9928907" y="251510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DA1E7560-0E20-4632-B772-2DF01678606E}"/>
              </a:ext>
            </a:extLst>
          </p:cNvPr>
          <p:cNvSpPr/>
          <p:nvPr/>
        </p:nvSpPr>
        <p:spPr>
          <a:xfrm rot="813216">
            <a:off x="9900572" y="325911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sz="3400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=6,3+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3.25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3+4+6+5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6,5−6,3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=6,33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=0,4675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3.5,6+4.5,8+6.6,0+5.6,2+5.6,4+2.6,6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=6,088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chuẩn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5.7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+10.12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+9.17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+4.22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+2.27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−15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≈0,29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7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300" dirty="0" err="1"/>
              <a:t>Thời</a:t>
            </a:r>
            <a:r>
              <a:rPr lang="en-US" sz="2300" dirty="0"/>
              <a:t> </a:t>
            </a:r>
            <a:r>
              <a:rPr lang="en-US" sz="2300" dirty="0" err="1"/>
              <a:t>gian</a:t>
            </a:r>
            <a:r>
              <a:rPr lang="en-US" sz="2300" dirty="0"/>
              <a:t> </a:t>
            </a:r>
            <a:r>
              <a:rPr lang="en-US" sz="2300" dirty="0" err="1"/>
              <a:t>hoàn</a:t>
            </a:r>
            <a:r>
              <a:rPr lang="en-US" sz="2300" dirty="0"/>
              <a:t> </a:t>
            </a:r>
            <a:r>
              <a:rPr lang="en-US" sz="2300" dirty="0" err="1"/>
              <a:t>thành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bài</a:t>
            </a:r>
            <a:r>
              <a:rPr lang="en-US" sz="2300" dirty="0"/>
              <a:t> </a:t>
            </a:r>
            <a:r>
              <a:rPr lang="en-US" sz="2300" dirty="0" err="1"/>
              <a:t>viết</a:t>
            </a:r>
            <a:r>
              <a:rPr lang="en-US" sz="2300" dirty="0"/>
              <a:t> </a:t>
            </a:r>
            <a:r>
              <a:rPr lang="en-US" sz="2300" dirty="0" err="1"/>
              <a:t>chính</a:t>
            </a:r>
            <a:r>
              <a:rPr lang="en-US" sz="2300" dirty="0"/>
              <a:t> </a:t>
            </a:r>
            <a:r>
              <a:rPr lang="en-US" sz="2300" dirty="0" err="1"/>
              <a:t>tả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học</a:t>
            </a:r>
            <a:r>
              <a:rPr lang="en-US" sz="2300" dirty="0"/>
              <a:t> </a:t>
            </a:r>
            <a:r>
              <a:rPr lang="en-US" sz="2300" dirty="0" err="1"/>
              <a:t>sinh</a:t>
            </a:r>
            <a:r>
              <a:rPr lang="en-US" sz="2300" dirty="0"/>
              <a:t> </a:t>
            </a:r>
            <a:r>
              <a:rPr lang="en-US" sz="2300" dirty="0" err="1"/>
              <a:t>lớp</a:t>
            </a:r>
            <a:r>
              <a:rPr lang="en-US" sz="2300" dirty="0"/>
              <a:t> 4 </a:t>
            </a:r>
            <a:r>
              <a:rPr lang="en-US" sz="2300" dirty="0" err="1"/>
              <a:t>hai</a:t>
            </a:r>
            <a:r>
              <a:rPr lang="en-US" sz="2300" dirty="0"/>
              <a:t> </a:t>
            </a:r>
            <a:r>
              <a:rPr lang="en-US" sz="2300" dirty="0" err="1"/>
              <a:t>trường</a:t>
            </a:r>
            <a:r>
              <a:rPr lang="en-US" sz="2300" dirty="0"/>
              <a:t> X </a:t>
            </a:r>
            <a:r>
              <a:rPr lang="en-US" sz="2300" dirty="0" err="1"/>
              <a:t>và</a:t>
            </a:r>
            <a:r>
              <a:rPr lang="en-US" sz="2300" dirty="0"/>
              <a:t> Y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ghi</a:t>
            </a:r>
            <a:r>
              <a:rPr lang="en-US" sz="2300" dirty="0"/>
              <a:t> </a:t>
            </a:r>
            <a:r>
              <a:rPr lang="en-US" sz="2300" dirty="0" err="1"/>
              <a:t>lại</a:t>
            </a:r>
            <a:r>
              <a:rPr lang="en-US" sz="2300" dirty="0"/>
              <a:t> ở </a:t>
            </a:r>
            <a:r>
              <a:rPr lang="en-US" sz="2300" dirty="0" err="1"/>
              <a:t>bảng</a:t>
            </a:r>
            <a:r>
              <a:rPr lang="en-US" sz="2300" dirty="0"/>
              <a:t> </a:t>
            </a:r>
            <a:r>
              <a:rPr lang="en-US" sz="2300" dirty="0" err="1"/>
              <a:t>sau</a:t>
            </a:r>
            <a:r>
              <a:rPr lang="en-US" sz="23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a) </a:t>
            </a:r>
            <a:r>
              <a:rPr lang="en-US" sz="2300" dirty="0" err="1"/>
              <a:t>Nếu</a:t>
            </a:r>
            <a:r>
              <a:rPr lang="en-US" sz="2300" dirty="0"/>
              <a:t> so </a:t>
            </a:r>
            <a:r>
              <a:rPr lang="en-US" sz="2300" dirty="0" err="1"/>
              <a:t>sánh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trung</a:t>
            </a:r>
            <a:r>
              <a:rPr lang="en-US" sz="2300" dirty="0"/>
              <a:t> </a:t>
            </a:r>
            <a:r>
              <a:rPr lang="en-US" sz="2300" dirty="0" err="1"/>
              <a:t>bình</a:t>
            </a:r>
            <a:r>
              <a:rPr lang="en-US" sz="2300" dirty="0"/>
              <a:t> </a:t>
            </a:r>
            <a:r>
              <a:rPr lang="en-US" sz="2300" dirty="0" err="1"/>
              <a:t>thì</a:t>
            </a:r>
            <a:r>
              <a:rPr lang="en-US" sz="2300" dirty="0"/>
              <a:t> </a:t>
            </a:r>
            <a:r>
              <a:rPr lang="en-US" sz="2300" dirty="0" err="1"/>
              <a:t>học</a:t>
            </a:r>
            <a:r>
              <a:rPr lang="en-US" sz="2300" dirty="0"/>
              <a:t> </a:t>
            </a:r>
            <a:r>
              <a:rPr lang="en-US" sz="2300" dirty="0" err="1"/>
              <a:t>sinh</a:t>
            </a:r>
            <a:r>
              <a:rPr lang="en-US" sz="2300" dirty="0"/>
              <a:t> </a:t>
            </a:r>
            <a:r>
              <a:rPr lang="en-US" sz="2300" dirty="0" err="1"/>
              <a:t>trường</a:t>
            </a:r>
            <a:r>
              <a:rPr lang="en-US" sz="2300" dirty="0"/>
              <a:t> </a:t>
            </a:r>
            <a:r>
              <a:rPr lang="en-US" sz="2300" dirty="0" err="1"/>
              <a:t>nào</a:t>
            </a:r>
            <a:r>
              <a:rPr lang="en-US" sz="2300" dirty="0"/>
              <a:t> </a:t>
            </a:r>
            <a:r>
              <a:rPr lang="en-US" sz="2300" dirty="0" err="1"/>
              <a:t>viết</a:t>
            </a:r>
            <a:r>
              <a:rPr lang="en-US" sz="2300" dirty="0"/>
              <a:t> </a:t>
            </a:r>
            <a:r>
              <a:rPr lang="en-US" sz="2300" dirty="0" err="1"/>
              <a:t>nhanh</a:t>
            </a:r>
            <a:r>
              <a:rPr lang="en-US" sz="2300" dirty="0"/>
              <a:t> </a:t>
            </a:r>
            <a:r>
              <a:rPr lang="en-US" sz="2300" dirty="0" err="1"/>
              <a:t>hơn</a:t>
            </a:r>
            <a:r>
              <a:rPr lang="en-US" sz="23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b) </a:t>
            </a:r>
            <a:r>
              <a:rPr lang="en-US" sz="2300" dirty="0" err="1"/>
              <a:t>Nếu</a:t>
            </a:r>
            <a:r>
              <a:rPr lang="en-US" sz="2300" dirty="0"/>
              <a:t> so </a:t>
            </a:r>
            <a:r>
              <a:rPr lang="en-US" sz="2300" dirty="0" err="1"/>
              <a:t>sánh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 </a:t>
            </a:r>
            <a:r>
              <a:rPr lang="en-US" sz="2300" dirty="0" err="1"/>
              <a:t>khoảng</a:t>
            </a:r>
            <a:r>
              <a:rPr lang="en-US" sz="2300" dirty="0"/>
              <a:t> </a:t>
            </a:r>
            <a:r>
              <a:rPr lang="en-US" sz="2300" dirty="0" err="1"/>
              <a:t>tứ</a:t>
            </a:r>
            <a:r>
              <a:rPr lang="en-US" sz="2300" dirty="0"/>
              <a:t> </a:t>
            </a:r>
            <a:r>
              <a:rPr lang="en-US" sz="2300" dirty="0" err="1"/>
              <a:t>phân</a:t>
            </a:r>
            <a:r>
              <a:rPr lang="en-US" sz="2300" dirty="0"/>
              <a:t> </a:t>
            </a:r>
            <a:r>
              <a:rPr lang="en-US" sz="2300" dirty="0" err="1"/>
              <a:t>vị</a:t>
            </a:r>
            <a:r>
              <a:rPr lang="en-US" sz="2300" dirty="0"/>
              <a:t> </a:t>
            </a:r>
            <a:r>
              <a:rPr lang="en-US" sz="2300" dirty="0" err="1"/>
              <a:t>thì</a:t>
            </a:r>
            <a:r>
              <a:rPr lang="en-US" sz="2300" dirty="0"/>
              <a:t> </a:t>
            </a:r>
            <a:r>
              <a:rPr lang="en-US" sz="2300" dirty="0" err="1"/>
              <a:t>học</a:t>
            </a:r>
            <a:r>
              <a:rPr lang="en-US" sz="2300" dirty="0"/>
              <a:t> </a:t>
            </a:r>
            <a:r>
              <a:rPr lang="en-US" sz="2300" dirty="0" err="1"/>
              <a:t>sinh</a:t>
            </a:r>
            <a:r>
              <a:rPr lang="en-US" sz="2300" dirty="0"/>
              <a:t> </a:t>
            </a:r>
            <a:r>
              <a:rPr lang="en-US" sz="2300" dirty="0" err="1"/>
              <a:t>trường</a:t>
            </a:r>
            <a:r>
              <a:rPr lang="en-US" sz="2300" dirty="0"/>
              <a:t> </a:t>
            </a:r>
            <a:r>
              <a:rPr lang="en-US" sz="2300" dirty="0" err="1"/>
              <a:t>nào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tốc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viết</a:t>
            </a:r>
            <a:r>
              <a:rPr lang="en-US" sz="2300" dirty="0"/>
              <a:t> </a:t>
            </a:r>
            <a:r>
              <a:rPr lang="en-US" sz="2300" dirty="0" err="1"/>
              <a:t>đồng</a:t>
            </a:r>
            <a:r>
              <a:rPr lang="en-US" sz="2300" dirty="0"/>
              <a:t> </a:t>
            </a:r>
            <a:r>
              <a:rPr lang="en-US" sz="2300" dirty="0" err="1"/>
              <a:t>đều</a:t>
            </a:r>
            <a:r>
              <a:rPr lang="en-US" sz="2300" dirty="0"/>
              <a:t> </a:t>
            </a:r>
            <a:r>
              <a:rPr lang="en-US" sz="2300" dirty="0" err="1"/>
              <a:t>hơn</a:t>
            </a:r>
            <a:r>
              <a:rPr lang="en-US" sz="23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c) </a:t>
            </a:r>
            <a:r>
              <a:rPr lang="en-US" sz="2300" dirty="0" err="1"/>
              <a:t>Nếu</a:t>
            </a:r>
            <a:r>
              <a:rPr lang="en-US" sz="2300" dirty="0"/>
              <a:t> so </a:t>
            </a:r>
            <a:r>
              <a:rPr lang="en-US" sz="2300" dirty="0" err="1"/>
              <a:t>sánh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lệch</a:t>
            </a:r>
            <a:r>
              <a:rPr lang="en-US" sz="2300" dirty="0"/>
              <a:t> </a:t>
            </a:r>
            <a:r>
              <a:rPr lang="en-US" sz="2300" dirty="0" err="1"/>
              <a:t>chuẩn</a:t>
            </a:r>
            <a:r>
              <a:rPr lang="en-US" sz="2300" dirty="0"/>
              <a:t> </a:t>
            </a:r>
            <a:r>
              <a:rPr lang="en-US" sz="2300" dirty="0" err="1"/>
              <a:t>thì</a:t>
            </a:r>
            <a:r>
              <a:rPr lang="en-US" sz="2300" dirty="0"/>
              <a:t> </a:t>
            </a:r>
            <a:r>
              <a:rPr lang="en-US" sz="2300" dirty="0" err="1"/>
              <a:t>học</a:t>
            </a:r>
            <a:r>
              <a:rPr lang="en-US" sz="2300" dirty="0"/>
              <a:t> </a:t>
            </a:r>
            <a:r>
              <a:rPr lang="en-US" sz="2300" dirty="0" err="1"/>
              <a:t>sinh</a:t>
            </a:r>
            <a:r>
              <a:rPr lang="en-US" sz="2300" dirty="0"/>
              <a:t> </a:t>
            </a:r>
            <a:r>
              <a:rPr lang="en-US" sz="2300" dirty="0" err="1"/>
              <a:t>trường</a:t>
            </a:r>
            <a:r>
              <a:rPr lang="en-US" sz="2300" dirty="0"/>
              <a:t> </a:t>
            </a:r>
            <a:r>
              <a:rPr lang="en-US" sz="2300" dirty="0" err="1"/>
              <a:t>nào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tốc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viết</a:t>
            </a:r>
            <a:r>
              <a:rPr lang="en-US" sz="2300" dirty="0"/>
              <a:t> </a:t>
            </a:r>
            <a:r>
              <a:rPr lang="en-US" sz="2300" dirty="0" err="1"/>
              <a:t>đồng</a:t>
            </a:r>
            <a:r>
              <a:rPr lang="en-US" sz="2300" dirty="0"/>
              <a:t> </a:t>
            </a:r>
            <a:r>
              <a:rPr lang="en-US" sz="2300" dirty="0" err="1"/>
              <a:t>đều</a:t>
            </a:r>
            <a:r>
              <a:rPr lang="en-US" sz="2300" dirty="0"/>
              <a:t> </a:t>
            </a:r>
            <a:r>
              <a:rPr lang="en-US" sz="2300" dirty="0" err="1"/>
              <a:t>hơn</a:t>
            </a:r>
            <a:r>
              <a:rPr lang="en-US" sz="2300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Lời </a:t>
            </a:r>
            <a:r>
              <a:rPr lang="en-US" sz="2400" b="1" dirty="0" err="1"/>
              <a:t>giải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6" name="Picture 5" descr="https://img.loigiaihay.com/picture/2024/0315/00_28.png">
            <a:extLst>
              <a:ext uri="{FF2B5EF4-FFF2-40B4-BE49-F238E27FC236}">
                <a16:creationId xmlns:a16="http://schemas.microsoft.com/office/drawing/2014/main" id="{873A49E1-699D-4466-8A63-7536362471E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91" y="4474354"/>
            <a:ext cx="9490417" cy="1761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21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300" b="1" dirty="0"/>
                  <a:t>Lời </a:t>
                </a:r>
                <a:r>
                  <a:rPr lang="en-US" sz="3300" b="1" dirty="0" err="1"/>
                  <a:t>giải</a:t>
                </a:r>
                <a:endParaRPr lang="en-US" sz="3300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8.6,5+10.7,5+13.8,5+10.9,5+9.10,5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=8,54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Y: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4.6,5+12.7,5+17.8,5+14.9,5+3.10,5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=8,5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Y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nhanh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endParaRPr lang="en-US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775" b="-8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67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5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4400" b="1" dirty="0"/>
                  <a:t>Lời </a:t>
                </a:r>
                <a:r>
                  <a:rPr lang="en-US" sz="4400" b="1" dirty="0" err="1"/>
                  <a:t>giải</a:t>
                </a:r>
                <a:endParaRPr lang="en-US" sz="4400" b="1" dirty="0"/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b) </a:t>
                </a:r>
                <a:r>
                  <a:rPr lang="en-US" sz="4400" dirty="0" err="1"/>
                  <a:t>Gọi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mẫu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liệu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gốc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thời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gian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hoàn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thành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bài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viết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chính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50 </a:t>
                </a:r>
                <a:r>
                  <a:rPr lang="en-US" sz="4400" dirty="0" err="1"/>
                  <a:t>học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sinh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lớp</a:t>
                </a:r>
                <a:r>
                  <a:rPr lang="en-US" sz="4400" dirty="0"/>
                  <a:t> 4 </a:t>
                </a:r>
                <a:r>
                  <a:rPr lang="en-US" sz="4400" dirty="0" err="1"/>
                  <a:t>trường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được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xếp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theo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tự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không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giảm</a:t>
                </a:r>
                <a:r>
                  <a:rPr lang="en-US" sz="4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4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func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10</m:t>
                          </m:r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  <a:p>
                <a:pPr>
                  <a:lnSpc>
                    <a:spcPct val="150000"/>
                  </a:lnSpc>
                </a:pPr>
                <a:r>
                  <a:rPr lang="en-US" sz="4400" dirty="0" err="1"/>
                  <a:t>Tứ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mẫu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liệu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gốc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Do </a:t>
                </a:r>
                <a:r>
                  <a:rPr lang="en-US" sz="4400" dirty="0" err="1"/>
                  <a:t>đó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tứ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mẫu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liệu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ghép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nhóm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=7+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8−7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=7,45</m:t>
                      </m:r>
                    </m:oMath>
                  </m:oMathPara>
                </a14:m>
                <a:endParaRPr lang="en-US" sz="4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 r="-24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=9+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3.50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8+10+13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10−9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=9,65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=2,2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hoàn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tả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50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lớp</a:t>
                </a:r>
                <a:r>
                  <a:rPr lang="en-US" dirty="0"/>
                  <a:t> 4 </a:t>
                </a:r>
                <a:r>
                  <a:rPr lang="en-US" dirty="0" err="1"/>
                  <a:t>trường</a:t>
                </a:r>
                <a:r>
                  <a:rPr lang="en-US" dirty="0"/>
                  <a:t> Y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:</m:t>
                    </m:r>
                    <m:r>
                      <m:rPr>
                        <m:nor/>
                      </m:rPr>
                      <a:rPr lang="en-US" i="1"/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41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sz="3400" b="1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48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=7+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8−7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185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=9+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3.50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4+12+17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10−9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261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271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168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Y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endParaRPr lang="en-US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 r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60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</a:t>
                </a: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trường</a:t>
                </a:r>
                <a:r>
                  <a:rPr lang="en-US" sz="2400" dirty="0"/>
                  <a:t> X: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8.6,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+10.7,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+13.8,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+10.9,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+9.10,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−8,5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≈1,33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trường</a:t>
                </a:r>
                <a:r>
                  <a:rPr lang="en-US" sz="2400" dirty="0"/>
                  <a:t> Y: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4.6,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+12.7,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+17.8,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+14.9,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+3.10,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−8,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≈1,04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nếu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trường</a:t>
                </a:r>
                <a:r>
                  <a:rPr lang="en-US" sz="2400" dirty="0"/>
                  <a:t> Y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47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sz="3000" dirty="0" err="1"/>
                  <a:t>Khoảng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tứ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phân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nhỏ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giờ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nắng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tháng</a:t>
                </a:r>
                <a:r>
                  <a:rPr lang="en-US" sz="3000" dirty="0"/>
                  <a:t> 6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địa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phương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đều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Độ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lệch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chuẩn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nhỏ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giờ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nắng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tháng</a:t>
                </a:r>
                <a:r>
                  <a:rPr lang="en-US" sz="3000" dirty="0"/>
                  <a:t> 6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địa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phương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đều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hơn</a:t>
                </a:r>
                <a:endParaRPr lang="en-US" sz="3000" dirty="0"/>
              </a:p>
              <a:p>
                <a:pPr algn="ctr">
                  <a:lnSpc>
                    <a:spcPct val="170000"/>
                  </a:lnSpc>
                </a:pPr>
                <a:r>
                  <a:rPr lang="en-US" sz="3000" b="1" dirty="0"/>
                  <a:t>Lời </a:t>
                </a:r>
                <a:r>
                  <a:rPr lang="en-US" sz="3000" b="1" dirty="0" err="1"/>
                  <a:t>giải</a:t>
                </a:r>
                <a:endParaRPr lang="en-US" sz="3000" dirty="0"/>
              </a:p>
              <a:p>
                <a:pPr>
                  <a:lnSpc>
                    <a:spcPct val="170000"/>
                  </a:lnSpc>
                </a:pPr>
                <a:r>
                  <a:rPr lang="en-US" sz="3000" dirty="0"/>
                  <a:t>a) </a:t>
                </a:r>
                <a:r>
                  <a:rPr lang="en-US" sz="3000" dirty="0" err="1"/>
                  <a:t>Cỡ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mẫu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3000" dirty="0"/>
              </a:p>
              <a:p>
                <a:pPr>
                  <a:lnSpc>
                    <a:spcPct val="170000"/>
                  </a:lnSpc>
                </a:pPr>
                <a:r>
                  <a:rPr lang="en-US" sz="3000" dirty="0" err="1"/>
                  <a:t>Gọi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mẫu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liệu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gốc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về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giờ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nắng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tháng</a:t>
                </a:r>
                <a:r>
                  <a:rPr lang="en-US" sz="3000" dirty="0"/>
                  <a:t> 6 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20 </a:t>
                </a:r>
                <a:r>
                  <a:rPr lang="en-US" sz="3000" dirty="0" err="1"/>
                  <a:t>năm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Nha</a:t>
                </a:r>
                <a:r>
                  <a:rPr lang="en-US" sz="3000" dirty="0"/>
                  <a:t> Trang </a:t>
                </a:r>
                <a:r>
                  <a:rPr lang="en-US" sz="3000" dirty="0" err="1"/>
                  <a:t>được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xếp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theo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thứ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tự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không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giảm</a:t>
                </a:r>
                <a:r>
                  <a:rPr lang="en-US" sz="30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000" dirty="0"/>
                  <a:t>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130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</m:d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160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</m:d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190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220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250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d>
                  </m:oMath>
                </a14:m>
                <a:r>
                  <a:rPr lang="en-US" sz="3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280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endParaRPr lang="en-US" sz="3000" dirty="0"/>
              </a:p>
              <a:p>
                <a:pPr algn="ctr">
                  <a:lnSpc>
                    <a:spcPct val="17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 r="-207" b="-60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68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3000" b="1" dirty="0"/>
                  <a:t>Lời </a:t>
                </a:r>
                <a:r>
                  <a:rPr lang="en-US" sz="3000" b="1" dirty="0" err="1"/>
                  <a:t>giải</a:t>
                </a:r>
                <a:endParaRPr lang="en-US" sz="3000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220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=220+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1+1+1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250−220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=227,5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=250+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3.20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1+1+1+8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280−250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1870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=39,64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giờ</a:t>
                </a:r>
                <a:r>
                  <a:rPr lang="en-US" dirty="0"/>
                  <a:t> </a:t>
                </a:r>
                <a:r>
                  <a:rPr lang="en-US" dirty="0" err="1"/>
                  <a:t>nắng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6 </a:t>
                </a:r>
                <a:r>
                  <a:rPr lang="en-US" dirty="0" err="1"/>
                  <a:t>trong</a:t>
                </a:r>
                <a:r>
                  <a:rPr lang="en-US" dirty="0"/>
                  <a:t> 20 </a:t>
                </a:r>
                <a:r>
                  <a:rPr lang="en-US" dirty="0" err="1"/>
                  <a:t>năm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Nhơn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 algn="ctr">
                  <a:lnSpc>
                    <a:spcPct val="17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63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3800" b="1" dirty="0"/>
                  <a:t>Lời </a:t>
                </a:r>
                <a:r>
                  <a:rPr lang="en-US" sz="3800" b="1" dirty="0" err="1"/>
                  <a:t>giải</a:t>
                </a:r>
                <a:endParaRPr lang="en-US" sz="3800" b="1" dirty="0"/>
              </a:p>
              <a:p>
                <a:pPr algn="ctr"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Ta</m:t>
                      </m:r>
                      <m:r>
                        <m:rPr>
                          <m:nor/>
                        </m:rPr>
                        <a:rPr lang="en-US" i="1"/>
                        <m:t>   </m:t>
                      </m:r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ó:</m:t>
                      </m:r>
                      <m:r>
                        <m:rPr>
                          <m:nor/>
                        </m:rPr>
                        <a:rPr lang="en-US" i="1"/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</m:func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160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190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220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250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4=18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280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220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=220+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250−220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=235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=250+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3.20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1+2+4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280−250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=274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=39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 algn="ctr">
                  <a:lnSpc>
                    <a:spcPct val="17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10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40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A3D085-EB48-4838-BADD-202BE81B09EA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D791FED4-5D2E-4E45-86D6-481A60B0C483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8B4943A8-1EB3-41ED-865C-F0F55923AB04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72206A8E-7196-41CF-B3C7-B7683733F69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C745C860-2C17-4F51-9783-FC1472D49630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86F952BE-89DE-4F49-AA19-09582BF0077C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6501F903-624F-489F-888F-F361CAB9CCDB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C4ADB437-0950-4135-AADE-D8CF624F6534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4A897878-5546-4941-B2A4-5CAED3698C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B0881368-3261-4557-8024-D6069C75BAE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2B7E2AF7-705D-418E-94F1-0463F39BCDA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73A7951-B6B8-4066-A5BC-CDF52E24D5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97DD7CA1-A0C9-434A-B565-A8B26CCC3A0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278B471-9F24-4AAE-A4D4-75E2915323D0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F9D858E0-D43D-488D-BDED-38F0F75503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D92D2B6C-9F47-4704-939D-87E55CCF4C0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1E4BCA7D-6CED-4934-AFFD-D670CD7EE8C4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D9FE097C-1659-4641-9AE8-6513D59AE03A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8DF1292-2B3C-4128-9667-E4C54E10964B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SGK (</a:t>
            </a:r>
            <a:r>
              <a:rPr lang="en-US" sz="3600" b="1" dirty="0" err="1"/>
              <a:t>Tiết</a:t>
            </a:r>
            <a:r>
              <a:rPr lang="en-US" sz="3600" b="1" dirty="0"/>
              <a:t> 1)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F7C8CF8B-6EAC-43A3-AD21-1174A619A479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3800" b="1" dirty="0"/>
                  <a:t>Lời </a:t>
                </a:r>
                <a:r>
                  <a:rPr lang="en-US" sz="3800" b="1" dirty="0" err="1"/>
                  <a:t>giải</a:t>
                </a:r>
                <a:endParaRPr lang="en-US" sz="3800" b="1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giờ</a:t>
                </a:r>
                <a:r>
                  <a:rPr lang="en-US" dirty="0"/>
                  <a:t> </a:t>
                </a:r>
                <a:r>
                  <a:rPr lang="en-US" dirty="0" err="1"/>
                  <a:t>nắng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6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Nhơn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Nha</a:t>
                </a:r>
                <a:r>
                  <a:rPr lang="en-US" dirty="0"/>
                  <a:t> Trang: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1.145+1.175+1.205+8.235+7.265+2.295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=242,5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chuẩn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1.14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+1.17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+1.20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+8.23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+7.26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+2.29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−242,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≈35,34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 algn="ctr">
                  <a:lnSpc>
                    <a:spcPct val="17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04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Nhơn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ba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1.175+2.205+4.235+10.265+3.295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=253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lệch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chuẩn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1.17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+2.20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+4.23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+10.26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+3.29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−25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≈30,59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nếu</a:t>
                </a:r>
                <a:r>
                  <a:rPr lang="en-US" sz="2800" dirty="0"/>
                  <a:t> so </a:t>
                </a:r>
                <a:r>
                  <a:rPr lang="en-US" sz="2800" dirty="0" err="1"/>
                  <a:t>sánh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lệch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chuẩn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giờ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nắng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tháng</a:t>
                </a:r>
                <a:r>
                  <a:rPr lang="en-US" sz="2800" dirty="0"/>
                  <a:t> 6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hơn</a:t>
                </a:r>
                <a:endParaRPr lang="en-US" sz="2800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 algn="ctr">
                  <a:lnSpc>
                    <a:spcPct val="17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69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mô</a:t>
            </a:r>
            <a:r>
              <a:rPr lang="en-US" sz="2200" dirty="0"/>
              <a:t> </a:t>
            </a:r>
            <a:r>
              <a:rPr lang="en-US" sz="2200" dirty="0" err="1"/>
              <a:t>tả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điều</a:t>
            </a:r>
            <a:r>
              <a:rPr lang="en-US" sz="2200" dirty="0"/>
              <a:t> </a:t>
            </a:r>
            <a:r>
              <a:rPr lang="en-US" sz="2200" dirty="0" err="1"/>
              <a:t>tra</a:t>
            </a:r>
            <a:r>
              <a:rPr lang="en-US" sz="2200" dirty="0"/>
              <a:t> </a:t>
            </a:r>
            <a:r>
              <a:rPr lang="en-US" sz="2200" dirty="0" err="1"/>
              <a:t>về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trung</a:t>
            </a:r>
            <a:r>
              <a:rPr lang="en-US" sz="2200" dirty="0"/>
              <a:t>  </a:t>
            </a:r>
            <a:r>
              <a:rPr lang="en-US" sz="2200" dirty="0" err="1"/>
              <a:t>bình</a:t>
            </a:r>
            <a:r>
              <a:rPr lang="en-US" sz="2200" dirty="0"/>
              <a:t> </a:t>
            </a:r>
            <a:r>
              <a:rPr lang="en-US" sz="2200" dirty="0" err="1"/>
              <a:t>năm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sinh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b="1" dirty="0"/>
              <a:t>B.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a)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xác</a:t>
            </a:r>
            <a:r>
              <a:rPr lang="en-US" sz="2200" dirty="0"/>
              <a:t> </a:t>
            </a:r>
            <a:r>
              <a:rPr lang="en-US" sz="2200" dirty="0" err="1"/>
              <a:t>định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tần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ghép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liệu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b) </a:t>
            </a:r>
            <a:r>
              <a:rPr lang="en-US" sz="2200" dirty="0" err="1"/>
              <a:t>Nếu</a:t>
            </a:r>
            <a:r>
              <a:rPr lang="en-US" sz="2200" dirty="0"/>
              <a:t> 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khoảng</a:t>
            </a:r>
            <a:r>
              <a:rPr lang="en-US" sz="2200" dirty="0"/>
              <a:t> </a:t>
            </a:r>
            <a:r>
              <a:rPr lang="en-US" sz="2200" dirty="0" err="1"/>
              <a:t>tứ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vị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liệu</a:t>
            </a:r>
            <a:r>
              <a:rPr lang="en-US" sz="2200" dirty="0"/>
              <a:t> </a:t>
            </a:r>
            <a:r>
              <a:rPr lang="en-US" sz="2200" dirty="0" err="1"/>
              <a:t>ghép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sinh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trung</a:t>
            </a:r>
            <a:r>
              <a:rPr lang="en-US" sz="2200" dirty="0"/>
              <a:t> </a:t>
            </a:r>
            <a:r>
              <a:rPr lang="en-US" sz="2200" dirty="0" err="1"/>
              <a:t>bình</a:t>
            </a:r>
            <a:r>
              <a:rPr lang="en-US" sz="2200" dirty="0"/>
              <a:t> </a:t>
            </a:r>
            <a:r>
              <a:rPr lang="en-US" sz="2200" dirty="0" err="1"/>
              <a:t>đồng</a:t>
            </a:r>
            <a:r>
              <a:rPr lang="en-US" sz="2200" dirty="0"/>
              <a:t> </a:t>
            </a:r>
            <a:r>
              <a:rPr lang="en-US" sz="2200" dirty="0" err="1"/>
              <a:t>đều</a:t>
            </a:r>
            <a:r>
              <a:rPr lang="en-US" sz="2200" dirty="0"/>
              <a:t> </a:t>
            </a:r>
            <a:r>
              <a:rPr lang="en-US" sz="2200" dirty="0" err="1"/>
              <a:t>hơn</a:t>
            </a:r>
            <a:r>
              <a:rPr lang="en-US" sz="22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c) </a:t>
            </a:r>
            <a:r>
              <a:rPr lang="en-US" sz="2200" dirty="0" err="1"/>
              <a:t>Nếu</a:t>
            </a:r>
            <a:r>
              <a:rPr lang="en-US" sz="2200" dirty="0"/>
              <a:t> 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lệch</a:t>
            </a:r>
            <a:r>
              <a:rPr lang="en-US" sz="2200" dirty="0"/>
              <a:t> </a:t>
            </a:r>
            <a:r>
              <a:rPr lang="en-US" sz="2200" dirty="0" err="1"/>
              <a:t>chuẩn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liệu</a:t>
            </a:r>
            <a:r>
              <a:rPr lang="en-US" sz="2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ghép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sinh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trung</a:t>
            </a:r>
            <a:r>
              <a:rPr lang="en-US" sz="2200" dirty="0"/>
              <a:t> </a:t>
            </a:r>
            <a:r>
              <a:rPr lang="en-US" sz="2200" dirty="0" err="1"/>
              <a:t>bình</a:t>
            </a:r>
            <a:r>
              <a:rPr lang="en-US" sz="2200" dirty="0"/>
              <a:t> </a:t>
            </a:r>
            <a:r>
              <a:rPr lang="en-US" sz="2200" dirty="0" err="1"/>
              <a:t>đồng</a:t>
            </a:r>
            <a:r>
              <a:rPr lang="en-US" sz="2200" dirty="0"/>
              <a:t> </a:t>
            </a:r>
            <a:r>
              <a:rPr lang="en-US" sz="2200" dirty="0" err="1"/>
              <a:t>đều</a:t>
            </a:r>
            <a:r>
              <a:rPr lang="en-US" sz="2200" dirty="0"/>
              <a:t> </a:t>
            </a:r>
            <a:r>
              <a:rPr lang="en-US" sz="2200" dirty="0" err="1"/>
              <a:t>hơn</a:t>
            </a:r>
            <a:r>
              <a:rPr lang="en-US" sz="2200" dirty="0"/>
              <a:t>?</a:t>
            </a:r>
          </a:p>
          <a:p>
            <a:pPr>
              <a:lnSpc>
                <a:spcPct val="16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7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5FB48-7337-4217-9DD4-428A8E221B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8663" y="1572896"/>
            <a:ext cx="5736604" cy="36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Cỡ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trường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xếp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giảm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7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https://img.loigiaihay.com/picture/2024/0315/00_31.png">
            <a:extLst>
              <a:ext uri="{FF2B5EF4-FFF2-40B4-BE49-F238E27FC236}">
                <a16:creationId xmlns:a16="http://schemas.microsoft.com/office/drawing/2014/main" id="{22899AED-7FE9-4E82-A342-0D235CB4464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3" y="1772539"/>
            <a:ext cx="10682514" cy="2956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11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r>
                  <a:rPr lang="en-US" sz="3100" dirty="0"/>
                  <a:t> 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=6+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7−6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=6,1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=8+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3.18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4+5+3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9−8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=8,375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=2,275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7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34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r>
                  <a:rPr lang="en-US" sz="3100" dirty="0"/>
                  <a:t> 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Cỡ</a:t>
                </a:r>
                <a:r>
                  <a:rPr lang="en-US" sz="3300" dirty="0"/>
                  <a:t> </a:t>
                </a:r>
                <a:r>
                  <a:rPr lang="en-US" sz="3300" dirty="0" err="1"/>
                  <a:t>mầu</a:t>
                </a:r>
                <a:r>
                  <a:rPr lang="en-US" sz="33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sz="3300" dirty="0"/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Gọi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là</a:t>
                </a:r>
                <a:r>
                  <a:rPr lang="en-US" sz="3300" dirty="0"/>
                  <a:t> </a:t>
                </a:r>
                <a:r>
                  <a:rPr lang="en-US" sz="3300" dirty="0" err="1"/>
                  <a:t>mẫu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liệu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gốc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về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điểm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trung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bình</a:t>
                </a:r>
                <a:r>
                  <a:rPr lang="en-US" sz="3300" dirty="0"/>
                  <a:t> </a:t>
                </a:r>
                <a:r>
                  <a:rPr lang="en-US" sz="3300" dirty="0" err="1"/>
                  <a:t>năm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học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của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học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sinh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hai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trường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được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xếp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theo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thứ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tự</a:t>
                </a:r>
                <a:r>
                  <a:rPr lang="en-US" sz="3300" dirty="0"/>
                  <a:t> </a:t>
                </a:r>
                <a:r>
                  <a:rPr lang="en-US" sz="3300" dirty="0" err="1"/>
                  <a:t>không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giảm</a:t>
                </a:r>
                <a:r>
                  <a:rPr lang="en-US" sz="3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300" dirty="0"/>
                  <a:t>Ta </a:t>
                </a:r>
                <a:r>
                  <a:rPr lang="en-US" sz="3300" dirty="0" err="1"/>
                  <a:t>có</a:t>
                </a:r>
                <a:r>
                  <a:rPr lang="en-US" sz="33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9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3300" dirty="0"/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Tứ</a:t>
                </a:r>
                <a:r>
                  <a:rPr lang="en-US" sz="3300" dirty="0"/>
                  <a:t> </a:t>
                </a:r>
                <a:r>
                  <a:rPr lang="en-US" sz="3300" dirty="0" err="1"/>
                  <a:t>phân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vị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thứ</a:t>
                </a:r>
                <a:r>
                  <a:rPr lang="en-US" sz="3300" dirty="0"/>
                  <a:t> </a:t>
                </a:r>
                <a:r>
                  <a:rPr lang="en-US" sz="3300" dirty="0" err="1"/>
                  <a:t>nhất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của</a:t>
                </a:r>
                <a:r>
                  <a:rPr lang="en-US" sz="3300" dirty="0"/>
                  <a:t> </a:t>
                </a:r>
                <a:r>
                  <a:rPr lang="en-US" sz="3300" dirty="0" err="1"/>
                  <a:t>mẫu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liệu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gốc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là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300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300" dirty="0"/>
                  <a:t>Do </a:t>
                </a:r>
                <a:r>
                  <a:rPr lang="en-US" sz="3300" dirty="0" err="1"/>
                  <a:t>đó</a:t>
                </a:r>
                <a:r>
                  <a:rPr lang="en-US" sz="3300" dirty="0"/>
                  <a:t>, </a:t>
                </a:r>
                <a:r>
                  <a:rPr lang="en-US" sz="3300" dirty="0" err="1"/>
                  <a:t>tứ</a:t>
                </a:r>
                <a:r>
                  <a:rPr lang="en-US" sz="3300" dirty="0"/>
                  <a:t> </a:t>
                </a:r>
                <a:r>
                  <a:rPr lang="en-US" sz="3300" dirty="0" err="1"/>
                  <a:t>phân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vị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thứ</a:t>
                </a:r>
                <a:r>
                  <a:rPr lang="en-US" sz="3300" dirty="0"/>
                  <a:t> </a:t>
                </a:r>
                <a:r>
                  <a:rPr lang="en-US" sz="3300" dirty="0" err="1"/>
                  <a:t>nhất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của</a:t>
                </a:r>
                <a:r>
                  <a:rPr lang="en-US" sz="3300" dirty="0"/>
                  <a:t> </a:t>
                </a:r>
                <a:r>
                  <a:rPr lang="en-US" sz="3300" dirty="0" err="1"/>
                  <a:t>mẫu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liệu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ghép</a:t>
                </a:r>
                <a:r>
                  <a:rPr lang="en-US" sz="3300" dirty="0"/>
                  <a:t> </a:t>
                </a:r>
                <a:r>
                  <a:rPr lang="en-US" sz="3300" dirty="0" err="1"/>
                  <a:t>nhóm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là</a:t>
                </a:r>
                <a:r>
                  <a:rPr lang="en-US" sz="3300" dirty="0"/>
                  <a:t>: 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300" i="1">
                          <a:latin typeface="Cambria Math" panose="02040503050406030204" pitchFamily="18" charset="0"/>
                        </a:rPr>
                        <m:t>=6+</m:t>
                      </m:r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7−6</m:t>
                          </m:r>
                        </m:e>
                      </m:d>
                      <m:r>
                        <a:rPr lang="en-US" sz="3300" i="1">
                          <a:latin typeface="Cambria Math" panose="02040503050406030204" pitchFamily="18" charset="0"/>
                        </a:rPr>
                        <m:t>=6,35</m:t>
                      </m:r>
                    </m:oMath>
                  </m:oMathPara>
                </a14:m>
                <a:endParaRPr lang="en-US" sz="3300" dirty="0"/>
              </a:p>
              <a:p>
                <a:pPr algn="ctr">
                  <a:lnSpc>
                    <a:spcPct val="17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10" r="-526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30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gốc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Do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tứ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=8+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3.15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2+5+4</m:t>
                              </m:r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9−8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=8,08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=1,73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nếu</a:t>
                </a:r>
                <a:r>
                  <a:rPr lang="en-US" sz="2600" dirty="0"/>
                  <a:t> so </a:t>
                </a:r>
                <a:r>
                  <a:rPr lang="en-US" sz="2600" dirty="0" err="1"/>
                  <a:t>sánh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học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sinh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trường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hơn</a:t>
                </a:r>
                <a:endParaRPr lang="en-US" sz="2600" dirty="0"/>
              </a:p>
              <a:p>
                <a:pPr algn="ctr">
                  <a:lnSpc>
                    <a:spcPct val="17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63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c) </a:t>
                </a:r>
                <a:r>
                  <a:rPr lang="en-US" sz="2500" dirty="0" err="1"/>
                  <a:t>Xét</a:t>
                </a:r>
                <a:r>
                  <a:rPr lang="en-US" sz="2500" dirty="0"/>
                  <a:t> </a:t>
                </a:r>
                <a:r>
                  <a:rPr lang="en-US" sz="2500" dirty="0" err="1"/>
                  <a:t>số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liệu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trường</a:t>
                </a:r>
                <a:r>
                  <a:rPr lang="en-US" sz="2500" dirty="0"/>
                  <a:t> A: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 err="1"/>
                  <a:t>Số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trung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bình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ba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4.5,5+5.6,5+3.7,5+4.8,5+2.9,5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=7,22</m:t>
                    </m:r>
                  </m:oMath>
                </a14:m>
                <a:endParaRPr lang="en-US" sz="2500" dirty="0"/>
              </a:p>
              <a:p>
                <a:pPr>
                  <a:lnSpc>
                    <a:spcPct val="150000"/>
                  </a:lnSpc>
                </a:pPr>
                <a:r>
                  <a:rPr lang="en-US" sz="2500" dirty="0" err="1"/>
                  <a:t>Độ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lệch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chuẩn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4.5,</m:t>
                            </m:r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+5.6,</m:t>
                            </m:r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+3.7,</m:t>
                            </m:r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+4.8,</m:t>
                            </m:r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+2.9,</m:t>
                            </m:r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−7,2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500" i="1">
                        <a:latin typeface="Cambria Math" panose="02040503050406030204" pitchFamily="18" charset="0"/>
                      </a:rPr>
                      <m:t>≈1,79</m:t>
                    </m:r>
                  </m:oMath>
                </a14:m>
                <a:endParaRPr lang="en-US" sz="2500" dirty="0"/>
              </a:p>
              <a:p>
                <a:pPr>
                  <a:lnSpc>
                    <a:spcPct val="150000"/>
                  </a:lnSpc>
                </a:pPr>
                <a:r>
                  <a:rPr lang="en-US" sz="2500" dirty="0" err="1"/>
                  <a:t>Xét</a:t>
                </a:r>
                <a:r>
                  <a:rPr lang="en-US" sz="2500" dirty="0"/>
                  <a:t> </a:t>
                </a:r>
                <a:r>
                  <a:rPr lang="en-US" sz="2500" dirty="0" err="1"/>
                  <a:t>số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liệu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trường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5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 err="1"/>
                  <a:t>Số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trung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bình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ba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2.5,5+5.6,5+4.7,5+3.8,5+1.9,5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=7,23</m:t>
                    </m:r>
                  </m:oMath>
                </a14:m>
                <a:endParaRPr lang="en-US" sz="2500" dirty="0"/>
              </a:p>
              <a:p>
                <a:pPr algn="ctr">
                  <a:lnSpc>
                    <a:spcPct val="17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20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2.5,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+5.6,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+4.7,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+3.8,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+1.9,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−7,2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≈1,31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nếu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trường</a:t>
                </a:r>
                <a:r>
                  <a:rPr lang="en-US" sz="2400" dirty="0"/>
                  <a:t> B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60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2: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1 -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CTST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xế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(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: km) </a:t>
            </a: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lái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 ở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,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lệch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endParaRPr lang="en-US" sz="2400" dirty="0"/>
          </a:p>
        </p:txBody>
      </p:sp>
      <p:pic>
        <p:nvPicPr>
          <p:cNvPr id="6" name="Picture 5" descr="https://img.loigiaihay.com/picture/2024/0315/00_22.png">
            <a:extLst>
              <a:ext uri="{FF2B5EF4-FFF2-40B4-BE49-F238E27FC236}">
                <a16:creationId xmlns:a16="http://schemas.microsoft.com/office/drawing/2014/main" id="{388835FF-1C9B-4ADB-AD4A-4D22F7F0AACA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8" y="2043432"/>
            <a:ext cx="10707949" cy="158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27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8276579-8986-1747-31E8-B65CF5F3BF14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300−50=250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km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mầu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quãng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tài</a:t>
                </a:r>
                <a:r>
                  <a:rPr lang="en-US" dirty="0"/>
                  <a:t> </a:t>
                </a:r>
                <a:r>
                  <a:rPr lang="en-US" dirty="0" err="1"/>
                  <a:t>xế</a:t>
                </a:r>
                <a:r>
                  <a:rPr lang="en-US" dirty="0"/>
                  <a:t> </a:t>
                </a:r>
                <a:r>
                  <a:rPr lang="en-US" dirty="0" err="1"/>
                  <a:t>lái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ngày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7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06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900" dirty="0"/>
                  <a:t>Do </a:t>
                </a:r>
                <a:r>
                  <a:rPr lang="en-US" sz="2900" dirty="0" err="1"/>
                  <a:t>đó</a:t>
                </a:r>
                <a:r>
                  <a:rPr lang="en-US" sz="2900" dirty="0"/>
                  <a:t>, </a:t>
                </a:r>
                <a:r>
                  <a:rPr lang="en-US" sz="2900" dirty="0" err="1"/>
                  <a:t>tứ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phân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thứ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nhất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mẫu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liệu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ghép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nhóm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900" i="1">
                          <a:latin typeface="Cambria Math" panose="02040503050406030204" pitchFamily="18" charset="0"/>
                        </a:rPr>
                        <m:t>=100+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150−100</m:t>
                          </m:r>
                        </m:e>
                      </m:d>
                      <m:r>
                        <a:rPr lang="en-US" sz="2900" i="1">
                          <a:latin typeface="Cambria Math" panose="02040503050406030204" pitchFamily="18" charset="0"/>
                        </a:rPr>
                        <m:t>=112,5</m:t>
                      </m:r>
                    </m:oMath>
                  </m:oMathPara>
                </a14:m>
                <a:endParaRPr lang="en-US" sz="2900" dirty="0"/>
              </a:p>
              <a:p>
                <a:pPr>
                  <a:lnSpc>
                    <a:spcPct val="150000"/>
                  </a:lnSpc>
                </a:pPr>
                <a:r>
                  <a:rPr lang="en-US" sz="2900" dirty="0" err="1"/>
                  <a:t>Tứ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phân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thứ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mẫu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liệu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gốc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150</m:t>
                        </m:r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</m:oMath>
                </a14:m>
                <a:r>
                  <a:rPr lang="en-US" sz="29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900" dirty="0"/>
                  <a:t>Do </a:t>
                </a:r>
                <a:r>
                  <a:rPr lang="en-US" sz="2900" dirty="0" err="1"/>
                  <a:t>đó</a:t>
                </a:r>
                <a:r>
                  <a:rPr lang="en-US" sz="2900" dirty="0"/>
                  <a:t>, </a:t>
                </a:r>
                <a:r>
                  <a:rPr lang="en-US" sz="2900" dirty="0" err="1"/>
                  <a:t>tứ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phân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thứ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mẫu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liệu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ghép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nhóm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900" i="1">
                          <a:latin typeface="Cambria Math" panose="02040503050406030204" pitchFamily="18" charset="0"/>
                        </a:rPr>
                        <m:t>=150+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3.30</m:t>
                              </m:r>
                            </m:num>
                            <m:den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5+10</m:t>
                              </m:r>
                            </m:e>
                          </m:d>
                        </m:num>
                        <m:den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200−150</m:t>
                          </m:r>
                        </m:e>
                      </m:d>
                      <m:r>
                        <a:rPr lang="en-US" sz="2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575</m:t>
                          </m:r>
                        </m:num>
                        <m:den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900" dirty="0"/>
              </a:p>
              <a:p>
                <a:pPr>
                  <a:lnSpc>
                    <a:spcPct val="150000"/>
                  </a:lnSpc>
                </a:pPr>
                <a:r>
                  <a:rPr lang="en-US" sz="2900" dirty="0" err="1"/>
                  <a:t>Khoảng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tứ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phân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mẫu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liệu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ghép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nhóm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=79,17</m:t>
                    </m:r>
                  </m:oMath>
                </a14:m>
                <a:endParaRPr lang="en-US" sz="29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33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 algn="ctr">
                  <a:lnSpc>
                    <a:spcPct val="150000"/>
                  </a:lnSpc>
                </a:pPr>
                <a:endParaRPr lang="en-US" b="1" dirty="0"/>
              </a:p>
              <a:p>
                <a:pPr algn="ctr">
                  <a:lnSpc>
                    <a:spcPct val="150000"/>
                  </a:lnSpc>
                </a:pP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5.75+10.125+9.175+4.225+2.275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=155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lệch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chuẩn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5.7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+10.12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+9.17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+4.22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+2.27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−15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=3100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https://img.loigiaihay.com/picture/2024/0315/00_23.png">
            <a:extLst>
              <a:ext uri="{FF2B5EF4-FFF2-40B4-BE49-F238E27FC236}">
                <a16:creationId xmlns:a16="http://schemas.microsoft.com/office/drawing/2014/main" id="{0752516C-FAE0-4125-AE41-F95064265555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1519897"/>
            <a:ext cx="11277600" cy="1532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51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 err="1"/>
              <a:t>Kết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khảo</a:t>
            </a:r>
            <a:r>
              <a:rPr lang="en-US" sz="2700" dirty="0"/>
              <a:t>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năng</a:t>
            </a:r>
            <a:r>
              <a:rPr lang="en-US" sz="2700" dirty="0"/>
              <a:t> </a:t>
            </a:r>
            <a:r>
              <a:rPr lang="en-US" sz="2700" dirty="0" err="1"/>
              <a:t>suất</a:t>
            </a:r>
            <a:r>
              <a:rPr lang="en-US" sz="2700" dirty="0"/>
              <a:t> (</a:t>
            </a:r>
            <a:r>
              <a:rPr lang="en-US" sz="2700" dirty="0" err="1"/>
              <a:t>đơn</a:t>
            </a:r>
            <a:r>
              <a:rPr lang="en-US" sz="2700" dirty="0"/>
              <a:t> </a:t>
            </a:r>
            <a:r>
              <a:rPr lang="en-US" sz="2700" dirty="0" err="1"/>
              <a:t>vị</a:t>
            </a:r>
            <a:r>
              <a:rPr lang="en-US" sz="2700" dirty="0"/>
              <a:t>: </a:t>
            </a:r>
            <a:r>
              <a:rPr lang="en-US" sz="2700" dirty="0" err="1"/>
              <a:t>tấn</a:t>
            </a:r>
            <a:r>
              <a:rPr lang="en-US" sz="2700" dirty="0"/>
              <a:t>/ha)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thửa</a:t>
            </a:r>
            <a:r>
              <a:rPr lang="en-US" sz="2700" dirty="0"/>
              <a:t> </a:t>
            </a:r>
            <a:r>
              <a:rPr lang="en-US" sz="2700" dirty="0" err="1"/>
              <a:t>ruộng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minh</a:t>
            </a:r>
            <a:r>
              <a:rPr lang="en-US" sz="2700" dirty="0"/>
              <a:t> </a:t>
            </a:r>
            <a:r>
              <a:rPr lang="en-US" sz="2700" dirty="0" err="1"/>
              <a:t>hoạ</a:t>
            </a:r>
            <a:r>
              <a:rPr lang="en-US" sz="2700" dirty="0"/>
              <a:t> ở </a:t>
            </a:r>
            <a:r>
              <a:rPr lang="en-US" sz="2700" dirty="0" err="1"/>
              <a:t>biểu</a:t>
            </a:r>
            <a:r>
              <a:rPr lang="en-US" sz="2700" dirty="0"/>
              <a:t> </a:t>
            </a:r>
            <a:r>
              <a:rPr lang="en-US" sz="2700" dirty="0" err="1"/>
              <a:t>đồ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thửa</a:t>
            </a:r>
            <a:r>
              <a:rPr lang="en-US" sz="2700" dirty="0"/>
              <a:t> </a:t>
            </a:r>
            <a:r>
              <a:rPr lang="en-US" sz="2700" dirty="0" err="1"/>
              <a:t>ruộng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khảo</a:t>
            </a:r>
            <a:r>
              <a:rPr lang="en-US" sz="2700" dirty="0"/>
              <a:t> </a:t>
            </a:r>
            <a:r>
              <a:rPr lang="en-US" sz="2700" dirty="0" err="1"/>
              <a:t>sát</a:t>
            </a:r>
            <a:r>
              <a:rPr lang="en-US" sz="27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Lập</a:t>
            </a:r>
            <a:r>
              <a:rPr lang="en-US" sz="2700" dirty="0"/>
              <a:t> </a:t>
            </a:r>
            <a:r>
              <a:rPr lang="en-US" sz="2700" dirty="0" err="1"/>
              <a:t>bảng</a:t>
            </a:r>
            <a:r>
              <a:rPr lang="en-US" sz="2700" dirty="0"/>
              <a:t> </a:t>
            </a:r>
            <a:r>
              <a:rPr lang="en-US" sz="2700" dirty="0" err="1"/>
              <a:t>tần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ghép</a:t>
            </a:r>
            <a:r>
              <a:rPr lang="en-US" sz="2700" dirty="0"/>
              <a:t> </a:t>
            </a:r>
            <a:r>
              <a:rPr lang="en-US" sz="2700" dirty="0" err="1"/>
              <a:t>nhóm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700" dirty="0" err="1"/>
              <a:t>tần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tương</a:t>
            </a:r>
            <a:r>
              <a:rPr lang="en-US" sz="2700" dirty="0"/>
              <a:t> </a:t>
            </a:r>
            <a:r>
              <a:rPr lang="en-US" sz="2700" dirty="0" err="1"/>
              <a:t>đối</a:t>
            </a:r>
            <a:r>
              <a:rPr lang="en-US" sz="2700" dirty="0"/>
              <a:t> </a:t>
            </a:r>
            <a:r>
              <a:rPr lang="en-US" sz="2700" dirty="0" err="1"/>
              <a:t>ghép</a:t>
            </a:r>
            <a:r>
              <a:rPr lang="en-US" sz="2700" dirty="0"/>
              <a:t> </a:t>
            </a:r>
            <a:r>
              <a:rPr lang="en-US" sz="2700" dirty="0" err="1"/>
              <a:t>nhóm</a:t>
            </a:r>
            <a:r>
              <a:rPr lang="en-US" sz="2700" dirty="0"/>
              <a:t> </a:t>
            </a:r>
            <a:r>
              <a:rPr lang="en-US" sz="2700" dirty="0" err="1"/>
              <a:t>tương</a:t>
            </a:r>
            <a:r>
              <a:rPr lang="en-US" sz="27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700" dirty="0" err="1"/>
              <a:t>ứng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mẫu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liệu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c) </a:t>
            </a:r>
            <a:r>
              <a:rPr lang="en-US" sz="2700" dirty="0" err="1"/>
              <a:t>Hãy</a:t>
            </a:r>
            <a:r>
              <a:rPr lang="en-US" sz="2700" dirty="0"/>
              <a:t> </a:t>
            </a:r>
            <a:r>
              <a:rPr lang="en-US" sz="2700" dirty="0" err="1"/>
              <a:t>xác</a:t>
            </a:r>
            <a:r>
              <a:rPr lang="en-US" sz="2700" dirty="0"/>
              <a:t>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khoảng</a:t>
            </a:r>
            <a:r>
              <a:rPr lang="en-US" sz="2700" dirty="0"/>
              <a:t> </a:t>
            </a:r>
            <a:r>
              <a:rPr lang="en-US" sz="2700" dirty="0" err="1"/>
              <a:t>biến</a:t>
            </a:r>
            <a:r>
              <a:rPr lang="en-US" sz="2700" dirty="0"/>
              <a:t> </a:t>
            </a:r>
            <a:r>
              <a:rPr lang="en-US" sz="2700" dirty="0" err="1"/>
              <a:t>thiên</a:t>
            </a:r>
            <a:r>
              <a:rPr lang="en-US" sz="27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700" dirty="0" err="1"/>
              <a:t>khoảng</a:t>
            </a:r>
            <a:r>
              <a:rPr lang="en-US" sz="2700" dirty="0"/>
              <a:t> </a:t>
            </a:r>
            <a:r>
              <a:rPr lang="en-US" sz="2700" dirty="0" err="1"/>
              <a:t>tứ</a:t>
            </a:r>
            <a:r>
              <a:rPr lang="en-US" sz="2700" dirty="0"/>
              <a:t> </a:t>
            </a:r>
            <a:r>
              <a:rPr lang="en-US" sz="2700" dirty="0" err="1"/>
              <a:t>phân</a:t>
            </a:r>
            <a:r>
              <a:rPr lang="en-US" sz="2700" dirty="0"/>
              <a:t> </a:t>
            </a:r>
            <a:r>
              <a:rPr lang="en-US" sz="2700" dirty="0" err="1"/>
              <a:t>vị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lệch</a:t>
            </a:r>
            <a:r>
              <a:rPr lang="en-US" sz="2700" dirty="0"/>
              <a:t> </a:t>
            </a:r>
            <a:r>
              <a:rPr lang="en-US" sz="2700" dirty="0" err="1"/>
              <a:t>chuẩn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mẫu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liệu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6" descr="https://img.loigiaihay.com/picture/2024/0315/00_24.png">
            <a:extLst>
              <a:ext uri="{FF2B5EF4-FFF2-40B4-BE49-F238E27FC236}">
                <a16:creationId xmlns:a16="http://schemas.microsoft.com/office/drawing/2014/main" id="{5821B103-A600-4ABB-9075-6D58301B4A2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33" y="1505243"/>
            <a:ext cx="6331265" cy="4443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67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/>
              <a:t>Lời </a:t>
            </a:r>
            <a:r>
              <a:rPr lang="en-US" sz="2400" b="1" dirty="0" err="1"/>
              <a:t>giải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a) </a:t>
            </a:r>
            <a:r>
              <a:rPr lang="en-US" sz="2400" dirty="0" err="1"/>
              <a:t>Có</a:t>
            </a:r>
            <a:r>
              <a:rPr lang="en-US" sz="2400" dirty="0"/>
              <a:t> 3 + 4 + 6 + 5 + 5 + 2 = 25 </a:t>
            </a:r>
            <a:r>
              <a:rPr lang="en-US" sz="2400" dirty="0" err="1"/>
              <a:t>thửa</a:t>
            </a:r>
            <a:r>
              <a:rPr lang="en-US" sz="2400" dirty="0"/>
              <a:t> </a:t>
            </a:r>
            <a:r>
              <a:rPr lang="en-US" sz="2400" dirty="0" err="1"/>
              <a:t>ruộng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b)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8" name="Picture 7" descr="https://img.loigiaihay.com/picture/2024/0315/00_25.png">
            <a:extLst>
              <a:ext uri="{FF2B5EF4-FFF2-40B4-BE49-F238E27FC236}">
                <a16:creationId xmlns:a16="http://schemas.microsoft.com/office/drawing/2014/main" id="{89D72465-D24D-4930-9B6F-0E606DB78BC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4" y="2607951"/>
            <a:ext cx="11290104" cy="169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img.loigiaihay.com/picture/2024/0315/00_26.png">
            <a:extLst>
              <a:ext uri="{FF2B5EF4-FFF2-40B4-BE49-F238E27FC236}">
                <a16:creationId xmlns:a16="http://schemas.microsoft.com/office/drawing/2014/main" id="{097D03A9-8195-45BC-9723-B07C7E3190DF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5" y="4419948"/>
            <a:ext cx="11239303" cy="1698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95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sz="3400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c)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mầu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6,7 - 5,5 = 1,2 (</a:t>
                </a:r>
                <a:r>
                  <a:rPr lang="en-US" dirty="0" err="1"/>
                  <a:t>tấn</a:t>
                </a:r>
                <a:r>
                  <a:rPr lang="en-US" dirty="0"/>
                  <a:t>/ha)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25 </a:t>
                </a:r>
                <a:r>
                  <a:rPr lang="en-US" dirty="0" err="1"/>
                  <a:t>thửa</a:t>
                </a:r>
                <a:r>
                  <a:rPr lang="en-US" dirty="0"/>
                  <a:t> </a:t>
                </a:r>
                <a:r>
                  <a:rPr lang="en-US" dirty="0" err="1"/>
                  <a:t>ruộng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,7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,9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5,9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,7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,9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=5,7+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5,9−5,7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=5,8625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 r="-20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035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2377</Words>
  <Application>Microsoft Office PowerPoint</Application>
  <PresentationFormat>Widescreen</PresentationFormat>
  <Paragraphs>246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2024-11-18T01:47:59Z</dcterms:modified>
</cp:coreProperties>
</file>