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7"/>
  </p:notesMasterIdLst>
  <p:sldIdLst>
    <p:sldId id="284" r:id="rId3"/>
    <p:sldId id="285" r:id="rId4"/>
    <p:sldId id="288" r:id="rId5"/>
    <p:sldId id="289" r:id="rId6"/>
    <p:sldId id="290" r:id="rId7"/>
    <p:sldId id="291" r:id="rId8"/>
    <p:sldId id="264" r:id="rId9"/>
    <p:sldId id="258" r:id="rId10"/>
    <p:sldId id="292" r:id="rId11"/>
    <p:sldId id="293" r:id="rId12"/>
    <p:sldId id="279" r:id="rId13"/>
    <p:sldId id="263" r:id="rId14"/>
    <p:sldId id="278" r:id="rId15"/>
    <p:sldId id="281" r:id="rId16"/>
    <p:sldId id="282" r:id="rId17"/>
    <p:sldId id="295" r:id="rId18"/>
    <p:sldId id="296" r:id="rId19"/>
    <p:sldId id="297" r:id="rId20"/>
    <p:sldId id="299" r:id="rId21"/>
    <p:sldId id="283" r:id="rId22"/>
    <p:sldId id="300" r:id="rId23"/>
    <p:sldId id="301" r:id="rId24"/>
    <p:sldId id="302" r:id="rId25"/>
    <p:sldId id="303" r:id="rId26"/>
    <p:sldId id="304" r:id="rId27"/>
    <p:sldId id="306" r:id="rId28"/>
    <p:sldId id="313" r:id="rId29"/>
    <p:sldId id="305" r:id="rId30"/>
    <p:sldId id="307" r:id="rId31"/>
    <p:sldId id="309" r:id="rId32"/>
    <p:sldId id="314" r:id="rId33"/>
    <p:sldId id="308" r:id="rId34"/>
    <p:sldId id="315" r:id="rId35"/>
    <p:sldId id="316" r:id="rId36"/>
    <p:sldId id="317" r:id="rId37"/>
    <p:sldId id="311" r:id="rId38"/>
    <p:sldId id="318" r:id="rId39"/>
    <p:sldId id="310" r:id="rId40"/>
    <p:sldId id="319" r:id="rId41"/>
    <p:sldId id="320" r:id="rId42"/>
    <p:sldId id="321" r:id="rId43"/>
    <p:sldId id="322" r:id="rId44"/>
    <p:sldId id="326" r:id="rId45"/>
    <p:sldId id="327" r:id="rId46"/>
    <p:sldId id="328" r:id="rId47"/>
    <p:sldId id="329" r:id="rId48"/>
    <p:sldId id="330" r:id="rId49"/>
    <p:sldId id="265" r:id="rId50"/>
    <p:sldId id="312" r:id="rId51"/>
    <p:sldId id="323" r:id="rId52"/>
    <p:sldId id="324" r:id="rId53"/>
    <p:sldId id="325" r:id="rId54"/>
    <p:sldId id="272" r:id="rId55"/>
    <p:sldId id="270" r:id="rId56"/>
  </p:sldIdLst>
  <p:sldSz cx="18288000" cy="10287000"/>
  <p:notesSz cx="6858000" cy="9144000"/>
  <p:embeddedFontLst>
    <p:embeddedFont>
      <p:font typeface=".VnTime" panose="020B7200000000000000" pitchFamily="34" charset="0"/>
      <p:regular r:id="rId58"/>
      <p:bold r:id="rId59"/>
      <p:italic r:id="rId60"/>
      <p:boldItalic r:id="rId61"/>
    </p:embeddedFont>
    <p:embeddedFont>
      <p:font typeface="Cambria Math" panose="02040503050406030204" pitchFamily="18" charset="0"/>
      <p:regular r:id="rId62"/>
    </p:embeddedFon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BA00E-8C17-41A8-B055-3F4C04A4A200}"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E0DDF-0DB9-4EC2-9D65-9FC07AA89266}" type="slidenum">
              <a:rPr lang="en-US" smtClean="0"/>
              <a:t>‹#›</a:t>
            </a:fld>
            <a:endParaRPr lang="en-US"/>
          </a:p>
        </p:txBody>
      </p:sp>
    </p:spTree>
    <p:extLst>
      <p:ext uri="{BB962C8B-B14F-4D97-AF65-F5344CB8AC3E}">
        <p14:creationId xmlns:p14="http://schemas.microsoft.com/office/powerpoint/2010/main" val="8320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884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190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302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456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77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721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342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45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099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9499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13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765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7.png"/><Relationship Id="rId2" Type="http://schemas.openxmlformats.org/officeDocument/2006/relationships/image" Target="../media/image1.jpeg"/><Relationship Id="rId16"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3.sv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33.png"/><Relationship Id="rId3" Type="http://schemas.openxmlformats.org/officeDocument/2006/relationships/image" Target="../media/image14.png"/><Relationship Id="rId12" Type="http://schemas.openxmlformats.org/officeDocument/2006/relationships/image" Target="../media/image71.svg"/><Relationship Id="rId7" Type="http://schemas.openxmlformats.org/officeDocument/2006/relationships/image" Target="NULL"/><Relationship Id="rId2" Type="http://schemas.openxmlformats.org/officeDocument/2006/relationships/image" Target="../media/image1.jpeg"/><Relationship Id="rId16" Type="http://schemas.microsoft.com/office/2007/relationships/hdphoto" Target="../media/hdphoto2.wdp"/><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png"/><Relationship Id="rId10" Type="http://schemas.openxmlformats.org/officeDocument/2006/relationships/image" Target="../media/image70.svg"/><Relationship Id="rId9" Type="http://schemas.openxmlformats.org/officeDocument/2006/relationships/image" Target="../media/image32.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37.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7.png"/><Relationship Id="rId12" Type="http://schemas.openxmlformats.org/officeDocument/2006/relationships/image" Target="../media/image71.svg"/><Relationship Id="rId7" Type="http://schemas.openxmlformats.org/officeDocument/2006/relationships/image" Target="../media/image155.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0.sv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41.png"/><Relationship Id="rId1" Type="http://schemas.openxmlformats.org/officeDocument/2006/relationships/slideLayout" Target="../slideLayouts/slideLayout7.xml"/><Relationship Id="rId15" Type="http://schemas.openxmlformats.org/officeDocument/2006/relationships/image" Target="../media/image42.png"/><Relationship Id="rId14" Type="http://schemas.openxmlformats.org/officeDocument/2006/relationships/image" Target="../media/image36.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34" Type="http://schemas.openxmlformats.org/officeDocument/2006/relationships/image" Target="../media/image48.png"/><Relationship Id="rId12" Type="http://schemas.openxmlformats.org/officeDocument/2006/relationships/image" Target="../media/image71.svg"/><Relationship Id="rId33" Type="http://schemas.openxmlformats.org/officeDocument/2006/relationships/image" Target="../media/image47.png"/><Relationship Id="rId2" Type="http://schemas.openxmlformats.org/officeDocument/2006/relationships/image" Target="../media/image1.jpeg"/><Relationship Id="rId16" Type="http://schemas.openxmlformats.org/officeDocument/2006/relationships/image" Target="../media/image44.png"/><Relationship Id="rId1" Type="http://schemas.openxmlformats.org/officeDocument/2006/relationships/slideLayout" Target="../slideLayouts/slideLayout7.xml"/><Relationship Id="rId32" Type="http://schemas.openxmlformats.org/officeDocument/2006/relationships/image" Target="../media/image46.png"/><Relationship Id="rId15" Type="http://schemas.openxmlformats.org/officeDocument/2006/relationships/image" Target="../media/image43.png"/><Relationship Id="rId31" Type="http://schemas.openxmlformats.org/officeDocument/2006/relationships/image" Target="NULL"/><Relationship Id="rId14" Type="http://schemas.openxmlformats.org/officeDocument/2006/relationships/image" Target="../media/image41.png"/><Relationship Id="rId35" Type="http://schemas.openxmlformats.org/officeDocument/2006/relationships/image" Target="../media/image49.png"/></Relationships>
</file>

<file path=ppt/slides/_rels/slide16.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52.png"/><Relationship Id="rId2" Type="http://schemas.openxmlformats.org/officeDocument/2006/relationships/image" Target="../media/image1.jpeg"/><Relationship Id="rId16"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45.png"/><Relationship Id="rId10" Type="http://schemas.openxmlformats.org/officeDocument/2006/relationships/image" Target="../media/image33.svg"/><Relationship Id="rId14" Type="http://schemas.openxmlformats.org/officeDocument/2006/relationships/image" Target="../media/image4.png"/></Relationships>
</file>

<file path=ppt/slides/_rels/slide17.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50.png"/><Relationship Id="rId2" Type="http://schemas.openxmlformats.org/officeDocument/2006/relationships/image" Target="../media/image1.jpeg"/><Relationship Id="rId16"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45.png"/><Relationship Id="rId10" Type="http://schemas.openxmlformats.org/officeDocument/2006/relationships/image" Target="../media/image33.sv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12.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19.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image" Target="../media/image1.jpeg"/><Relationship Id="rId41"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24.svg"/><Relationship Id="rId40" Type="http://schemas.openxmlformats.org/officeDocument/2006/relationships/image" Target="../media/image268.svg"/><Relationship Id="rId10" Type="http://schemas.openxmlformats.org/officeDocument/2006/relationships/image" Target="../media/image10.png"/><Relationship Id="rId9" Type="http://schemas.openxmlformats.org/officeDocument/2006/relationships/image" Target="../media/image22.svg"/></Relationships>
</file>

<file path=ppt/slides/_rels/slide20.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21" Type="http://schemas.openxmlformats.org/officeDocument/2006/relationships/image" Target="NULL"/><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57.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18.png"/><Relationship Id="rId3" Type="http://schemas.openxmlformats.org/officeDocument/2006/relationships/image" Target="../media/image1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4.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13.png"/><Relationship Id="rId12" Type="http://schemas.openxmlformats.org/officeDocument/2006/relationships/image" Target="../media/image71.svg"/><Relationship Id="rId17"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59.png"/><Relationship Id="rId15" Type="http://schemas.openxmlformats.org/officeDocument/2006/relationships/image" Target="../media/image36.svg"/><Relationship Id="rId31" Type="http://schemas.openxmlformats.org/officeDocument/2006/relationships/image" Target="../media/image29.sv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20.png"/><Relationship Id="rId21" Type="http://schemas.openxmlformats.org/officeDocument/2006/relationships/image" Target="../media/image54.svg"/><Relationship Id="rId12" Type="http://schemas.openxmlformats.org/officeDocument/2006/relationships/image" Target="../media/image36.svg"/><Relationship Id="rId17" Type="http://schemas.openxmlformats.org/officeDocument/2006/relationships/image" Target="../media/image25.png"/><Relationship Id="rId2" Type="http://schemas.openxmlformats.org/officeDocument/2006/relationships/image" Target="../media/image1.jpeg"/><Relationship Id="rId16" Type="http://schemas.microsoft.com/office/2007/relationships/hdphoto" Target="../media/hdphoto1.wdp"/><Relationship Id="rId20" Type="http://schemas.openxmlformats.org/officeDocument/2006/relationships/image" Target="../media/image13.png"/><Relationship Id="rId1" Type="http://schemas.openxmlformats.org/officeDocument/2006/relationships/slideLayout" Target="../slideLayouts/slideLayout7.xml"/><Relationship Id="rId15" Type="http://schemas.openxmlformats.org/officeDocument/2006/relationships/image" Target="../media/image23.png"/><Relationship Id="rId19" Type="http://schemas.openxmlformats.org/officeDocument/2006/relationships/image" Target="NULL"/><Relationship Id="rId14" Type="http://schemas.openxmlformats.org/officeDocument/2006/relationships/image" Target="../media/image400.svg"/><Relationship Id="rId22"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33.png"/><Relationship Id="rId3" Type="http://schemas.openxmlformats.org/officeDocument/2006/relationships/image" Target="../media/image14.png"/><Relationship Id="rId12" Type="http://schemas.openxmlformats.org/officeDocument/2006/relationships/image" Target="../media/image71.svg"/><Relationship Id="rId7" Type="http://schemas.openxmlformats.org/officeDocument/2006/relationships/image" Target="NULL"/><Relationship Id="rId2" Type="http://schemas.openxmlformats.org/officeDocument/2006/relationships/image" Target="../media/image1.jpeg"/><Relationship Id="rId16"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70.svg"/><Relationship Id="rId9" Type="http://schemas.openxmlformats.org/officeDocument/2006/relationships/image" Target="../media/image32.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13" Type="http://schemas.openxmlformats.org/officeDocument/2006/relationships/image" Target="../media/image62.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0.sv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png"/><Relationship Id="rId15" Type="http://schemas.openxmlformats.org/officeDocument/2006/relationships/image" Target="../media/image65.png"/><Relationship Id="rId4" Type="http://schemas.openxmlformats.org/officeDocument/2006/relationships/image" Target="../media/image130.svg"/><Relationship Id="rId14" Type="http://schemas.openxmlformats.org/officeDocument/2006/relationships/image" Target="../media/image63.png"/></Relationships>
</file>

<file path=ppt/slides/_rels/slide28.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36.png"/><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66.png"/><Relationship Id="rId10" Type="http://schemas.openxmlformats.org/officeDocument/2006/relationships/image" Target="../media/image67.png"/><Relationship Id="rId9" Type="http://schemas.openxmlformats.org/officeDocument/2006/relationships/image" Target="NULL"/></Relationships>
</file>

<file path=ppt/slides/_rels/slide29.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70.png"/><Relationship Id="rId1" Type="http://schemas.openxmlformats.org/officeDocument/2006/relationships/slideLayout" Target="../slideLayouts/slideLayout7.xml"/><Relationship Id="rId15" Type="http://schemas.openxmlformats.org/officeDocument/2006/relationships/image" Target="../media/image69.png"/><Relationship Id="rId14" Type="http://schemas.openxmlformats.org/officeDocument/2006/relationships/image" Target="../media/image66.png"/></Relationships>
</file>

<file path=ppt/slides/_rels/slide3.xml.rels><?xml version="1.0" encoding="UTF-8" standalone="yes"?>
<Relationships xmlns="http://schemas.openxmlformats.org/package/2006/relationships"><Relationship Id="rId13" Type="http://schemas.openxmlformats.org/officeDocument/2006/relationships/image" Target="../media/image54.svg"/><Relationship Id="rId18" Type="http://schemas.openxmlformats.org/officeDocument/2006/relationships/image" Target="../media/image15.png"/><Relationship Id="rId8" Type="http://schemas.openxmlformats.org/officeDocument/2006/relationships/image" Target="../media/image31.svg"/><Relationship Id="rId3" Type="http://schemas.openxmlformats.org/officeDocument/2006/relationships/image" Target="../media/image13.png"/><Relationship Id="rId21" Type="http://schemas.openxmlformats.org/officeDocument/2006/relationships/image" Target="../media/image4.png"/><Relationship Id="rId17" Type="http://schemas.openxmlformats.org/officeDocument/2006/relationships/image" Target="../media/image40.svg"/><Relationship Id="rId12" Type="http://schemas.openxmlformats.org/officeDocument/2006/relationships/image" Target="../media/image7.svg"/><Relationship Id="rId2" Type="http://schemas.openxmlformats.org/officeDocument/2006/relationships/image" Target="../media/image1.jpeg"/><Relationship Id="rId20" Type="http://schemas.openxmlformats.org/officeDocument/2006/relationships/image" Target="../media/image24.svg"/><Relationship Id="rId1" Type="http://schemas.openxmlformats.org/officeDocument/2006/relationships/slideLayout" Target="../slideLayouts/slideLayout7.xml"/><Relationship Id="rId19" Type="http://schemas.openxmlformats.org/officeDocument/2006/relationships/image" Target="../media/image10.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68.png"/><Relationship Id="rId14" Type="http://schemas.openxmlformats.org/officeDocument/2006/relationships/image" Target="../media/image4.png"/></Relationships>
</file>

<file path=ppt/slides/_rels/slide31.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3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7.xml"/><Relationship Id="rId32" Type="http://schemas.openxmlformats.org/officeDocument/2006/relationships/image" Target="../media/image68.png"/><Relationship Id="rId31" Type="http://schemas.openxmlformats.org/officeDocument/2006/relationships/image" Target="NULL"/><Relationship Id="rId14" Type="http://schemas.openxmlformats.org/officeDocument/2006/relationships/image" Target="../media/image44.png"/></Relationships>
</file>

<file path=ppt/slides/_rels/slide32.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33"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7.xml"/><Relationship Id="rId32" Type="http://schemas.openxmlformats.org/officeDocument/2006/relationships/image" Target="../media/image68.png"/><Relationship Id="rId31" Type="http://schemas.openxmlformats.org/officeDocument/2006/relationships/image" Target="NULL"/><Relationship Id="rId14" Type="http://schemas.openxmlformats.org/officeDocument/2006/relationships/image" Target="../media/image72.png"/></Relationships>
</file>

<file path=ppt/slides/_rels/slide33.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76.png"/><Relationship Id="rId1" Type="http://schemas.openxmlformats.org/officeDocument/2006/relationships/slideLayout" Target="../slideLayouts/slideLayout7.xml"/><Relationship Id="rId15" Type="http://schemas.openxmlformats.org/officeDocument/2006/relationships/image" Target="../media/image74.png"/><Relationship Id="rId14" Type="http://schemas.openxmlformats.org/officeDocument/2006/relationships/image" Target="../media/image4.png"/></Relationships>
</file>

<file path=ppt/slides/_rels/slide34.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17" Type="http://schemas.openxmlformats.org/officeDocument/2006/relationships/image" Target="../media/image78.png"/><Relationship Id="rId2" Type="http://schemas.openxmlformats.org/officeDocument/2006/relationships/image" Target="../media/image1.jpeg"/><Relationship Id="rId16" Type="http://schemas.openxmlformats.org/officeDocument/2006/relationships/image" Target="../media/image74.png"/><Relationship Id="rId1" Type="http://schemas.openxmlformats.org/officeDocument/2006/relationships/slideLayout" Target="../slideLayouts/slideLayout7.xml"/><Relationship Id="rId15" Type="http://schemas.openxmlformats.org/officeDocument/2006/relationships/image" Target="../media/image75.png"/><Relationship Id="rId14" Type="http://schemas.openxmlformats.org/officeDocument/2006/relationships/image" Target="../media/image4.png"/></Relationships>
</file>

<file path=ppt/slides/_rels/slide35.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15" Type="http://schemas.openxmlformats.org/officeDocument/2006/relationships/image" Target="../media/image36.svg"/><Relationship Id="rId4" Type="http://schemas.openxmlformats.org/officeDocument/2006/relationships/image" Target="../media/image130.svg"/><Relationship Id="rId14" Type="http://schemas.openxmlformats.org/officeDocument/2006/relationships/image" Target="../media/image20.png"/></Relationships>
</file>

<file path=ppt/slides/_rels/slide36.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82.png"/><Relationship Id="rId3" Type="http://schemas.openxmlformats.org/officeDocument/2006/relationships/image" Target="../media/image4.png"/><Relationship Id="rId12" Type="http://schemas.openxmlformats.org/officeDocument/2006/relationships/image" Target="../media/image71.sv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9.png"/><Relationship Id="rId1" Type="http://schemas.openxmlformats.org/officeDocument/2006/relationships/slideLayout" Target="../slideLayouts/slideLayout7.xml"/><Relationship Id="rId15" Type="http://schemas.openxmlformats.org/officeDocument/2006/relationships/image" Target="../media/image80.png"/><Relationship Id="rId10" Type="http://schemas.openxmlformats.org/officeDocument/2006/relationships/image" Target="../media/image33.svg"/><Relationship Id="rId14" Type="http://schemas.openxmlformats.org/officeDocument/2006/relationships/image" Target="../media/image77.png"/></Relationships>
</file>

<file path=ppt/slides/_rels/slide37.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84.png"/><Relationship Id="rId3" Type="http://schemas.openxmlformats.org/officeDocument/2006/relationships/image" Target="../media/image4.png"/><Relationship Id="rId12" Type="http://schemas.openxmlformats.org/officeDocument/2006/relationships/image" Target="../media/image71.sv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9.png"/><Relationship Id="rId20" Type="http://schemas.openxmlformats.org/officeDocument/2006/relationships/image" Target="../media/image86.png"/><Relationship Id="rId1" Type="http://schemas.openxmlformats.org/officeDocument/2006/relationships/slideLayout" Target="../slideLayouts/slideLayout7.xml"/><Relationship Id="rId15" Type="http://schemas.openxmlformats.org/officeDocument/2006/relationships/image" Target="../media/image83.png"/><Relationship Id="rId10" Type="http://schemas.openxmlformats.org/officeDocument/2006/relationships/image" Target="../media/image33.svg"/><Relationship Id="rId19" Type="http://schemas.openxmlformats.org/officeDocument/2006/relationships/image" Target="../media/image85.png"/><Relationship Id="rId14" Type="http://schemas.openxmlformats.org/officeDocument/2006/relationships/image" Target="../media/image77.png"/></Relationships>
</file>

<file path=ppt/slides/_rels/slide38.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90.png"/><Relationship Id="rId3" Type="http://schemas.openxmlformats.org/officeDocument/2006/relationships/image" Target="../media/image79.png"/><Relationship Id="rId12" Type="http://schemas.openxmlformats.org/officeDocument/2006/relationships/image" Target="../media/image71.svg"/><Relationship Id="rId17" Type="http://schemas.openxmlformats.org/officeDocument/2006/relationships/image" Target="../media/image89.png"/><Relationship Id="rId2" Type="http://schemas.openxmlformats.org/officeDocument/2006/relationships/image" Target="../media/image1.jpeg"/><Relationship Id="rId16" Type="http://schemas.openxmlformats.org/officeDocument/2006/relationships/image" Target="../media/image8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87.png"/><Relationship Id="rId10" Type="http://schemas.openxmlformats.org/officeDocument/2006/relationships/image" Target="../media/image33.svg"/><Relationship Id="rId4" Type="http://schemas.microsoft.com/office/2007/relationships/hdphoto" Target="../media/hdphoto3.wdp"/><Relationship Id="rId14" Type="http://schemas.openxmlformats.org/officeDocument/2006/relationships/image" Target="../media/image4.png"/></Relationships>
</file>

<file path=ppt/slides/_rels/slide39.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79.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9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81.png"/><Relationship Id="rId10" Type="http://schemas.openxmlformats.org/officeDocument/2006/relationships/image" Target="../media/image33.svg"/><Relationship Id="rId4" Type="http://schemas.microsoft.com/office/2007/relationships/hdphoto" Target="../media/hdphoto3.wdp"/><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240.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0.svg"/><Relationship Id="rId5" Type="http://schemas.openxmlformats.org/officeDocument/2006/relationships/image" Target="../media/image7.png"/><Relationship Id="rId31" Type="http://schemas.openxmlformats.org/officeDocument/2006/relationships/image" Target="../media/image30.svg"/><Relationship Id="rId4" Type="http://schemas.openxmlformats.org/officeDocument/2006/relationships/image" Target="../media/image400.sv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93.png"/></Relationships>
</file>

<file path=ppt/slides/_rels/slide41.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0.svg"/><Relationship Id="rId15" Type="http://schemas.openxmlformats.org/officeDocument/2006/relationships/image" Target="../media/image95.png"/><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92.png"/></Relationships>
</file>

<file path=ppt/slides/_rels/slide42.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0.svg"/><Relationship Id="rId15" Type="http://schemas.openxmlformats.org/officeDocument/2006/relationships/image" Target="../media/image94.png"/><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4.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99.png"/></Relationships>
</file>

<file path=ppt/slides/_rels/slide46.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7.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00.png"/></Relationships>
</file>

<file path=ppt/slides/_rels/slide4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54.png"/><Relationship Id="rId10" Type="http://schemas.openxmlformats.org/officeDocument/2006/relationships/image" Target="NULL"/><Relationship Id="rId4" Type="http://schemas.openxmlformats.org/officeDocument/2006/relationships/image" Target="../media/image130.svg"/><Relationship Id="rId9" Type="http://schemas.openxmlformats.org/officeDocument/2006/relationships/image" Target="../media/image98.png"/></Relationships>
</file>

<file path=ppt/slides/_rels/slide49.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21" Type="http://schemas.openxmlformats.org/officeDocument/2006/relationships/image" Target="../media/image36.sv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15" Type="http://schemas.openxmlformats.org/officeDocument/2006/relationships/image" Target="../media/image20.png"/><Relationship Id="rId14" Type="http://schemas.openxmlformats.org/officeDocument/2006/relationships/image" Target="../media/image101.png"/></Relationships>
</file>

<file path=ppt/slides/_rels/slide5.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17.png"/><Relationship Id="rId3" Type="http://schemas.openxmlformats.org/officeDocument/2006/relationships/image" Target="../media/image1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4.png"/><Relationship Id="rId14" Type="http://schemas.openxmlformats.org/officeDocument/2006/relationships/image" Target="../media/image18.png"/></Relationships>
</file>

<file path=ppt/slides/_rels/slide50.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21" Type="http://schemas.openxmlformats.org/officeDocument/2006/relationships/image" Target="../media/image36.sv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14" Type="http://schemas.openxmlformats.org/officeDocument/2006/relationships/image" Target="../media/image20.png"/><Relationship Id="rId22"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3.png"/><Relationship Id="rId19" Type="http://schemas.openxmlformats.org/officeDocument/2006/relationships/image" Target="../media/image70.svg"/><Relationship Id="rId4" Type="http://schemas.openxmlformats.org/officeDocument/2006/relationships/image" Target="../media/image13.sv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07.png"/><Relationship Id="rId25" Type="http://schemas.openxmlformats.org/officeDocument/2006/relationships/image" Target="../media/image276.svg"/><Relationship Id="rId2" Type="http://schemas.openxmlformats.org/officeDocument/2006/relationships/image" Target="../media/image1.jpeg"/><Relationship Id="rId20"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32.png"/><Relationship Id="rId23" Type="http://schemas.openxmlformats.org/officeDocument/2006/relationships/image" Target="../media/image106.png"/><Relationship Id="rId19" Type="http://schemas.openxmlformats.org/officeDocument/2006/relationships/image" Target="../media/image70.svg"/><Relationship Id="rId4" Type="http://schemas.openxmlformats.org/officeDocument/2006/relationships/image" Target="../media/image13.svg"/><Relationship Id="rId22" Type="http://schemas.openxmlformats.org/officeDocument/2006/relationships/image" Target="../media/image105.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1" Type="http://schemas.openxmlformats.org/officeDocument/2006/relationships/image" Target="../media/image36.svg"/><Relationship Id="rId7" Type="http://schemas.openxmlformats.org/officeDocument/2006/relationships/image" Target="../media/image155.svg"/><Relationship Id="rId2" Type="http://schemas.openxmlformats.org/officeDocument/2006/relationships/image" Target="../media/image1.jpe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0.svg"/><Relationship Id="rId24" Type="http://schemas.openxmlformats.org/officeDocument/2006/relationships/image" Target="../media/image39.png"/><Relationship Id="rId23" Type="http://schemas.openxmlformats.org/officeDocument/2006/relationships/image" Target="../media/image15.png"/><Relationship Id="rId19" Type="http://schemas.openxmlformats.org/officeDocument/2006/relationships/image" Target="../media/image70.svg"/><Relationship Id="rId22" Type="http://schemas.openxmlformats.org/officeDocument/2006/relationships/image" Target="../media/image108.png"/><Relationship Id="rId4" Type="http://schemas.openxmlformats.org/officeDocument/2006/relationships/image" Target="../media/image45.svg"/></Relationships>
</file>

<file path=ppt/slides/_rels/slide54.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8.png"/><Relationship Id="rId3" Type="http://schemas.openxmlformats.org/officeDocument/2006/relationships/image" Target="../media/image110.png"/><Relationship Id="rId7" Type="http://schemas.openxmlformats.org/officeDocument/2006/relationships/image" Target="../media/image111.png"/><Relationship Id="rId12" Type="http://schemas.openxmlformats.org/officeDocument/2006/relationships/image" Target="../media/image126.svg"/><Relationship Id="rId2" Type="http://schemas.openxmlformats.org/officeDocument/2006/relationships/image" Target="../media/image109.jpe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400.svg"/><Relationship Id="rId11" Type="http://schemas.openxmlformats.org/officeDocument/2006/relationships/image" Target="../media/image113.png"/><Relationship Id="rId5" Type="http://schemas.openxmlformats.org/officeDocument/2006/relationships/image" Target="../media/image14.png"/><Relationship Id="rId15" Type="http://schemas.openxmlformats.org/officeDocument/2006/relationships/image" Target="../media/image114.png"/><Relationship Id="rId10" Type="http://schemas.openxmlformats.org/officeDocument/2006/relationships/image" Target="../media/image124.svg"/><Relationship Id="rId4" Type="http://schemas.openxmlformats.org/officeDocument/2006/relationships/image" Target="../media/image120.svg"/><Relationship Id="rId9" Type="http://schemas.openxmlformats.org/officeDocument/2006/relationships/image" Target="../media/image112.png"/><Relationship Id="rId14" Type="http://schemas.openxmlformats.org/officeDocument/2006/relationships/image" Target="../media/image150.svg"/></Relationships>
</file>

<file path=ppt/slides/_rels/slide6.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0.png"/><Relationship Id="rId32" Type="http://schemas.openxmlformats.org/officeDocument/2006/relationships/image" Target="../media/image22.png"/><Relationship Id="rId15" Type="http://schemas.openxmlformats.org/officeDocument/2006/relationships/image" Target="../media/image21.png"/><Relationship Id="rId10" Type="http://schemas.openxmlformats.org/officeDocument/2006/relationships/image" Target="../media/image33.svg"/><Relationship Id="rId31" Type="http://schemas.openxmlformats.org/officeDocument/2006/relationships/image" Target="../media/image29.sv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25.png"/><Relationship Id="rId3" Type="http://schemas.openxmlformats.org/officeDocument/2006/relationships/image" Target="../media/image19.png"/><Relationship Id="rId12" Type="http://schemas.openxmlformats.org/officeDocument/2006/relationships/image" Target="../media/image36.svg"/><Relationship Id="rId17" Type="http://schemas.openxmlformats.org/officeDocument/2006/relationships/image" Target="../media/image24.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7.xml"/><Relationship Id="rId5" Type="http://schemas.openxmlformats.org/officeDocument/2006/relationships/image" Target="../media/image20.png"/><Relationship Id="rId15" Type="http://schemas.openxmlformats.org/officeDocument/2006/relationships/image" Target="../media/image23.png"/><Relationship Id="rId19" Type="http://schemas.openxmlformats.org/officeDocument/2006/relationships/image" Target="NULL"/><Relationship Id="rId4" Type="http://schemas.openxmlformats.org/officeDocument/2006/relationships/image" Target="../media/image33.svg"/><Relationship Id="rId14" Type="http://schemas.openxmlformats.org/officeDocument/2006/relationships/image" Target="../media/image400.svg"/></Relationships>
</file>

<file path=ppt/slides/_rels/slide8.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6.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33.sv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30.pn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9.png"/><Relationship Id="rId2" Type="http://schemas.openxmlformats.org/officeDocument/2006/relationships/image" Target="../media/image1.jpeg"/><Relationship Id="rId16" Type="http://schemas.openxmlformats.org/officeDocument/2006/relationships/image" Target="../media/image28.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3.sv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38400" y="1714500"/>
            <a:ext cx="13736422" cy="69342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9113" y="5624735"/>
            <a:ext cx="3141930" cy="53127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47964">
            <a:off x="9033606" y="534820"/>
            <a:ext cx="851888" cy="86486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480631">
            <a:off x="8859170" y="8453342"/>
            <a:ext cx="1805266" cy="91165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472289" y="6341510"/>
            <a:ext cx="5430947" cy="4677403"/>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5786" flipH="1">
            <a:off x="-776588" y="-2274791"/>
            <a:ext cx="6173333" cy="4738033"/>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392242" y="1028700"/>
            <a:ext cx="1077132" cy="1157917"/>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621846" y="7915750"/>
            <a:ext cx="1077132" cy="1157917"/>
          </a:xfrm>
          <a:prstGeom prst="rect">
            <a:avLst/>
          </a:prstGeom>
        </p:spPr>
      </p:pic>
      <p:sp>
        <p:nvSpPr>
          <p:cNvPr id="12" name="TextBox 18">
            <a:extLst>
              <a:ext uri="{FF2B5EF4-FFF2-40B4-BE49-F238E27FC236}">
                <a16:creationId xmlns:a16="http://schemas.microsoft.com/office/drawing/2014/main" id="{FFB76694-B0F9-42DD-AF84-F5004FA4AE3C}"/>
              </a:ext>
            </a:extLst>
          </p:cNvPr>
          <p:cNvSpPr txBox="1"/>
          <p:nvPr/>
        </p:nvSpPr>
        <p:spPr>
          <a:xfrm>
            <a:off x="2362200" y="2019300"/>
            <a:ext cx="13868399" cy="531183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cả lớp!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mừng các em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tới buổi học này</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47904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8023841" y="10263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535899" y="5989994"/>
            <a:ext cx="1220071" cy="1238650"/>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5300" y="1502044"/>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943600" y="1485900"/>
                <a:ext cx="11353800"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Gọi</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ON</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CMTT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∆OAN = ∆ OCN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OC = OA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485900"/>
                <a:ext cx="11353800" cy="3785652"/>
              </a:xfrm>
              <a:prstGeom prst="rect">
                <a:avLst/>
              </a:prstGeom>
              <a:blipFill>
                <a:blip r:embed="rId16"/>
                <a:stretch>
                  <a:fillRect l="-1879" r="-1825" b="-3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911748" y="5548848"/>
                <a:ext cx="17602200"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OB = OC ; OA = OC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cmt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OB = OA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mút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11748" y="5548848"/>
                <a:ext cx="17602200" cy="3785652"/>
              </a:xfrm>
              <a:prstGeom prst="rect">
                <a:avLst/>
              </a:prstGeom>
              <a:blipFill>
                <a:blip r:embed="rId17"/>
                <a:stretch>
                  <a:fillRect l="-1247" b="-3060"/>
                </a:stretch>
              </a:blipFill>
            </p:spPr>
            <p:txBody>
              <a:bodyPr/>
              <a:lstStyle/>
              <a:p>
                <a:r>
                  <a:rPr lang="en-US">
                    <a:noFill/>
                  </a:rPr>
                  <a:t> </a:t>
                </a:r>
              </a:p>
            </p:txBody>
          </p:sp>
        </mc:Fallback>
      </mc:AlternateContent>
    </p:spTree>
    <p:extLst>
      <p:ext uri="{BB962C8B-B14F-4D97-AF65-F5344CB8AC3E}">
        <p14:creationId xmlns:p14="http://schemas.microsoft.com/office/powerpoint/2010/main" val="68016195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7874" y="8956826"/>
            <a:ext cx="2874288" cy="38149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58541" y="195138"/>
            <a:ext cx="1252030" cy="1271096"/>
          </a:xfrm>
          <a:prstGeom prst="rect">
            <a:avLst/>
          </a:prstGeom>
        </p:spPr>
      </p:pic>
      <p:sp>
        <p:nvSpPr>
          <p:cNvPr id="8" name="Rectangle 7"/>
          <p:cNvSpPr/>
          <p:nvPr/>
        </p:nvSpPr>
        <p:spPr>
          <a:xfrm>
            <a:off x="7391400" y="580397"/>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ounded Rectangular Callout 8"/>
          <p:cNvSpPr/>
          <p:nvPr/>
        </p:nvSpPr>
        <p:spPr>
          <a:xfrm>
            <a:off x="3733800" y="2467048"/>
            <a:ext cx="13716000" cy="51910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 name="Picture 6"/>
          <p:cNvPicPr>
            <a:picLocks noChangeAspect="1"/>
          </p:cNvPicPr>
          <p:nvPr/>
        </p:nvPicPr>
        <p:blipFill>
          <a:blip r:embed="rId13"/>
          <a:srcRect/>
          <a:stretch>
            <a:fillRect/>
          </a:stretch>
        </p:blipFill>
        <p:spPr>
          <a:xfrm flipH="1">
            <a:off x="633945" y="3096610"/>
            <a:ext cx="2825513" cy="4418542"/>
          </a:xfrm>
          <a:prstGeom prst="rect">
            <a:avLst/>
          </a:prstGeom>
        </p:spPr>
      </p:pic>
      <p:pic>
        <p:nvPicPr>
          <p:cNvPr id="12" name="Picture 6"/>
          <p:cNvPicPr>
            <a:picLocks noChangeAspect="1"/>
          </p:cNvPicPr>
          <p:nvPr/>
        </p:nvPicPr>
        <p:blipFill>
          <a:blip r:embed="rId14"/>
          <a:srcRect/>
          <a:stretch>
            <a:fillRect/>
          </a:stretch>
        </p:blipFill>
        <p:spPr>
          <a:xfrm>
            <a:off x="13606026" y="7137202"/>
            <a:ext cx="2584303" cy="201037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5" cstate="print">
            <a:extLst>
              <a:ext uri="{BEBA8EAE-BF5A-486C-A8C5-ECC9F3942E4B}">
                <a14:imgProps xmlns:a14="http://schemas.microsoft.com/office/drawing/2010/main">
                  <a14:imgLayer r:embed="rId1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67001" y="856995"/>
            <a:ext cx="916790" cy="1012519"/>
          </a:xfrm>
          <a:prstGeom prst="rect">
            <a:avLst/>
          </a:prstGeom>
        </p:spPr>
      </p:pic>
      <p:sp>
        <p:nvSpPr>
          <p:cNvPr id="18" name="Rectangle 17"/>
          <p:cNvSpPr/>
          <p:nvPr/>
        </p:nvSpPr>
        <p:spPr>
          <a:xfrm>
            <a:off x="4498856" y="2682847"/>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Vì giao điểm O của ba đường trung trực trong tam giác ABC cách đều ba đỉnh của tam giác đó (OA = OB = OC) nên có một đường tròn tâm O đi qua ba đỉnh A, B, C. </a:t>
            </a:r>
          </a:p>
        </p:txBody>
      </p:sp>
    </p:spTree>
    <p:extLst>
      <p:ext uri="{BB962C8B-B14F-4D97-AF65-F5344CB8AC3E}">
        <p14:creationId xmlns:p14="http://schemas.microsoft.com/office/powerpoint/2010/main" val="319748574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40504" y="987956"/>
              <a:ext cx="4546437"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tr78)</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2135" y="2281941"/>
            <a:ext cx="5474786" cy="6442959"/>
          </a:xfrm>
          <a:prstGeom prst="rect">
            <a:avLst/>
          </a:prstGeom>
        </p:spPr>
      </p:pic>
      <p:sp>
        <p:nvSpPr>
          <p:cNvPr id="5" name="Rectangle 4"/>
          <p:cNvSpPr/>
          <p:nvPr/>
        </p:nvSpPr>
        <p:spPr>
          <a:xfrm>
            <a:off x="7315200" y="2396509"/>
            <a:ext cx="10363200" cy="1938992"/>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d, m, n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3"/>
          <p:cNvPicPr>
            <a:picLocks noChangeAspect="1"/>
          </p:cNvPicPr>
          <p:nvPr/>
        </p:nvPicPr>
        <p:blipFill>
          <a:blip r:embed="rId11"/>
          <a:srcRect/>
          <a:stretch>
            <a:fillRect/>
          </a:stretch>
        </p:blipFill>
        <p:spPr>
          <a:xfrm>
            <a:off x="11658600" y="5135827"/>
            <a:ext cx="2133600" cy="3436673"/>
          </a:xfrm>
          <a:prstGeom prst="rect">
            <a:avLst/>
          </a:prstGeom>
        </p:spPr>
      </p:pic>
      <p:grpSp>
        <p:nvGrpSpPr>
          <p:cNvPr id="14" name="Group 2"/>
          <p:cNvGrpSpPr/>
          <p:nvPr/>
        </p:nvGrpSpPr>
        <p:grpSpPr>
          <a:xfrm>
            <a:off x="-1436558" y="9377544"/>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556025" y="-2511001"/>
            <a:ext cx="6173333" cy="4738033"/>
          </a:xfrm>
          <a:prstGeom prst="rect">
            <a:avLst/>
          </a:prstGeom>
        </p:spPr>
      </p:pic>
      <p:sp>
        <p:nvSpPr>
          <p:cNvPr id="6" name="Rectangle 5"/>
          <p:cNvSpPr/>
          <p:nvPr/>
        </p:nvSpPr>
        <p:spPr>
          <a:xfrm>
            <a:off x="6781800" y="3429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NHẬN XÉT</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575124" y="7777039"/>
            <a:ext cx="1252030" cy="1271096"/>
          </a:xfrm>
          <a:prstGeom prst="rect">
            <a:avLst/>
          </a:prstGeom>
        </p:spPr>
      </p:pic>
      <p:pic>
        <p:nvPicPr>
          <p:cNvPr id="9"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96150" y="7573505"/>
            <a:ext cx="3695700" cy="2411014"/>
          </a:xfrm>
          <a:prstGeom prst="rect">
            <a:avLst/>
          </a:prstGeom>
        </p:spPr>
      </p:pic>
      <p:pic>
        <p:nvPicPr>
          <p:cNvPr id="10" name="Picture 9"/>
          <p:cNvPicPr/>
          <p:nvPr/>
        </p:nvPicPr>
        <p:blipFill>
          <a:blip r:embed="rId14">
            <a:extLst>
              <a:ext uri="{28A0092B-C50C-407E-A947-70E740481C1C}">
                <a14:useLocalDpi xmlns:a14="http://schemas.microsoft.com/office/drawing/2010/main" val="0"/>
              </a:ext>
            </a:extLst>
          </a:blip>
          <a:stretch>
            <a:fillRect/>
          </a:stretch>
        </p:blipFill>
        <p:spPr>
          <a:xfrm>
            <a:off x="1371600" y="2152649"/>
            <a:ext cx="5117924" cy="5048251"/>
          </a:xfrm>
          <a:prstGeom prst="rect">
            <a:avLst/>
          </a:prstGeom>
        </p:spPr>
      </p:pic>
      <p:sp>
        <p:nvSpPr>
          <p:cNvPr id="11" name="Rectangle 10"/>
          <p:cNvSpPr/>
          <p:nvPr/>
        </p:nvSpPr>
        <p:spPr>
          <a:xfrm>
            <a:off x="7277100" y="2152649"/>
            <a:ext cx="9410700" cy="4708981"/>
          </a:xfrm>
          <a:prstGeom prst="rect">
            <a:avLst/>
          </a:prstGeom>
        </p:spPr>
        <p:txBody>
          <a:bodyPr wrap="squar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Vì giao điểm O của ba đường trung trực trong tam giác ABC cách đều ba đỉnh của tam giác đó (OA = OB = OC) nên có một đường tròn tâm O đi qua ba đỉnh </a:t>
            </a:r>
            <a:r>
              <a:rPr lang="nl-NL" sz="4000" dirty="0" smtClean="0">
                <a:latin typeface="Arial" panose="020B0604020202020204" pitchFamily="34" charset="0"/>
                <a:ea typeface="Calibri" panose="020F0502020204030204" pitchFamily="34" charset="0"/>
                <a:cs typeface="Arial" panose="020B0604020202020204" pitchFamily="34" charset="0"/>
              </a:rPr>
              <a:t>    A</a:t>
            </a:r>
            <a:r>
              <a:rPr lang="nl-NL" sz="4000" dirty="0">
                <a:latin typeface="Arial" panose="020B0604020202020204" pitchFamily="34" charset="0"/>
                <a:ea typeface="Calibri" panose="020F0502020204030204" pitchFamily="34" charset="0"/>
                <a:cs typeface="Arial" panose="020B0604020202020204" pitchFamily="34" charset="0"/>
              </a:rPr>
              <a:t>, B, C. (H.9.40)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82670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15190" y="9836762"/>
            <a:ext cx="2488422" cy="420770"/>
          </a:xfrm>
          <a:prstGeom prst="rect">
            <a:avLst/>
          </a:prstGeom>
        </p:spPr>
      </p:pic>
      <p:grpSp>
        <p:nvGrpSpPr>
          <p:cNvPr id="8" name="Group 7"/>
          <p:cNvGrpSpPr/>
          <p:nvPr/>
        </p:nvGrpSpPr>
        <p:grpSpPr>
          <a:xfrm>
            <a:off x="5921321" y="333301"/>
            <a:ext cx="6096000" cy="914400"/>
            <a:chOff x="1554480" y="876300"/>
            <a:chExt cx="6096000" cy="1143000"/>
          </a:xfrm>
          <a:solidFill>
            <a:schemeClr val="accent5">
              <a:lumMod val="75000"/>
            </a:schemeClr>
          </a:solidFill>
        </p:grpSpPr>
        <p:sp>
          <p:nvSpPr>
            <p:cNvPr id="9" name="Flowchart: Terminator 8"/>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tr78)</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11" name="Picture 3">
            <a:extLst>
              <a:ext uri="{FF2B5EF4-FFF2-40B4-BE49-F238E27FC236}">
                <a16:creationId xmlns:a16="http://schemas.microsoft.com/office/drawing/2014/main" id="{96E85870-286D-4CCC-AA6B-47C2AF4CDE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69558"/>
            <a:ext cx="1158449" cy="1703601"/>
          </a:xfrm>
          <a:prstGeom prst="rect">
            <a:avLst/>
          </a:prstGeom>
        </p:spPr>
      </p:pic>
      <p:sp>
        <p:nvSpPr>
          <p:cNvPr id="12" name="Oval Callout 11"/>
          <p:cNvSpPr/>
          <p:nvPr/>
        </p:nvSpPr>
        <p:spPr>
          <a:xfrm>
            <a:off x="8104263" y="466051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3" name="Rectangle 2"/>
          <p:cNvSpPr/>
          <p:nvPr/>
        </p:nvSpPr>
        <p:spPr>
          <a:xfrm>
            <a:off x="914400" y="1519178"/>
            <a:ext cx="16916400"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AI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Al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Al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8"/>
          <p:cNvSpPr>
            <a:spLocks noChangeArrowheads="1"/>
          </p:cNvSpPr>
          <p:nvPr/>
        </p:nvSpPr>
        <p:spPr bwMode="auto">
          <a:xfrm>
            <a:off x="914400" y="5829300"/>
            <a:ext cx="9531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4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grpSp>
        <p:nvGrpSpPr>
          <p:cNvPr id="13" name="Group 12"/>
          <p:cNvGrpSpPr/>
          <p:nvPr/>
        </p:nvGrpSpPr>
        <p:grpSpPr>
          <a:xfrm>
            <a:off x="1524000" y="6491019"/>
            <a:ext cx="11696081" cy="3172868"/>
            <a:chOff x="0" y="-969120"/>
            <a:chExt cx="7872536" cy="3172869"/>
          </a:xfrm>
        </p:grpSpPr>
        <p:cxnSp>
          <p:nvCxnSpPr>
            <p:cNvPr id="14" name="Straight Connector 13"/>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9"/>
            <p:cNvSpPr txBox="1"/>
            <p:nvPr/>
          </p:nvSpPr>
          <p:spPr>
            <a:xfrm>
              <a:off x="307524" y="-75626"/>
              <a:ext cx="882650" cy="193899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10"/>
            <p:cNvSpPr txBox="1"/>
            <p:nvPr/>
          </p:nvSpPr>
          <p:spPr>
            <a:xfrm>
              <a:off x="384256" y="1018231"/>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1"/>
                <p:cNvSpPr txBox="1"/>
                <p:nvPr/>
              </p:nvSpPr>
              <p:spPr>
                <a:xfrm>
                  <a:off x="1343638" y="-969120"/>
                  <a:ext cx="4923790" cy="1938992"/>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TextBox 11"/>
                <p:cNvSpPr txBox="1">
                  <a:spLocks noRot="1" noChangeAspect="1" noMove="1" noResize="1" noEditPoints="1" noAdjustHandles="1" noChangeArrowheads="1" noChangeShapeType="1" noTextEdit="1"/>
                </p:cNvSpPr>
                <p:nvPr/>
              </p:nvSpPr>
              <p:spPr>
                <a:xfrm>
                  <a:off x="1343638" y="-969120"/>
                  <a:ext cx="4923790" cy="1938992"/>
                </a:xfrm>
                <a:prstGeom prst="rect">
                  <a:avLst/>
                </a:prstGeom>
                <a:blipFill>
                  <a:blip r:embed="rId15"/>
                  <a:stretch>
                    <a:fillRect l="-2917" b="-6918"/>
                  </a:stretch>
                </a:blipFill>
              </p:spPr>
              <p:txBody>
                <a:bodyPr/>
                <a:lstStyle/>
                <a:p>
                  <a:r>
                    <a:rPr lang="en-US">
                      <a:noFill/>
                    </a:rPr>
                    <a:t> </a:t>
                  </a:r>
                </a:p>
              </p:txBody>
            </p:sp>
          </mc:Fallback>
        </mc:AlternateContent>
        <p:sp>
          <p:nvSpPr>
            <p:cNvPr id="19" name="TextBox 12"/>
            <p:cNvSpPr txBox="1"/>
            <p:nvPr/>
          </p:nvSpPr>
          <p:spPr>
            <a:xfrm>
              <a:off x="1331094" y="1188086"/>
              <a:ext cx="6541442"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p>
        </p:txBody>
      </p:sp>
      <p:pic>
        <p:nvPicPr>
          <p:cNvPr id="21" name="Picture 20"/>
          <p:cNvPicPr/>
          <p:nvPr/>
        </p:nvPicPr>
        <p:blipFill>
          <a:blip r:embed="rId16">
            <a:extLst>
              <a:ext uri="{28A0092B-C50C-407E-A947-70E740481C1C}">
                <a14:useLocalDpi xmlns:a14="http://schemas.microsoft.com/office/drawing/2010/main" val="0"/>
              </a:ext>
            </a:extLst>
          </a:blip>
          <a:stretch>
            <a:fillRect/>
          </a:stretch>
        </p:blipFill>
        <p:spPr>
          <a:xfrm>
            <a:off x="12675596" y="5600149"/>
            <a:ext cx="5155204" cy="3875205"/>
          </a:xfrm>
          <a:prstGeom prst="rect">
            <a:avLst/>
          </a:prstGeom>
        </p:spPr>
      </p:pic>
    </p:spTree>
    <p:extLst>
      <p:ext uri="{BB962C8B-B14F-4D97-AF65-F5344CB8AC3E}">
        <p14:creationId xmlns:p14="http://schemas.microsoft.com/office/powerpoint/2010/main" val="4095504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63602" y="6504792"/>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9" name="Picture 8"/>
          <p:cNvPicPr/>
          <p:nvPr/>
        </p:nvPicPr>
        <p:blipFill>
          <a:blip r:embed="rId14">
            <a:extLst>
              <a:ext uri="{28A0092B-C50C-407E-A947-70E740481C1C}">
                <a14:useLocalDpi xmlns:a14="http://schemas.microsoft.com/office/drawing/2010/main" val="0"/>
              </a:ext>
            </a:extLst>
          </a:blip>
          <a:stretch>
            <a:fillRect/>
          </a:stretch>
        </p:blipFill>
        <p:spPr>
          <a:xfrm>
            <a:off x="381000" y="1314798"/>
            <a:ext cx="4649276" cy="372321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486400" y="1409700"/>
                <a:ext cx="11082663"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AB = AC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IB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IC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(do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486400" y="1409700"/>
                <a:ext cx="11082663" cy="3785652"/>
              </a:xfrm>
              <a:prstGeom prst="rect">
                <a:avLst/>
              </a:prstGeom>
              <a:blipFill>
                <a:blip r:embed="rId15"/>
                <a:stretch>
                  <a:fillRect l="-1925" b="-3060"/>
                </a:stretch>
              </a:blipFill>
            </p:spPr>
            <p:txBody>
              <a:bodyPr/>
              <a:lstStyle/>
              <a:p>
                <a:r>
                  <a:rPr lang="en-US">
                    <a:noFill/>
                  </a:rPr>
                  <a:t> </a:t>
                </a:r>
              </a:p>
            </p:txBody>
          </p:sp>
        </mc:Fallback>
      </mc:AlternateContent>
      <p:sp>
        <p:nvSpPr>
          <p:cNvPr id="4" name="Right Brace 3"/>
          <p:cNvSpPr/>
          <p:nvPr/>
        </p:nvSpPr>
        <p:spPr>
          <a:xfrm>
            <a:off x="12268200" y="2635001"/>
            <a:ext cx="6096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587428" y="8496300"/>
            <a:ext cx="1951084" cy="159018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486400" y="5284287"/>
                <a:ext cx="13411200" cy="1969193"/>
              </a:xfrm>
              <a:prstGeom prst="rect">
                <a:avLst/>
              </a:prstGeom>
            </p:spPr>
            <p:txBody>
              <a:bodyPr wrap="square">
                <a:spAutoFit/>
              </a:bodyPr>
              <a:lstStyle/>
              <a:p>
                <a:pPr lvl="0" algn="just">
                  <a:lnSpc>
                    <a:spcPct val="150000"/>
                  </a:lnSpc>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86400" y="5284287"/>
                <a:ext cx="13411200" cy="1969193"/>
              </a:xfrm>
              <a:prstGeom prst="rect">
                <a:avLst/>
              </a:prstGeom>
              <a:blipFill>
                <a:blip r:embed="rId32"/>
                <a:stretch>
                  <a:fillRect l="-1591" b="-6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877800" y="2906418"/>
                <a:ext cx="5189241" cy="1015663"/>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877800" y="2906418"/>
                <a:ext cx="5189241" cy="1015663"/>
              </a:xfrm>
              <a:prstGeom prst="rect">
                <a:avLst/>
              </a:prstGeom>
              <a:blipFill>
                <a:blip r:embed="rId33"/>
                <a:stretch>
                  <a:fillRect r="-3290"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877800" y="3960181"/>
                <a:ext cx="3217035" cy="1045864"/>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877800" y="3960181"/>
                <a:ext cx="3217035" cy="1045864"/>
              </a:xfrm>
              <a:prstGeom prst="rect">
                <a:avLst/>
              </a:prstGeom>
              <a:blipFill>
                <a:blip r:embed="rId34"/>
                <a:stretch>
                  <a:fillRect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9600" y="7283986"/>
                <a:ext cx="16840200" cy="2964914"/>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Theo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 do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09600" y="7283986"/>
                <a:ext cx="16840200" cy="2964914"/>
              </a:xfrm>
              <a:prstGeom prst="rect">
                <a:avLst/>
              </a:prstGeom>
              <a:blipFill>
                <a:blip r:embed="rId35"/>
                <a:stretch>
                  <a:fillRect l="-1267" r="-1231" b="-4115"/>
                </a:stretch>
              </a:blipFill>
            </p:spPr>
            <p:txBody>
              <a:bodyPr/>
              <a:lstStyle/>
              <a:p>
                <a:r>
                  <a:rPr lang="en-US">
                    <a:noFill/>
                  </a:rPr>
                  <a:t> </a:t>
                </a:r>
              </a:p>
            </p:txBody>
          </p:sp>
        </mc:Fallback>
      </mc:AlternateContent>
    </p:spTree>
    <p:extLst>
      <p:ext uri="{BB962C8B-B14F-4D97-AF65-F5344CB8AC3E}">
        <p14:creationId xmlns:p14="http://schemas.microsoft.com/office/powerpoint/2010/main" val="1190721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down)">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barn(inVertical)">
                                      <p:cBhvr>
                                        <p:cTn id="6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32813" y="9563100"/>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val Callout 12"/>
          <p:cNvSpPr/>
          <p:nvPr/>
        </p:nvSpPr>
        <p:spPr>
          <a:xfrm>
            <a:off x="8267700" y="20955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5436676" y="42037"/>
            <a:ext cx="10615047"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381000" y="3303771"/>
            <a:ext cx="4903276" cy="42428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86400" y="3162300"/>
                <a:ext cx="12109868" cy="61452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G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ABC</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CM, BP.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NB = NC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86400" y="3162300"/>
                <a:ext cx="12109868" cy="6145272"/>
              </a:xfrm>
              <a:prstGeom prst="rect">
                <a:avLst/>
              </a:prstGeom>
              <a:blipFill>
                <a:blip r:embed="rId16"/>
                <a:stretch>
                  <a:fillRect l="-1761" b="-1488"/>
                </a:stretch>
              </a:blipFill>
            </p:spPr>
            <p:txBody>
              <a:bodyPr/>
              <a:lstStyle/>
              <a:p>
                <a:r>
                  <a:rPr lang="en-US">
                    <a:noFill/>
                  </a:rPr>
                  <a:t> </a:t>
                </a:r>
              </a:p>
            </p:txBody>
          </p:sp>
        </mc:Fallback>
      </mc:AlternateContent>
      <p:sp>
        <p:nvSpPr>
          <p:cNvPr id="17" name="Right Brace 16"/>
          <p:cNvSpPr/>
          <p:nvPr/>
        </p:nvSpPr>
        <p:spPr>
          <a:xfrm>
            <a:off x="12877800" y="6362700"/>
            <a:ext cx="685800" cy="29448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3612590" y="6971440"/>
                <a:ext cx="4329544" cy="1824923"/>
              </a:xfrm>
              <a:prstGeom prst="rect">
                <a:avLst/>
              </a:prstGeom>
            </p:spPr>
            <p:txBody>
              <a:bodyPr wrap="square">
                <a:spAutoFit/>
              </a:bodyPr>
              <a:lstStyle/>
              <a:p>
                <a:pPr lvl="0" algn="ctr">
                  <a:lnSpc>
                    <a:spcPct val="150000"/>
                  </a:lnSpc>
                  <a:spcAft>
                    <a:spcPts val="800"/>
                  </a:spcAft>
                  <a:defRPr/>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ANB = ∆ ANC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3612590" y="6971440"/>
                <a:ext cx="4329544" cy="1824923"/>
              </a:xfrm>
              <a:prstGeom prst="rect">
                <a:avLst/>
              </a:prstGeom>
              <a:blipFill>
                <a:blip r:embed="rId17"/>
                <a:stretch>
                  <a:fillRect r="-7746" b="-13712"/>
                </a:stretch>
              </a:blipFill>
            </p:spPr>
            <p:txBody>
              <a:bodyPr/>
              <a:lstStyle/>
              <a:p>
                <a:r>
                  <a:rPr lang="en-US">
                    <a:noFill/>
                  </a:rPr>
                  <a:t> </a:t>
                </a:r>
              </a:p>
            </p:txBody>
          </p:sp>
        </mc:Fallback>
      </mc:AlternateContent>
    </p:spTree>
    <p:extLst>
      <p:ext uri="{BB962C8B-B14F-4D97-AF65-F5344CB8AC3E}">
        <p14:creationId xmlns:p14="http://schemas.microsoft.com/office/powerpoint/2010/main" val="345955373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barn(inVertical)">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0" dur="5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5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32813" y="7427278"/>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18291" y="367981"/>
            <a:ext cx="1220071" cy="1238650"/>
          </a:xfrm>
          <a:prstGeom prst="rect">
            <a:avLst/>
          </a:prstGeom>
        </p:spPr>
      </p:pic>
      <p:sp>
        <p:nvSpPr>
          <p:cNvPr id="13" name="Oval Callout 12"/>
          <p:cNvSpPr/>
          <p:nvPr/>
        </p:nvSpPr>
        <p:spPr>
          <a:xfrm>
            <a:off x="8237220" y="46237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13487400" y="868721"/>
            <a:ext cx="4267200" cy="3738462"/>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838200" y="2029517"/>
                <a:ext cx="13138092" cy="623818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𝐵𝐴𝑁</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𝐶𝐴𝑁</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AN hay AG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BP hay BG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AC, BC mag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tâm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đỉnh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838200" y="2029517"/>
                <a:ext cx="13138092" cy="6238183"/>
              </a:xfrm>
              <a:prstGeom prst="rect">
                <a:avLst/>
              </a:prstGeom>
              <a:blipFill>
                <a:blip r:embed="rId16"/>
                <a:stretch>
                  <a:fillRect b="-1466"/>
                </a:stretch>
              </a:blipFill>
            </p:spPr>
            <p:txBody>
              <a:bodyPr/>
              <a:lstStyle/>
              <a:p>
                <a:r>
                  <a:rPr lang="en-US">
                    <a:noFill/>
                  </a:rPr>
                  <a:t> </a:t>
                </a:r>
              </a:p>
            </p:txBody>
          </p:sp>
        </mc:Fallback>
      </mc:AlternateContent>
      <p:pic>
        <p:nvPicPr>
          <p:cNvPr id="17" name="Picture 6"/>
          <p:cNvPicPr>
            <a:picLocks noChangeAspect="1"/>
          </p:cNvPicPr>
          <p:nvPr/>
        </p:nvPicPr>
        <p:blipFill rotWithShape="1">
          <a:blip r:embed="rId17"/>
          <a:srcRect t="30236"/>
          <a:stretch/>
        </p:blipFill>
        <p:spPr>
          <a:xfrm>
            <a:off x="13045110" y="7200900"/>
            <a:ext cx="2695234" cy="2992516"/>
          </a:xfrm>
          <a:prstGeom prst="rect">
            <a:avLst/>
          </a:prstGeom>
        </p:spPr>
      </p:pic>
    </p:spTree>
    <p:extLst>
      <p:ext uri="{BB962C8B-B14F-4D97-AF65-F5344CB8AC3E}">
        <p14:creationId xmlns:p14="http://schemas.microsoft.com/office/powerpoint/2010/main" val="341335443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down)">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34748" flipV="1">
            <a:off x="-1200204" y="7726782"/>
            <a:ext cx="20117722" cy="6915467"/>
          </a:xfrm>
          <a:prstGeom prst="rect">
            <a:avLst/>
          </a:prstGeom>
        </p:spPr>
      </p:pic>
      <p:sp>
        <p:nvSpPr>
          <p:cNvPr id="8" name="Rectangle 7"/>
          <p:cNvSpPr/>
          <p:nvPr/>
        </p:nvSpPr>
        <p:spPr>
          <a:xfrm>
            <a:off x="6400800" y="-489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1</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1066800" y="1333500"/>
            <a:ext cx="16383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huống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đầu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Có thể coi ba ngôi nhà của ba anh em trong một khu vườn là ba đỉnh của một tam giác (không tù). Họ muốn khoan một giếng chung trong vườn cách đều ba ngôi nhà (H9.36).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5561886"/>
            <a:ext cx="7639458" cy="4059616"/>
          </a:xfrm>
          <a:prstGeom prst="rect">
            <a:avLst/>
          </a:prstGeom>
        </p:spPr>
      </p:pic>
      <p:sp>
        <p:nvSpPr>
          <p:cNvPr id="7" name="Rectangle 6"/>
          <p:cNvSpPr/>
          <p:nvPr/>
        </p:nvSpPr>
        <p:spPr>
          <a:xfrm>
            <a:off x="9258300" y="5490508"/>
            <a:ext cx="8191500"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49600" y="7478455"/>
            <a:ext cx="1525462" cy="224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970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346596" y="8140665"/>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80707" y="7147430"/>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953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99536" y="1768633"/>
            <a:ext cx="15874345" cy="5978560"/>
          </a:xfrm>
          <a:prstGeom prst="rect">
            <a:avLst/>
          </a:prstGeom>
        </p:spPr>
        <p:txBody>
          <a:bodyPr wrap="square">
            <a:spAutoFit/>
          </a:bodyPr>
          <a:lstStyle/>
          <a:p>
            <a:pPr marL="571500" indent="-571500" algn="just">
              <a:lnSpc>
                <a:spcPct val="150000"/>
              </a:lnSpc>
              <a:spcAft>
                <a:spcPts val="900"/>
              </a:spcAft>
              <a:buFontTx/>
              <a:buChar cha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900"/>
              </a:spcAft>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ABC</a:t>
            </a:r>
          </a:p>
          <a:p>
            <a:pPr algn="just">
              <a:lnSpc>
                <a:spcPct val="150000"/>
              </a:lnSpc>
              <a:spcAft>
                <a:spcPts val="900"/>
              </a:spcAft>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9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48951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45441">
            <a:off x="12331729" y="-2017782"/>
            <a:ext cx="8432527" cy="408977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1000" y="9437822"/>
            <a:ext cx="2874288" cy="381496"/>
          </a:xfrm>
          <a:prstGeom prst="rect">
            <a:avLst/>
          </a:prstGeom>
        </p:spPr>
      </p:pic>
      <p:sp>
        <p:nvSpPr>
          <p:cNvPr id="16" name="TextBox 15">
            <a:extLst>
              <a:ext uri="{FF2B5EF4-FFF2-40B4-BE49-F238E27FC236}">
                <a16:creationId xmlns:a16="http://schemas.microsoft.com/office/drawing/2014/main" id="{A304E2FD-5524-4EAF-AAF9-6E5AD12D78E4}"/>
              </a:ext>
            </a:extLst>
          </p:cNvPr>
          <p:cNvSpPr txBox="1"/>
          <p:nvPr/>
        </p:nvSpPr>
        <p:spPr>
          <a:xfrm>
            <a:off x="1154650" y="698093"/>
            <a:ext cx="542141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t>
            </a: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HỞI ĐỘNG</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9" name="Rectangle 18"/>
          <p:cNvSpPr/>
          <p:nvPr/>
        </p:nvSpPr>
        <p:spPr>
          <a:xfrm>
            <a:off x="960120" y="2019300"/>
            <a:ext cx="16261080" cy="2862322"/>
          </a:xfrm>
          <a:prstGeom prst="rect">
            <a:avLst/>
          </a:prstGeom>
        </p:spPr>
        <p:txBody>
          <a:bodyPr wrap="square">
            <a:spAutoFit/>
          </a:bodyPr>
          <a:lstStyle/>
          <a:p>
            <a:pPr marL="18034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 coi ba ngôi nhà của ba anh em trong một khu vườn là ba đỉnh của một tam giác (không tù). Họ muốn khoan một giếng chung trong vườn cách đều ba ngôi nhà (H9.36). </a:t>
            </a:r>
          </a:p>
        </p:txBody>
      </p:sp>
      <p:pic>
        <p:nvPicPr>
          <p:cNvPr id="20"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5274751" y="7587905"/>
            <a:ext cx="2240280" cy="2075059"/>
          </a:xfrm>
          <a:prstGeom prst="rect">
            <a:avLst/>
          </a:prstGeom>
        </p:spPr>
      </p:pic>
      <p:sp>
        <p:nvSpPr>
          <p:cNvPr id="3" name="Rectangle 2"/>
          <p:cNvSpPr/>
          <p:nvPr/>
        </p:nvSpPr>
        <p:spPr>
          <a:xfrm>
            <a:off x="9503948" y="5151225"/>
            <a:ext cx="7749540" cy="193899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170148" y="5091488"/>
            <a:ext cx="7639458" cy="4059616"/>
          </a:xfrm>
          <a:prstGeom prst="rect">
            <a:avLst/>
          </a:prstGeom>
        </p:spPr>
      </p:pic>
    </p:spTree>
    <p:extLst>
      <p:ext uri="{BB962C8B-B14F-4D97-AF65-F5344CB8AC3E}">
        <p14:creationId xmlns:p14="http://schemas.microsoft.com/office/powerpoint/2010/main" val="5711414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57989" y="9451108"/>
            <a:ext cx="2488422" cy="420770"/>
          </a:xfrm>
          <a:prstGeom prst="rect">
            <a:avLst/>
          </a:prstGeom>
        </p:spPr>
      </p:pic>
      <p:sp>
        <p:nvSpPr>
          <p:cNvPr id="8" name="Oval Callout 7"/>
          <p:cNvSpPr/>
          <p:nvPr/>
        </p:nvSpPr>
        <p:spPr>
          <a:xfrm>
            <a:off x="6324600" y="277144"/>
            <a:ext cx="5905500" cy="151355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Thử thách nhỏ. </a:t>
            </a:r>
            <a:endParaRPr lang="en-US" sz="4000" b="1" dirty="0">
              <a:solidFill>
                <a:prstClr val="black"/>
              </a:solidFill>
            </a:endParaRPr>
          </a:p>
        </p:txBody>
      </p:sp>
      <p:sp>
        <p:nvSpPr>
          <p:cNvPr id="4" name="Rectangle 3"/>
          <p:cNvSpPr/>
          <p:nvPr/>
        </p:nvSpPr>
        <p:spPr>
          <a:xfrm>
            <a:off x="685800" y="2196048"/>
            <a:ext cx="10591800"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77524" y="2348448"/>
            <a:ext cx="5724676" cy="3551240"/>
          </a:xfrm>
          <a:prstGeom prst="rect">
            <a:avLst/>
          </a:prstGeom>
        </p:spPr>
      </p:pic>
      <p:sp>
        <p:nvSpPr>
          <p:cNvPr id="11" name="Rectangle 10"/>
          <p:cNvSpPr/>
          <p:nvPr/>
        </p:nvSpPr>
        <p:spPr>
          <a:xfrm>
            <a:off x="1524000" y="60579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742949" y="7124700"/>
            <a:ext cx="15615039" cy="2862322"/>
          </a:xfrm>
          <a:prstGeom prst="rect">
            <a:avLst/>
          </a:prstGeom>
        </p:spPr>
        <p:txBody>
          <a:bodyPr wrap="square">
            <a:spAutoFit/>
          </a:bodyPr>
          <a:lstStyle/>
          <a:p>
            <a:pPr marL="571500" indent="-571500" algn="just">
              <a:lnSpc>
                <a:spcPct val="150000"/>
              </a:lnSpc>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GA= GB =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GC</a:t>
            </a:r>
          </a:p>
          <a:p>
            <a:pPr marL="571500" indent="-571500" algn="just">
              <a:lnSpc>
                <a:spcPct val="150000"/>
              </a:lnSpc>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QA = QB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2506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33400" y="9351497"/>
            <a:ext cx="2488422" cy="420770"/>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23948" y="1943100"/>
            <a:ext cx="5505209" cy="4525787"/>
          </a:xfrm>
          <a:prstGeom prst="rect">
            <a:avLst/>
          </a:prstGeom>
        </p:spPr>
      </p:pic>
      <p:sp>
        <p:nvSpPr>
          <p:cNvPr id="11" name="Rectangle 10"/>
          <p:cNvSpPr/>
          <p:nvPr/>
        </p:nvSpPr>
        <p:spPr>
          <a:xfrm>
            <a:off x="609600" y="593296"/>
            <a:ext cx="223651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533400" y="1608313"/>
            <a:ext cx="11429999" cy="6555641"/>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QA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QB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19200" y="7480637"/>
            <a:ext cx="14935200" cy="1015663"/>
          </a:xfrm>
          <a:prstGeom prst="rect">
            <a:avLst/>
          </a:prstGeom>
        </p:spPr>
        <p:txBody>
          <a:bodyPr wrap="square">
            <a:spAutoFit/>
          </a:bodyPr>
          <a:lstStyle/>
          <a:p>
            <a:pPr lvl="0" algn="just">
              <a:lnSpc>
                <a:spcPct val="150000"/>
              </a:lnSpc>
              <a:defRP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988036" y="8129592"/>
            <a:ext cx="1674772" cy="1742286"/>
          </a:xfrm>
          <a:prstGeom prst="rect">
            <a:avLst/>
          </a:prstGeom>
        </p:spPr>
      </p:pic>
    </p:spTree>
    <p:extLst>
      <p:ext uri="{BB962C8B-B14F-4D97-AF65-F5344CB8AC3E}">
        <p14:creationId xmlns:p14="http://schemas.microsoft.com/office/powerpoint/2010/main" val="23511131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21379" y="6372706"/>
            <a:ext cx="2488422" cy="42077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lvl="0" algn="just">
              <a:lnSpc>
                <a:spcPct val="150000"/>
              </a:lnSpc>
              <a:spcBef>
                <a:spcPts val="600"/>
              </a:spcBef>
              <a:spcAft>
                <a:spcPts val="80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kumimoji="0" lang="vi-VN" sz="4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4000" b="1" dirty="0">
                <a:solidFill>
                  <a:srgbClr val="FF0000"/>
                </a:solidFill>
                <a:ea typeface="Calibri" panose="020F0502020204030204" pitchFamily="34" charset="0"/>
                <a:cs typeface="Arial" panose="020B0604020202020204" pitchFamily="34" charset="0"/>
              </a:rPr>
              <a:t>Sự đồng quy của ba đường cao trong một tam giác</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981200" y="1257300"/>
            <a:ext cx="6771405"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Đường </a:t>
            </a:r>
            <a:r>
              <a:rPr lang="vi-VN" sz="4000" b="1" dirty="0">
                <a:solidFill>
                  <a:srgbClr val="1F497D">
                    <a:lumMod val="60000"/>
                    <a:lumOff val="40000"/>
                  </a:srgbClr>
                </a:solidFill>
                <a:ea typeface="Calibri" panose="020F0502020204030204" pitchFamily="34" charset="0"/>
                <a:cs typeface="Arial" panose="020B0604020202020204" pitchFamily="34" charset="0"/>
              </a:rPr>
              <a:t>cao của tam 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33400" y="7124700"/>
            <a:ext cx="17257708" cy="2862322"/>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Trong hình 9.42, đoạn thẳng AI kẻ từ đỉnh A, vuông góc với cạnh đối diện BC là một đường cao của tam giác ABC. Ta còn nói AI  là đường cao xuất phát từ đỉnh A (hay đường cao ứng với cạnh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13"/>
          <a:srcRect/>
          <a:stretch>
            <a:fillRect/>
          </a:stretch>
        </p:blipFill>
        <p:spPr>
          <a:xfrm flipH="1">
            <a:off x="2045923" y="3695700"/>
            <a:ext cx="2696412" cy="3066600"/>
          </a:xfrm>
          <a:prstGeom prst="rect">
            <a:avLst/>
          </a:prstGeom>
        </p:spPr>
      </p:pic>
      <p:pic>
        <p:nvPicPr>
          <p:cNvPr id="11" name="Picture 10"/>
          <p:cNvPicPr/>
          <p:nvPr/>
        </p:nvPicPr>
        <p:blipFill>
          <a:blip r:embed="rId14">
            <a:extLst>
              <a:ext uri="{28A0092B-C50C-407E-A947-70E740481C1C}">
                <a14:useLocalDpi xmlns:a14="http://schemas.microsoft.com/office/drawing/2010/main" val="0"/>
              </a:ext>
            </a:extLst>
          </a:blip>
          <a:stretch>
            <a:fillRect/>
          </a:stretch>
        </p:blipFill>
        <p:spPr>
          <a:xfrm>
            <a:off x="7391400" y="2409119"/>
            <a:ext cx="5029200" cy="4462605"/>
          </a:xfrm>
          <a:prstGeom prst="rect">
            <a:avLst/>
          </a:prstGeom>
        </p:spPr>
      </p:pic>
    </p:spTree>
    <p:extLst>
      <p:ext uri="{BB962C8B-B14F-4D97-AF65-F5344CB8AC3E}">
        <p14:creationId xmlns:p14="http://schemas.microsoft.com/office/powerpoint/2010/main" val="404380325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8125216" y="814514"/>
            <a:ext cx="2240320" cy="1925275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532964" y="8227454"/>
            <a:ext cx="1220071" cy="1238650"/>
          </a:xfrm>
          <a:prstGeom prst="rect">
            <a:avLst/>
          </a:prstGeom>
        </p:spPr>
      </p:pic>
      <p:sp>
        <p:nvSpPr>
          <p:cNvPr id="2" name="TextBox 1"/>
          <p:cNvSpPr txBox="1"/>
          <p:nvPr/>
        </p:nvSpPr>
        <p:spPr>
          <a:xfrm>
            <a:off x="1339735" y="8142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3" name="Rectangle 2"/>
          <p:cNvSpPr/>
          <p:nvPr/>
        </p:nvSpPr>
        <p:spPr>
          <a:xfrm>
            <a:off x="2691022" y="698837"/>
            <a:ext cx="7824578" cy="101566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cao</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92200" y="6959878"/>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554200" y="5017921"/>
            <a:ext cx="2416628" cy="2117570"/>
          </a:xfrm>
          <a:prstGeom prst="rect">
            <a:avLst/>
          </a:prstGeom>
        </p:spPr>
      </p:pic>
      <p:sp>
        <p:nvSpPr>
          <p:cNvPr id="11" name="Rectangle 10"/>
          <p:cNvSpPr/>
          <p:nvPr/>
        </p:nvSpPr>
        <p:spPr>
          <a:xfrm>
            <a:off x="1250065" y="3013777"/>
            <a:ext cx="15818735" cy="1824923"/>
          </a:xfrm>
          <a:prstGeom prst="rect">
            <a:avLst/>
          </a:prstGeom>
        </p:spPr>
        <p:txBody>
          <a:bodyPr wrap="square">
            <a:spAutoFit/>
          </a:bodyPr>
          <a:lstStyle/>
          <a:p>
            <a:pPr algn="just">
              <a:lnSpc>
                <a:spcPct val="150000"/>
              </a:lnSpc>
            </a:pPr>
            <a:r>
              <a:rPr lang="vi-VN" sz="4000" dirty="0" smtClean="0">
                <a:ea typeface="Calibri" panose="020F0502020204030204" pitchFamily="34" charset="0"/>
                <a:cs typeface="Arial" panose="020B0604020202020204" pitchFamily="34" charset="0"/>
              </a:rPr>
              <a:t>(</a:t>
            </a:r>
            <a:r>
              <a:rPr lang="vi-VN" sz="4000" dirty="0">
                <a:ea typeface="Calibri" panose="020F0502020204030204" pitchFamily="34" charset="0"/>
                <a:cs typeface="Arial" panose="020B0604020202020204" pitchFamily="34" charset="0"/>
              </a:rPr>
              <a:t>Vì từ mỗi đỉnh của tam giác, ta kẻ được 1 đường cao của tam giác nên mỗi tam giác có 3 đường cao).</a:t>
            </a:r>
          </a:p>
        </p:txBody>
      </p:sp>
      <p:sp>
        <p:nvSpPr>
          <p:cNvPr id="13" name="TextBox 12"/>
          <p:cNvSpPr txBox="1"/>
          <p:nvPr/>
        </p:nvSpPr>
        <p:spPr>
          <a:xfrm>
            <a:off x="2488844" y="2096989"/>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4698644" y="1943100"/>
            <a:ext cx="6997428" cy="1015663"/>
          </a:xfrm>
          <a:prstGeom prst="rect">
            <a:avLst/>
          </a:prstGeom>
        </p:spPr>
        <p:txBody>
          <a:bodyPr wrap="non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cao.</a:t>
            </a:r>
          </a:p>
        </p:txBody>
      </p:sp>
      <p:pic>
        <p:nvPicPr>
          <p:cNvPr id="16" name="Picture 15"/>
          <p:cNvPicPr/>
          <p:nvPr/>
        </p:nvPicPr>
        <p:blipFill>
          <a:blip r:embed="rId32">
            <a:extLst>
              <a:ext uri="{28A0092B-C50C-407E-A947-70E740481C1C}">
                <a14:useLocalDpi xmlns:a14="http://schemas.microsoft.com/office/drawing/2010/main" val="0"/>
              </a:ext>
            </a:extLst>
          </a:blip>
          <a:stretch>
            <a:fillRect/>
          </a:stretch>
        </p:blipFill>
        <p:spPr>
          <a:xfrm>
            <a:off x="4419600" y="5372125"/>
            <a:ext cx="5410200" cy="3923318"/>
          </a:xfrm>
          <a:prstGeom prst="rect">
            <a:avLst/>
          </a:prstGeom>
        </p:spPr>
      </p:pic>
    </p:spTree>
    <p:extLst>
      <p:ext uri="{BB962C8B-B14F-4D97-AF65-F5344CB8AC3E}">
        <p14:creationId xmlns:p14="http://schemas.microsoft.com/office/powerpoint/2010/main" val="49031885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244211" y="3941606"/>
            <a:ext cx="2488422" cy="42077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2019300"/>
            <a:ext cx="1003879" cy="936881"/>
          </a:xfrm>
          <a:prstGeom prst="rect">
            <a:avLst/>
          </a:prstGeom>
        </p:spPr>
      </p:pic>
      <p:sp>
        <p:nvSpPr>
          <p:cNvPr id="8" name="TextBox 7"/>
          <p:cNvSpPr txBox="1"/>
          <p:nvPr/>
        </p:nvSpPr>
        <p:spPr>
          <a:xfrm>
            <a:off x="1711346" y="1943100"/>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2" name="Rectangle 1"/>
          <p:cNvSpPr/>
          <p:nvPr/>
        </p:nvSpPr>
        <p:spPr>
          <a:xfrm>
            <a:off x="3367644" y="1946977"/>
            <a:ext cx="14401800" cy="1824923"/>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Vẽ tam giác ABC và ba đường cao của nó. Quan sát hình và cho biết, ba đường cao đó có cùng đi qua một điểm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206646" y="4381500"/>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8566462" y="5698986"/>
            <a:ext cx="7899624" cy="1824923"/>
          </a:xfrm>
          <a:prstGeom prst="rect">
            <a:avLst/>
          </a:prstGeom>
        </p:spPr>
        <p:txBody>
          <a:bodyPr wrap="square">
            <a:spAutoFit/>
          </a:bodyPr>
          <a:lstStyle/>
          <a:p>
            <a:pPr algn="just">
              <a:lnSpc>
                <a:spcPct val="150000"/>
              </a:lnSpc>
              <a:spcAft>
                <a:spcPts val="800"/>
              </a:spcAft>
            </a:pPr>
            <a:r>
              <a:rPr lang="vi-VN" sz="4000" dirty="0">
                <a:solidFill>
                  <a:srgbClr val="333333"/>
                </a:solidFill>
                <a:ea typeface="Times New Roman" panose="02020603050405020304" pitchFamily="18" charset="0"/>
                <a:cs typeface="Arial" panose="020B0604020202020204" pitchFamily="34" charset="0"/>
              </a:rPr>
              <a:t>Ba đường cao AN, BP, CM cùng đi qua điểm H.</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516274" y="8068478"/>
            <a:ext cx="1752600" cy="1673952"/>
          </a:xfrm>
          <a:prstGeom prst="rect">
            <a:avLst/>
          </a:prstGeom>
        </p:spPr>
      </p:pic>
      <p:pic>
        <p:nvPicPr>
          <p:cNvPr id="14"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5400000">
            <a:off x="8023841" y="-9839715"/>
            <a:ext cx="2240320" cy="19252751"/>
          </a:xfrm>
          <a:prstGeom prst="rect">
            <a:avLst/>
          </a:prstGeom>
        </p:spPr>
      </p:pic>
      <p:sp>
        <p:nvSpPr>
          <p:cNvPr id="15" name="Rectangle 14"/>
          <p:cNvSpPr/>
          <p:nvPr/>
        </p:nvSpPr>
        <p:spPr>
          <a:xfrm>
            <a:off x="1187739" y="889107"/>
            <a:ext cx="8531503"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Sự </a:t>
            </a:r>
            <a:r>
              <a:rPr lang="vi-VN" sz="4000" b="1" dirty="0">
                <a:solidFill>
                  <a:srgbClr val="1F497D">
                    <a:lumMod val="60000"/>
                    <a:lumOff val="40000"/>
                  </a:srgbClr>
                </a:solidFill>
                <a:ea typeface="Calibri" panose="020F0502020204030204" pitchFamily="34" charset="0"/>
                <a:cs typeface="Arial" panose="020B0604020202020204" pitchFamily="34" charset="0"/>
              </a:rPr>
              <a:t>đồng quy của ba đường cao</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p:nvPr/>
        </p:nvPicPr>
        <p:blipFill>
          <a:blip r:embed="rId22">
            <a:extLst>
              <a:ext uri="{28A0092B-C50C-407E-A947-70E740481C1C}">
                <a14:useLocalDpi xmlns:a14="http://schemas.microsoft.com/office/drawing/2010/main" val="0"/>
              </a:ext>
            </a:extLst>
          </a:blip>
          <a:stretch>
            <a:fillRect/>
          </a:stretch>
        </p:blipFill>
        <p:spPr>
          <a:xfrm>
            <a:off x="1905000" y="5698986"/>
            <a:ext cx="5411808" cy="4004147"/>
          </a:xfrm>
          <a:prstGeom prst="rect">
            <a:avLst/>
          </a:prstGeom>
        </p:spPr>
      </p:pic>
    </p:spTree>
    <p:extLst>
      <p:ext uri="{BB962C8B-B14F-4D97-AF65-F5344CB8AC3E}">
        <p14:creationId xmlns:p14="http://schemas.microsoft.com/office/powerpoint/2010/main" val="395597381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57200" y="9410700"/>
            <a:ext cx="2874288" cy="38149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58541" y="195138"/>
            <a:ext cx="1252030" cy="1271096"/>
          </a:xfrm>
          <a:prstGeom prst="rect">
            <a:avLst/>
          </a:prstGeom>
        </p:spPr>
      </p:pic>
      <p:sp>
        <p:nvSpPr>
          <p:cNvPr id="8" name="Rectangle 7"/>
          <p:cNvSpPr/>
          <p:nvPr/>
        </p:nvSpPr>
        <p:spPr>
          <a:xfrm>
            <a:off x="7315200" y="34290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Rounded Rectangular Callout 8"/>
          <p:cNvSpPr/>
          <p:nvPr/>
        </p:nvSpPr>
        <p:spPr>
          <a:xfrm>
            <a:off x="3657600" y="2010403"/>
            <a:ext cx="13716000" cy="26764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6"/>
          <p:cNvPicPr>
            <a:picLocks noChangeAspect="1"/>
          </p:cNvPicPr>
          <p:nvPr/>
        </p:nvPicPr>
        <p:blipFill>
          <a:blip r:embed="rId13"/>
          <a:srcRect/>
          <a:stretch>
            <a:fillRect/>
          </a:stretch>
        </p:blipFill>
        <p:spPr>
          <a:xfrm flipH="1">
            <a:off x="633945" y="3096610"/>
            <a:ext cx="2825513" cy="441854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4" cstate="print">
            <a:extLst>
              <a:ext uri="{BEBA8EAE-BF5A-486C-A8C5-ECC9F3942E4B}">
                <a14:imgProps xmlns:a14="http://schemas.microsoft.com/office/drawing/2010/main">
                  <a14:imgLayer r:embed="rId15">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67001" y="856995"/>
            <a:ext cx="916790" cy="1012519"/>
          </a:xfrm>
          <a:prstGeom prst="rect">
            <a:avLst/>
          </a:prstGeom>
        </p:spPr>
      </p:pic>
      <p:sp>
        <p:nvSpPr>
          <p:cNvPr id="18" name="Rectangle 17"/>
          <p:cNvSpPr/>
          <p:nvPr/>
        </p:nvSpPr>
        <p:spPr>
          <a:xfrm>
            <a:off x="4422656" y="2216750"/>
            <a:ext cx="12185888" cy="1901867"/>
          </a:xfrm>
          <a:prstGeom prst="rect">
            <a:avLst/>
          </a:prstGeom>
        </p:spPr>
        <p:txBody>
          <a:bodyPr wrap="square">
            <a:spAutoFit/>
          </a:bodyPr>
          <a:lstStyle/>
          <a:p>
            <a:pPr lvl="0" algn="just">
              <a:lnSpc>
                <a:spcPct val="150000"/>
              </a:lnSpc>
              <a:spcAft>
                <a:spcPts val="600"/>
              </a:spcAft>
            </a:pPr>
            <a:r>
              <a:rPr lang="vi-VN" sz="4000" b="1" u="sng" dirty="0">
                <a:solidFill>
                  <a:prstClr val="white"/>
                </a:solidFill>
                <a:ea typeface="Times New Roman" panose="02020603050405020304" pitchFamily="18" charset="0"/>
                <a:cs typeface="Arial" panose="020B0604020202020204" pitchFamily="34" charset="0"/>
              </a:rPr>
              <a:t>Định lí 2:</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cao của tam giác đồng quy tại một điểm.</a:t>
            </a:r>
          </a:p>
        </p:txBody>
      </p:sp>
      <p:pic>
        <p:nvPicPr>
          <p:cNvPr id="17" name="Picture 16"/>
          <p:cNvPicPr/>
          <p:nvPr/>
        </p:nvPicPr>
        <p:blipFill>
          <a:blip r:embed="rId16">
            <a:extLst>
              <a:ext uri="{28A0092B-C50C-407E-A947-70E740481C1C}">
                <a14:useLocalDpi xmlns:a14="http://schemas.microsoft.com/office/drawing/2010/main" val="0"/>
              </a:ext>
            </a:extLst>
          </a:blip>
          <a:stretch>
            <a:fillRect/>
          </a:stretch>
        </p:blipFill>
        <p:spPr>
          <a:xfrm>
            <a:off x="4057240" y="5981700"/>
            <a:ext cx="4400960" cy="3849770"/>
          </a:xfrm>
          <a:prstGeom prst="rect">
            <a:avLst/>
          </a:prstGeom>
        </p:spPr>
      </p:pic>
      <p:sp>
        <p:nvSpPr>
          <p:cNvPr id="3" name="Rectangle 2"/>
          <p:cNvSpPr/>
          <p:nvPr/>
        </p:nvSpPr>
        <p:spPr>
          <a:xfrm>
            <a:off x="9715500" y="6252508"/>
            <a:ext cx="6504549"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Các đường cao AI, BJ, CK đồng quy tại H</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02459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a:t>
            </a:r>
            <a:r>
              <a:rPr kumimoji="0" lang="en-US" sz="6000" b="1" i="0" u="none" strike="noStrike" kern="1200" cap="none" spc="0" normalizeH="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575124" y="7777039"/>
            <a:ext cx="1252030" cy="1271096"/>
          </a:xfrm>
          <a:prstGeom prst="rect">
            <a:avLst/>
          </a:prstGeom>
        </p:spPr>
      </p:pic>
      <p:sp>
        <p:nvSpPr>
          <p:cNvPr id="11" name="Rectangle 10"/>
          <p:cNvSpPr/>
          <p:nvPr/>
        </p:nvSpPr>
        <p:spPr>
          <a:xfrm>
            <a:off x="800100" y="1333500"/>
            <a:ext cx="16497299"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a) Điểm đồng quy của ba đường cao của một tam giác gọi là trực tâm của tam giác đó. </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b) Gọi H là trực tâm của tam giác ABC (H.9.44), ta có: </a:t>
            </a:r>
          </a:p>
          <a:p>
            <a:pPr marL="571500" lvl="0" indent="-571500" algn="just">
              <a:lnSpc>
                <a:spcPct val="150000"/>
              </a:lnSpc>
              <a:buFontTx/>
              <a:buChar char="-"/>
            </a:pPr>
            <a:r>
              <a:rPr lang="vi-VN" sz="4000" dirty="0" smtClean="0">
                <a:solidFill>
                  <a:prstClr val="black"/>
                </a:solidFill>
                <a:ea typeface="Calibri" panose="020F0502020204030204" pitchFamily="34" charset="0"/>
                <a:cs typeface="Arial" panose="020B0604020202020204" pitchFamily="34" charset="0"/>
              </a:rPr>
              <a:t>Khi </a:t>
            </a:r>
            <a:r>
              <a:rPr lang="vi-VN" sz="4000" dirty="0">
                <a:solidFill>
                  <a:prstClr val="black"/>
                </a:solidFill>
                <a:ea typeface="Calibri" panose="020F0502020204030204" pitchFamily="34" charset="0"/>
                <a:cs typeface="Arial" panose="020B0604020202020204" pitchFamily="34" charset="0"/>
              </a:rPr>
              <a:t>ABC là tam giác nhọn thì H nằm bên trong tam giác. </a:t>
            </a:r>
            <a:endParaRPr lang="en-US" sz="4000" dirty="0" smtClean="0">
              <a:solidFill>
                <a:prstClr val="black"/>
              </a:solidFill>
              <a:ea typeface="Calibri" panose="020F0502020204030204" pitchFamily="34" charset="0"/>
              <a:cs typeface="Arial" panose="020B0604020202020204" pitchFamily="34" charset="0"/>
            </a:endParaRPr>
          </a:p>
        </p:txBody>
      </p:sp>
      <p:pic>
        <p:nvPicPr>
          <p:cNvPr id="12" name="Picture 11"/>
          <p:cNvPicPr/>
          <p:nvPr/>
        </p:nvPicPr>
        <p:blipFill>
          <a:blip r:embed="rId13">
            <a:extLst>
              <a:ext uri="{28A0092B-C50C-407E-A947-70E740481C1C}">
                <a14:useLocalDpi xmlns:a14="http://schemas.microsoft.com/office/drawing/2010/main" val="0"/>
              </a:ext>
            </a:extLst>
          </a:blip>
          <a:stretch>
            <a:fillRect/>
          </a:stretch>
        </p:blipFill>
        <p:spPr>
          <a:xfrm>
            <a:off x="6629400" y="5421793"/>
            <a:ext cx="5943600" cy="4320214"/>
          </a:xfrm>
          <a:prstGeom prst="rect">
            <a:avLst/>
          </a:prstGeom>
        </p:spPr>
      </p:pic>
      <p:pic>
        <p:nvPicPr>
          <p:cNvPr id="13" name="Picture 3"/>
          <p:cNvPicPr>
            <a:picLocks noChangeAspect="1"/>
          </p:cNvPicPr>
          <p:nvPr/>
        </p:nvPicPr>
        <p:blipFill>
          <a:blip r:embed="rId14"/>
          <a:srcRect/>
          <a:stretch>
            <a:fillRect/>
          </a:stretch>
        </p:blipFill>
        <p:spPr>
          <a:xfrm flipH="1">
            <a:off x="1145774" y="6694250"/>
            <a:ext cx="2209800" cy="3436673"/>
          </a:xfrm>
          <a:prstGeom prst="rect">
            <a:avLst/>
          </a:prstGeom>
        </p:spPr>
      </p:pic>
    </p:spTree>
    <p:extLst>
      <p:ext uri="{BB962C8B-B14F-4D97-AF65-F5344CB8AC3E}">
        <p14:creationId xmlns:p14="http://schemas.microsoft.com/office/powerpoint/2010/main" val="267528919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8693" y="3651111"/>
            <a:ext cx="1252030" cy="127109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90600" y="1409700"/>
                <a:ext cx="15796568"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hiệu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990600" y="1409700"/>
                <a:ext cx="15796568" cy="901593"/>
              </a:xfrm>
              <a:prstGeom prst="rect">
                <a:avLst/>
              </a:prstGeom>
              <a:blipFill>
                <a:blip r:embed="rId13"/>
                <a:stretch>
                  <a:fillRect l="-1235" r="-386" b="-28378"/>
                </a:stretch>
              </a:blipFill>
            </p:spPr>
            <p:txBody>
              <a:bodyPr/>
              <a:lstStyle/>
              <a:p>
                <a:r>
                  <a:rPr lang="en-US">
                    <a:noFill/>
                  </a:rPr>
                  <a:t> </a:t>
                </a:r>
              </a:p>
            </p:txBody>
          </p:sp>
        </mc:Fallback>
      </mc:AlternateContent>
      <p:pic>
        <p:nvPicPr>
          <p:cNvPr id="9" name="Picture 8"/>
          <p:cNvPicPr/>
          <p:nvPr/>
        </p:nvPicPr>
        <p:blipFill>
          <a:blip r:embed="rId14">
            <a:extLst>
              <a:ext uri="{28A0092B-C50C-407E-A947-70E740481C1C}">
                <a14:useLocalDpi xmlns:a14="http://schemas.microsoft.com/office/drawing/2010/main" val="0"/>
              </a:ext>
            </a:extLst>
          </a:blip>
          <a:stretch>
            <a:fillRect/>
          </a:stretch>
        </p:blipFill>
        <p:spPr>
          <a:xfrm>
            <a:off x="7162800" y="2596926"/>
            <a:ext cx="5105400" cy="3048000"/>
          </a:xfrm>
          <a:prstGeom prst="rect">
            <a:avLst/>
          </a:prstGeom>
        </p:spPr>
      </p:pic>
      <p:sp>
        <p:nvSpPr>
          <p:cNvPr id="10" name="Rectangle 9"/>
          <p:cNvSpPr/>
          <p:nvPr/>
        </p:nvSpPr>
        <p:spPr>
          <a:xfrm>
            <a:off x="1031005" y="5797326"/>
            <a:ext cx="12996443" cy="901593"/>
          </a:xfrm>
          <a:prstGeom prst="rect">
            <a:avLst/>
          </a:prstGeom>
        </p:spPr>
        <p:txBody>
          <a:bodyPr wrap="none">
            <a:spAutoFit/>
          </a:bodyPr>
          <a:lstStyle/>
          <a:p>
            <a:pPr marL="571500" lvl="0" indent="-571500" algn="just">
              <a:lnSpc>
                <a:spcPct val="150000"/>
              </a:lnSpc>
              <a:spcAft>
                <a:spcPts val="800"/>
              </a:spcAft>
              <a:buFontTx/>
              <a:buChar cha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ngoài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7162800" y="6982293"/>
            <a:ext cx="5105400" cy="3021332"/>
          </a:xfrm>
          <a:prstGeom prst="rect">
            <a:avLst/>
          </a:prstGeom>
        </p:spPr>
      </p:pic>
      <p:pic>
        <p:nvPicPr>
          <p:cNvPr id="15" name="Picture 3"/>
          <p:cNvPicPr>
            <a:picLocks noChangeAspect="1"/>
          </p:cNvPicPr>
          <p:nvPr/>
        </p:nvPicPr>
        <p:blipFill>
          <a:blip r:embed="rId16"/>
          <a:srcRect/>
          <a:stretch>
            <a:fillRect/>
          </a:stretch>
        </p:blipFill>
        <p:spPr>
          <a:xfrm>
            <a:off x="15286663" y="5981700"/>
            <a:ext cx="2247164" cy="3668634"/>
          </a:xfrm>
          <a:prstGeom prst="rect">
            <a:avLst/>
          </a:prstGeom>
        </p:spPr>
      </p:pic>
    </p:spTree>
    <p:extLst>
      <p:ext uri="{BB962C8B-B14F-4D97-AF65-F5344CB8AC3E}">
        <p14:creationId xmlns:p14="http://schemas.microsoft.com/office/powerpoint/2010/main" val="287645187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126503"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tr80)</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0" y="1460837"/>
            <a:ext cx="18386765"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smtClean="0">
                <a:latin typeface="Arial" panose="020B0604020202020204" pitchFamily="34" charset="0"/>
                <a:ea typeface="Calibri" panose="020F0502020204030204" pitchFamily="34" charset="0"/>
                <a:cs typeface="Arial" panose="020B0604020202020204" pitchFamily="34" charset="0"/>
              </a:rPr>
              <a:t>giác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Callout 15"/>
          <p:cNvSpPr/>
          <p:nvPr/>
        </p:nvSpPr>
        <p:spPr>
          <a:xfrm>
            <a:off x="8317082" y="2729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680320" y="4503785"/>
            <a:ext cx="10749680" cy="3687715"/>
            <a:chOff x="0" y="-790277"/>
            <a:chExt cx="6241001" cy="3687716"/>
          </a:xfrm>
        </p:grpSpPr>
        <p:cxnSp>
          <p:nvCxnSpPr>
            <p:cNvPr id="18" name="Straight Connector 17"/>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9"/>
            <p:cNvSpPr txBox="1"/>
            <p:nvPr/>
          </p:nvSpPr>
          <p:spPr>
            <a:xfrm>
              <a:off x="384348" y="51238"/>
              <a:ext cx="88265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10"/>
            <p:cNvSpPr txBox="1"/>
            <p:nvPr/>
          </p:nvSpPr>
          <p:spPr>
            <a:xfrm>
              <a:off x="434561" y="1047452"/>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11"/>
                <p:cNvSpPr txBox="1"/>
                <p:nvPr/>
              </p:nvSpPr>
              <p:spPr>
                <a:xfrm>
                  <a:off x="1317211" y="-790277"/>
                  <a:ext cx="4923790" cy="1938993"/>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TextBox 11"/>
                <p:cNvSpPr txBox="1">
                  <a:spLocks noRot="1" noChangeAspect="1" noMove="1" noResize="1" noEditPoints="1" noAdjustHandles="1" noChangeArrowheads="1" noChangeShapeType="1" noTextEdit="1"/>
                </p:cNvSpPr>
                <p:nvPr/>
              </p:nvSpPr>
              <p:spPr>
                <a:xfrm>
                  <a:off x="1317211" y="-790277"/>
                  <a:ext cx="4923790" cy="1938993"/>
                </a:xfrm>
                <a:prstGeom prst="rect">
                  <a:avLst/>
                </a:prstGeom>
                <a:blipFill>
                  <a:blip r:embed="rId10"/>
                  <a:stretch>
                    <a:fillRect l="-2588" b="-6918"/>
                  </a:stretch>
                </a:blipFill>
              </p:spPr>
              <p:txBody>
                <a:bodyPr/>
                <a:lstStyle/>
                <a:p>
                  <a:r>
                    <a:rPr lang="en-US">
                      <a:noFill/>
                    </a:rPr>
                    <a:t> </a:t>
                  </a:r>
                </a:p>
              </p:txBody>
            </p:sp>
          </mc:Fallback>
        </mc:AlternateContent>
        <p:sp>
          <p:nvSpPr>
            <p:cNvPr id="23" name="TextBox 12"/>
            <p:cNvSpPr txBox="1"/>
            <p:nvPr/>
          </p:nvSpPr>
          <p:spPr>
            <a:xfrm>
              <a:off x="1287933" y="1072515"/>
              <a:ext cx="492379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24" name="Picture 23"/>
          <p:cNvPicPr/>
          <p:nvPr/>
        </p:nvPicPr>
        <p:blipFill>
          <a:blip r:embed="rId11">
            <a:extLst>
              <a:ext uri="{28A0092B-C50C-407E-A947-70E740481C1C}">
                <a14:useLocalDpi xmlns:a14="http://schemas.microsoft.com/office/drawing/2010/main" val="0"/>
              </a:ext>
            </a:extLst>
          </a:blip>
          <a:stretch>
            <a:fillRect/>
          </a:stretch>
        </p:blipFill>
        <p:spPr>
          <a:xfrm>
            <a:off x="12222282" y="4062554"/>
            <a:ext cx="5297260" cy="4662346"/>
          </a:xfrm>
          <a:prstGeom prst="rect">
            <a:avLst/>
          </a:prstGeom>
        </p:spPr>
      </p:pic>
      <p:pic>
        <p:nvPicPr>
          <p:cNvPr id="25" name="Picture 16"/>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391140">
            <a:off x="5945249" y="8769712"/>
            <a:ext cx="789858" cy="801886"/>
          </a:xfrm>
          <a:prstGeom prst="rect">
            <a:avLst/>
          </a:prstGeom>
        </p:spPr>
      </p:pic>
    </p:spTree>
    <p:extLst>
      <p:ext uri="{BB962C8B-B14F-4D97-AF65-F5344CB8AC3E}">
        <p14:creationId xmlns:p14="http://schemas.microsoft.com/office/powerpoint/2010/main" val="35218589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15190" y="9836762"/>
            <a:ext cx="2488422" cy="420770"/>
          </a:xfrm>
          <a:prstGeom prst="rect">
            <a:avLst/>
          </a:prstGeom>
        </p:spPr>
      </p:pic>
      <p:sp>
        <p:nvSpPr>
          <p:cNvPr id="12" name="Oval Callout 11"/>
          <p:cNvSpPr/>
          <p:nvPr/>
        </p:nvSpPr>
        <p:spPr>
          <a:xfrm>
            <a:off x="8699023" y="1143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6151262" y="1104900"/>
            <a:ext cx="1206053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ABI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ACI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AI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 AC (</a:t>
            </a:r>
            <a:r>
              <a:rPr lang="en-US" sz="4000" dirty="0" err="1">
                <a:effectLst/>
                <a:latin typeface="Arial" panose="020B0604020202020204" pitchFamily="34" charset="0"/>
                <a:ea typeface="Calibri" panose="020F0502020204030204" pitchFamily="34" charset="0"/>
                <a:cs typeface="Arial" panose="020B0604020202020204" pitchFamily="34" charset="0"/>
              </a:rPr>
              <a:t>gt</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p:nvPr/>
        </p:nvPicPr>
        <p:blipFill>
          <a:blip r:embed="rId14">
            <a:extLst>
              <a:ext uri="{28A0092B-C50C-407E-A947-70E740481C1C}">
                <a14:useLocalDpi xmlns:a14="http://schemas.microsoft.com/office/drawing/2010/main" val="0"/>
              </a:ext>
            </a:extLst>
          </a:blip>
          <a:stretch>
            <a:fillRect/>
          </a:stretch>
        </p:blipFill>
        <p:spPr>
          <a:xfrm>
            <a:off x="340963" y="862154"/>
            <a:ext cx="5297260" cy="4662346"/>
          </a:xfrm>
          <a:prstGeom prst="rect">
            <a:avLst/>
          </a:prstGeom>
        </p:spPr>
      </p:pic>
      <p:sp>
        <p:nvSpPr>
          <p:cNvPr id="23" name="Right Brace 22"/>
          <p:cNvSpPr/>
          <p:nvPr/>
        </p:nvSpPr>
        <p:spPr>
          <a:xfrm>
            <a:off x="9372600" y="3086100"/>
            <a:ext cx="609600" cy="1752600"/>
          </a:xfrm>
          <a:prstGeom prst="rightBrace">
            <a:avLst>
              <a:gd name="adj1" fmla="val 8333"/>
              <a:gd name="adj2" fmla="val 4755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p:cNvSpPr/>
              <p:nvPr/>
            </p:nvSpPr>
            <p:spPr>
              <a:xfrm>
                <a:off x="10266335" y="4775307"/>
                <a:ext cx="9144000" cy="901593"/>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BI = CI.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0266335" y="4775307"/>
                <a:ext cx="9144000" cy="901593"/>
              </a:xfrm>
              <a:prstGeom prst="rect">
                <a:avLst/>
              </a:prstGeom>
              <a:blipFill>
                <a:blip r:embed="rId15"/>
                <a:stretch>
                  <a:fillRect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275376" y="2859621"/>
                <a:ext cx="7555424" cy="1824923"/>
              </a:xfrm>
              <a:prstGeom prst="rect">
                <a:avLst/>
              </a:prstGeom>
            </p:spPr>
            <p:txBody>
              <a:bodyPr wrap="squar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ABI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ACI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huyền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275376" y="2859621"/>
                <a:ext cx="7555424" cy="1824923"/>
              </a:xfrm>
              <a:prstGeom prst="rect">
                <a:avLst/>
              </a:prstGeom>
              <a:blipFill>
                <a:blip r:embed="rId16"/>
                <a:stretch>
                  <a:fillRect l="-2906" b="-13712"/>
                </a:stretch>
              </a:blipFill>
            </p:spPr>
            <p:txBody>
              <a:bodyPr/>
              <a:lstStyle/>
              <a:p>
                <a:r>
                  <a:rPr lang="en-US">
                    <a:noFill/>
                  </a:rPr>
                  <a:t> </a:t>
                </a:r>
              </a:p>
            </p:txBody>
          </p:sp>
        </mc:Fallback>
      </mc:AlternateContent>
      <p:sp>
        <p:nvSpPr>
          <p:cNvPr id="26" name="Rectangle 25"/>
          <p:cNvSpPr/>
          <p:nvPr/>
        </p:nvSpPr>
        <p:spPr>
          <a:xfrm>
            <a:off x="417163" y="5676900"/>
            <a:ext cx="17489837" cy="459491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95884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500"/>
                                        <p:tgtEl>
                                          <p:spTgt spid="2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55" dur="500"/>
                                        <p:tgtEl>
                                          <p:spTgt spid="2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6">
                                            <p:txEl>
                                              <p:pRg st="2" end="2"/>
                                            </p:txEl>
                                          </p:spTgt>
                                        </p:tgtEl>
                                        <p:attrNameLst>
                                          <p:attrName>style.visibility</p:attrName>
                                        </p:attrNameLst>
                                      </p:cBhvr>
                                      <p:to>
                                        <p:strVal val="visible"/>
                                      </p:to>
                                    </p:set>
                                    <p:animEffect transition="in" filter="wipe(down)">
                                      <p:cBhvr>
                                        <p:cTn id="60"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8023840" y="411177"/>
            <a:ext cx="2240320" cy="19252751"/>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82376" y="726028"/>
            <a:ext cx="3141930" cy="531272"/>
          </a:xfrm>
          <a:prstGeom prst="rect">
            <a:avLst/>
          </a:prstGeom>
        </p:spPr>
      </p:pic>
      <p:pic>
        <p:nvPicPr>
          <p:cNvPr id="29"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686424" y="8091313"/>
            <a:ext cx="2325140" cy="2136223"/>
          </a:xfrm>
          <a:prstGeom prst="rect">
            <a:avLst/>
          </a:prstGeom>
        </p:spPr>
      </p:pic>
      <p:pic>
        <p:nvPicPr>
          <p:cNvPr id="30"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696200" y="8343900"/>
            <a:ext cx="2874288" cy="381496"/>
          </a:xfrm>
          <a:prstGeom prst="rect">
            <a:avLst/>
          </a:prstGeom>
        </p:spPr>
      </p:pic>
      <p:sp>
        <p:nvSpPr>
          <p:cNvPr id="9" name="Rectangle 8"/>
          <p:cNvSpPr/>
          <p:nvPr/>
        </p:nvSpPr>
        <p:spPr>
          <a:xfrm>
            <a:off x="419695" y="4647843"/>
            <a:ext cx="17639705" cy="2400657"/>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vi-VN"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BÀI 35: SỰ ĐỒNG QUY CỦA BA ĐƯỜNG TRUNG TRỰC, BA ĐƯỜNG CAO TRONG MỘT TAM GIÁC</a:t>
            </a:r>
            <a:endParaRPr kumimoji="0" lang="en-US"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1524000" y="1638300"/>
            <a:ext cx="15316200" cy="24746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CHƯƠNG IX. QUAN HỆ GIỮA CÁC YẾU TỐ TRONG MỘT TAM GIÁC</a:t>
            </a:r>
            <a:endParaRPr kumimoji="0" lang="en-US"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7986487">
            <a:off x="16745268" y="508571"/>
            <a:ext cx="928362" cy="942499"/>
          </a:xfrm>
          <a:prstGeom prst="rect">
            <a:avLst/>
          </a:prstGeom>
        </p:spPr>
      </p:pic>
    </p:spTree>
    <p:extLst>
      <p:ext uri="{BB962C8B-B14F-4D97-AF65-F5344CB8AC3E}">
        <p14:creationId xmlns:p14="http://schemas.microsoft.com/office/powerpoint/2010/main" val="64169989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274825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Chứng minh trong tam giác ABC cân tại A, đường trung trực của cạnh BC là đường cao và cũng là đường phân giác xuất phát từ đỉnh A của tam giác </a:t>
            </a:r>
            <a:r>
              <a:rPr lang="vi-VN" sz="4000" dirty="0" smtClean="0">
                <a:solidFill>
                  <a:srgbClr val="333333"/>
                </a:solidFill>
                <a:ea typeface="Calibri" panose="020F0502020204030204" pitchFamily="34" charset="0"/>
                <a:cs typeface="Arial" panose="020B0604020202020204" pitchFamily="34" charset="0"/>
              </a:rPr>
              <a:t>đó</a:t>
            </a:r>
            <a:endParaRPr lang="vi-VN" sz="4000" dirty="0">
              <a:solidFill>
                <a:srgbClr val="333333"/>
              </a:solidFill>
              <a:ea typeface="Calibri" panose="020F0502020204030204" pitchFamily="34" charset="0"/>
              <a:cs typeface="Arial" panose="020B0604020202020204" pitchFamily="34" charset="0"/>
            </a:endParaRPr>
          </a:p>
        </p:txBody>
      </p:sp>
      <p:pic>
        <p:nvPicPr>
          <p:cNvPr id="16" name="Picture 15"/>
          <p:cNvPicPr/>
          <p:nvPr/>
        </p:nvPicPr>
        <p:blipFill>
          <a:blip r:embed="rId15">
            <a:extLst>
              <a:ext uri="{28A0092B-C50C-407E-A947-70E740481C1C}">
                <a14:useLocalDpi xmlns:a14="http://schemas.microsoft.com/office/drawing/2010/main" val="0"/>
              </a:ext>
            </a:extLst>
          </a:blip>
          <a:stretch>
            <a:fillRect/>
          </a:stretch>
        </p:blipFill>
        <p:spPr>
          <a:xfrm>
            <a:off x="12305349" y="5143500"/>
            <a:ext cx="5334001" cy="4267200"/>
          </a:xfrm>
          <a:prstGeom prst="rect">
            <a:avLst/>
          </a:prstGeom>
        </p:spPr>
      </p:pic>
      <p:sp>
        <p:nvSpPr>
          <p:cNvPr id="20" name="Oval Callout 19"/>
          <p:cNvSpPr/>
          <p:nvPr/>
        </p:nvSpPr>
        <p:spPr>
          <a:xfrm>
            <a:off x="4648200" y="432014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85800" y="5452177"/>
            <a:ext cx="9982200" cy="1824923"/>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Kẻ</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85800" y="7505700"/>
            <a:ext cx="11277600" cy="1938992"/>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 (t/c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(t/c)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98190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0600" y="487728"/>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163800" y="7917765"/>
            <a:ext cx="2588276" cy="2109516"/>
          </a:xfrm>
          <a:prstGeom prst="rect">
            <a:avLst/>
          </a:prstGeom>
        </p:spPr>
      </p:pic>
      <p:pic>
        <p:nvPicPr>
          <p:cNvPr id="15" name="Picture 14"/>
          <p:cNvPicPr/>
          <p:nvPr/>
        </p:nvPicPr>
        <p:blipFill>
          <a:blip r:embed="rId32">
            <a:extLst>
              <a:ext uri="{28A0092B-C50C-407E-A947-70E740481C1C}">
                <a14:useLocalDpi xmlns:a14="http://schemas.microsoft.com/office/drawing/2010/main" val="0"/>
              </a:ext>
            </a:extLst>
          </a:blip>
          <a:stretch>
            <a:fillRect/>
          </a:stretch>
        </p:blipFill>
        <p:spPr>
          <a:xfrm>
            <a:off x="11887199" y="1702021"/>
            <a:ext cx="5334001" cy="42672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990600" y="1642586"/>
                <a:ext cx="13944600" cy="769191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AB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(t/c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DB = 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ADB =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c.c.c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eqArr>
                          <m:eqArrPr>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𝐶𝐴𝐷</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𝐴𝐷𝐵</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𝐴𝐷𝐶</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qArr>
                      </m:e>
                    </m:d>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90600" y="1642586"/>
                <a:ext cx="13944600" cy="7691914"/>
              </a:xfrm>
              <a:prstGeom prst="rect">
                <a:avLst/>
              </a:prstGeom>
              <a:blipFill>
                <a:blip r:embed="rId33"/>
                <a:stretch>
                  <a:fillRect l="-1574"/>
                </a:stretch>
              </a:blipFill>
            </p:spPr>
            <p:txBody>
              <a:bodyPr/>
              <a:lstStyle/>
              <a:p>
                <a:r>
                  <a:rPr lang="en-US">
                    <a:noFill/>
                  </a:rPr>
                  <a:t> </a:t>
                </a:r>
              </a:p>
            </p:txBody>
          </p:sp>
        </mc:Fallback>
      </mc:AlternateContent>
      <p:sp>
        <p:nvSpPr>
          <p:cNvPr id="16" name="Right Brace 15"/>
          <p:cNvSpPr/>
          <p:nvPr/>
        </p:nvSpPr>
        <p:spPr>
          <a:xfrm>
            <a:off x="9753600" y="3419301"/>
            <a:ext cx="647700" cy="279099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71148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down)">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81235" y="9326141"/>
            <a:ext cx="2488422" cy="420770"/>
          </a:xfrm>
          <a:prstGeom prst="rect">
            <a:avLst/>
          </a:prstGeom>
        </p:spPr>
      </p:pic>
      <p:sp>
        <p:nvSpPr>
          <p:cNvPr id="8" name="Oval Callout 7"/>
          <p:cNvSpPr/>
          <p:nvPr/>
        </p:nvSpPr>
        <p:spPr>
          <a:xfrm>
            <a:off x="8267700" y="342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925800" y="8734913"/>
            <a:ext cx="1577109" cy="1285387"/>
          </a:xfrm>
          <a:prstGeom prst="rect">
            <a:avLst/>
          </a:prstGeom>
        </p:spPr>
      </p:pic>
      <p:pic>
        <p:nvPicPr>
          <p:cNvPr id="15" name="Picture 14"/>
          <p:cNvPicPr/>
          <p:nvPr/>
        </p:nvPicPr>
        <p:blipFill>
          <a:blip r:embed="rId32">
            <a:extLst>
              <a:ext uri="{28A0092B-C50C-407E-A947-70E740481C1C}">
                <a14:useLocalDpi xmlns:a14="http://schemas.microsoft.com/office/drawing/2010/main" val="0"/>
              </a:ext>
            </a:extLst>
          </a:blip>
          <a:stretch>
            <a:fillRect/>
          </a:stretch>
        </p:blipFill>
        <p:spPr>
          <a:xfrm>
            <a:off x="12306299" y="1680651"/>
            <a:ext cx="5334001" cy="42672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02041" y="1705848"/>
                <a:ext cx="13944600" cy="4770921"/>
              </a:xfrm>
              <a:prstGeom prst="rect">
                <a:avLst/>
              </a:prstGeom>
            </p:spPr>
            <p:txBody>
              <a:bodyPr wrap="square">
                <a:spAutoFit/>
              </a:bodyPr>
              <a:lstStyle/>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02041" y="1705848"/>
                <a:ext cx="13944600" cy="4770921"/>
              </a:xfrm>
              <a:prstGeom prst="rect">
                <a:avLst/>
              </a:prstGeom>
              <a:blipFill>
                <a:blip r:embed="rId33"/>
                <a:stretch>
                  <a:fillRect l="-1574" b="-2302"/>
                </a:stretch>
              </a:blipFill>
            </p:spPr>
            <p:txBody>
              <a:bodyPr/>
              <a:lstStyle/>
              <a:p>
                <a:r>
                  <a:rPr lang="en-US">
                    <a:noFill/>
                  </a:rPr>
                  <a:t> </a:t>
                </a:r>
              </a:p>
            </p:txBody>
          </p:sp>
        </mc:Fallback>
      </mc:AlternateContent>
      <p:sp>
        <p:nvSpPr>
          <p:cNvPr id="17" name="Rectangle 16"/>
          <p:cNvSpPr/>
          <p:nvPr/>
        </p:nvSpPr>
        <p:spPr>
          <a:xfrm>
            <a:off x="876300" y="6667500"/>
            <a:ext cx="16344900" cy="1938992"/>
          </a:xfrm>
          <a:prstGeom prst="rect">
            <a:avLst/>
          </a:prstGeom>
        </p:spPr>
        <p:txBody>
          <a:bodyPr wrap="square">
            <a:spAutoFit/>
          </a:bodyPr>
          <a:lstStyle/>
          <a:p>
            <a:pPr lvl="0">
              <a:lnSpc>
                <a:spcPct val="150000"/>
              </a:lnSpc>
            </a:pP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xuất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phát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3540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182492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Chứng minh rằng trong tam giác đều, điểm cách đều ba đỉnh cũng cách đều ba cạnh của tam giác.</a:t>
            </a:r>
            <a:endParaRPr kumimoji="0" lang="vi-VN"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Oval Callout 19"/>
          <p:cNvSpPr/>
          <p:nvPr/>
        </p:nvSpPr>
        <p:spPr>
          <a:xfrm>
            <a:off x="4800600" y="3872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p:nvPr/>
        </p:nvPicPr>
        <p:blipFill>
          <a:blip r:embed="rId15">
            <a:extLst>
              <a:ext uri="{28A0092B-C50C-407E-A947-70E740481C1C}">
                <a14:useLocalDpi xmlns:a14="http://schemas.microsoft.com/office/drawing/2010/main" val="0"/>
              </a:ext>
            </a:extLst>
          </a:blip>
          <a:stretch>
            <a:fillRect/>
          </a:stretch>
        </p:blipFill>
        <p:spPr>
          <a:xfrm>
            <a:off x="13030200" y="4786617"/>
            <a:ext cx="4800600" cy="40144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9600" y="5091648"/>
                <a:ext cx="124968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Giả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smtClean="0">
                    <a:latin typeface="Arial" panose="020B0604020202020204" pitchFamily="34" charset="0"/>
                    <a:ea typeface="Calibri" panose="020F0502020204030204" pitchFamily="34" charset="0"/>
                    <a:cs typeface="Arial" panose="020B0604020202020204" pitchFamily="34" charset="0"/>
                  </a:rPr>
                  <a:t>giác</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ABC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GA = GB = GC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chứng</a:t>
                </a:r>
                <a:r>
                  <a:rPr lang="en-US" sz="4000" dirty="0">
                    <a:effectLst/>
                    <a:latin typeface="Arial" panose="020B0604020202020204" pitchFamily="34" charset="0"/>
                    <a:ea typeface="Times New Roman" panose="02020603050405020304" pitchFamily="18" charset="0"/>
                    <a:cs typeface="Arial" panose="020B0604020202020204" pitchFamily="34" charset="0"/>
                  </a:rPr>
                  <a:t> minh: GM = GN =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GP</a:t>
                </a:r>
              </a:p>
              <a:p>
                <a:pPr algn="just">
                  <a:lnSpc>
                    <a:spcPct val="150000"/>
                  </a:lnSpc>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GM, GN, GP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đến</a:t>
                </a:r>
                <a:r>
                  <a:rPr lang="en-US" sz="4000" dirty="0">
                    <a:effectLst/>
                    <a:latin typeface="Arial" panose="020B0604020202020204" pitchFamily="34" charset="0"/>
                    <a:ea typeface="Calibri" panose="020F0502020204030204" pitchFamily="34" charset="0"/>
                    <a:cs typeface="Arial" panose="020B0604020202020204" pitchFamily="34" charset="0"/>
                  </a:rPr>
                  <a:t> AB, BC, AC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5091648"/>
                <a:ext cx="12496800" cy="3785652"/>
              </a:xfrm>
              <a:prstGeom prst="rect">
                <a:avLst/>
              </a:prstGeom>
              <a:blipFill>
                <a:blip r:embed="rId16"/>
                <a:stretch>
                  <a:fillRect l="-1707" b="-3060"/>
                </a:stretch>
              </a:blipFill>
            </p:spPr>
            <p:txBody>
              <a:bodyPr/>
              <a:lstStyle/>
              <a:p>
                <a:r>
                  <a:rPr lang="en-US">
                    <a:noFill/>
                  </a:rPr>
                  <a:t> </a:t>
                </a:r>
              </a:p>
            </p:txBody>
          </p:sp>
        </mc:Fallback>
      </mc:AlternateContent>
    </p:spTree>
    <p:extLst>
      <p:ext uri="{BB962C8B-B14F-4D97-AF65-F5344CB8AC3E}">
        <p14:creationId xmlns:p14="http://schemas.microsoft.com/office/powerpoint/2010/main" val="238632051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78200" y="7353300"/>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8606" y="395599"/>
            <a:ext cx="1220071" cy="1238650"/>
          </a:xfrm>
          <a:prstGeom prst="rect">
            <a:avLst/>
          </a:prstGeom>
        </p:spPr>
      </p:pic>
      <p:sp>
        <p:nvSpPr>
          <p:cNvPr id="20" name="Oval Callout 19"/>
          <p:cNvSpPr/>
          <p:nvPr/>
        </p:nvSpPr>
        <p:spPr>
          <a:xfrm>
            <a:off x="8458200" y="2655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602858" y="1562100"/>
                <a:ext cx="17456542" cy="84952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GB = 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 AC (t/c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AC,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2858" y="1562100"/>
                <a:ext cx="17456542" cy="8495211"/>
              </a:xfrm>
              <a:prstGeom prst="rect">
                <a:avLst/>
              </a:prstGeom>
              <a:blipFill>
                <a:blip r:embed="rId15"/>
                <a:stretch>
                  <a:fillRect l="-1257" b="-789"/>
                </a:stretch>
              </a:blipFill>
            </p:spPr>
            <p:txBody>
              <a:bodyPr/>
              <a:lstStyle/>
              <a:p>
                <a:r>
                  <a:rPr lang="en-US">
                    <a:noFill/>
                  </a:rPr>
                  <a:t> </a:t>
                </a:r>
              </a:p>
            </p:txBody>
          </p:sp>
        </mc:Fallback>
      </mc:AlternateContent>
      <p:pic>
        <p:nvPicPr>
          <p:cNvPr id="10" name="Picture 9"/>
          <p:cNvPicPr/>
          <p:nvPr/>
        </p:nvPicPr>
        <p:blipFill>
          <a:blip r:embed="rId16">
            <a:extLst>
              <a:ext uri="{28A0092B-C50C-407E-A947-70E740481C1C}">
                <a14:useLocalDpi xmlns:a14="http://schemas.microsoft.com/office/drawing/2010/main" val="0"/>
              </a:ext>
            </a:extLst>
          </a:blip>
          <a:stretch>
            <a:fillRect/>
          </a:stretch>
        </p:blipFill>
        <p:spPr>
          <a:xfrm>
            <a:off x="12649200" y="1510017"/>
            <a:ext cx="4800600" cy="4014483"/>
          </a:xfrm>
          <a:prstGeom prst="rect">
            <a:avLst/>
          </a:prstGeom>
        </p:spPr>
      </p:pic>
      <p:sp>
        <p:nvSpPr>
          <p:cNvPr id="4" name="Right Brace 3"/>
          <p:cNvSpPr/>
          <p:nvPr/>
        </p:nvSpPr>
        <p:spPr>
          <a:xfrm>
            <a:off x="6927458" y="2628900"/>
            <a:ext cx="4572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7542509" y="3214852"/>
                <a:ext cx="4261749" cy="1824923"/>
              </a:xfrm>
              <a:prstGeom prst="rect">
                <a:avLst/>
              </a:prstGeom>
            </p:spPr>
            <p:txBody>
              <a:bodyPr wrap="square">
                <a:spAutoFit/>
              </a:bodyPr>
              <a:lstStyle/>
              <a:p>
                <a:pPr lvl="0" algn="ctr">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∆AGB = ∆AGC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c.c.c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542509" y="3214852"/>
                <a:ext cx="4261749" cy="1824923"/>
              </a:xfrm>
              <a:prstGeom prst="rect">
                <a:avLst/>
              </a:prstGeom>
              <a:blipFill>
                <a:blip r:embed="rId17"/>
                <a:stretch>
                  <a:fillRect r="-7153" b="-13333"/>
                </a:stretch>
              </a:blipFill>
            </p:spPr>
            <p:txBody>
              <a:bodyPr/>
              <a:lstStyle/>
              <a:p>
                <a:r>
                  <a:rPr lang="en-US">
                    <a:noFill/>
                  </a:rPr>
                  <a:t> </a:t>
                </a:r>
              </a:p>
            </p:txBody>
          </p:sp>
        </mc:Fallback>
      </mc:AlternateContent>
    </p:spTree>
    <p:extLst>
      <p:ext uri="{BB962C8B-B14F-4D97-AF65-F5344CB8AC3E}">
        <p14:creationId xmlns:p14="http://schemas.microsoft.com/office/powerpoint/2010/main" val="37939702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down)">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627442" y="-2369015"/>
            <a:ext cx="6173333" cy="4738033"/>
          </a:xfrm>
          <a:prstGeom prst="rect">
            <a:avLst/>
          </a:prstGeom>
        </p:spPr>
      </p:pic>
      <p:sp>
        <p:nvSpPr>
          <p:cNvPr id="6" name="Rectangle 5"/>
          <p:cNvSpPr/>
          <p:nvPr/>
        </p:nvSpPr>
        <p:spPr>
          <a:xfrm>
            <a:off x="7696200" y="1143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36307" y="8380827"/>
            <a:ext cx="1252030" cy="1271096"/>
          </a:xfrm>
          <a:prstGeom prst="rect">
            <a:avLst/>
          </a:prstGeom>
        </p:spPr>
      </p:pic>
      <p:pic>
        <p:nvPicPr>
          <p:cNvPr id="13" name="Picture 3"/>
          <p:cNvPicPr>
            <a:picLocks noChangeAspect="1"/>
          </p:cNvPicPr>
          <p:nvPr/>
        </p:nvPicPr>
        <p:blipFill>
          <a:blip r:embed="rId13"/>
          <a:srcRect/>
          <a:stretch>
            <a:fillRect/>
          </a:stretch>
        </p:blipFill>
        <p:spPr>
          <a:xfrm flipH="1">
            <a:off x="1356683" y="6591300"/>
            <a:ext cx="2209800" cy="3436673"/>
          </a:xfrm>
          <a:prstGeom prst="rect">
            <a:avLst/>
          </a:prstGeom>
        </p:spPr>
      </p:pic>
      <p:sp>
        <p:nvSpPr>
          <p:cNvPr id="5" name="Oval Callout 4"/>
          <p:cNvSpPr/>
          <p:nvPr/>
        </p:nvSpPr>
        <p:spPr>
          <a:xfrm>
            <a:off x="3276600" y="1867395"/>
            <a:ext cx="11963400" cy="6324105"/>
          </a:xfrm>
          <a:prstGeom prst="wedgeEllipseCallout">
            <a:avLst>
              <a:gd name="adj1" fmla="val -37286"/>
              <a:gd name="adj2" fmla="val 4902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4800600" y="3093558"/>
            <a:ext cx="8991600"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Trong tam giác cân tại A, đường cao xuất phát từ đỉnh A đồng thời là đường trung trực, đường phân giác, đường trung tuyến của tam giác đó.</a:t>
            </a:r>
            <a:endParaRPr kumimoji="0" lang="en-US" sz="40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Arial" panose="020B0604020202020204" pitchFamily="34" charset="0"/>
            </a:endParaRPr>
          </a:p>
        </p:txBody>
      </p:sp>
      <p:pic>
        <p:nvPicPr>
          <p:cNvPr id="15"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45628" y="1263110"/>
            <a:ext cx="3562270" cy="602348"/>
          </a:xfrm>
          <a:prstGeom prst="rect">
            <a:avLst/>
          </a:prstGeom>
        </p:spPr>
      </p:pic>
    </p:spTree>
    <p:extLst>
      <p:ext uri="{BB962C8B-B14F-4D97-AF65-F5344CB8AC3E}">
        <p14:creationId xmlns:p14="http://schemas.microsoft.com/office/powerpoint/2010/main" val="60607243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8" name="Rectangle 7"/>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4867" y="7962900"/>
            <a:ext cx="1249333" cy="1835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96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9.26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Rectangle 2"/>
          <p:cNvSpPr/>
          <p:nvPr/>
        </p:nvSpPr>
        <p:spPr>
          <a:xfrm>
            <a:off x="5029200" y="942570"/>
            <a:ext cx="12041062"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HBC, HCA, HAB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14">
            <a:extLst>
              <a:ext uri="{28A0092B-C50C-407E-A947-70E740481C1C}">
                <a14:useLocalDpi xmlns:a14="http://schemas.microsoft.com/office/drawing/2010/main" val="0"/>
              </a:ext>
            </a:extLst>
          </a:blip>
          <a:stretch>
            <a:fillRect/>
          </a:stretch>
        </p:blipFill>
        <p:spPr>
          <a:xfrm>
            <a:off x="381000" y="2667523"/>
            <a:ext cx="4570538" cy="4152377"/>
          </a:xfrm>
          <a:prstGeom prst="rect">
            <a:avLst/>
          </a:prstGeom>
        </p:spPr>
      </p:pic>
      <p:sp>
        <p:nvSpPr>
          <p:cNvPr id="16" name="Oval Callout 15"/>
          <p:cNvSpPr/>
          <p:nvPr/>
        </p:nvSpPr>
        <p:spPr>
          <a:xfrm>
            <a:off x="10591800" y="309039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381616" y="4152900"/>
                <a:ext cx="12011357" cy="5632311"/>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 BH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 CH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ΔAHB,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81616" y="4152900"/>
                <a:ext cx="12011357" cy="5632311"/>
              </a:xfrm>
              <a:prstGeom prst="rect">
                <a:avLst/>
              </a:prstGeom>
              <a:blipFill>
                <a:blip r:embed="rId15"/>
                <a:stretch>
                  <a:fillRect l="-1827" b="-1732"/>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133085"/>
            <a:ext cx="2240320" cy="19252751"/>
          </a:xfrm>
          <a:prstGeom prst="rect">
            <a:avLst/>
          </a:prstGeom>
        </p:spPr>
      </p:pic>
      <p:sp>
        <p:nvSpPr>
          <p:cNvPr id="6" name="Right Brace 5"/>
          <p:cNvSpPr/>
          <p:nvPr/>
        </p:nvSpPr>
        <p:spPr>
          <a:xfrm>
            <a:off x="9982200" y="7124700"/>
            <a:ext cx="457200" cy="236272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0751949" y="7243108"/>
                <a:ext cx="7002651" cy="1938992"/>
              </a:xfrm>
              <a:prstGeom prst="rect">
                <a:avLst/>
              </a:prstGeom>
            </p:spPr>
            <p:txBody>
              <a:bodyPr wrap="squar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 AHB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751949" y="7243108"/>
                <a:ext cx="7002651" cy="1938992"/>
              </a:xfrm>
              <a:prstGeom prst="rect">
                <a:avLst/>
              </a:prstGeom>
              <a:blipFill>
                <a:blip r:embed="rId18"/>
                <a:stretch>
                  <a:fillRect l="-3133" r="-2959" b="-6918"/>
                </a:stretch>
              </a:blipFill>
            </p:spPr>
            <p:txBody>
              <a:bodyPr/>
              <a:lstStyle/>
              <a:p>
                <a:r>
                  <a:rPr lang="en-US">
                    <a:noFill/>
                  </a:rPr>
                  <a:t> </a:t>
                </a:r>
              </a:p>
            </p:txBody>
          </p:sp>
        </mc:Fallback>
      </mc:AlternateContent>
    </p:spTree>
    <p:extLst>
      <p:ext uri="{BB962C8B-B14F-4D97-AF65-F5344CB8AC3E}">
        <p14:creationId xmlns:p14="http://schemas.microsoft.com/office/powerpoint/2010/main" val="301669182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barn(inVertical)">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barn(inVertical)">
                                      <p:cBhvr>
                                        <p:cTn id="54" dur="5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500"/>
                                        <p:tgtEl>
                                          <p:spTgt spid="5">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P spid="16" grpId="0" animBg="1"/>
      <p:bldP spid="6"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92832" y="7117123"/>
            <a:ext cx="1525462" cy="2240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14">
            <a:extLst>
              <a:ext uri="{28A0092B-C50C-407E-A947-70E740481C1C}">
                <a14:useLocalDpi xmlns:a14="http://schemas.microsoft.com/office/drawing/2010/main" val="0"/>
              </a:ext>
            </a:extLst>
          </a:blip>
          <a:stretch>
            <a:fillRect/>
          </a:stretch>
        </p:blipFill>
        <p:spPr>
          <a:xfrm>
            <a:off x="685800" y="1666068"/>
            <a:ext cx="4570538" cy="4152377"/>
          </a:xfrm>
          <a:prstGeom prst="rect">
            <a:avLst/>
          </a:prstGeom>
        </p:spPr>
      </p:pic>
      <p:sp>
        <p:nvSpPr>
          <p:cNvPr id="16" name="Oval Callout 15"/>
          <p:cNvSpPr/>
          <p:nvPr/>
        </p:nvSpPr>
        <p:spPr>
          <a:xfrm>
            <a:off x="8237220" y="35682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944720" y="1638300"/>
                <a:ext cx="11581279"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ΔHAC,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Mà</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AB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944720" y="1638300"/>
                <a:ext cx="11581279" cy="3785652"/>
              </a:xfrm>
              <a:prstGeom prst="rect">
                <a:avLst/>
              </a:prstGeom>
              <a:blipFill>
                <a:blip r:embed="rId15"/>
                <a:stretch>
                  <a:fillRect l="-1842" b="-3060"/>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sp>
        <p:nvSpPr>
          <p:cNvPr id="4" name="Right Brace 3"/>
          <p:cNvSpPr/>
          <p:nvPr/>
        </p:nvSpPr>
        <p:spPr>
          <a:xfrm>
            <a:off x="10515600" y="2809068"/>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943600" y="5704668"/>
                <a:ext cx="9144000" cy="3785652"/>
              </a:xfrm>
              <a:prstGeom prst="rect">
                <a:avLst/>
              </a:prstGeom>
            </p:spPr>
            <p:txBody>
              <a:bodyPr>
                <a:spAutoFit/>
              </a:bodyPr>
              <a:lstStyle/>
              <a:p>
                <a:pPr lvl="0" algn="just">
                  <a:lnSpc>
                    <a:spcPct val="150000"/>
                  </a:lnSpc>
                  <a:defRPr/>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ΔHBC,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Mà</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43600" y="5704668"/>
                <a:ext cx="9144000" cy="3785652"/>
              </a:xfrm>
              <a:prstGeom prst="rect">
                <a:avLst/>
              </a:prstGeom>
              <a:blipFill>
                <a:blip r:embed="rId18"/>
                <a:stretch>
                  <a:fillRect l="-2333"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187633" y="3418668"/>
                <a:ext cx="6361613"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ΔHAC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187633" y="3418668"/>
                <a:ext cx="6361613" cy="1015663"/>
              </a:xfrm>
              <a:prstGeom prst="rect">
                <a:avLst/>
              </a:prstGeom>
              <a:blipFill>
                <a:blip r:embed="rId19"/>
                <a:stretch>
                  <a:fillRect r="-9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268863" y="7432205"/>
                <a:ext cx="6333337"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ΔHBC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268863" y="7432205"/>
                <a:ext cx="6333337" cy="1015663"/>
              </a:xfrm>
              <a:prstGeom prst="rect">
                <a:avLst/>
              </a:prstGeom>
              <a:blipFill>
                <a:blip r:embed="rId20"/>
                <a:stretch>
                  <a:fillRect r="-1829" b="-13772"/>
                </a:stretch>
              </a:blipFill>
            </p:spPr>
            <p:txBody>
              <a:bodyPr/>
              <a:lstStyle/>
              <a:p>
                <a:r>
                  <a:rPr lang="en-US">
                    <a:noFill/>
                  </a:rPr>
                  <a:t> </a:t>
                </a:r>
              </a:p>
            </p:txBody>
          </p:sp>
        </mc:Fallback>
      </mc:AlternateContent>
      <p:sp>
        <p:nvSpPr>
          <p:cNvPr id="18" name="Right Brace 17"/>
          <p:cNvSpPr/>
          <p:nvPr/>
        </p:nvSpPr>
        <p:spPr>
          <a:xfrm>
            <a:off x="10590228" y="6859710"/>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5247758"/>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barn(inVertical)">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down)">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102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69597" y="8686432"/>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229035" y="-152742"/>
            <a:ext cx="1220071" cy="1238650"/>
          </a:xfrm>
          <a:prstGeom prst="rect">
            <a:avLst/>
          </a:prstGeom>
        </p:spPr>
      </p:pic>
      <p:sp>
        <p:nvSpPr>
          <p:cNvPr id="10" name="Rectangle 9"/>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9.27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4419600" y="1028700"/>
                <a:ext cx="14173200" cy="1047018"/>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 100°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BHC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19600" y="1028700"/>
                <a:ext cx="14173200" cy="1047018"/>
              </a:xfrm>
              <a:prstGeom prst="rect">
                <a:avLst/>
              </a:prstGeom>
              <a:blipFill>
                <a:blip r:embed="rId15"/>
                <a:stretch>
                  <a:fillRect l="-1505" b="-13953"/>
                </a:stretch>
              </a:blipFill>
            </p:spPr>
            <p:txBody>
              <a:bodyPr/>
              <a:lstStyle/>
              <a:p>
                <a:r>
                  <a:rPr lang="en-US">
                    <a:noFill/>
                  </a:rPr>
                  <a:t> </a:t>
                </a:r>
              </a:p>
            </p:txBody>
          </p:sp>
        </mc:Fallback>
      </mc:AlternateContent>
      <p:sp>
        <p:nvSpPr>
          <p:cNvPr id="19" name="Oval Callout 18"/>
          <p:cNvSpPr/>
          <p:nvPr/>
        </p:nvSpPr>
        <p:spPr>
          <a:xfrm>
            <a:off x="8237220" y="230641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16">
            <a:extLst>
              <a:ext uri="{28A0092B-C50C-407E-A947-70E740481C1C}">
                <a14:useLocalDpi xmlns:a14="http://schemas.microsoft.com/office/drawing/2010/main" val="0"/>
              </a:ext>
            </a:extLst>
          </a:blip>
          <a:stretch>
            <a:fillRect/>
          </a:stretch>
        </p:blipFill>
        <p:spPr>
          <a:xfrm>
            <a:off x="403440" y="3653119"/>
            <a:ext cx="6149760" cy="4713314"/>
          </a:xfrm>
          <a:prstGeom prst="rect">
            <a:avLst/>
          </a:prstGeom>
        </p:spPr>
      </p:pic>
      <p:sp>
        <p:nvSpPr>
          <p:cNvPr id="3" name="Rectangle 2"/>
          <p:cNvSpPr/>
          <p:nvPr/>
        </p:nvSpPr>
        <p:spPr>
          <a:xfrm>
            <a:off x="6982471" y="3736715"/>
            <a:ext cx="947672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848933" y="5689240"/>
                <a:ext cx="7518405" cy="901593"/>
              </a:xfrm>
              <a:prstGeom prst="rect">
                <a:avLst/>
              </a:prstGeom>
            </p:spPr>
            <p:txBody>
              <a:bodyPr wrap="none">
                <a:spAutoFit/>
              </a:bodyPr>
              <a:lstStyle/>
              <a:p>
                <a:pPr>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HC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HB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848933" y="5689240"/>
                <a:ext cx="7518405" cy="901593"/>
              </a:xfrm>
              <a:prstGeom prst="rect">
                <a:avLst/>
              </a:prstGeom>
              <a:blipFill>
                <a:blip r:embed="rId17"/>
                <a:stretch>
                  <a:fillRect r="-186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028602" y="6819900"/>
                <a:ext cx="9144000" cy="2955233"/>
              </a:xfrm>
              <a:prstGeom prst="rect">
                <a:avLst/>
              </a:prstGeom>
            </p:spPr>
            <p:txBody>
              <a:bodyPr>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80</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28602" y="6819900"/>
                <a:ext cx="9144000" cy="2955233"/>
              </a:xfrm>
              <a:prstGeom prst="rect">
                <a:avLst/>
              </a:prstGeom>
              <a:blipFill>
                <a:blip r:embed="rId18"/>
                <a:stretch>
                  <a:fillRect l="-2400" b="-3918"/>
                </a:stretch>
              </a:blipFill>
            </p:spPr>
            <p:txBody>
              <a:bodyPr/>
              <a:lstStyle/>
              <a:p>
                <a:r>
                  <a:rPr lang="en-US">
                    <a:noFill/>
                  </a:rPr>
                  <a:t> </a:t>
                </a:r>
              </a:p>
            </p:txBody>
          </p:sp>
        </mc:Fallback>
      </mc:AlternateContent>
    </p:spTree>
    <p:extLst>
      <p:ext uri="{BB962C8B-B14F-4D97-AF65-F5344CB8AC3E}">
        <p14:creationId xmlns:p14="http://schemas.microsoft.com/office/powerpoint/2010/main" val="75663206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9806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213993" y="855863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4364" y="-176244"/>
            <a:ext cx="1220071" cy="1238650"/>
          </a:xfrm>
          <a:prstGeom prst="rect">
            <a:avLst/>
          </a:prstGeom>
        </p:spPr>
      </p:pic>
      <p:sp>
        <p:nvSpPr>
          <p:cNvPr id="19" name="Oval Callout 18"/>
          <p:cNvSpPr/>
          <p:nvPr/>
        </p:nvSpPr>
        <p:spPr>
          <a:xfrm>
            <a:off x="8001000" y="3675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15">
            <a:extLst>
              <a:ext uri="{28A0092B-C50C-407E-A947-70E740481C1C}">
                <a14:useLocalDpi xmlns:a14="http://schemas.microsoft.com/office/drawing/2010/main" val="0"/>
              </a:ext>
            </a:extLst>
          </a:blip>
          <a:stretch>
            <a:fillRect/>
          </a:stretch>
        </p:blipFill>
        <p:spPr>
          <a:xfrm>
            <a:off x="914400" y="2106586"/>
            <a:ext cx="6149760" cy="471331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549840" y="1714500"/>
                <a:ext cx="7604560" cy="764670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endPar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80°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∆BEH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10°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549840" y="1714500"/>
                <a:ext cx="7604560" cy="7646709"/>
              </a:xfrm>
              <a:prstGeom prst="rect">
                <a:avLst/>
              </a:prstGeom>
              <a:blipFill>
                <a:blip r:embed="rId16"/>
                <a:stretch>
                  <a:fillRect l="-2887" b="-956"/>
                </a:stretch>
              </a:blipFill>
            </p:spPr>
            <p:txBody>
              <a:bodyPr/>
              <a:lstStyle/>
              <a:p>
                <a:r>
                  <a:rPr lang="en-US">
                    <a:noFill/>
                  </a:rPr>
                  <a:t> </a:t>
                </a:r>
              </a:p>
            </p:txBody>
          </p:sp>
        </mc:Fallback>
      </mc:AlternateContent>
    </p:spTree>
    <p:extLst>
      <p:ext uri="{BB962C8B-B14F-4D97-AF65-F5344CB8AC3E}">
        <p14:creationId xmlns:p14="http://schemas.microsoft.com/office/powerpoint/2010/main" val="196083668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3048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22178" y="1129291"/>
            <a:ext cx="2488422" cy="42077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9624586">
            <a:off x="13232660" y="7577810"/>
            <a:ext cx="6954455" cy="533754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15200" y="9791204"/>
            <a:ext cx="2874288" cy="381496"/>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705023" y="9828130"/>
            <a:ext cx="2488422" cy="420770"/>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1295400" y="800100"/>
            <a:ext cx="838200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NỘI DUNG BÀI HỌC</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Rectangle 4"/>
          <p:cNvSpPr/>
          <p:nvPr/>
        </p:nvSpPr>
        <p:spPr>
          <a:xfrm>
            <a:off x="1797184" y="2476500"/>
            <a:ext cx="15070226"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6" name="Rectangle 5"/>
          <p:cNvSpPr/>
          <p:nvPr/>
        </p:nvSpPr>
        <p:spPr>
          <a:xfrm>
            <a:off x="1797184" y="4089242"/>
            <a:ext cx="15930208"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Sự đồng quy của ba đường cao trong một tam giác</a:t>
            </a:r>
          </a:p>
        </p:txBody>
      </p:sp>
      <p:pic>
        <p:nvPicPr>
          <p:cNvPr id="11"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4191000" y="5854593"/>
            <a:ext cx="3733800" cy="3158128"/>
          </a:xfrm>
          <a:prstGeom prst="rect">
            <a:avLst/>
          </a:prstGeom>
        </p:spPr>
      </p:pic>
    </p:spTree>
    <p:extLst>
      <p:ext uri="{BB962C8B-B14F-4D97-AF65-F5344CB8AC3E}">
        <p14:creationId xmlns:p14="http://schemas.microsoft.com/office/powerpoint/2010/main" val="29423046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18560" y="8933557"/>
            <a:ext cx="789858" cy="801886"/>
          </a:xfrm>
          <a:prstGeom prst="rect">
            <a:avLst/>
          </a:prstGeom>
        </p:spPr>
      </p:pic>
      <p:sp>
        <p:nvSpPr>
          <p:cNvPr id="26" name="Rectangle 25"/>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Box 26"/>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9.28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28" name="Rectangle 27"/>
          <p:cNvSpPr/>
          <p:nvPr/>
        </p:nvSpPr>
        <p:spPr>
          <a:xfrm>
            <a:off x="373250" y="1985308"/>
            <a:ext cx="1745754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Oval Callout 28"/>
          <p:cNvSpPr/>
          <p:nvPr/>
        </p:nvSpPr>
        <p:spPr>
          <a:xfrm>
            <a:off x="8610600" y="411664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917909" y="5570614"/>
            <a:ext cx="4492291" cy="356399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150126" y="5343664"/>
                <a:ext cx="10994874" cy="399083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trực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50126" y="5343664"/>
                <a:ext cx="10994874" cy="3990836"/>
              </a:xfrm>
              <a:prstGeom prst="rect">
                <a:avLst/>
              </a:prstGeom>
              <a:blipFill>
                <a:blip r:embed="rId14"/>
                <a:stretch>
                  <a:fillRect l="-1996" r="-1885" b="-2905"/>
                </a:stretch>
              </a:blipFill>
            </p:spPr>
            <p:txBody>
              <a:bodyPr/>
              <a:lstStyle/>
              <a:p>
                <a:r>
                  <a:rPr lang="en-US">
                    <a:noFill/>
                  </a:rPr>
                  <a:t> </a:t>
                </a:r>
              </a:p>
            </p:txBody>
          </p:sp>
        </mc:Fallback>
      </mc:AlternateContent>
    </p:spTree>
    <p:extLst>
      <p:ext uri="{BB962C8B-B14F-4D97-AF65-F5344CB8AC3E}">
        <p14:creationId xmlns:p14="http://schemas.microsoft.com/office/powerpoint/2010/main" val="36640503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025518"/>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739710" y="8029045"/>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571780" y="2189109"/>
            <a:ext cx="4492291" cy="356399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6172200" y="1872099"/>
                <a:ext cx="9144000" cy="2103525"/>
              </a:xfrm>
              <a:prstGeom prst="rect">
                <a:avLst/>
              </a:prstGeom>
            </p:spPr>
            <p:txBody>
              <a:bodyPr>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∆OAB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∆OAC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𝑂𝐶𝐴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72200" y="1872099"/>
                <a:ext cx="9144000" cy="2103525"/>
              </a:xfrm>
              <a:prstGeom prst="rect">
                <a:avLst/>
              </a:prstGeom>
              <a:blipFill>
                <a:blip r:embed="rId14"/>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97222" y="4126592"/>
                <a:ext cx="11404978" cy="421730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 OAB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197222" y="4126592"/>
                <a:ext cx="11404978" cy="4217308"/>
              </a:xfrm>
              <a:prstGeom prst="rect">
                <a:avLst/>
              </a:prstGeom>
              <a:blipFill>
                <a:blip r:embed="rId15"/>
                <a:stretch>
                  <a:fillRect l="-1924" b="-2746"/>
                </a:stretch>
              </a:blipFill>
            </p:spPr>
            <p:txBody>
              <a:bodyPr/>
              <a:lstStyle/>
              <a:p>
                <a:r>
                  <a:rPr lang="en-US">
                    <a:noFill/>
                  </a:rPr>
                  <a:t> </a:t>
                </a:r>
              </a:p>
            </p:txBody>
          </p:sp>
        </mc:Fallback>
      </mc:AlternateContent>
      <p:pic>
        <p:nvPicPr>
          <p:cNvPr id="1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613750" y="-330811"/>
            <a:ext cx="1600200" cy="1470183"/>
          </a:xfrm>
          <a:prstGeom prst="rect">
            <a:avLst/>
          </a:prstGeom>
        </p:spPr>
      </p:pic>
    </p:spTree>
    <p:extLst>
      <p:ext uri="{BB962C8B-B14F-4D97-AF65-F5344CB8AC3E}">
        <p14:creationId xmlns:p14="http://schemas.microsoft.com/office/powerpoint/2010/main" val="15947565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8810989"/>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744874" y="7781206"/>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571780" y="2317032"/>
            <a:ext cx="4492291" cy="3563991"/>
          </a:xfrm>
          <a:prstGeom prst="rect">
            <a:avLst/>
          </a:prstGeom>
        </p:spPr>
      </p:pic>
      <p:pic>
        <p:nvPicPr>
          <p:cNvPr id="12"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613750" y="-330811"/>
            <a:ext cx="1600200" cy="1470183"/>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5486400" y="2019300"/>
                <a:ext cx="12440985" cy="630012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360°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180</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90°  </a:t>
                </a: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a:t>
                </a:r>
              </a:p>
            </p:txBody>
          </p:sp>
        </mc:Choice>
        <mc:Fallback>
          <p:sp>
            <p:nvSpPr>
              <p:cNvPr id="8" name="Rectangle 7"/>
              <p:cNvSpPr>
                <a:spLocks noRot="1" noChangeAspect="1" noMove="1" noResize="1" noEditPoints="1" noAdjustHandles="1" noChangeArrowheads="1" noChangeShapeType="1" noTextEdit="1"/>
              </p:cNvSpPr>
              <p:nvPr/>
            </p:nvSpPr>
            <p:spPr>
              <a:xfrm>
                <a:off x="5486400" y="2019300"/>
                <a:ext cx="12440985" cy="6300123"/>
              </a:xfrm>
              <a:prstGeom prst="rect">
                <a:avLst/>
              </a:prstGeom>
              <a:blipFill>
                <a:blip r:embed="rId15"/>
                <a:stretch>
                  <a:fillRect l="-1715" b="-1354"/>
                </a:stretch>
              </a:blipFill>
            </p:spPr>
            <p:txBody>
              <a:bodyPr/>
              <a:lstStyle/>
              <a:p>
                <a:r>
                  <a:rPr lang="en-US">
                    <a:noFill/>
                  </a:rPr>
                  <a:t> </a:t>
                </a:r>
              </a:p>
            </p:txBody>
          </p:sp>
        </mc:Fallback>
      </mc:AlternateContent>
    </p:spTree>
    <p:extLst>
      <p:ext uri="{BB962C8B-B14F-4D97-AF65-F5344CB8AC3E}">
        <p14:creationId xmlns:p14="http://schemas.microsoft.com/office/powerpoint/2010/main" val="140373948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879683" y="5165780"/>
            <a:ext cx="9268693"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1</a:t>
              </a:r>
            </a:p>
          </p:txBody>
        </p:sp>
      </p:grpSp>
      <p:sp>
        <p:nvSpPr>
          <p:cNvPr id="56" name="Text Box 16"/>
          <p:cNvSpPr txBox="1">
            <a:spLocks noChangeArrowheads="1"/>
          </p:cNvSpPr>
          <p:nvPr/>
        </p:nvSpPr>
        <p:spPr bwMode="auto">
          <a:xfrm>
            <a:off x="3886201" y="1976378"/>
            <a:ext cx="11734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smtClean="0">
                <a:solidFill>
                  <a:prstClr val="black"/>
                </a:solidFill>
                <a:cs typeface="Arial"/>
                <a:sym typeface="Arial"/>
              </a:rPr>
              <a:t>Gọi </a:t>
            </a:r>
            <a:r>
              <a:rPr lang="vi-VN" altLang="en-US" sz="4000" b="0" dirty="0">
                <a:solidFill>
                  <a:prstClr val="black"/>
                </a:solidFill>
                <a:cs typeface="Arial"/>
                <a:sym typeface="Arial"/>
              </a:rPr>
              <a:t>O là giao điểm của ba đường trung trực trong  ∆ABC. Khi đó O là: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341925" y="3727779"/>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cạnh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B.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Tất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đáp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65574"/>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697602" y="6437420"/>
            <a:ext cx="8027797"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a:t>
              </a:r>
              <a:r>
                <a:rPr kumimoji="0" lang="en-US" altLang="en-US" sz="4000" b="1" i="0" u="none" strike="noStrike" kern="1200" cap="none" spc="0" normalizeH="0" baseline="0" noProof="0" dirty="0" smtClean="0">
                  <a:ln>
                    <a:noFill/>
                  </a:ln>
                  <a:solidFill>
                    <a:srgbClr val="000000"/>
                  </a:solidFill>
                  <a:effectLst/>
                  <a:uLnTx/>
                  <a:uFillTx/>
                  <a:latin typeface="Arial"/>
                  <a:ea typeface="+mn-ea"/>
                  <a:cs typeface="Arial"/>
                  <a:sym typeface="Arial"/>
                </a:rPr>
                <a:t>2</a:t>
              </a:r>
              <a:endPar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sp>
        <p:nvSpPr>
          <p:cNvPr id="56" name="Text Box 16"/>
          <p:cNvSpPr txBox="1">
            <a:spLocks noChangeArrowheads="1"/>
          </p:cNvSpPr>
          <p:nvPr/>
        </p:nvSpPr>
        <p:spPr bwMode="auto">
          <a:xfrm>
            <a:off x="3886201" y="1976378"/>
            <a:ext cx="1226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hai đường cao AM và BN cắt nhau tại H. Em chọn phát biểu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029200" y="3705165"/>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A.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B.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CH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ΔABC</a:t>
            </a: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D. CH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006169"/>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734879" y="6165451"/>
            <a:ext cx="4284873" cy="137546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005711" y="21293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3</a:t>
              </a:r>
            </a:p>
          </p:txBody>
        </p:sp>
      </p:grpSp>
      <p:sp>
        <p:nvSpPr>
          <p:cNvPr id="56" name="Text Box 16"/>
          <p:cNvSpPr txBox="1">
            <a:spLocks noChangeArrowheads="1"/>
          </p:cNvSpPr>
          <p:nvPr/>
        </p:nvSpPr>
        <p:spPr bwMode="auto">
          <a:xfrm>
            <a:off x="4139311" y="2019300"/>
            <a:ext cx="1254848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tam giác ABC có AC &gt; AB. Trên cạnh AC lấy điểm E sao cho CE = AB. Các đường trung trực của BE và AC tại O.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800413" y="4762500"/>
                <a:ext cx="12039787" cy="2466124"/>
              </a:xfrm>
              <a:prstGeom prst="rect">
                <a:avLst/>
              </a:prstGeom>
            </p:spPr>
            <p:txBody>
              <a:bodyPr wrap="square">
                <a:spAutoFit/>
              </a:bodyPr>
              <a:lstStyle/>
              <a:p>
                <a:pPr algn="just">
                  <a:lnSpc>
                    <a:spcPct val="20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B</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𝐵𝑂𝐴</m:t>
                    </m:r>
                  </m:oMath>
                </a14:m>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smtClean="0">
                    <a:effectLst/>
                    <a:latin typeface="Arial" panose="020B0604020202020204" pitchFamily="34" charset="0"/>
                    <a:ea typeface="Times New Roman" panose="02020603050405020304" pitchFamily="18" charset="0"/>
                    <a:cs typeface="Arial" panose="020B0604020202020204" pitchFamily="34" charset="0"/>
                  </a:rPr>
                  <a:t>			D</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𝐶𝐸𝑂</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413" y="4762500"/>
                <a:ext cx="12039787" cy="2466124"/>
              </a:xfrm>
              <a:prstGeom prst="rect">
                <a:avLst/>
              </a:prstGeom>
              <a:blipFill>
                <a:blip r:embed="rId9"/>
                <a:stretch>
                  <a:fillRect l="-1771" b="-9630"/>
                </a:stretch>
              </a:blipFill>
            </p:spPr>
            <p:txBody>
              <a:bodyPr/>
              <a:lstStyle/>
              <a:p>
                <a:r>
                  <a:rPr lang="en-US">
                    <a:noFill/>
                  </a:rPr>
                  <a:t> </a:t>
                </a:r>
              </a:p>
            </p:txBody>
          </p:sp>
        </mc:Fallback>
      </mc:AlternateContent>
    </p:spTree>
    <p:extLst>
      <p:ext uri="{BB962C8B-B14F-4D97-AF65-F5344CB8AC3E}">
        <p14:creationId xmlns:p14="http://schemas.microsoft.com/office/powerpoint/2010/main" val="248996611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9906743" y="6606027"/>
            <a:ext cx="3169499" cy="1170089"/>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2817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a:t>
              </a:r>
              <a:r>
                <a:rPr kumimoji="0" lang="en-US" altLang="en-US" sz="4000" b="1" i="0" u="none" strike="noStrike" kern="1200" cap="none" spc="0" normalizeH="0" baseline="0" noProof="0" dirty="0" smtClean="0">
                  <a:ln>
                    <a:noFill/>
                  </a:ln>
                  <a:solidFill>
                    <a:srgbClr val="000000"/>
                  </a:solidFill>
                  <a:effectLst/>
                  <a:uLnTx/>
                  <a:uFillTx/>
                  <a:latin typeface="Arial"/>
                  <a:ea typeface="+mn-ea"/>
                  <a:cs typeface="Arial"/>
                  <a:sym typeface="Arial"/>
                </a:rPr>
                <a:t>4</a:t>
              </a:r>
              <a:endPar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sp>
        <p:nvSpPr>
          <p:cNvPr id="56" name="Text Box 16"/>
          <p:cNvSpPr txBox="1">
            <a:spLocks noChangeArrowheads="1"/>
          </p:cNvSpPr>
          <p:nvPr/>
        </p:nvSpPr>
        <p:spPr bwMode="auto">
          <a:xfrm>
            <a:off x="3886200" y="2171700"/>
            <a:ext cx="1275257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defRPr/>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nhọn, hai đường cao BD và CE. Trên tia đối  của tia BD lấy điểm I sao cho BI = AC. Trên tia đối của tia CE lấy điểm K sao cho CK = AB.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12" name="Rectangle 11"/>
          <p:cNvSpPr/>
          <p:nvPr/>
        </p:nvSpPr>
        <p:spPr>
          <a:xfrm>
            <a:off x="5638800" y="5067300"/>
            <a:ext cx="9144000" cy="246612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smtClean="0">
                <a:latin typeface="Arial" panose="020B0604020202020204" pitchFamily="34" charset="0"/>
                <a:ea typeface="Times New Roman" panose="02020603050405020304" pitchFamily="18" charset="0"/>
                <a:cs typeface="Arial" panose="020B0604020202020204" pitchFamily="34" charset="0"/>
              </a:rPr>
              <a:t>AI &gt; AK</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B</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AI &lt; AK</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smtClean="0">
                <a:latin typeface="Arial" panose="020B0604020202020204" pitchFamily="34" charset="0"/>
                <a:ea typeface="Times New Roman" panose="02020603050405020304" pitchFamily="18" charset="0"/>
                <a:cs typeface="Arial" panose="020B0604020202020204" pitchFamily="34" charset="0"/>
              </a:rPr>
              <a:t>AI = 2AK</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D</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AI = 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72722"/>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5141514" y="7729448"/>
            <a:ext cx="5909326" cy="995452"/>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386711" y="201918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5</a:t>
              </a:r>
            </a:p>
          </p:txBody>
        </p:sp>
      </p:grpSp>
      <p:sp>
        <p:nvSpPr>
          <p:cNvPr id="56" name="Text Box 16"/>
          <p:cNvSpPr txBox="1">
            <a:spLocks noChangeArrowheads="1"/>
          </p:cNvSpPr>
          <p:nvPr/>
        </p:nvSpPr>
        <p:spPr bwMode="auto">
          <a:xfrm>
            <a:off x="4505397" y="1790719"/>
            <a:ext cx="11329289" cy="274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∆ABC vuông tại A, kẻ AH vuông góc với BC tại H. Trên cạnh AC lấy điểm K sao cho AK = AH. Kẻ KD⊥AC(D∈BC).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334000" y="4610100"/>
                <a:ext cx="12344973" cy="4093428"/>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AHD=</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AKD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0" y="4610100"/>
                <a:ext cx="12344973" cy="4093428"/>
              </a:xfrm>
              <a:prstGeom prst="rect">
                <a:avLst/>
              </a:prstGeom>
              <a:blipFill>
                <a:blip r:embed="rId9"/>
                <a:stretch>
                  <a:fillRect l="-1728" b="-2679"/>
                </a:stretch>
              </a:blipFill>
            </p:spPr>
            <p:txBody>
              <a:bodyPr/>
              <a:lstStyle/>
              <a:p>
                <a:r>
                  <a:rPr lang="en-US">
                    <a:noFill/>
                  </a:rPr>
                  <a:t> </a:t>
                </a:r>
              </a:p>
            </p:txBody>
          </p:sp>
        </mc:Fallback>
      </mc:AlternateContent>
    </p:spTree>
    <p:extLst>
      <p:ext uri="{BB962C8B-B14F-4D97-AF65-F5344CB8AC3E}">
        <p14:creationId xmlns:p14="http://schemas.microsoft.com/office/powerpoint/2010/main" val="302076986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556025" y="-2511001"/>
            <a:ext cx="6173333" cy="4738033"/>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34748" flipV="1">
            <a:off x="-914861" y="7986847"/>
            <a:ext cx="20117722" cy="6915467"/>
          </a:xfrm>
          <a:prstGeom prst="rect">
            <a:avLst/>
          </a:prstGeom>
        </p:spPr>
      </p:pic>
      <p:sp>
        <p:nvSpPr>
          <p:cNvPr id="8" name="Rectangle 7"/>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9.29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373250" y="1985308"/>
            <a:ext cx="17457549" cy="4697504"/>
          </a:xfrm>
          <a:prstGeom prst="rect">
            <a:avLst/>
          </a:prstGeom>
        </p:spPr>
        <p:txBody>
          <a:bodyPr wrap="square">
            <a:spAutoFit/>
          </a:bodyPr>
          <a:lstStyle/>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Có một chi tiết máy (đường viền ngoài là đường tròn) bị gãy. (H.9.46). Làm thế nào để xác định được bán kính của đường viền này?</a:t>
            </a:r>
          </a:p>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Trên bản đồ, ba khu dân cư được quy hoạch tại điểm A, B, C không thẳng hàng. Hãy tìm trên bản đồ một điểm M cách đều A, B, C để quy hoạch một trường học</a:t>
            </a:r>
          </a:p>
        </p:txBody>
      </p:sp>
      <p:pic>
        <p:nvPicPr>
          <p:cNvPr id="13" name="Picture 12"/>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2313046" y="6398653"/>
            <a:ext cx="4824414" cy="2739527"/>
          </a:xfrm>
          <a:prstGeom prst="rect">
            <a:avLst/>
          </a:prstGeom>
        </p:spPr>
      </p:pic>
      <p:pic>
        <p:nvPicPr>
          <p:cNvPr id="14"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828800" y="7552365"/>
            <a:ext cx="2344966" cy="2007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28600" y="1333500"/>
            <a:ext cx="17907000" cy="5016758"/>
          </a:xfrm>
          <a:prstGeom prst="rect">
            <a:avLst/>
          </a:prstGeom>
        </p:spPr>
        <p:txBody>
          <a:bodyPr wrap="square">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Lấy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viền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chi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tiết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Hai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minh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họa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14">
            <a:extLst>
              <a:ext uri="{28A0092B-C50C-407E-A947-70E740481C1C}">
                <a14:useLocalDpi xmlns:a14="http://schemas.microsoft.com/office/drawing/2010/main" val="0"/>
              </a:ext>
            </a:extLst>
          </a:blip>
          <a:stretch>
            <a:fillRect/>
          </a:stretch>
        </p:blipFill>
        <p:spPr>
          <a:xfrm>
            <a:off x="7391400" y="5744882"/>
            <a:ext cx="4953000" cy="3048000"/>
          </a:xfrm>
          <a:prstGeom prst="rect">
            <a:avLst/>
          </a:prstGeom>
        </p:spPr>
      </p:pic>
      <p:pic>
        <p:nvPicPr>
          <p:cNvPr id="15"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15611" y="7968424"/>
            <a:ext cx="2488422" cy="420770"/>
          </a:xfrm>
          <a:prstGeom prst="rect">
            <a:avLst/>
          </a:prstGeom>
        </p:spPr>
      </p:pic>
    </p:spTree>
    <p:extLst>
      <p:ext uri="{BB962C8B-B14F-4D97-AF65-F5344CB8AC3E}">
        <p14:creationId xmlns:p14="http://schemas.microsoft.com/office/powerpoint/2010/main" val="18012677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17233" y="6650361"/>
            <a:ext cx="2488422" cy="42077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5" name="Rectangle 4"/>
          <p:cNvSpPr/>
          <p:nvPr/>
        </p:nvSpPr>
        <p:spPr>
          <a:xfrm>
            <a:off x="1447800" y="1257300"/>
            <a:ext cx="8369599"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nl-NL"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Đ</a:t>
            </a:r>
            <a:r>
              <a:rPr kumimoji="0" lang="vi-VN"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ư</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ờng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000" y="2514074"/>
            <a:ext cx="5105399" cy="4686826"/>
          </a:xfrm>
          <a:prstGeom prst="rect">
            <a:avLst/>
          </a:prstGeom>
        </p:spPr>
      </p:pic>
      <p:sp>
        <p:nvSpPr>
          <p:cNvPr id="7" name="Rectangle 6"/>
          <p:cNvSpPr/>
          <p:nvPr/>
        </p:nvSpPr>
        <p:spPr>
          <a:xfrm>
            <a:off x="420692" y="7310378"/>
            <a:ext cx="17333908"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một tam giác,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 mỗi cạnh gọi là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 của tam giác</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Trên hình 9.37, d là đường trung trực ứng với cạnh BC của tam giác ABC</a:t>
            </a:r>
            <a:r>
              <a:rPr kumimoji="0" lang="nl-NL"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14"/>
          <a:srcRect/>
          <a:stretch>
            <a:fillRect/>
          </a:stretch>
        </p:blipFill>
        <p:spPr>
          <a:xfrm flipH="1">
            <a:off x="2045923" y="3794146"/>
            <a:ext cx="2696412" cy="3066600"/>
          </a:xfrm>
          <a:prstGeom prst="rect">
            <a:avLst/>
          </a:prstGeom>
        </p:spPr>
      </p:pic>
    </p:spTree>
    <p:extLst>
      <p:ext uri="{BB962C8B-B14F-4D97-AF65-F5344CB8AC3E}">
        <p14:creationId xmlns:p14="http://schemas.microsoft.com/office/powerpoint/2010/main" val="323054406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269923" y="1497452"/>
            <a:ext cx="17907000" cy="5016758"/>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b)  </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Vẽ đường trung trực của các đoạn AB, AC, BC</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3 đường trung trực này cắt nhau tại M. Khi đó </a:t>
            </a:r>
            <a:r>
              <a:rPr lang="vi-VN" sz="4000" dirty="0" smtClean="0">
                <a:solidFill>
                  <a:prstClr val="black"/>
                </a:solidFill>
                <a:ea typeface="Calibri" panose="020F0502020204030204" pitchFamily="34" charset="0"/>
                <a:cs typeface="Arial" panose="020B0604020202020204" pitchFamily="34" charset="0"/>
              </a:rPr>
              <a:t>MA</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 MB</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MC</a:t>
            </a:r>
            <a:endParaRPr lang="vi-VN" sz="4000" dirty="0">
              <a:solidFill>
                <a:prstClr val="black"/>
              </a:solidFill>
              <a:ea typeface="Calibri" panose="020F0502020204030204" pitchFamily="34" charset="0"/>
              <a:cs typeface="Arial" panose="020B0604020202020204" pitchFamily="34" charset="0"/>
            </a:endParaRP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M là điểm cần xác định</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Ta có hình minh họa:</a:t>
            </a:r>
          </a:p>
        </p:txBody>
      </p:sp>
      <p:pic>
        <p:nvPicPr>
          <p:cNvPr id="15"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533400" y="8178809"/>
            <a:ext cx="2488422" cy="420770"/>
          </a:xfrm>
          <a:prstGeom prst="rect">
            <a:avLst/>
          </a:prstGeom>
        </p:spPr>
      </p:pic>
      <p:pic>
        <p:nvPicPr>
          <p:cNvPr id="10" name="Picture 9"/>
          <p:cNvPicPr/>
          <p:nvPr/>
        </p:nvPicPr>
        <p:blipFill>
          <a:blip r:embed="rId22">
            <a:extLst>
              <a:ext uri="{28A0092B-C50C-407E-A947-70E740481C1C}">
                <a14:useLocalDpi xmlns:a14="http://schemas.microsoft.com/office/drawing/2010/main" val="0"/>
              </a:ext>
            </a:extLst>
          </a:blip>
          <a:stretch>
            <a:fillRect/>
          </a:stretch>
        </p:blipFill>
        <p:spPr>
          <a:xfrm>
            <a:off x="8605748" y="5031382"/>
            <a:ext cx="6629400" cy="3720328"/>
          </a:xfrm>
          <a:prstGeom prst="rect">
            <a:avLst/>
          </a:prstGeom>
        </p:spPr>
      </p:pic>
    </p:spTree>
    <p:extLst>
      <p:ext uri="{BB962C8B-B14F-4D97-AF65-F5344CB8AC3E}">
        <p14:creationId xmlns:p14="http://schemas.microsoft.com/office/powerpoint/2010/main" val="231053925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06322" flipH="1">
            <a:off x="14556025" y="-2511001"/>
            <a:ext cx="6173333" cy="4738033"/>
          </a:xfrm>
          <a:prstGeom prst="rect">
            <a:avLst/>
          </a:prstGeom>
        </p:spPr>
      </p:pic>
      <p:sp>
        <p:nvSpPr>
          <p:cNvPr id="11" name="Rectangle 10"/>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9.30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Rectangle 3"/>
          <p:cNvSpPr/>
          <p:nvPr/>
        </p:nvSpPr>
        <p:spPr>
          <a:xfrm>
            <a:off x="381000" y="2204978"/>
            <a:ext cx="17449800" cy="286232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(H.9.47).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sao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4713" y="6954098"/>
            <a:ext cx="11668579"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HD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D, HD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321245" y="529917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12842091" y="6515100"/>
            <a:ext cx="4800600" cy="3310731"/>
          </a:xfrm>
          <a:prstGeom prst="rect">
            <a:avLst/>
          </a:prstGeom>
        </p:spPr>
      </p:pic>
      <p:pic>
        <p:nvPicPr>
          <p:cNvPr id="17"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343400" y="9320334"/>
            <a:ext cx="3135824" cy="416210"/>
          </a:xfrm>
          <a:prstGeom prst="rect">
            <a:avLst/>
          </a:prstGeom>
        </p:spPr>
      </p:pic>
    </p:spTree>
    <p:extLst>
      <p:ext uri="{BB962C8B-B14F-4D97-AF65-F5344CB8AC3E}">
        <p14:creationId xmlns:p14="http://schemas.microsoft.com/office/powerpoint/2010/main" val="777761796"/>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06322" flipH="1">
            <a:off x="14528029" y="-2892001"/>
            <a:ext cx="6173333" cy="4738033"/>
          </a:xfrm>
          <a:prstGeom prst="rect">
            <a:avLst/>
          </a:prstGeom>
        </p:spPr>
      </p:pic>
      <p:sp>
        <p:nvSpPr>
          <p:cNvPr id="6" name="Rectangle 5"/>
          <p:cNvSpPr/>
          <p:nvPr/>
        </p:nvSpPr>
        <p:spPr>
          <a:xfrm>
            <a:off x="457200" y="1866900"/>
            <a:ext cx="1162882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HE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E, HE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267700" y="4191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637559" y="9737457"/>
            <a:ext cx="3135824" cy="416210"/>
          </a:xfrm>
          <a:prstGeom prst="rect">
            <a:avLst/>
          </a:prstGeom>
        </p:spPr>
      </p:pic>
      <p:pic>
        <p:nvPicPr>
          <p:cNvPr id="12" name="Picture 11"/>
          <p:cNvPicPr/>
          <p:nvPr/>
        </p:nvPicPr>
        <p:blipFill>
          <a:blip r:embed="rId20">
            <a:extLst>
              <a:ext uri="{28A0092B-C50C-407E-A947-70E740481C1C}">
                <a14:useLocalDpi xmlns:a14="http://schemas.microsoft.com/office/drawing/2010/main" val="0"/>
              </a:ext>
            </a:extLst>
          </a:blip>
          <a:stretch>
            <a:fillRect/>
          </a:stretch>
        </p:blipFill>
        <p:spPr>
          <a:xfrm>
            <a:off x="12512227" y="1866900"/>
            <a:ext cx="5058976" cy="28194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72698" y="5384907"/>
                <a:ext cx="1028839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698" y="5384907"/>
                <a:ext cx="10288394" cy="901593"/>
              </a:xfrm>
              <a:prstGeom prst="rect">
                <a:avLst/>
              </a:prstGeom>
              <a:blipFill>
                <a:blip r:embed="rId21"/>
                <a:stretch>
                  <a:fillRect l="-2134" r="-1067" b="-28378"/>
                </a:stretch>
              </a:blipFill>
            </p:spPr>
            <p:txBody>
              <a:bodyPr/>
              <a:lstStyle/>
              <a:p>
                <a:r>
                  <a:rPr lang="en-US">
                    <a:noFill/>
                  </a:rPr>
                  <a:t> </a:t>
                </a:r>
              </a:p>
            </p:txBody>
          </p:sp>
        </mc:Fallback>
      </mc:AlternateContent>
      <p:pic>
        <p:nvPicPr>
          <p:cNvPr id="19" name="Picture 18"/>
          <p:cNvPicPr/>
          <p:nvPr/>
        </p:nvPicPr>
        <p:blipFill>
          <a:blip r:embed="rId22">
            <a:extLst>
              <a:ext uri="{28A0092B-C50C-407E-A947-70E740481C1C}">
                <a14:useLocalDpi xmlns:a14="http://schemas.microsoft.com/office/drawing/2010/main" val="0"/>
              </a:ext>
            </a:extLst>
          </a:blip>
          <a:stretch>
            <a:fillRect/>
          </a:stretch>
        </p:blipFill>
        <p:spPr>
          <a:xfrm>
            <a:off x="11444541" y="5384907"/>
            <a:ext cx="6135805" cy="4479024"/>
          </a:xfrm>
          <a:prstGeom prst="rect">
            <a:avLst/>
          </a:prstGeom>
        </p:spPr>
      </p:pic>
      <p:pic>
        <p:nvPicPr>
          <p:cNvPr id="20"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676400" y="7353300"/>
            <a:ext cx="2134124" cy="2697154"/>
          </a:xfrm>
          <a:prstGeom prst="rect">
            <a:avLst/>
          </a:prstGeom>
        </p:spPr>
      </p:pic>
    </p:spTree>
    <p:extLst>
      <p:ext uri="{BB962C8B-B14F-4D97-AF65-F5344CB8AC3E}">
        <p14:creationId xmlns:p14="http://schemas.microsoft.com/office/powerpoint/2010/main" val="163891743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630400" y="8496300"/>
            <a:ext cx="3517218" cy="466831"/>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8709902"/>
            <a:ext cx="2488422" cy="420770"/>
          </a:xfrm>
          <a:prstGeom prst="rect">
            <a:avLst/>
          </a:prstGeom>
        </p:spPr>
      </p:pic>
      <p:pic>
        <p:nvPicPr>
          <p:cNvPr id="16" name="Picture 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826844" y="342899"/>
            <a:ext cx="2209800" cy="1892142"/>
          </a:xfrm>
          <a:prstGeom prst="rect">
            <a:avLst/>
          </a:prstGeom>
        </p:spPr>
      </p:pic>
      <p:sp>
        <p:nvSpPr>
          <p:cNvPr id="17" name="TextBox 16">
            <a:extLst>
              <a:ext uri="{FF2B5EF4-FFF2-40B4-BE49-F238E27FC236}">
                <a16:creationId xmlns:a16="http://schemas.microsoft.com/office/drawing/2014/main" id="{6638C00F-E8A5-4110-A1AA-8DBFC98EA542}"/>
              </a:ext>
            </a:extLst>
          </p:cNvPr>
          <p:cNvSpPr txBox="1"/>
          <p:nvPr/>
        </p:nvSpPr>
        <p:spPr>
          <a:xfrm>
            <a:off x="4953000" y="742667"/>
            <a:ext cx="10439400" cy="1092607"/>
          </a:xfrm>
          <a:prstGeom prst="rect">
            <a:avLst/>
          </a:prstGeom>
          <a:noFill/>
        </p:spPr>
        <p:txBody>
          <a:bodyPr wrap="square" rtlCol="0">
            <a:spAutoFit/>
          </a:bodyPr>
          <a:lstStyle/>
          <a:p>
            <a:r>
              <a:rPr lang="en-US" sz="6500" b="1" smtClean="0">
                <a:solidFill>
                  <a:srgbClr val="FF0000"/>
                </a:solidFill>
                <a:latin typeface="Arial" panose="020B0604020202020204" pitchFamily="34" charset="0"/>
                <a:cs typeface="Arial" panose="020B0604020202020204" pitchFamily="34" charset="0"/>
              </a:rPr>
              <a:t>HƯỚNG DẪN VỀ NHÀ</a:t>
            </a:r>
            <a:endParaRPr lang="en-US" sz="6500" dirty="0">
              <a:solidFill>
                <a:srgbClr val="FF0000"/>
              </a:solidFill>
            </a:endParaRPr>
          </a:p>
        </p:txBody>
      </p:sp>
      <p:pic>
        <p:nvPicPr>
          <p:cNvPr id="18"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40100" y="707164"/>
            <a:ext cx="1600200" cy="1470183"/>
          </a:xfrm>
          <a:prstGeom prst="rect">
            <a:avLst/>
          </a:prstGeom>
        </p:spPr>
      </p:pic>
      <p:grpSp>
        <p:nvGrpSpPr>
          <p:cNvPr id="11" name="Group 10"/>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20"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9" name="Rectangle 18"/>
            <p:cNvSpPr/>
            <p:nvPr/>
          </p:nvSpPr>
          <p:spPr>
            <a:xfrm>
              <a:off x="1224356" y="4685799"/>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22" name="Group 21"/>
          <p:cNvGrpSpPr/>
          <p:nvPr/>
        </p:nvGrpSpPr>
        <p:grpSpPr>
          <a:xfrm>
            <a:off x="6461400" y="2960003"/>
            <a:ext cx="5480307" cy="3693752"/>
            <a:chOff x="6840639" y="3553166"/>
            <a:chExt cx="5422223" cy="5001862"/>
          </a:xfrm>
        </p:grpSpPr>
        <p:grpSp>
          <p:nvGrpSpPr>
            <p:cNvPr id="23" name="Group 3"/>
            <p:cNvGrpSpPr/>
            <p:nvPr/>
          </p:nvGrpSpPr>
          <p:grpSpPr>
            <a:xfrm>
              <a:off x="6840639" y="3553166"/>
              <a:ext cx="5422223" cy="5001862"/>
              <a:chOff x="-3810" y="-1"/>
              <a:chExt cx="3189543" cy="3657863"/>
            </a:xfrm>
          </p:grpSpPr>
          <p:sp>
            <p:nvSpPr>
              <p:cNvPr id="2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7358673" y="4788192"/>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7" name="Group 26"/>
          <p:cNvGrpSpPr/>
          <p:nvPr/>
        </p:nvGrpSpPr>
        <p:grpSpPr>
          <a:xfrm>
            <a:off x="12366978" y="2933700"/>
            <a:ext cx="5311422" cy="3732273"/>
            <a:chOff x="12644694" y="3479846"/>
            <a:chExt cx="5422223" cy="4709752"/>
          </a:xfrm>
        </p:grpSpPr>
        <p:grpSp>
          <p:nvGrpSpPr>
            <p:cNvPr id="28" name="Group 3"/>
            <p:cNvGrpSpPr/>
            <p:nvPr/>
          </p:nvGrpSpPr>
          <p:grpSpPr>
            <a:xfrm>
              <a:off x="12644694" y="3479846"/>
              <a:ext cx="5422223" cy="4709752"/>
              <a:chOff x="-3810" y="0"/>
              <a:chExt cx="3189543" cy="3444242"/>
            </a:xfrm>
          </p:grpSpPr>
          <p:sp>
            <p:nvSpPr>
              <p:cNvPr id="3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3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9" name="Rectangle 28"/>
            <p:cNvSpPr/>
            <p:nvPr/>
          </p:nvSpPr>
          <p:spPr>
            <a:xfrm>
              <a:off x="12673220" y="4494523"/>
              <a:ext cx="5369731" cy="1821477"/>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“Luyện tập chung”</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32" name="Picture 4"/>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36278" y="7293953"/>
            <a:ext cx="3982838" cy="2831897"/>
          </a:xfrm>
          <a:prstGeom prst="rect">
            <a:avLst/>
          </a:prstGeom>
        </p:spPr>
      </p:pic>
    </p:spTree>
    <p:extLst>
      <p:ext uri="{BB962C8B-B14F-4D97-AF65-F5344CB8AC3E}">
        <p14:creationId xmlns:p14="http://schemas.microsoft.com/office/powerpoint/2010/main" val="17900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69289" y="2582670"/>
            <a:ext cx="13749423" cy="512166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492213" y="8808032"/>
            <a:ext cx="3141930" cy="53127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80631">
            <a:off x="14859920" y="1363925"/>
            <a:ext cx="1805266" cy="91165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093356">
            <a:off x="-700911" y="-1602340"/>
            <a:ext cx="5430947" cy="4677403"/>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95786" flipH="1">
            <a:off x="13968112" y="7491782"/>
            <a:ext cx="6173333" cy="473803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8700" y="6776521"/>
            <a:ext cx="1077132" cy="1157917"/>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848600" y="1028700"/>
            <a:ext cx="1077132" cy="1157917"/>
          </a:xfrm>
          <a:prstGeom prst="rect">
            <a:avLst/>
          </a:prstGeom>
        </p:spPr>
      </p:pic>
      <p:sp>
        <p:nvSpPr>
          <p:cNvPr id="13" name="Rectangle 12"/>
          <p:cNvSpPr/>
          <p:nvPr/>
        </p:nvSpPr>
        <p:spPr>
          <a:xfrm>
            <a:off x="4572000" y="3467100"/>
            <a:ext cx="9144000" cy="3124381"/>
          </a:xfrm>
          <a:prstGeom prst="rect">
            <a:avLst/>
          </a:prstGeom>
        </p:spPr>
        <p:txBody>
          <a:bodyPr>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NGHE!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532964" y="8227454"/>
            <a:ext cx="1220071" cy="1238650"/>
          </a:xfrm>
          <a:prstGeom prst="rect">
            <a:avLst/>
          </a:prstGeom>
        </p:spPr>
      </p:pic>
      <p:sp>
        <p:nvSpPr>
          <p:cNvPr id="2" name="TextBox 1"/>
          <p:cNvSpPr txBox="1"/>
          <p:nvPr/>
        </p:nvSpPr>
        <p:spPr>
          <a:xfrm>
            <a:off x="1143000" y="6533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3" name="Rectangle 2"/>
          <p:cNvSpPr/>
          <p:nvPr/>
        </p:nvSpPr>
        <p:spPr>
          <a:xfrm>
            <a:off x="2510800" y="584307"/>
            <a:ext cx="9224000" cy="90159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83106" y="7390257"/>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545106" y="5448300"/>
            <a:ext cx="2416628" cy="2117570"/>
          </a:xfrm>
          <a:prstGeom prst="rect">
            <a:avLst/>
          </a:prstGeom>
        </p:spPr>
      </p:pic>
      <p:sp>
        <p:nvSpPr>
          <p:cNvPr id="11" name="Rectangle 10"/>
          <p:cNvSpPr/>
          <p:nvPr/>
        </p:nvSpPr>
        <p:spPr>
          <a:xfrm>
            <a:off x="4698644" y="1943100"/>
            <a:ext cx="8396850"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a:t>
            </a:r>
            <a:r>
              <a:rPr lang="nl-NL" sz="4000" dirty="0" smtClean="0">
                <a:latin typeface="Arial" panose="020B0604020202020204" pitchFamily="34" charset="0"/>
                <a:ea typeface="Calibri" panose="020F0502020204030204" pitchFamily="34" charset="0"/>
                <a:cs typeface="Arial" panose="020B0604020202020204" pitchFamily="34" charset="0"/>
              </a:rPr>
              <a:t>trực.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488844" y="2073301"/>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90854" y="3508885"/>
            <a:ext cx="5306215" cy="5292215"/>
          </a:xfrm>
          <a:prstGeom prst="rect">
            <a:avLst/>
          </a:prstGeom>
        </p:spPr>
      </p:pic>
    </p:spTree>
    <p:extLst>
      <p:ext uri="{BB962C8B-B14F-4D97-AF65-F5344CB8AC3E}">
        <p14:creationId xmlns:p14="http://schemas.microsoft.com/office/powerpoint/2010/main" val="941850361"/>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flipH="1">
            <a:off x="8023840" y="-9839715"/>
            <a:ext cx="2240320" cy="19252751"/>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3537" y="3225996"/>
            <a:ext cx="2488422" cy="42077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1805960"/>
            <a:ext cx="1003879" cy="936881"/>
          </a:xfrm>
          <a:prstGeom prst="rect">
            <a:avLst/>
          </a:prstGeom>
        </p:spPr>
      </p:pic>
      <p:sp>
        <p:nvSpPr>
          <p:cNvPr id="8" name="TextBox 7"/>
          <p:cNvSpPr txBox="1"/>
          <p:nvPr/>
        </p:nvSpPr>
        <p:spPr>
          <a:xfrm>
            <a:off x="1711346" y="1729760"/>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2" name="Rectangle 1"/>
          <p:cNvSpPr/>
          <p:nvPr/>
        </p:nvSpPr>
        <p:spPr>
          <a:xfrm>
            <a:off x="3311546" y="1747778"/>
            <a:ext cx="14401800" cy="2862322"/>
          </a:xfrm>
          <a:prstGeom prst="rect">
            <a:avLst/>
          </a:prstGeom>
        </p:spPr>
        <p:txBody>
          <a:bodyPr wrap="squar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Vẽ</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BC, CA, AB.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Quan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sát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hay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76600" y="5829300"/>
            <a:ext cx="5032288" cy="4114800"/>
          </a:xfrm>
          <a:prstGeom prst="rect">
            <a:avLst/>
          </a:prstGeom>
        </p:spPr>
      </p:pic>
      <p:sp>
        <p:nvSpPr>
          <p:cNvPr id="11" name="TextBox 10"/>
          <p:cNvSpPr txBox="1"/>
          <p:nvPr/>
        </p:nvSpPr>
        <p:spPr>
          <a:xfrm>
            <a:off x="2206646" y="4740414"/>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9525000" y="5871508"/>
            <a:ext cx="7899624"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DP, DQ, DR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77800" y="8267700"/>
            <a:ext cx="1676400" cy="1673952"/>
          </a:xfrm>
          <a:prstGeom prst="rect">
            <a:avLst/>
          </a:prstGeom>
        </p:spPr>
      </p:pic>
      <p:sp>
        <p:nvSpPr>
          <p:cNvPr id="14" name="Rectangle 13"/>
          <p:cNvSpPr/>
          <p:nvPr/>
        </p:nvSpPr>
        <p:spPr>
          <a:xfrm>
            <a:off x="1071704" y="660507"/>
            <a:ext cx="10129696"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Sự </a:t>
            </a:r>
            <a:r>
              <a:rPr lang="vi-VN" sz="4000" b="1" dirty="0">
                <a:solidFill>
                  <a:srgbClr val="1F497D">
                    <a:lumMod val="60000"/>
                    <a:lumOff val="40000"/>
                  </a:srgbClr>
                </a:solidFill>
                <a:ea typeface="Calibri" panose="020F0502020204030204" pitchFamily="34" charset="0"/>
                <a:cs typeface="Arial" panose="020B0604020202020204" pitchFamily="34" charset="0"/>
              </a:rPr>
              <a:t>đồng quy của ba đường trung trực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8818137" y="8448759"/>
            <a:ext cx="1220071" cy="123865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320419"/>
            <a:ext cx="1003879" cy="936881"/>
          </a:xfrm>
          <a:prstGeom prst="rect">
            <a:avLst/>
          </a:prstGeom>
        </p:spPr>
      </p:pic>
      <p:sp>
        <p:nvSpPr>
          <p:cNvPr id="8" name="TextBox 7"/>
          <p:cNvSpPr txBox="1"/>
          <p:nvPr/>
        </p:nvSpPr>
        <p:spPr>
          <a:xfrm>
            <a:off x="1711346" y="244219"/>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0" name="Rectangle 9"/>
          <p:cNvSpPr/>
          <p:nvPr/>
        </p:nvSpPr>
        <p:spPr>
          <a:xfrm>
            <a:off x="1787546" y="1187589"/>
            <a:ext cx="15281254" cy="4708981"/>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Dùng tính chất đường trung trực của một đoạn thẳng, hãy lập luận để suy ra tính chất nói ở HĐ1 bằng cách trả lời các câu hỏi sau: </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Cho O là giao điểm các đường trung trực của hai cạnh BC và CA (H.9.38)</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a) Tại sao </a:t>
            </a:r>
            <a:r>
              <a:rPr lang="vi-VN" sz="4000" dirty="0" smtClean="0">
                <a:solidFill>
                  <a:srgbClr val="333333"/>
                </a:solidFill>
                <a:ea typeface="Calibri" panose="020F0502020204030204" pitchFamily="34" charset="0"/>
                <a:cs typeface="Arial" panose="020B0604020202020204" pitchFamily="34" charset="0"/>
              </a:rPr>
              <a:t>OB</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OC</a:t>
            </a:r>
            <a:r>
              <a:rPr lang="vi-VN" sz="4000" dirty="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OC</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OA</a:t>
            </a:r>
            <a:endParaRPr lang="vi-VN" sz="4000" dirty="0">
              <a:solidFill>
                <a:srgbClr val="333333"/>
              </a:solidFill>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92553" y="4537267"/>
            <a:ext cx="4953000" cy="3803904"/>
          </a:xfrm>
          <a:prstGeom prst="rect">
            <a:avLst/>
          </a:prstGeom>
        </p:spPr>
      </p:pic>
      <p:sp>
        <p:nvSpPr>
          <p:cNvPr id="4" name="Rectangle 3"/>
          <p:cNvSpPr/>
          <p:nvPr/>
        </p:nvSpPr>
        <p:spPr>
          <a:xfrm>
            <a:off x="1782022" y="5896570"/>
            <a:ext cx="9419377" cy="1938992"/>
          </a:xfrm>
          <a:prstGeom prst="rect">
            <a:avLst/>
          </a:prstGeom>
        </p:spPr>
        <p:txBody>
          <a:bodyPr wrap="square">
            <a:spAutoFit/>
          </a:bodyPr>
          <a:lstStyle/>
          <a:p>
            <a:pPr lvl="0" algn="just">
              <a:lnSpc>
                <a:spcPct val="150000"/>
              </a:lnSpc>
            </a:pPr>
            <a:r>
              <a:rPr lang="vi-VN" sz="4000" dirty="0">
                <a:solidFill>
                  <a:srgbClr val="333333"/>
                </a:solidFill>
                <a:ea typeface="Calibri" panose="020F0502020204030204" pitchFamily="34" charset="0"/>
                <a:cs typeface="Arial" panose="020B0604020202020204" pitchFamily="34" charset="0"/>
              </a:rPr>
              <a:t>b) Điểm O có nằm trên đường trung trực của AB không?</a:t>
            </a:r>
          </a:p>
        </p:txBody>
      </p:sp>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558147" y="8554973"/>
            <a:ext cx="1220071" cy="1238650"/>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9100" y="825667"/>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3" name="Rectangle 12"/>
              <p:cNvSpPr/>
              <p:nvPr/>
            </p:nvSpPr>
            <p:spPr>
              <a:xfrm>
                <a:off x="5943600" y="1580251"/>
                <a:ext cx="11755344" cy="286232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OM</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580251"/>
                <a:ext cx="11755344" cy="2862322"/>
              </a:xfrm>
              <a:prstGeom prst="rect">
                <a:avLst/>
              </a:prstGeom>
              <a:blipFill>
                <a:blip r:embed="rId16"/>
                <a:stretch>
                  <a:fillRect l="-1815" r="-1815" b="-4255"/>
                </a:stretch>
              </a:blipFill>
            </p:spPr>
            <p:txBody>
              <a:bodyPr/>
              <a:lstStyle/>
              <a:p>
                <a:r>
                  <a:rPr lang="en-US">
                    <a:noFill/>
                  </a:rPr>
                  <a:t> </a:t>
                </a:r>
              </a:p>
            </p:txBody>
          </p:sp>
        </mc:Fallback>
      </mc:AlternateContent>
      <p:sp>
        <p:nvSpPr>
          <p:cNvPr id="2" name="Right Brace 1"/>
          <p:cNvSpPr/>
          <p:nvPr/>
        </p:nvSpPr>
        <p:spPr>
          <a:xfrm>
            <a:off x="9548196" y="6114289"/>
            <a:ext cx="684577" cy="254549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1088774" y="4971785"/>
                <a:ext cx="9144000" cy="381662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Xét ∆OBM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OCM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MB = MC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𝑂𝑀𝐵</m:t>
                        </m:r>
                      </m:e>
                    </m:acc>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333333"/>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OM</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OM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8774" y="4971785"/>
                <a:ext cx="9144000" cy="3816622"/>
              </a:xfrm>
              <a:prstGeom prst="rect">
                <a:avLst/>
              </a:prstGeom>
              <a:blipFill>
                <a:blip r:embed="rId17"/>
                <a:stretch>
                  <a:fillRect l="-2400"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515600" y="6184841"/>
                <a:ext cx="9144000" cy="1938992"/>
              </a:xfrm>
              <a:prstGeom prst="rect">
                <a:avLst/>
              </a:prstGeom>
            </p:spPr>
            <p:txBody>
              <a:bodyPr>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∆OBM = ∆ OCM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c.g.c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 OC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515600" y="6184841"/>
                <a:ext cx="9144000" cy="1938992"/>
              </a:xfrm>
              <a:prstGeom prst="rect">
                <a:avLst/>
              </a:prstGeom>
              <a:blipFill>
                <a:blip r:embed="rId18"/>
                <a:stretch>
                  <a:fillRect b="-6918"/>
                </a:stretch>
              </a:blipFill>
            </p:spPr>
            <p:txBody>
              <a:bodyPr/>
              <a:lstStyle/>
              <a:p>
                <a:r>
                  <a:rPr lang="en-US">
                    <a:noFill/>
                  </a:rPr>
                  <a:t> </a:t>
                </a:r>
              </a:p>
            </p:txBody>
          </p:sp>
        </mc:Fallback>
      </mc:AlternateContent>
    </p:spTree>
    <p:extLst>
      <p:ext uri="{BB962C8B-B14F-4D97-AF65-F5344CB8AC3E}">
        <p14:creationId xmlns:p14="http://schemas.microsoft.com/office/powerpoint/2010/main" val="196119526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2550</Words>
  <PresentationFormat>Custom</PresentationFormat>
  <Paragraphs>379</Paragraphs>
  <Slides>54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.VnTime</vt:lpstr>
      <vt:lpstr>Cambria Math</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2022-11-18T02:16:49Z</dcterms:modified>
  <dc:identifier>DAFKvEba2JA</dc:identifier>
</cp:coreProperties>
</file>