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9"/>
  </p:notesMasterIdLst>
  <p:sldIdLst>
    <p:sldId id="290" r:id="rId3"/>
    <p:sldId id="509" r:id="rId4"/>
    <p:sldId id="304" r:id="rId5"/>
    <p:sldId id="325" r:id="rId6"/>
    <p:sldId id="321" r:id="rId7"/>
    <p:sldId id="324" r:id="rId8"/>
    <p:sldId id="510" r:id="rId9"/>
    <p:sldId id="511" r:id="rId10"/>
    <p:sldId id="512" r:id="rId11"/>
    <p:sldId id="513" r:id="rId12"/>
    <p:sldId id="517" r:id="rId13"/>
    <p:sldId id="514" r:id="rId14"/>
    <p:sldId id="515" r:id="rId15"/>
    <p:sldId id="516" r:id="rId16"/>
    <p:sldId id="271" r:id="rId17"/>
    <p:sldId id="31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3810" autoAdjust="0"/>
  </p:normalViewPr>
  <p:slideViewPr>
    <p:cSldViewPr snapToGrid="0">
      <p:cViewPr varScale="1">
        <p:scale>
          <a:sx n="46" d="100"/>
          <a:sy n="46" d="100"/>
        </p:scale>
        <p:origin x="1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330CC-C978-4F3E-8B2E-233C0339C07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FB4FD-AA02-4A3A-AAC4-3235BEA47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1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3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780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19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029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85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19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137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478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070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525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843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15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790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607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045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B0DE5-B67A-4205-72BA-96CB18E91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591" y="-138223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B86B11-C229-6B5B-4D90-EEA38AE74E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09" y="14177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C562C6-C86A-57EE-276A-69B6B07450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6242" y="6227135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2559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A7C00-D0E3-9F81-2580-5BEE84C9D2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591" y="-138223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B1FB84-B243-23D1-08FF-FB1897D5F2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0549" y="6166884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314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44C7827-23C5-8FD9-7BCB-AED54EB95D0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963417-8089-1C89-23F0-DD9569B72A9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876300" cy="26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8A1AA3-C4B7-42A1-4012-F2A822BB2A1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87125" y="6515100"/>
            <a:ext cx="904875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6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27617B3F-1101-F6C3-FAB0-90CAEF23D4A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DC348A0-10EB-4365-A8F5-EBDCD58C5C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39" y="9202923"/>
            <a:ext cx="1376473" cy="137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5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094614" y="121920"/>
            <a:ext cx="10097386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53" y="3882584"/>
            <a:ext cx="5866088" cy="2933045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4568101" y="600983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7728255" y="288112"/>
            <a:ext cx="1063853" cy="13553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9426" y="362432"/>
            <a:ext cx="766807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C06E4-86F5-DDC2-BE36-3D9AF20BCB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9075" y="1239412"/>
            <a:ext cx="4523624" cy="1457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DD9A09-DB32-F6DE-002D-B378593543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67075" y="2427342"/>
            <a:ext cx="754750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5BE3DD-2EB8-2C1A-4B62-96AADB70FC09}"/>
              </a:ext>
            </a:extLst>
          </p:cNvPr>
          <p:cNvSpPr/>
          <p:nvPr/>
        </p:nvSpPr>
        <p:spPr>
          <a:xfrm>
            <a:off x="914400" y="1362075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BD41C-002C-EE26-3DF1-448FF20C2EB8}"/>
              </a:ext>
            </a:extLst>
          </p:cNvPr>
          <p:cNvSpPr txBox="1"/>
          <p:nvPr/>
        </p:nvSpPr>
        <p:spPr>
          <a:xfrm>
            <a:off x="1152525" y="1762125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Tạo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que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gỗ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vuông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nhau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theo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A5240-44EA-AFD5-8E28-6B22095B2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5" y="3048000"/>
            <a:ext cx="2857500" cy="22479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B0825A-4998-7AA5-33BC-59C5C46EB976}"/>
              </a:ext>
            </a:extLst>
          </p:cNvPr>
          <p:cNvSpPr/>
          <p:nvPr/>
        </p:nvSpPr>
        <p:spPr>
          <a:xfrm>
            <a:off x="6962775" y="1152525"/>
            <a:ext cx="4857750" cy="4638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FA6432-3CF6-AE94-229C-24655EC41D4B}"/>
              </a:ext>
            </a:extLst>
          </p:cNvPr>
          <p:cNvSpPr txBox="1"/>
          <p:nvPr/>
        </p:nvSpPr>
        <p:spPr>
          <a:xfrm>
            <a:off x="7200900" y="1419225"/>
            <a:ext cx="430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rồi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qu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e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gỗ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khung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dưới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Dùng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dây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buộc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thêm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chắc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chắn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7F0F19-7C0D-316E-2730-D19AFBFED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3100387"/>
            <a:ext cx="2476500" cy="22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716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Làm Khung Ảnh Bằng Que Kem _ Điểm 10">
            <a:hlinkClick r:id="" action="ppaction://media"/>
            <a:extLst>
              <a:ext uri="{FF2B5EF4-FFF2-40B4-BE49-F238E27FC236}">
                <a16:creationId xmlns:a16="http://schemas.microsoft.com/office/drawing/2014/main" id="{A5482AB0-9810-FFCD-77BB-18BA366618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6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387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495188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8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Hãy cùng sáng tạo và tr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 tr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í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cho những khung tranh của chúng mình nhé!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1B7CB5-B578-12F8-6E70-50989A007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899" y="2281237"/>
            <a:ext cx="8985905" cy="249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845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6087F-4047-646F-0E68-103EB9A35F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2371" y="2462707"/>
            <a:ext cx="507840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677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>
            <a:extLst>
              <a:ext uri="{FF2B5EF4-FFF2-40B4-BE49-F238E27FC236}">
                <a16:creationId xmlns:a16="http://schemas.microsoft.com/office/drawing/2014/main" id="{86E55E61-AE6E-5561-C4B7-192AA99B4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309291" y="2174381"/>
            <a:ext cx="3205434" cy="468361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D8AAF73-DA3D-0AE9-D860-8BAC7DD05964}"/>
              </a:ext>
            </a:extLst>
          </p:cNvPr>
          <p:cNvSpPr/>
          <p:nvPr/>
        </p:nvSpPr>
        <p:spPr>
          <a:xfrm>
            <a:off x="3067049" y="476250"/>
            <a:ext cx="7362825" cy="1952625"/>
          </a:xfrm>
          <a:prstGeom prst="wedgeRoundRectCallout">
            <a:avLst>
              <a:gd name="adj1" fmla="val -45084"/>
              <a:gd name="adj2" fmla="val 746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các bước để vẽ 2 đường thẳng vuông góc với nhau.</a:t>
            </a:r>
            <a:endParaRPr lang="en-US" sz="4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328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43" y="1046766"/>
            <a:ext cx="8808334" cy="53078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04" y="4318329"/>
            <a:ext cx="1423686" cy="1375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9" y="3088199"/>
            <a:ext cx="3680750" cy="3769801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97" y="-25080"/>
            <a:ext cx="2139700" cy="4343409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17" y="287794"/>
            <a:ext cx="640080" cy="533400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9" y="665766"/>
            <a:ext cx="457200" cy="381000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63" y="129843"/>
            <a:ext cx="457200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98711-3B05-4950-2619-E725AAA03D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88810" y="-492411"/>
            <a:ext cx="7340220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180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121920"/>
            <a:ext cx="8923013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6" y="4241956"/>
            <a:ext cx="5217916" cy="2608959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184022" y="6914867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1206386" y="6911572"/>
            <a:ext cx="1063853" cy="1355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84" y="1744605"/>
            <a:ext cx="76390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09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1694 -0.87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4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764 L -0.03503 -0.42037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CB5737-6555-A148-6183-5ACF4DC36475}"/>
              </a:ext>
            </a:extLst>
          </p:cNvPr>
          <p:cNvGrpSpPr/>
          <p:nvPr/>
        </p:nvGrpSpPr>
        <p:grpSpPr>
          <a:xfrm>
            <a:off x="2359109" y="580838"/>
            <a:ext cx="8166016" cy="1169551"/>
            <a:chOff x="3763146" y="155682"/>
            <a:chExt cx="8166016" cy="1169551"/>
          </a:xfrm>
        </p:grpSpPr>
        <p:sp>
          <p:nvSpPr>
            <p:cNvPr id="3" name="TextBox 67">
              <a:extLst>
                <a:ext uri="{FF2B5EF4-FFF2-40B4-BE49-F238E27FC236}">
                  <a16:creationId xmlns:a16="http://schemas.microsoft.com/office/drawing/2014/main" id="{853B448C-E3F5-1548-B15A-A768DEB3A12D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4" name="Hình ảnh 24">
              <a:extLst>
                <a:ext uri="{FF2B5EF4-FFF2-40B4-BE49-F238E27FC236}">
                  <a16:creationId xmlns:a16="http://schemas.microsoft.com/office/drawing/2014/main" id="{07970E26-47C8-A78B-B8DD-94A0FEBA3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5" name="TextBox 32">
            <a:extLst>
              <a:ext uri="{FF2B5EF4-FFF2-40B4-BE49-F238E27FC236}">
                <a16:creationId xmlns:a16="http://schemas.microsoft.com/office/drawing/2014/main" id="{15F201AA-15FB-99E1-2A09-C8C9BE5480BC}"/>
              </a:ext>
            </a:extLst>
          </p:cNvPr>
          <p:cNvSpPr txBox="1"/>
          <p:nvPr/>
        </p:nvSpPr>
        <p:spPr>
          <a:xfrm>
            <a:off x="1314450" y="1896592"/>
            <a:ext cx="9860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Củng cố đặc điểm của 2 đường thẳng vuông góc.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Thực hiện được việc vẽ hai đường thẳng vuông góc bằng thước thẳng và ê ke.</a:t>
            </a:r>
          </a:p>
        </p:txBody>
      </p:sp>
    </p:spTree>
    <p:extLst>
      <p:ext uri="{BB962C8B-B14F-4D97-AF65-F5344CB8AC3E}">
        <p14:creationId xmlns:p14="http://schemas.microsoft.com/office/powerpoint/2010/main" val="1036763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id="{BA77C744-F4DC-441A-B3ED-813D5D7A87C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976" y="1091317"/>
            <a:ext cx="1782070" cy="1685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8174C4-D6EC-427E-DE0D-229348A0AD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543" y="2344796"/>
            <a:ext cx="6395258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998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372140" y="190735"/>
            <a:ext cx="11610753" cy="1985519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512672" y="3978337"/>
              <a:ext cx="8609412" cy="1269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Lớp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4A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muốn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sử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dụng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các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que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gỗ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để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trang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trí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lớp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học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Sau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một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buổi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thảo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luận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,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dự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“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Khung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tranh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kỉ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niệm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”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chính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thức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bắt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đầu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</a:t>
              </a:r>
            </a:p>
          </p:txBody>
        </p:sp>
      </p:grpSp>
      <p:pic>
        <p:nvPicPr>
          <p:cNvPr id="1026" name="Picture 2" descr="Thực hiện trang trí lớp học 1. Em cùng các bạn thực hiện trang trí lớp học  theo kế hoạch đã lập.">
            <a:extLst>
              <a:ext uri="{FF2B5EF4-FFF2-40B4-BE49-F238E27FC236}">
                <a16:creationId xmlns:a16="http://schemas.microsoft.com/office/drawing/2014/main" id="{92461073-9656-4806-6AFD-D4DC0AF59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60" y="2574055"/>
            <a:ext cx="8549131" cy="391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7915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862964"/>
            <a:chOff x="2752641" y="3846647"/>
            <a:chExt cx="10005372" cy="143709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12108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Trước tiên, để đặt được 2 que gỗ vuông góc với nhau, Rô-bốt hướng dẫn các bạn cách vẽ hai đường thẳng vuông góc.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C4E8AC-5087-719A-30AA-C913134BD60A}"/>
              </a:ext>
            </a:extLst>
          </p:cNvPr>
          <p:cNvSpPr txBox="1"/>
          <p:nvPr/>
        </p:nvSpPr>
        <p:spPr>
          <a:xfrm>
            <a:off x="542260" y="2828260"/>
            <a:ext cx="11281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Vẽ đường thẳng CD đi qua điểm H và vuông góc với đường thẳng AB cho trước.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8870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27"/>
          <p:cNvGrpSpPr/>
          <p:nvPr/>
        </p:nvGrpSpPr>
        <p:grpSpPr>
          <a:xfrm>
            <a:off x="1371601" y="303006"/>
            <a:ext cx="9473222" cy="813413"/>
            <a:chOff x="2587501" y="9192941"/>
            <a:chExt cx="10005372" cy="1053752"/>
          </a:xfrm>
        </p:grpSpPr>
        <p:sp>
          <p:nvSpPr>
            <p:cNvPr id="60" name="圆角矩形 14"/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1" name="文本框 23"/>
            <p:cNvSpPr txBox="1"/>
            <p:nvPr/>
          </p:nvSpPr>
          <p:spPr>
            <a:xfrm>
              <a:off x="3357744" y="9261677"/>
              <a:ext cx="8609412" cy="544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Ta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có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thể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vẽ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như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E050CD3-B602-AFAC-38BB-1615CDF502EF}"/>
              </a:ext>
            </a:extLst>
          </p:cNvPr>
          <p:cNvSpPr txBox="1"/>
          <p:nvPr/>
        </p:nvSpPr>
        <p:spPr>
          <a:xfrm>
            <a:off x="489098" y="1605516"/>
            <a:ext cx="11600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Đặt một cạnh góc vuông của ê ke trùng với đường thẳng AB và cạnh góc vuông thứ hai gặp điểm H.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8A3074A3-E9DF-A7F7-ED1E-AB607D177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70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6A20EE4-F563-0056-198B-CBA4C589E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11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H                B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815AC1-7E2E-7D9A-5E52-00F1A0DEEA74}"/>
              </a:ext>
            </a:extLst>
          </p:cNvPr>
          <p:cNvSpPr/>
          <p:nvPr/>
        </p:nvSpPr>
        <p:spPr>
          <a:xfrm>
            <a:off x="80807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2E1A06-9915-D1EF-D655-58BA37D5A7FD}"/>
              </a:ext>
            </a:extLst>
          </p:cNvPr>
          <p:cNvSpPr/>
          <p:nvPr/>
        </p:nvSpPr>
        <p:spPr>
          <a:xfrm>
            <a:off x="405100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6B6587-E769-F732-73B7-2E55144F9DD2}"/>
              </a:ext>
            </a:extLst>
          </p:cNvPr>
          <p:cNvSpPr/>
          <p:nvPr/>
        </p:nvSpPr>
        <p:spPr>
          <a:xfrm>
            <a:off x="2413590" y="382772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F827FF7C-8CD1-11C7-6819-F74D51DCB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462" y="3994785"/>
            <a:ext cx="1725304" cy="1535634"/>
          </a:xfrm>
          <a:prstGeom prst="rect">
            <a:avLst/>
          </a:prstGeom>
        </p:spPr>
      </p:pic>
      <p:sp>
        <p:nvSpPr>
          <p:cNvPr id="9" name="Line 2">
            <a:extLst>
              <a:ext uri="{FF2B5EF4-FFF2-40B4-BE49-F238E27FC236}">
                <a16:creationId xmlns:a16="http://schemas.microsoft.com/office/drawing/2014/main" id="{2A191349-5536-4D04-A814-6CF820D1B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6796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BB9D04A5-419C-BEF5-A8A9-C84C8DC4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837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                   B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B68E2C-CF84-B396-17D5-9ED96B79604C}"/>
              </a:ext>
            </a:extLst>
          </p:cNvPr>
          <p:cNvSpPr/>
          <p:nvPr/>
        </p:nvSpPr>
        <p:spPr>
          <a:xfrm>
            <a:off x="685800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7B82BE-EA98-4C8F-35E2-F4496D23447D}"/>
              </a:ext>
            </a:extLst>
          </p:cNvPr>
          <p:cNvSpPr/>
          <p:nvPr/>
        </p:nvSpPr>
        <p:spPr>
          <a:xfrm>
            <a:off x="1010093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F09279-76FE-6186-CC77-7FAB294196C7}"/>
              </a:ext>
            </a:extLst>
          </p:cNvPr>
          <p:cNvSpPr/>
          <p:nvPr/>
        </p:nvSpPr>
        <p:spPr>
          <a:xfrm>
            <a:off x="8495413" y="465706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FFB40B-4C33-4AA9-F0BD-21278A649F81}"/>
              </a:ext>
            </a:extLst>
          </p:cNvPr>
          <p:cNvSpPr txBox="1"/>
          <p:nvPr/>
        </p:nvSpPr>
        <p:spPr>
          <a:xfrm>
            <a:off x="446567" y="5667153"/>
            <a:ext cx="4412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Điểm</a:t>
            </a:r>
            <a:r>
              <a:rPr lang="en-US" sz="2400" b="1" dirty="0">
                <a:solidFill>
                  <a:srgbClr val="FF0000"/>
                </a:solidFill>
              </a:rPr>
              <a:t> H </a:t>
            </a:r>
            <a:r>
              <a:rPr lang="en-US" sz="2400" b="1" dirty="0" err="1">
                <a:solidFill>
                  <a:srgbClr val="FF0000"/>
                </a:solidFill>
              </a:rPr>
              <a:t>trên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thẳng</a:t>
            </a:r>
            <a:r>
              <a:rPr lang="en-US" sz="2400" b="1" dirty="0">
                <a:solidFill>
                  <a:srgbClr val="FF0000"/>
                </a:solidFill>
              </a:rPr>
              <a:t> AB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698651-4692-E8DD-73D7-C46605B2BFFD}"/>
              </a:ext>
            </a:extLst>
          </p:cNvPr>
          <p:cNvSpPr txBox="1"/>
          <p:nvPr/>
        </p:nvSpPr>
        <p:spPr>
          <a:xfrm>
            <a:off x="6624083" y="5688418"/>
            <a:ext cx="5007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Điểm</a:t>
            </a:r>
            <a:r>
              <a:rPr lang="en-US" sz="2400" b="1" dirty="0">
                <a:solidFill>
                  <a:srgbClr val="FF0000"/>
                </a:solidFill>
              </a:rPr>
              <a:t> H </a:t>
            </a:r>
            <a:r>
              <a:rPr lang="en-US" sz="2400" b="1" dirty="0" err="1">
                <a:solidFill>
                  <a:srgbClr val="FF0000"/>
                </a:solidFill>
              </a:rPr>
              <a:t>ngoài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thẳng</a:t>
            </a:r>
            <a:r>
              <a:rPr lang="en-US" sz="2400" b="1" dirty="0">
                <a:solidFill>
                  <a:srgbClr val="FF0000"/>
                </a:solidFill>
              </a:rPr>
              <a:t> AB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64F446-4A3D-8879-F13A-3C13D92501C9}"/>
              </a:ext>
            </a:extLst>
          </p:cNvPr>
          <p:cNvSpPr txBox="1"/>
          <p:nvPr/>
        </p:nvSpPr>
        <p:spPr>
          <a:xfrm>
            <a:off x="8527311" y="4540102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22" name="Picture 21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93DD201B-5ACB-D583-B7EE-0B5C1715D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2653" y="3994785"/>
            <a:ext cx="1725304" cy="15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434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9" grpId="0" animBg="1"/>
      <p:bldP spid="10" grpId="0"/>
      <p:bldP spid="11" grpId="0" animBg="1"/>
      <p:bldP spid="12" grpId="0" animBg="1"/>
      <p:bldP spid="13" grpId="0" animBg="1"/>
      <p:bldP spid="15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50CD3-B602-AFAC-38BB-1615CDF502EF}"/>
              </a:ext>
            </a:extLst>
          </p:cNvPr>
          <p:cNvSpPr txBox="1"/>
          <p:nvPr/>
        </p:nvSpPr>
        <p:spPr>
          <a:xfrm>
            <a:off x="467832" y="1360967"/>
            <a:ext cx="11600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 Vạch một đường thẳng theo cạnh góc vuông thứ hai của ê ke, ta được đường thẳng CD đi qua điểm H và vuông góc với đường thẳng AB.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8A3074A3-E9DF-A7F7-ED1E-AB607D177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70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6A20EE4-F563-0056-198B-CBA4C589E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11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                    H                B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815AC1-7E2E-7D9A-5E52-00F1A0DEEA74}"/>
              </a:ext>
            </a:extLst>
          </p:cNvPr>
          <p:cNvSpPr/>
          <p:nvPr/>
        </p:nvSpPr>
        <p:spPr>
          <a:xfrm>
            <a:off x="80807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2E1A06-9915-D1EF-D655-58BA37D5A7FD}"/>
              </a:ext>
            </a:extLst>
          </p:cNvPr>
          <p:cNvSpPr/>
          <p:nvPr/>
        </p:nvSpPr>
        <p:spPr>
          <a:xfrm>
            <a:off x="405100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6B6587-E769-F732-73B7-2E55144F9DD2}"/>
              </a:ext>
            </a:extLst>
          </p:cNvPr>
          <p:cNvSpPr/>
          <p:nvPr/>
        </p:nvSpPr>
        <p:spPr>
          <a:xfrm>
            <a:off x="2413590" y="382772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F827FF7C-8CD1-11C7-6819-F74D51DCB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462" y="3994785"/>
            <a:ext cx="1725304" cy="1535634"/>
          </a:xfrm>
          <a:prstGeom prst="rect">
            <a:avLst/>
          </a:prstGeom>
        </p:spPr>
      </p:pic>
      <p:sp>
        <p:nvSpPr>
          <p:cNvPr id="9" name="Line 2">
            <a:extLst>
              <a:ext uri="{FF2B5EF4-FFF2-40B4-BE49-F238E27FC236}">
                <a16:creationId xmlns:a16="http://schemas.microsoft.com/office/drawing/2014/main" id="{2A191349-5536-4D04-A814-6CF820D1B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6796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BB9D04A5-419C-BEF5-A8A9-C84C8DC4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837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                                       B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B68E2C-CF84-B396-17D5-9ED96B79604C}"/>
              </a:ext>
            </a:extLst>
          </p:cNvPr>
          <p:cNvSpPr/>
          <p:nvPr/>
        </p:nvSpPr>
        <p:spPr>
          <a:xfrm>
            <a:off x="685800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7B82BE-EA98-4C8F-35E2-F4496D23447D}"/>
              </a:ext>
            </a:extLst>
          </p:cNvPr>
          <p:cNvSpPr/>
          <p:nvPr/>
        </p:nvSpPr>
        <p:spPr>
          <a:xfrm>
            <a:off x="1010093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F09279-76FE-6186-CC77-7FAB294196C7}"/>
              </a:ext>
            </a:extLst>
          </p:cNvPr>
          <p:cNvSpPr/>
          <p:nvPr/>
        </p:nvSpPr>
        <p:spPr>
          <a:xfrm>
            <a:off x="8495413" y="465706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64F446-4A3D-8879-F13A-3C13D92501C9}"/>
              </a:ext>
            </a:extLst>
          </p:cNvPr>
          <p:cNvSpPr txBox="1"/>
          <p:nvPr/>
        </p:nvSpPr>
        <p:spPr>
          <a:xfrm>
            <a:off x="8527311" y="4540102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22" name="Picture 21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93DD201B-5ACB-D583-B7EE-0B5C1715D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2653" y="3994785"/>
            <a:ext cx="1725304" cy="1535634"/>
          </a:xfrm>
          <a:prstGeom prst="rect">
            <a:avLst/>
          </a:prstGeom>
        </p:spPr>
      </p:pic>
      <p:sp>
        <p:nvSpPr>
          <p:cNvPr id="14" name="Line 2">
            <a:extLst>
              <a:ext uri="{FF2B5EF4-FFF2-40B4-BE49-F238E27FC236}">
                <a16:creationId xmlns:a16="http://schemas.microsoft.com/office/drawing/2014/main" id="{BB505B77-B085-F2E8-26A9-653D5D0F4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7383" y="303027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606C7C-A14D-0CEB-B94C-DEE6F389FEF2}"/>
              </a:ext>
            </a:extLst>
          </p:cNvPr>
          <p:cNvSpPr/>
          <p:nvPr/>
        </p:nvSpPr>
        <p:spPr>
          <a:xfrm>
            <a:off x="2424223" y="32004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74A92E-F7FF-1FD8-2AE1-A5579FC5D3A6}"/>
              </a:ext>
            </a:extLst>
          </p:cNvPr>
          <p:cNvSpPr/>
          <p:nvPr/>
        </p:nvSpPr>
        <p:spPr>
          <a:xfrm>
            <a:off x="2456121" y="576284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B2082E-299D-C312-F530-229ABA7D6F66}"/>
              </a:ext>
            </a:extLst>
          </p:cNvPr>
          <p:cNvSpPr txBox="1"/>
          <p:nvPr/>
        </p:nvSpPr>
        <p:spPr>
          <a:xfrm>
            <a:off x="2477385" y="293458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F997F9-B9E7-89DC-2C1D-7FFC3177A21C}"/>
              </a:ext>
            </a:extLst>
          </p:cNvPr>
          <p:cNvSpPr txBox="1"/>
          <p:nvPr/>
        </p:nvSpPr>
        <p:spPr>
          <a:xfrm>
            <a:off x="2551813" y="555019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4" name="Line 2">
            <a:extLst>
              <a:ext uri="{FF2B5EF4-FFF2-40B4-BE49-F238E27FC236}">
                <a16:creationId xmlns:a16="http://schemas.microsoft.com/office/drawing/2014/main" id="{2F5100FB-A1DF-C490-10B1-409F3D98F3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59206" y="303027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A1F2D97-14E7-5349-6BD0-36033DEAF1B4}"/>
              </a:ext>
            </a:extLst>
          </p:cNvPr>
          <p:cNvSpPr/>
          <p:nvPr/>
        </p:nvSpPr>
        <p:spPr>
          <a:xfrm>
            <a:off x="8506046" y="32004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A08852-E550-A92F-8EE3-92E3A6F212C4}"/>
              </a:ext>
            </a:extLst>
          </p:cNvPr>
          <p:cNvSpPr/>
          <p:nvPr/>
        </p:nvSpPr>
        <p:spPr>
          <a:xfrm>
            <a:off x="8537944" y="576284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8DB19B-1457-954F-0F52-6F673B29068D}"/>
              </a:ext>
            </a:extLst>
          </p:cNvPr>
          <p:cNvSpPr txBox="1"/>
          <p:nvPr/>
        </p:nvSpPr>
        <p:spPr>
          <a:xfrm>
            <a:off x="8559208" y="293458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569DCA-97AE-5DE7-775A-616F630CB4F0}"/>
              </a:ext>
            </a:extLst>
          </p:cNvPr>
          <p:cNvSpPr txBox="1"/>
          <p:nvPr/>
        </p:nvSpPr>
        <p:spPr>
          <a:xfrm>
            <a:off x="8633636" y="555019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885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7" grpId="0" animBg="1"/>
      <p:bldP spid="19" grpId="0" animBg="1"/>
      <p:bldP spid="20" grpId="0"/>
      <p:bldP spid="21" grpId="0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862964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12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Vẽ đường thẳng HK đi qua điểm M và vuông góc với đường thẳng CD cho trước trong từng trường hợp sau: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E63C4-B7B6-4C13-EB6E-005338DE3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699" y="2647949"/>
            <a:ext cx="9280967" cy="2695575"/>
          </a:xfrm>
          <a:prstGeom prst="rect">
            <a:avLst/>
          </a:prstGeom>
        </p:spPr>
      </p:pic>
      <p:pic>
        <p:nvPicPr>
          <p:cNvPr id="4" name="Picture 3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05C829EF-912B-9EDE-5DB6-C8833F37A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3912" y="4118610"/>
            <a:ext cx="1725304" cy="1535634"/>
          </a:xfrm>
          <a:prstGeom prst="rect">
            <a:avLst/>
          </a:prstGeom>
        </p:spPr>
      </p:pic>
      <p:sp>
        <p:nvSpPr>
          <p:cNvPr id="6" name="Line 2">
            <a:extLst>
              <a:ext uri="{FF2B5EF4-FFF2-40B4-BE49-F238E27FC236}">
                <a16:creationId xmlns:a16="http://schemas.microsoft.com/office/drawing/2014/main" id="{4B83CE07-EFCD-60E6-2D1B-FC68C11CF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8408" y="297312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3220D4-CCE6-4411-A8D1-7040090B8E50}"/>
              </a:ext>
            </a:extLst>
          </p:cNvPr>
          <p:cNvSpPr/>
          <p:nvPr/>
        </p:nvSpPr>
        <p:spPr>
          <a:xfrm>
            <a:off x="3024298" y="314325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D98960-D284-97C7-8FF4-6DD580A19DAE}"/>
              </a:ext>
            </a:extLst>
          </p:cNvPr>
          <p:cNvSpPr/>
          <p:nvPr/>
        </p:nvSpPr>
        <p:spPr>
          <a:xfrm>
            <a:off x="3056196" y="570569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6DD48A-D872-88E6-7152-047CE4E5C748}"/>
              </a:ext>
            </a:extLst>
          </p:cNvPr>
          <p:cNvSpPr txBox="1"/>
          <p:nvPr/>
        </p:nvSpPr>
        <p:spPr>
          <a:xfrm>
            <a:off x="3077460" y="28774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8E182A-FF74-AB11-096D-37F062A65730}"/>
              </a:ext>
            </a:extLst>
          </p:cNvPr>
          <p:cNvSpPr txBox="1"/>
          <p:nvPr/>
        </p:nvSpPr>
        <p:spPr>
          <a:xfrm>
            <a:off x="3151888" y="549304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3" name="Picture 12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A5A4D03B-1EA2-7FEA-AD60-0406DE88C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5427">
            <a:off x="6099737" y="4347210"/>
            <a:ext cx="1725304" cy="1535634"/>
          </a:xfrm>
          <a:prstGeom prst="rect">
            <a:avLst/>
          </a:prstGeom>
        </p:spPr>
      </p:pic>
      <p:sp>
        <p:nvSpPr>
          <p:cNvPr id="14" name="Line 2">
            <a:extLst>
              <a:ext uri="{FF2B5EF4-FFF2-40B4-BE49-F238E27FC236}">
                <a16:creationId xmlns:a16="http://schemas.microsoft.com/office/drawing/2014/main" id="{684AB346-C9F1-B136-E8D7-760F1DA91CF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3267075"/>
            <a:ext cx="2457450" cy="200024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9AE6C9-8D1D-F0BF-1CDA-AB2FB0320986}"/>
              </a:ext>
            </a:extLst>
          </p:cNvPr>
          <p:cNvSpPr/>
          <p:nvPr/>
        </p:nvSpPr>
        <p:spPr>
          <a:xfrm>
            <a:off x="6072298" y="33909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433DBC8-0E2C-2670-75CF-8431254AB42F}"/>
              </a:ext>
            </a:extLst>
          </p:cNvPr>
          <p:cNvSpPr/>
          <p:nvPr/>
        </p:nvSpPr>
        <p:spPr>
          <a:xfrm>
            <a:off x="8152071" y="508657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9FAF76-2F98-7952-F92D-BAA878B15E3D}"/>
              </a:ext>
            </a:extLst>
          </p:cNvPr>
          <p:cNvSpPr txBox="1"/>
          <p:nvPr/>
        </p:nvSpPr>
        <p:spPr>
          <a:xfrm>
            <a:off x="5696835" y="32965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666166-5E01-5F8A-23BC-840C849FF054}"/>
              </a:ext>
            </a:extLst>
          </p:cNvPr>
          <p:cNvSpPr txBox="1"/>
          <p:nvPr/>
        </p:nvSpPr>
        <p:spPr>
          <a:xfrm>
            <a:off x="7895338" y="507394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3" name="Picture 22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C1CB706C-4E26-5170-C993-79435FB11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12" y="3947160"/>
            <a:ext cx="1725304" cy="1535634"/>
          </a:xfrm>
          <a:prstGeom prst="rect">
            <a:avLst/>
          </a:prstGeom>
        </p:spPr>
      </p:pic>
      <p:sp>
        <p:nvSpPr>
          <p:cNvPr id="24" name="Line 2">
            <a:extLst>
              <a:ext uri="{FF2B5EF4-FFF2-40B4-BE49-F238E27FC236}">
                <a16:creationId xmlns:a16="http://schemas.microsoft.com/office/drawing/2014/main" id="{1C32FF19-D427-46A2-D8D2-A3F5529D87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24" y="3914775"/>
            <a:ext cx="2924175" cy="190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8D4D218-1151-69AA-0296-04A0F5A58D6B}"/>
              </a:ext>
            </a:extLst>
          </p:cNvPr>
          <p:cNvSpPr/>
          <p:nvPr/>
        </p:nvSpPr>
        <p:spPr>
          <a:xfrm>
            <a:off x="8529748" y="3876675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EA85CB6-7C6F-B4B0-F94D-1C9461DC4C04}"/>
              </a:ext>
            </a:extLst>
          </p:cNvPr>
          <p:cNvSpPr/>
          <p:nvPr/>
        </p:nvSpPr>
        <p:spPr>
          <a:xfrm>
            <a:off x="10910998" y="3895725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B5F718-5BB4-5194-0FCB-2DD74643ED4E}"/>
              </a:ext>
            </a:extLst>
          </p:cNvPr>
          <p:cNvSpPr txBox="1"/>
          <p:nvPr/>
        </p:nvSpPr>
        <p:spPr>
          <a:xfrm>
            <a:off x="8373360" y="3325110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282934-702B-C7C8-B8D0-A45BCCE1AE86}"/>
              </a:ext>
            </a:extLst>
          </p:cNvPr>
          <p:cNvSpPr txBox="1"/>
          <p:nvPr/>
        </p:nvSpPr>
        <p:spPr>
          <a:xfrm>
            <a:off x="10773660" y="32965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550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/>
      <p:bldP spid="12" grpId="0"/>
      <p:bldP spid="14" grpId="0" animBg="1"/>
      <p:bldP spid="15" grpId="0" animBg="1"/>
      <p:bldP spid="16" grpId="0" animBg="1"/>
      <p:bldP spid="18" grpId="0"/>
      <p:bldP spid="22" grpId="0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599963"/>
            <a:chOff x="2752641" y="3846647"/>
            <a:chExt cx="10005372" cy="143709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191900" y="4024511"/>
              <a:ext cx="9232066" cy="8309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Sử dụng hình ảnh vừa vẽ và một số dụng cụ (que gỗ, keo dán, dây) để tạo khung tranh đơn giản.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5BE3DD-2EB8-2C1A-4B62-96AADB70FC09}"/>
              </a:ext>
            </a:extLst>
          </p:cNvPr>
          <p:cNvSpPr/>
          <p:nvPr/>
        </p:nvSpPr>
        <p:spPr>
          <a:xfrm>
            <a:off x="914400" y="2200275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BD41C-002C-EE26-3DF1-448FF20C2EB8}"/>
              </a:ext>
            </a:extLst>
          </p:cNvPr>
          <p:cNvSpPr txBox="1"/>
          <p:nvPr/>
        </p:nvSpPr>
        <p:spPr>
          <a:xfrm>
            <a:off x="1152525" y="2600325"/>
            <a:ext cx="430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Bước</a:t>
            </a:r>
            <a:r>
              <a:rPr lang="en-US" sz="2400" dirty="0"/>
              <a:t> 1: </a:t>
            </a:r>
            <a:r>
              <a:rPr lang="en-US" sz="2400" dirty="0" err="1"/>
              <a:t>Đặt</a:t>
            </a:r>
            <a:r>
              <a:rPr lang="en-US" sz="2400" dirty="0"/>
              <a:t> 1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dọc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HK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7786AC-ACA4-2758-45C2-FE262FB41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2150" y="3676650"/>
            <a:ext cx="2476500" cy="26622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216B13-12E9-4614-B54D-29847235AD62}"/>
              </a:ext>
            </a:extLst>
          </p:cNvPr>
          <p:cNvSpPr/>
          <p:nvPr/>
        </p:nvSpPr>
        <p:spPr>
          <a:xfrm>
            <a:off x="6715125" y="2114550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E3E340-950A-85D1-4178-F5E8414E90AE}"/>
              </a:ext>
            </a:extLst>
          </p:cNvPr>
          <p:cNvSpPr txBox="1"/>
          <p:nvPr/>
        </p:nvSpPr>
        <p:spPr>
          <a:xfrm>
            <a:off x="6953250" y="2190750"/>
            <a:ext cx="430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Bước</a:t>
            </a:r>
            <a:r>
              <a:rPr lang="en-US" sz="2400" dirty="0"/>
              <a:t> 2: </a:t>
            </a:r>
            <a:r>
              <a:rPr lang="en-US" sz="2400" dirty="0" err="1"/>
              <a:t>Đặt</a:t>
            </a:r>
            <a:r>
              <a:rPr lang="en-US" sz="2400" dirty="0"/>
              <a:t> 1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dọc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CD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keo</a:t>
            </a:r>
            <a:r>
              <a:rPr lang="en-US" sz="2400" dirty="0"/>
              <a:t> </a:t>
            </a:r>
            <a:r>
              <a:rPr lang="en-US" sz="2400" dirty="0" err="1"/>
              <a:t>dán</a:t>
            </a:r>
            <a:r>
              <a:rPr lang="en-US" sz="2400" dirty="0"/>
              <a:t> 2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963D06-F6DE-C0B0-116F-D6FE1E935B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5" y="3962400"/>
            <a:ext cx="2895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328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55</TotalTime>
  <Words>408</Words>
  <PresentationFormat>Widescreen</PresentationFormat>
  <Paragraphs>49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微软雅黑</vt:lpstr>
      <vt:lpstr>Arial</vt:lpstr>
      <vt:lpstr>Calibri</vt:lpstr>
      <vt:lpstr>Cambria</vt:lpstr>
      <vt:lpstr>inpin heiti</vt:lpstr>
      <vt:lpstr>Times New Roman</vt:lpstr>
      <vt:lpstr>UTM Ong Do Gia</vt:lpstr>
      <vt:lpstr>包图主题2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2023-10-04T14:34:03Z</dcterms:created>
  <dcterms:modified xsi:type="dcterms:W3CDTF">2023-10-15T08:48:04Z</dcterms:modified>
</cp:coreProperties>
</file>