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492" r:id="rId3"/>
    <p:sldId id="302" r:id="rId4"/>
    <p:sldId id="292" r:id="rId5"/>
    <p:sldId id="450" r:id="rId6"/>
    <p:sldId id="451" r:id="rId7"/>
    <p:sldId id="334" r:id="rId8"/>
    <p:sldId id="391" r:id="rId9"/>
    <p:sldId id="452" r:id="rId10"/>
    <p:sldId id="504" r:id="rId11"/>
    <p:sldId id="507" r:id="rId12"/>
    <p:sldId id="511" r:id="rId13"/>
    <p:sldId id="457" r:id="rId14"/>
    <p:sldId id="458" r:id="rId15"/>
    <p:sldId id="514" r:id="rId16"/>
    <p:sldId id="464" r:id="rId17"/>
    <p:sldId id="516" r:id="rId18"/>
    <p:sldId id="465" r:id="rId19"/>
    <p:sldId id="493" r:id="rId20"/>
    <p:sldId id="480" r:id="rId21"/>
    <p:sldId id="481" r:id="rId22"/>
    <p:sldId id="523" r:id="rId23"/>
    <p:sldId id="497" r:id="rId24"/>
    <p:sldId id="315" r:id="rId25"/>
    <p:sldId id="524" r:id="rId26"/>
    <p:sldId id="531" r:id="rId27"/>
    <p:sldId id="331" r:id="rId28"/>
    <p:sldId id="295" r:id="rId29"/>
    <p:sldId id="329" r:id="rId30"/>
    <p:sldId id="33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7" autoAdjust="0"/>
    <p:restoredTop sz="94657"/>
  </p:normalViewPr>
  <p:slideViewPr>
    <p:cSldViewPr snapToGrid="0">
      <p:cViewPr varScale="1">
        <p:scale>
          <a:sx n="60" d="100"/>
          <a:sy n="60" d="100"/>
        </p:scale>
        <p:origin x="68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0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975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59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64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39607" y="6503714"/>
            <a:ext cx="181806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Right On!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1771" y="0"/>
            <a:ext cx="12213771" cy="3868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65631" y="44302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baseline="0">
                <a:solidFill>
                  <a:schemeClr val="bg1"/>
                </a:solidFill>
              </a:rPr>
              <a:t>Unit 4 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0860002" y="12064"/>
            <a:ext cx="22474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0860002" y="24128"/>
            <a:ext cx="130260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baseline="0">
                <a:solidFill>
                  <a:schemeClr val="bg1"/>
                </a:solidFill>
              </a:rPr>
              <a:t>Progress Check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2" cy="6859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3628" y="2241378"/>
            <a:ext cx="66034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Unit 4: All things high-tech</a:t>
            </a:r>
          </a:p>
          <a:p>
            <a:pPr algn="ctr"/>
            <a:r>
              <a:rPr lang="en-US" sz="4600" b="1" dirty="0">
                <a:solidFill>
                  <a:srgbClr val="00B050"/>
                </a:solidFill>
              </a:rPr>
              <a:t>Lesson: Progress Check</a:t>
            </a:r>
          </a:p>
          <a:p>
            <a:pPr algn="ctr"/>
            <a:r>
              <a:rPr lang="en-US" sz="4600" b="1" dirty="0">
                <a:solidFill>
                  <a:srgbClr val="0070C0"/>
                </a:solidFill>
              </a:rPr>
              <a:t>Page 76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995" y="379412"/>
            <a:ext cx="1272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Fill in each gap with </a:t>
            </a:r>
            <a:r>
              <a:rPr lang="en-US" sz="3600" b="1" i="1" dirty="0">
                <a:solidFill>
                  <a:srgbClr val="0070C0"/>
                </a:solidFill>
                <a:latin typeface="+mj-lt"/>
              </a:rPr>
              <a:t>mechanic, text, repairs, photographer, console, designer, reality 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or </a:t>
            </a:r>
            <a:r>
              <a:rPr lang="en-US" sz="3600" b="1" i="1" dirty="0">
                <a:solidFill>
                  <a:srgbClr val="0070C0"/>
                </a:solidFill>
                <a:latin typeface="+mj-lt"/>
              </a:rPr>
              <a:t>tablet.</a:t>
            </a:r>
            <a:endParaRPr lang="en-US" b="1" i="1" dirty="0"/>
          </a:p>
        </p:txBody>
      </p:sp>
      <p:sp>
        <p:nvSpPr>
          <p:cNvPr id="5" name="Rectangle 4"/>
          <p:cNvSpPr/>
          <p:nvPr/>
        </p:nvSpPr>
        <p:spPr>
          <a:xfrm>
            <a:off x="172995" y="1579741"/>
            <a:ext cx="1173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1. An IT technician _____________ software.</a:t>
            </a:r>
          </a:p>
          <a:p>
            <a:r>
              <a:rPr lang="en-US" sz="3600" dirty="0">
                <a:sym typeface="Wingdings" panose="05000000000000000000" pitchFamily="2" charset="2"/>
              </a:rPr>
              <a:t>2. He reads books on his _____________ .</a:t>
            </a:r>
          </a:p>
          <a:p>
            <a:r>
              <a:rPr lang="en-US" sz="3600" dirty="0">
                <a:sym typeface="Wingdings" panose="05000000000000000000" pitchFamily="2" charset="2"/>
              </a:rPr>
              <a:t>3. I don’t send _____________ messages.</a:t>
            </a:r>
          </a:p>
          <a:p>
            <a:r>
              <a:rPr lang="en-US" sz="3600" dirty="0">
                <a:sym typeface="Wingdings" panose="05000000000000000000" pitchFamily="2" charset="2"/>
              </a:rPr>
              <a:t>4. We play games on our games _____________ .</a:t>
            </a:r>
          </a:p>
          <a:p>
            <a:r>
              <a:rPr lang="en-US" sz="3600" dirty="0">
                <a:sym typeface="Wingdings" panose="05000000000000000000" pitchFamily="2" charset="2"/>
              </a:rPr>
              <a:t>5. A _____________ repairs cars.</a:t>
            </a:r>
          </a:p>
          <a:p>
            <a:r>
              <a:rPr lang="en-US" sz="3600" dirty="0">
                <a:sym typeface="Wingdings" panose="05000000000000000000" pitchFamily="2" charset="2"/>
              </a:rPr>
              <a:t>6. Mary works as a game _____________ .</a:t>
            </a:r>
          </a:p>
          <a:p>
            <a:r>
              <a:rPr lang="en-US" sz="3600" dirty="0">
                <a:sym typeface="Wingdings" panose="05000000000000000000" pitchFamily="2" charset="2"/>
              </a:rPr>
              <a:t>7. I love taking photos. I want to become a _____________ .</a:t>
            </a:r>
          </a:p>
          <a:p>
            <a:r>
              <a:rPr lang="en-US" sz="3600" dirty="0">
                <a:sym typeface="Wingdings" panose="05000000000000000000" pitchFamily="2" charset="2"/>
              </a:rPr>
              <a:t>8. His dad bought him a virtual _____________ headset.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223090-AE9D-E4AF-53BC-162637CFAE29}"/>
              </a:ext>
            </a:extLst>
          </p:cNvPr>
          <p:cNvCxnSpPr/>
          <p:nvPr/>
        </p:nvCxnSpPr>
        <p:spPr>
          <a:xfrm>
            <a:off x="1335244" y="2114113"/>
            <a:ext cx="2331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C5B438-8DF8-1A20-12CA-9B3732AD2266}"/>
              </a:ext>
            </a:extLst>
          </p:cNvPr>
          <p:cNvCxnSpPr>
            <a:cxnSpLocks/>
          </p:cNvCxnSpPr>
          <p:nvPr/>
        </p:nvCxnSpPr>
        <p:spPr>
          <a:xfrm>
            <a:off x="1335244" y="2668378"/>
            <a:ext cx="27476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4A9C7B-FF69-5AC1-4C61-9AE9772EFB45}"/>
              </a:ext>
            </a:extLst>
          </p:cNvPr>
          <p:cNvCxnSpPr>
            <a:cxnSpLocks/>
          </p:cNvCxnSpPr>
          <p:nvPr/>
        </p:nvCxnSpPr>
        <p:spPr>
          <a:xfrm>
            <a:off x="6096000" y="3216813"/>
            <a:ext cx="1729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F450FA-C412-BE3D-FCEE-10B0E4962991}"/>
              </a:ext>
            </a:extLst>
          </p:cNvPr>
          <p:cNvCxnSpPr>
            <a:cxnSpLocks/>
          </p:cNvCxnSpPr>
          <p:nvPr/>
        </p:nvCxnSpPr>
        <p:spPr>
          <a:xfrm>
            <a:off x="1468244" y="3781689"/>
            <a:ext cx="1934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6A6B0A-6BA9-5597-824F-3A4254C8F102}"/>
              </a:ext>
            </a:extLst>
          </p:cNvPr>
          <p:cNvCxnSpPr>
            <a:cxnSpLocks/>
          </p:cNvCxnSpPr>
          <p:nvPr/>
        </p:nvCxnSpPr>
        <p:spPr>
          <a:xfrm>
            <a:off x="4168618" y="4346375"/>
            <a:ext cx="20301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223BF9-293C-CB95-622E-D505F16AE58C}"/>
              </a:ext>
            </a:extLst>
          </p:cNvPr>
          <p:cNvCxnSpPr>
            <a:cxnSpLocks/>
          </p:cNvCxnSpPr>
          <p:nvPr/>
        </p:nvCxnSpPr>
        <p:spPr>
          <a:xfrm>
            <a:off x="4719053" y="5937200"/>
            <a:ext cx="114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449926-6008-12A5-2455-867818C86839}"/>
              </a:ext>
            </a:extLst>
          </p:cNvPr>
          <p:cNvCxnSpPr/>
          <p:nvPr/>
        </p:nvCxnSpPr>
        <p:spPr>
          <a:xfrm>
            <a:off x="1841061" y="4875468"/>
            <a:ext cx="10886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421433-F514-BAAC-1FC2-94F2D98C22A0}"/>
              </a:ext>
            </a:extLst>
          </p:cNvPr>
          <p:cNvCxnSpPr>
            <a:cxnSpLocks/>
          </p:cNvCxnSpPr>
          <p:nvPr/>
        </p:nvCxnSpPr>
        <p:spPr>
          <a:xfrm>
            <a:off x="1841061" y="5428885"/>
            <a:ext cx="24757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DB1777-DDF5-55EA-9465-9852A497241C}"/>
              </a:ext>
            </a:extLst>
          </p:cNvPr>
          <p:cNvCxnSpPr/>
          <p:nvPr/>
        </p:nvCxnSpPr>
        <p:spPr>
          <a:xfrm>
            <a:off x="9142081" y="5937200"/>
            <a:ext cx="1419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296541-964B-8E94-8D32-76682DE53EFD}"/>
              </a:ext>
            </a:extLst>
          </p:cNvPr>
          <p:cNvSpPr/>
          <p:nvPr/>
        </p:nvSpPr>
        <p:spPr>
          <a:xfrm>
            <a:off x="4328553" y="1579497"/>
            <a:ext cx="27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repairs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E2CE60-0D42-11E1-EF2E-A57F0644E7F8}"/>
              </a:ext>
            </a:extLst>
          </p:cNvPr>
          <p:cNvSpPr/>
          <p:nvPr/>
        </p:nvSpPr>
        <p:spPr>
          <a:xfrm>
            <a:off x="5565326" y="2169672"/>
            <a:ext cx="27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tablet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AE932C-0487-701D-C010-CB44531B0200}"/>
              </a:ext>
            </a:extLst>
          </p:cNvPr>
          <p:cNvSpPr/>
          <p:nvPr/>
        </p:nvSpPr>
        <p:spPr>
          <a:xfrm>
            <a:off x="3897110" y="2669806"/>
            <a:ext cx="27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1DDFF-21F8-E07D-2F5F-F104123620AF}"/>
              </a:ext>
            </a:extLst>
          </p:cNvPr>
          <p:cNvSpPr/>
          <p:nvPr/>
        </p:nvSpPr>
        <p:spPr>
          <a:xfrm>
            <a:off x="6688019" y="3256076"/>
            <a:ext cx="27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console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FD4AF1-C926-E3F9-9EED-71BBC3F1B345}"/>
              </a:ext>
            </a:extLst>
          </p:cNvPr>
          <p:cNvSpPr/>
          <p:nvPr/>
        </p:nvSpPr>
        <p:spPr>
          <a:xfrm>
            <a:off x="1468244" y="3781689"/>
            <a:ext cx="27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mechanic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87C544-B510-9FE0-6676-A22FE5C25536}"/>
              </a:ext>
            </a:extLst>
          </p:cNvPr>
          <p:cNvSpPr/>
          <p:nvPr/>
        </p:nvSpPr>
        <p:spPr>
          <a:xfrm>
            <a:off x="5467043" y="4337269"/>
            <a:ext cx="27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designer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53F0F8-81BC-4868-FFD0-17827C15F864}"/>
              </a:ext>
            </a:extLst>
          </p:cNvPr>
          <p:cNvSpPr/>
          <p:nvPr/>
        </p:nvSpPr>
        <p:spPr>
          <a:xfrm>
            <a:off x="8309925" y="4886101"/>
            <a:ext cx="27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photographer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E1F58F-4D71-B05D-F9F9-6276450D21BD}"/>
              </a:ext>
            </a:extLst>
          </p:cNvPr>
          <p:cNvSpPr/>
          <p:nvPr/>
        </p:nvSpPr>
        <p:spPr>
          <a:xfrm>
            <a:off x="6802247" y="5428885"/>
            <a:ext cx="27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125558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01792" y="671574"/>
            <a:ext cx="626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many sentences are there?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67" y="1217959"/>
            <a:ext cx="215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Five.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1791" y="1864290"/>
            <a:ext cx="562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What are you going to do?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1793" y="2541479"/>
            <a:ext cx="562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Fill in each gap with prompts.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" t="3813" r="-608"/>
          <a:stretch/>
        </p:blipFill>
        <p:spPr>
          <a:xfrm>
            <a:off x="176174" y="696459"/>
            <a:ext cx="5714450" cy="422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6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483" y="1198976"/>
            <a:ext cx="11734800" cy="416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1. My _________ don’t work; I can’t listen to music.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2. To choose a file on the _________ , you must click on it.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3. You need a _________ to write on your computer.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4. We connect to the Internet with a _________.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5. I’ve got a USB ﬂash 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09323" y="458437"/>
            <a:ext cx="11475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2 Fill in each gap with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speakers, router, keyboard, screen 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or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drive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A44F8DE-9DDA-F9DE-F88D-890B940BBB9E}"/>
              </a:ext>
            </a:extLst>
          </p:cNvPr>
          <p:cNvCxnSpPr>
            <a:cxnSpLocks/>
          </p:cNvCxnSpPr>
          <p:nvPr/>
        </p:nvCxnSpPr>
        <p:spPr>
          <a:xfrm>
            <a:off x="7252432" y="1957726"/>
            <a:ext cx="26783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D71DED-261C-7394-31B5-FA638FAF0FF7}"/>
              </a:ext>
            </a:extLst>
          </p:cNvPr>
          <p:cNvCxnSpPr>
            <a:cxnSpLocks/>
          </p:cNvCxnSpPr>
          <p:nvPr/>
        </p:nvCxnSpPr>
        <p:spPr>
          <a:xfrm>
            <a:off x="9279263" y="2771116"/>
            <a:ext cx="8535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F62FF1-3562-35D2-E460-B97FB944332E}"/>
              </a:ext>
            </a:extLst>
          </p:cNvPr>
          <p:cNvCxnSpPr/>
          <p:nvPr/>
        </p:nvCxnSpPr>
        <p:spPr>
          <a:xfrm>
            <a:off x="5676669" y="3584950"/>
            <a:ext cx="426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1CE84B-62F9-6FDF-43A2-237665B585E6}"/>
              </a:ext>
            </a:extLst>
          </p:cNvPr>
          <p:cNvCxnSpPr/>
          <p:nvPr/>
        </p:nvCxnSpPr>
        <p:spPr>
          <a:xfrm>
            <a:off x="1560026" y="4424036"/>
            <a:ext cx="43290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7738AD-F2E8-6FF8-24A5-329CFB4A7B40}"/>
              </a:ext>
            </a:extLst>
          </p:cNvPr>
          <p:cNvCxnSpPr>
            <a:cxnSpLocks/>
          </p:cNvCxnSpPr>
          <p:nvPr/>
        </p:nvCxnSpPr>
        <p:spPr>
          <a:xfrm>
            <a:off x="2656951" y="5222808"/>
            <a:ext cx="16917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1F03-746C-4639-7F14-F680D646C716}"/>
              </a:ext>
            </a:extLst>
          </p:cNvPr>
          <p:cNvSpPr/>
          <p:nvPr/>
        </p:nvSpPr>
        <p:spPr>
          <a:xfrm>
            <a:off x="1646782" y="1393675"/>
            <a:ext cx="2020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speakers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02EAE8-78D0-5AED-1BDB-59E1CE0656B4}"/>
              </a:ext>
            </a:extLst>
          </p:cNvPr>
          <p:cNvSpPr/>
          <p:nvPr/>
        </p:nvSpPr>
        <p:spPr>
          <a:xfrm>
            <a:off x="5430682" y="2202096"/>
            <a:ext cx="2020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screen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7E9709-94FC-1466-2833-051C8E110687}"/>
              </a:ext>
            </a:extLst>
          </p:cNvPr>
          <p:cNvSpPr/>
          <p:nvPr/>
        </p:nvSpPr>
        <p:spPr>
          <a:xfrm>
            <a:off x="3067340" y="3044084"/>
            <a:ext cx="2020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keyboard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C82CFB-F3C2-B003-BC79-DACE5EB438F9}"/>
              </a:ext>
            </a:extLst>
          </p:cNvPr>
          <p:cNvSpPr/>
          <p:nvPr/>
        </p:nvSpPr>
        <p:spPr>
          <a:xfrm>
            <a:off x="7581451" y="3826362"/>
            <a:ext cx="2020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router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83F10E-6A74-7052-0B30-B336689A672B}"/>
              </a:ext>
            </a:extLst>
          </p:cNvPr>
          <p:cNvSpPr/>
          <p:nvPr/>
        </p:nvSpPr>
        <p:spPr>
          <a:xfrm>
            <a:off x="4937083" y="4692839"/>
            <a:ext cx="2020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drive</a:t>
            </a:r>
          </a:p>
        </p:txBody>
      </p:sp>
    </p:spTree>
    <p:extLst>
      <p:ext uri="{BB962C8B-B14F-4D97-AF65-F5344CB8AC3E}">
        <p14:creationId xmlns:p14="http://schemas.microsoft.com/office/powerpoint/2010/main" val="168492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Grammar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8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01792" y="671574"/>
            <a:ext cx="626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How many sentences are there?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1791" y="1217959"/>
            <a:ext cx="1217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There are ten.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1791" y="1864290"/>
            <a:ext cx="562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What are you going to do?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1793" y="2541479"/>
            <a:ext cx="5625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Put the verbs in brackets into the </a:t>
            </a:r>
            <a:r>
              <a:rPr lang="en-US" sz="3600" i="1" dirty="0">
                <a:solidFill>
                  <a:srgbClr val="FF0000"/>
                </a:solidFill>
              </a:rPr>
              <a:t>to</a:t>
            </a:r>
            <a:r>
              <a:rPr lang="en-US" sz="3600" dirty="0">
                <a:solidFill>
                  <a:srgbClr val="FF0000"/>
                </a:solidFill>
              </a:rPr>
              <a:t>-infinitive</a:t>
            </a:r>
            <a:r>
              <a:rPr lang="en-US" sz="3600" i="1" dirty="0">
                <a:solidFill>
                  <a:srgbClr val="FF000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infinitive without </a:t>
            </a:r>
            <a:r>
              <a:rPr lang="en-US" sz="3600" i="1" dirty="0">
                <a:solidFill>
                  <a:srgbClr val="FF0000"/>
                </a:solidFill>
              </a:rPr>
              <a:t>to</a:t>
            </a:r>
            <a:r>
              <a:rPr lang="en-US" sz="3600" dirty="0">
                <a:solidFill>
                  <a:srgbClr val="FF0000"/>
                </a:solidFill>
              </a:rPr>
              <a:t> or </a:t>
            </a:r>
            <a:r>
              <a:rPr lang="en-US" sz="3600" i="1" dirty="0">
                <a:solidFill>
                  <a:srgbClr val="FF0000"/>
                </a:solidFill>
              </a:rPr>
              <a:t>-</a:t>
            </a:r>
            <a:r>
              <a:rPr lang="en-US" sz="3600" i="1" dirty="0" err="1">
                <a:solidFill>
                  <a:srgbClr val="FF0000"/>
                </a:solidFill>
              </a:rPr>
              <a:t>ing</a:t>
            </a:r>
            <a:r>
              <a:rPr lang="en-US" sz="3600" i="1" dirty="0">
                <a:solidFill>
                  <a:srgbClr val="FF0000"/>
                </a:solidFill>
              </a:rPr>
              <a:t> form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330"/>
            <a:ext cx="5883326" cy="58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3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7075" y="1064754"/>
            <a:ext cx="104593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1. Would you like ____________ (</a:t>
            </a:r>
            <a:r>
              <a:rPr lang="en-US" sz="3200" b="1" dirty="0">
                <a:sym typeface="Wingdings" panose="05000000000000000000" pitchFamily="2" charset="2"/>
              </a:rPr>
              <a:t>see</a:t>
            </a:r>
            <a:r>
              <a:rPr lang="en-US" sz="3200" dirty="0">
                <a:sym typeface="Wingdings" panose="05000000000000000000" pitchFamily="2" charset="2"/>
              </a:rPr>
              <a:t>) it?</a:t>
            </a:r>
          </a:p>
          <a:p>
            <a:r>
              <a:rPr lang="en-US" sz="3200" dirty="0">
                <a:sym typeface="Wingdings" panose="05000000000000000000" pitchFamily="2" charset="2"/>
              </a:rPr>
              <a:t>2. She decided ____________ (</a:t>
            </a:r>
            <a:r>
              <a:rPr lang="en-US" sz="3200" b="1" dirty="0">
                <a:sym typeface="Wingdings" panose="05000000000000000000" pitchFamily="2" charset="2"/>
              </a:rPr>
              <a:t>join</a:t>
            </a:r>
            <a:r>
              <a:rPr lang="en-US" sz="3200" dirty="0">
                <a:sym typeface="Wingdings" panose="05000000000000000000" pitchFamily="2" charset="2"/>
              </a:rPr>
              <a:t>) the game competition.</a:t>
            </a:r>
          </a:p>
          <a:p>
            <a:r>
              <a:rPr lang="en-US" sz="3200" dirty="0">
                <a:sym typeface="Wingdings" panose="05000000000000000000" pitchFamily="2" charset="2"/>
              </a:rPr>
              <a:t>3. He agreed ____________ (</a:t>
            </a:r>
            <a:r>
              <a:rPr lang="en-US" sz="3200" b="1" dirty="0">
                <a:sym typeface="Wingdings" panose="05000000000000000000" pitchFamily="2" charset="2"/>
              </a:rPr>
              <a:t>share</a:t>
            </a:r>
            <a:r>
              <a:rPr lang="en-US" sz="3200" dirty="0">
                <a:sym typeface="Wingdings" panose="05000000000000000000" pitchFamily="2" charset="2"/>
              </a:rPr>
              <a:t>) the computer with me.</a:t>
            </a:r>
          </a:p>
          <a:p>
            <a:r>
              <a:rPr lang="en-US" sz="3200" dirty="0">
                <a:sym typeface="Wingdings" panose="05000000000000000000" pitchFamily="2" charset="2"/>
              </a:rPr>
              <a:t>4. You mustn’t ____________ (</a:t>
            </a:r>
            <a:r>
              <a:rPr lang="en-US" sz="3200" b="1" dirty="0">
                <a:sym typeface="Wingdings" panose="05000000000000000000" pitchFamily="2" charset="2"/>
              </a:rPr>
              <a:t>tell</a:t>
            </a:r>
            <a:r>
              <a:rPr lang="en-US" sz="3200" dirty="0">
                <a:sym typeface="Wingdings" panose="05000000000000000000" pitchFamily="2" charset="2"/>
              </a:rPr>
              <a:t>) lies.</a:t>
            </a:r>
          </a:p>
          <a:p>
            <a:r>
              <a:rPr lang="en-US" sz="3200" dirty="0">
                <a:sym typeface="Wingdings" panose="05000000000000000000" pitchFamily="2" charset="2"/>
              </a:rPr>
              <a:t>5. He can’t ___________ (</a:t>
            </a:r>
            <a:r>
              <a:rPr lang="en-US" sz="3200" b="1" dirty="0">
                <a:sym typeface="Wingdings" panose="05000000000000000000" pitchFamily="2" charset="2"/>
              </a:rPr>
              <a:t>learn</a:t>
            </a:r>
            <a:r>
              <a:rPr lang="en-US" sz="3200" dirty="0">
                <a:sym typeface="Wingdings" panose="05000000000000000000" pitchFamily="2" charset="2"/>
              </a:rPr>
              <a:t>) to drive.</a:t>
            </a:r>
          </a:p>
          <a:p>
            <a:r>
              <a:rPr lang="en-US" sz="3200" dirty="0">
                <a:sym typeface="Wingdings" panose="05000000000000000000" pitchFamily="2" charset="2"/>
              </a:rPr>
              <a:t>6. I love ____________ (</a:t>
            </a:r>
            <a:r>
              <a:rPr lang="en-US" sz="3200" b="1" dirty="0">
                <a:sym typeface="Wingdings" panose="05000000000000000000" pitchFamily="2" charset="2"/>
              </a:rPr>
              <a:t>surf</a:t>
            </a:r>
            <a:r>
              <a:rPr lang="en-US" sz="3200" dirty="0">
                <a:sym typeface="Wingdings" panose="05000000000000000000" pitchFamily="2" charset="2"/>
              </a:rPr>
              <a:t>) online.</a:t>
            </a:r>
          </a:p>
          <a:p>
            <a:r>
              <a:rPr lang="en-US" sz="3200" dirty="0">
                <a:sym typeface="Wingdings" panose="05000000000000000000" pitchFamily="2" charset="2"/>
              </a:rPr>
              <a:t>7. I’d like ____________ (</a:t>
            </a:r>
            <a:r>
              <a:rPr lang="en-US" sz="3200" b="1" dirty="0">
                <a:sym typeface="Wingdings" panose="05000000000000000000" pitchFamily="2" charset="2"/>
              </a:rPr>
              <a:t>go</a:t>
            </a:r>
            <a:r>
              <a:rPr lang="en-US" sz="3200" dirty="0">
                <a:sym typeface="Wingdings" panose="05000000000000000000" pitchFamily="2" charset="2"/>
              </a:rPr>
              <a:t>) out tonight.</a:t>
            </a:r>
          </a:p>
          <a:p>
            <a:r>
              <a:rPr lang="en-US" sz="3200" dirty="0">
                <a:sym typeface="Wingdings" panose="05000000000000000000" pitchFamily="2" charset="2"/>
              </a:rPr>
              <a:t>8. She wants ___________ (</a:t>
            </a:r>
            <a:r>
              <a:rPr lang="en-US" sz="3200" b="1" dirty="0">
                <a:sym typeface="Wingdings" panose="05000000000000000000" pitchFamily="2" charset="2"/>
              </a:rPr>
              <a:t>get</a:t>
            </a:r>
            <a:r>
              <a:rPr lang="en-US" sz="3200" dirty="0">
                <a:sym typeface="Wingdings" panose="05000000000000000000" pitchFamily="2" charset="2"/>
              </a:rPr>
              <a:t>) a laptop.</a:t>
            </a:r>
          </a:p>
          <a:p>
            <a:r>
              <a:rPr lang="en-US" sz="3200" dirty="0">
                <a:sym typeface="Wingdings" panose="05000000000000000000" pitchFamily="2" charset="2"/>
              </a:rPr>
              <a:t>9. I hate _________ (</a:t>
            </a:r>
            <a:r>
              <a:rPr lang="en-US" sz="3200" b="1" dirty="0">
                <a:sym typeface="Wingdings" panose="05000000000000000000" pitchFamily="2" charset="2"/>
              </a:rPr>
              <a:t>listen</a:t>
            </a:r>
            <a:r>
              <a:rPr lang="en-US" sz="3200" dirty="0">
                <a:sym typeface="Wingdings" panose="05000000000000000000" pitchFamily="2" charset="2"/>
              </a:rPr>
              <a:t>) to jazz music.</a:t>
            </a:r>
          </a:p>
          <a:p>
            <a:r>
              <a:rPr lang="en-US" sz="3200" dirty="0">
                <a:sym typeface="Wingdings" panose="05000000000000000000" pitchFamily="2" charset="2"/>
              </a:rPr>
              <a:t>10. He promised ____________ (</a:t>
            </a:r>
            <a:r>
              <a:rPr lang="en-US" sz="3200" b="1" dirty="0">
                <a:sym typeface="Wingdings" panose="05000000000000000000" pitchFamily="2" charset="2"/>
              </a:rPr>
              <a:t>help</a:t>
            </a:r>
            <a:r>
              <a:rPr lang="en-US" sz="3200" dirty="0">
                <a:sym typeface="Wingdings" panose="05000000000000000000" pitchFamily="2" charset="2"/>
              </a:rPr>
              <a:t>) me.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93165" y="1556748"/>
            <a:ext cx="24596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1631495" y="2066668"/>
            <a:ext cx="13212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431471" y="2515008"/>
            <a:ext cx="1197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631495" y="3003661"/>
            <a:ext cx="12073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1478318" y="3499110"/>
            <a:ext cx="8138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119107" y="3983186"/>
            <a:ext cx="6777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014061" y="4484689"/>
            <a:ext cx="8711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590769" y="4994609"/>
            <a:ext cx="9185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38972" y="5472630"/>
            <a:ext cx="8213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631495" y="5954187"/>
            <a:ext cx="1568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69042" y="473213"/>
            <a:ext cx="1192295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+mj-lt"/>
              </a:rPr>
              <a:t>3 Put the verbs in brackets into the </a:t>
            </a:r>
            <a:r>
              <a:rPr lang="en-US" sz="2600" b="1" i="1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2600" b="1" dirty="0">
                <a:solidFill>
                  <a:srgbClr val="0070C0"/>
                </a:solidFill>
                <a:latin typeface="+mj-lt"/>
              </a:rPr>
              <a:t>-infinitive, infinitive without </a:t>
            </a:r>
            <a:r>
              <a:rPr lang="en-US" sz="2600" b="1" i="1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2600" b="1" dirty="0">
                <a:solidFill>
                  <a:srgbClr val="0070C0"/>
                </a:solidFill>
                <a:latin typeface="+mj-lt"/>
              </a:rPr>
              <a:t> or </a:t>
            </a:r>
            <a:r>
              <a:rPr lang="en-US" sz="2600" b="1" i="1" dirty="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600" b="1" i="1" dirty="0" err="1">
                <a:solidFill>
                  <a:srgbClr val="0070C0"/>
                </a:solidFill>
                <a:latin typeface="+mj-lt"/>
              </a:rPr>
              <a:t>ing</a:t>
            </a:r>
            <a:r>
              <a:rPr lang="en-US" sz="2600" b="1" dirty="0">
                <a:solidFill>
                  <a:srgbClr val="0070C0"/>
                </a:solidFill>
                <a:latin typeface="+mj-lt"/>
              </a:rPr>
              <a:t> form.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D43F0-3C76-4402-9400-108EEC7E85F6}"/>
              </a:ext>
            </a:extLst>
          </p:cNvPr>
          <p:cNvSpPr txBox="1"/>
          <p:nvPr/>
        </p:nvSpPr>
        <p:spPr>
          <a:xfrm>
            <a:off x="3924175" y="1029678"/>
            <a:ext cx="19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 see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6C1E39-4D52-8368-2435-93B79BFDF618}"/>
              </a:ext>
            </a:extLst>
          </p:cNvPr>
          <p:cNvSpPr txBox="1"/>
          <p:nvPr/>
        </p:nvSpPr>
        <p:spPr>
          <a:xfrm>
            <a:off x="3478475" y="1544368"/>
            <a:ext cx="19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 join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68C08F-D412-83B8-5E8B-51DE607CCE0D}"/>
              </a:ext>
            </a:extLst>
          </p:cNvPr>
          <p:cNvSpPr txBox="1"/>
          <p:nvPr/>
        </p:nvSpPr>
        <p:spPr>
          <a:xfrm>
            <a:off x="2952750" y="2030509"/>
            <a:ext cx="19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 share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E8BBAD-A9BB-9318-EC49-F2A70E55DBE3}"/>
              </a:ext>
            </a:extLst>
          </p:cNvPr>
          <p:cNvSpPr txBox="1"/>
          <p:nvPr/>
        </p:nvSpPr>
        <p:spPr>
          <a:xfrm>
            <a:off x="3840914" y="2499906"/>
            <a:ext cx="19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tell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6D1AF6-9DE7-89F8-31F7-05C42CF206CD}"/>
              </a:ext>
            </a:extLst>
          </p:cNvPr>
          <p:cNvSpPr txBox="1"/>
          <p:nvPr/>
        </p:nvSpPr>
        <p:spPr>
          <a:xfrm>
            <a:off x="2904309" y="2969658"/>
            <a:ext cx="19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learn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413B45-E394-6F90-AA96-89FAF8A897EC}"/>
              </a:ext>
            </a:extLst>
          </p:cNvPr>
          <p:cNvSpPr txBox="1"/>
          <p:nvPr/>
        </p:nvSpPr>
        <p:spPr>
          <a:xfrm>
            <a:off x="2493528" y="3471866"/>
            <a:ext cx="19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surfing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74B63F-AAD8-31B5-8B39-A9C3CEDE7FCF}"/>
              </a:ext>
            </a:extLst>
          </p:cNvPr>
          <p:cNvSpPr txBox="1"/>
          <p:nvPr/>
        </p:nvSpPr>
        <p:spPr>
          <a:xfrm>
            <a:off x="2698919" y="3968641"/>
            <a:ext cx="19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to go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685632-71E3-A502-34BD-8F4C13341891}"/>
              </a:ext>
            </a:extLst>
          </p:cNvPr>
          <p:cNvSpPr txBox="1"/>
          <p:nvPr/>
        </p:nvSpPr>
        <p:spPr>
          <a:xfrm>
            <a:off x="3108974" y="4458188"/>
            <a:ext cx="19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 get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1D87BA-53ED-50C0-3895-535F1BAB79E7}"/>
              </a:ext>
            </a:extLst>
          </p:cNvPr>
          <p:cNvSpPr txBox="1"/>
          <p:nvPr/>
        </p:nvSpPr>
        <p:spPr>
          <a:xfrm>
            <a:off x="2030185" y="4928218"/>
            <a:ext cx="19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listening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A8FD0A-B571-D8FF-88C6-30DAB1757A06}"/>
              </a:ext>
            </a:extLst>
          </p:cNvPr>
          <p:cNvSpPr txBox="1"/>
          <p:nvPr/>
        </p:nvSpPr>
        <p:spPr>
          <a:xfrm>
            <a:off x="3683866" y="5430148"/>
            <a:ext cx="19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 help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62652" y="1566924"/>
            <a:ext cx="626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How many sentences are there?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6239" y="2113309"/>
            <a:ext cx="1217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There are ten.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2651" y="2759640"/>
            <a:ext cx="562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What are you going to do?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2653" y="3436829"/>
            <a:ext cx="562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Choose the correct option.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4" y="677742"/>
            <a:ext cx="4581525" cy="56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5282" y="423074"/>
            <a:ext cx="5867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4 Choose the correct option.</a:t>
            </a:r>
            <a:endParaRPr lang="en-US" b="1" i="1" dirty="0"/>
          </a:p>
        </p:txBody>
      </p:sp>
      <p:sp>
        <p:nvSpPr>
          <p:cNvPr id="5" name="Rectangle 4"/>
          <p:cNvSpPr/>
          <p:nvPr/>
        </p:nvSpPr>
        <p:spPr>
          <a:xfrm>
            <a:off x="144966" y="1119303"/>
            <a:ext cx="12047034" cy="499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1. We </a:t>
            </a:r>
            <a:r>
              <a:rPr lang="en-US" sz="3600" b="1" dirty="0">
                <a:sym typeface="Wingdings" panose="05000000000000000000" pitchFamily="2" charset="2"/>
              </a:rPr>
              <a:t>have to/must </a:t>
            </a:r>
            <a:r>
              <a:rPr lang="en-US" sz="3600" dirty="0">
                <a:sym typeface="Wingdings" panose="05000000000000000000" pitchFamily="2" charset="2"/>
              </a:rPr>
              <a:t>pay attention in class. Our teacher says so.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2. Jane </a:t>
            </a:r>
            <a:r>
              <a:rPr lang="en-US" sz="3600" b="1" dirty="0">
                <a:sym typeface="Wingdings" panose="05000000000000000000" pitchFamily="2" charset="2"/>
              </a:rPr>
              <a:t>can/has to </a:t>
            </a:r>
            <a:r>
              <a:rPr lang="en-US" sz="3600" dirty="0">
                <a:sym typeface="Wingdings" panose="05000000000000000000" pitchFamily="2" charset="2"/>
              </a:rPr>
              <a:t>go to the bank. She needs some money.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3. We </a:t>
            </a:r>
            <a:r>
              <a:rPr lang="en-US" sz="3600" b="1" dirty="0">
                <a:sym typeface="Wingdings" panose="05000000000000000000" pitchFamily="2" charset="2"/>
              </a:rPr>
              <a:t>don’t have to/mustn’t go </a:t>
            </a:r>
            <a:r>
              <a:rPr lang="en-US" sz="3600" dirty="0">
                <a:sym typeface="Wingdings" panose="05000000000000000000" pitchFamily="2" charset="2"/>
              </a:rPr>
              <a:t>to school today. It’s Sunday.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4 You </a:t>
            </a:r>
            <a:r>
              <a:rPr lang="en-US" sz="3600" b="1" dirty="0">
                <a:sym typeface="Wingdings" panose="05000000000000000000" pitchFamily="2" charset="2"/>
              </a:rPr>
              <a:t>don’t have to/mustn’t </a:t>
            </a:r>
            <a:r>
              <a:rPr lang="en-US" sz="3600" dirty="0">
                <a:sym typeface="Wingdings" panose="05000000000000000000" pitchFamily="2" charset="2"/>
              </a:rPr>
              <a:t>touch that. It’s forbidden.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5. I </a:t>
            </a:r>
            <a:r>
              <a:rPr lang="en-US" sz="3600" b="1" dirty="0">
                <a:sym typeface="Wingdings" panose="05000000000000000000" pitchFamily="2" charset="2"/>
              </a:rPr>
              <a:t>must/can</a:t>
            </a:r>
            <a:r>
              <a:rPr lang="en-US" sz="3600" dirty="0">
                <a:sym typeface="Wingdings" panose="05000000000000000000" pitchFamily="2" charset="2"/>
              </a:rPr>
              <a:t> learn more about computers. I want to become an IT technician.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3416C11-8AA3-58A5-F465-BD0D577635BE}"/>
              </a:ext>
            </a:extLst>
          </p:cNvPr>
          <p:cNvCxnSpPr/>
          <p:nvPr/>
        </p:nvCxnSpPr>
        <p:spPr>
          <a:xfrm>
            <a:off x="8241681" y="1849424"/>
            <a:ext cx="3600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C0701E-95ED-3BED-57CB-FAEF27E2D28A}"/>
              </a:ext>
            </a:extLst>
          </p:cNvPr>
          <p:cNvCxnSpPr/>
          <p:nvPr/>
        </p:nvCxnSpPr>
        <p:spPr>
          <a:xfrm>
            <a:off x="6602375" y="2683907"/>
            <a:ext cx="438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CCB368-7BF1-7E1B-2298-ECB6D3979CD3}"/>
              </a:ext>
            </a:extLst>
          </p:cNvPr>
          <p:cNvCxnSpPr>
            <a:cxnSpLocks/>
          </p:cNvCxnSpPr>
          <p:nvPr/>
        </p:nvCxnSpPr>
        <p:spPr>
          <a:xfrm>
            <a:off x="9288037" y="3498875"/>
            <a:ext cx="19523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2C2803-3964-1BC7-D5DF-941DE147E47E}"/>
              </a:ext>
            </a:extLst>
          </p:cNvPr>
          <p:cNvCxnSpPr>
            <a:cxnSpLocks/>
          </p:cNvCxnSpPr>
          <p:nvPr/>
        </p:nvCxnSpPr>
        <p:spPr>
          <a:xfrm flipV="1">
            <a:off x="7783475" y="4333358"/>
            <a:ext cx="2480758" cy="134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D9AE3D-A918-2DDF-2448-9954B6DE10F1}"/>
              </a:ext>
            </a:extLst>
          </p:cNvPr>
          <p:cNvCxnSpPr>
            <a:cxnSpLocks/>
          </p:cNvCxnSpPr>
          <p:nvPr/>
        </p:nvCxnSpPr>
        <p:spPr>
          <a:xfrm>
            <a:off x="8359233" y="5164125"/>
            <a:ext cx="321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853591-9E3E-78E1-59B4-41B2B01AF12B}"/>
              </a:ext>
            </a:extLst>
          </p:cNvPr>
          <p:cNvCxnSpPr>
            <a:cxnSpLocks/>
          </p:cNvCxnSpPr>
          <p:nvPr/>
        </p:nvCxnSpPr>
        <p:spPr>
          <a:xfrm>
            <a:off x="254504" y="5959212"/>
            <a:ext cx="28455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2D7FCE2C-9B08-3470-DC68-376DD24DF4F7}"/>
              </a:ext>
            </a:extLst>
          </p:cNvPr>
          <p:cNvSpPr/>
          <p:nvPr/>
        </p:nvSpPr>
        <p:spPr>
          <a:xfrm>
            <a:off x="1355275" y="1222316"/>
            <a:ext cx="1514476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9E0CDE-EE47-E0E4-30AC-92CC6CFC1DED}"/>
              </a:ext>
            </a:extLst>
          </p:cNvPr>
          <p:cNvSpPr/>
          <p:nvPr/>
        </p:nvSpPr>
        <p:spPr>
          <a:xfrm>
            <a:off x="2442814" y="2079566"/>
            <a:ext cx="1225419" cy="7945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31F130-D916-7635-AFA6-3F1A4F01ECC0}"/>
              </a:ext>
            </a:extLst>
          </p:cNvPr>
          <p:cNvSpPr/>
          <p:nvPr/>
        </p:nvSpPr>
        <p:spPr>
          <a:xfrm>
            <a:off x="1355275" y="2874111"/>
            <a:ext cx="2628901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027BA6-F754-B025-99FC-966EEC3713AD}"/>
              </a:ext>
            </a:extLst>
          </p:cNvPr>
          <p:cNvSpPr/>
          <p:nvPr/>
        </p:nvSpPr>
        <p:spPr>
          <a:xfrm>
            <a:off x="3984176" y="3731361"/>
            <a:ext cx="1661712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041BE5-7167-AA5C-8CF3-182BD0851296}"/>
              </a:ext>
            </a:extLst>
          </p:cNvPr>
          <p:cNvSpPr/>
          <p:nvPr/>
        </p:nvSpPr>
        <p:spPr>
          <a:xfrm>
            <a:off x="826637" y="4525906"/>
            <a:ext cx="1057276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386" y="1021913"/>
            <a:ext cx="12142381" cy="50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6. You </a:t>
            </a:r>
            <a:r>
              <a:rPr lang="en-US" sz="3600" b="1" dirty="0">
                <a:sym typeface="Wingdings" panose="05000000000000000000" pitchFamily="2" charset="2"/>
              </a:rPr>
              <a:t>should/shouldn’t</a:t>
            </a:r>
            <a:r>
              <a:rPr lang="en-US" sz="3600" dirty="0">
                <a:sym typeface="Wingdings" panose="05000000000000000000" pitchFamily="2" charset="2"/>
              </a:rPr>
              <a:t> spend too much time in front of a computer screen. It’s not good for your eyes.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7. </a:t>
            </a:r>
            <a:r>
              <a:rPr lang="en-US" sz="3600" b="1" dirty="0">
                <a:sym typeface="Wingdings" panose="05000000000000000000" pitchFamily="2" charset="2"/>
              </a:rPr>
              <a:t>Can/Should</a:t>
            </a:r>
            <a:r>
              <a:rPr lang="en-US" sz="3600" dirty="0">
                <a:sym typeface="Wingdings" panose="05000000000000000000" pitchFamily="2" charset="2"/>
              </a:rPr>
              <a:t> I have some tea, please?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8. </a:t>
            </a:r>
            <a:r>
              <a:rPr lang="en-US" sz="3600" b="1" dirty="0">
                <a:sym typeface="Wingdings" panose="05000000000000000000" pitchFamily="2" charset="2"/>
              </a:rPr>
              <a:t>Can/Must</a:t>
            </a:r>
            <a:r>
              <a:rPr lang="en-US" sz="3600" dirty="0">
                <a:sym typeface="Wingdings" panose="05000000000000000000" pitchFamily="2" charset="2"/>
              </a:rPr>
              <a:t> you help me send this email?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9. Your keyboard is too old. You </a:t>
            </a:r>
            <a:r>
              <a:rPr lang="en-US" sz="3600" b="1" dirty="0">
                <a:sym typeface="Wingdings" panose="05000000000000000000" pitchFamily="2" charset="2"/>
              </a:rPr>
              <a:t>should/shouldn’t</a:t>
            </a:r>
            <a:r>
              <a:rPr lang="en-US" sz="3600" dirty="0">
                <a:sym typeface="Wingdings" panose="05000000000000000000" pitchFamily="2" charset="2"/>
              </a:rPr>
              <a:t> buy a new one.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10. Mary </a:t>
            </a:r>
            <a:r>
              <a:rPr lang="en-US" sz="3600" b="1" dirty="0">
                <a:sym typeface="Wingdings" panose="05000000000000000000" pitchFamily="2" charset="2"/>
              </a:rPr>
              <a:t>must/can’t</a:t>
            </a:r>
            <a:r>
              <a:rPr lang="en-US" sz="3600" dirty="0">
                <a:sym typeface="Wingdings" panose="05000000000000000000" pitchFamily="2" charset="2"/>
              </a:rPr>
              <a:t> come to the party. She isn’t feeling well.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DEBA3B-0ABD-CB79-B95C-39A7A4971BF6}"/>
              </a:ext>
            </a:extLst>
          </p:cNvPr>
          <p:cNvSpPr/>
          <p:nvPr/>
        </p:nvSpPr>
        <p:spPr>
          <a:xfrm>
            <a:off x="2850854" y="375582"/>
            <a:ext cx="5867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4 Choose the correct option.</a:t>
            </a:r>
            <a:endParaRPr lang="en-US" b="1" i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99E7511-646C-BA02-86A0-83739C10CF59}"/>
              </a:ext>
            </a:extLst>
          </p:cNvPr>
          <p:cNvCxnSpPr>
            <a:cxnSpLocks/>
          </p:cNvCxnSpPr>
          <p:nvPr/>
        </p:nvCxnSpPr>
        <p:spPr>
          <a:xfrm>
            <a:off x="3590925" y="2395834"/>
            <a:ext cx="48513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28DC6D-B179-1038-878E-A3598D31EC68}"/>
              </a:ext>
            </a:extLst>
          </p:cNvPr>
          <p:cNvCxnSpPr>
            <a:cxnSpLocks/>
          </p:cNvCxnSpPr>
          <p:nvPr/>
        </p:nvCxnSpPr>
        <p:spPr>
          <a:xfrm>
            <a:off x="3296093" y="3112202"/>
            <a:ext cx="26156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F03476-21D1-8408-AD53-906A37AE54B0}"/>
              </a:ext>
            </a:extLst>
          </p:cNvPr>
          <p:cNvCxnSpPr>
            <a:cxnSpLocks/>
          </p:cNvCxnSpPr>
          <p:nvPr/>
        </p:nvCxnSpPr>
        <p:spPr>
          <a:xfrm>
            <a:off x="3484599" y="3836989"/>
            <a:ext cx="15127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6411E-7233-EAFA-39A2-499DDCDC6069}"/>
              </a:ext>
            </a:extLst>
          </p:cNvPr>
          <p:cNvCxnSpPr/>
          <p:nvPr/>
        </p:nvCxnSpPr>
        <p:spPr>
          <a:xfrm>
            <a:off x="728995" y="4542725"/>
            <a:ext cx="445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C2D4EF-496E-79F7-97F2-19BE19FB4469}"/>
              </a:ext>
            </a:extLst>
          </p:cNvPr>
          <p:cNvCxnSpPr>
            <a:cxnSpLocks/>
          </p:cNvCxnSpPr>
          <p:nvPr/>
        </p:nvCxnSpPr>
        <p:spPr>
          <a:xfrm>
            <a:off x="7760216" y="5939577"/>
            <a:ext cx="37335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126C19D-2BA5-71FF-B739-39022A4D8235}"/>
              </a:ext>
            </a:extLst>
          </p:cNvPr>
          <p:cNvSpPr/>
          <p:nvPr/>
        </p:nvSpPr>
        <p:spPr>
          <a:xfrm>
            <a:off x="2911437" y="1021913"/>
            <a:ext cx="1914526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06CFEB-15FC-B1B7-F7AC-1B0C6B11D431}"/>
              </a:ext>
            </a:extLst>
          </p:cNvPr>
          <p:cNvSpPr/>
          <p:nvPr/>
        </p:nvSpPr>
        <p:spPr>
          <a:xfrm>
            <a:off x="728995" y="2577401"/>
            <a:ext cx="767980" cy="641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66C733-0A6D-6C12-665F-130D5ECCB793}"/>
              </a:ext>
            </a:extLst>
          </p:cNvPr>
          <p:cNvSpPr/>
          <p:nvPr/>
        </p:nvSpPr>
        <p:spPr>
          <a:xfrm>
            <a:off x="728995" y="3256781"/>
            <a:ext cx="767980" cy="7057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77CCE6-9239-2BB4-B7D8-2F8976A7BE42}"/>
              </a:ext>
            </a:extLst>
          </p:cNvPr>
          <p:cNvSpPr/>
          <p:nvPr/>
        </p:nvSpPr>
        <p:spPr>
          <a:xfrm>
            <a:off x="6096000" y="3896225"/>
            <a:ext cx="1447800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3EC800A-FEEF-7C2F-07EE-85F3649424B9}"/>
              </a:ext>
            </a:extLst>
          </p:cNvPr>
          <p:cNvSpPr/>
          <p:nvPr/>
        </p:nvSpPr>
        <p:spPr>
          <a:xfrm>
            <a:off x="3140812" y="5399975"/>
            <a:ext cx="1100138" cy="6974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8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42757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8297" y="226734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  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84881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5436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1406" y="3128864"/>
            <a:ext cx="3256378" cy="66247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  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84515" y="3999725"/>
            <a:ext cx="3256378" cy="66247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 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587" y="494145"/>
            <a:ext cx="422777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76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15025" y="447577"/>
            <a:ext cx="645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What are you going to listen?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5025" y="1124128"/>
            <a:ext cx="1217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An announcement.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5025" y="1800679"/>
            <a:ext cx="562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And then?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5025" y="2477230"/>
            <a:ext cx="562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Decide if the statements are</a:t>
            </a:r>
          </a:p>
          <a:p>
            <a:r>
              <a:rPr lang="en-US" sz="3600" dirty="0">
                <a:solidFill>
                  <a:srgbClr val="FF0000"/>
                </a:solidFill>
              </a:rPr>
              <a:t>R (right) or W (wrong).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702"/>
            <a:ext cx="5768992" cy="505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6893" y="404092"/>
            <a:ext cx="10379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5 Decide if the statements are R (right) or W (wrong).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52429"/>
            <a:ext cx="116300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1. </a:t>
            </a:r>
            <a:r>
              <a:rPr lang="en-US" sz="3600" dirty="0" err="1">
                <a:sym typeface="Wingdings" panose="05000000000000000000" pitchFamily="2" charset="2"/>
              </a:rPr>
              <a:t>DigiFan</a:t>
            </a:r>
            <a:r>
              <a:rPr lang="en-US" sz="3600" dirty="0">
                <a:sym typeface="Wingdings" panose="05000000000000000000" pitchFamily="2" charset="2"/>
              </a:rPr>
              <a:t> is a video game shop.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2. There is a competition to design a new computer game.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3. They will announce the winner on 31st August.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4. People can send their entries by email or post.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5. They can also hand in their entries at newsagents across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ym typeface="Wingdings" panose="05000000000000000000" pitchFamily="2" charset="2"/>
              </a:rPr>
              <a:t>the country.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AD1A95-87EE-6C79-293F-C65809759F0D}"/>
              </a:ext>
            </a:extLst>
          </p:cNvPr>
          <p:cNvCxnSpPr/>
          <p:nvPr/>
        </p:nvCxnSpPr>
        <p:spPr>
          <a:xfrm>
            <a:off x="580362" y="1794652"/>
            <a:ext cx="1257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5B73C0-1D0A-9E19-EFD6-341846A0E8AF}"/>
              </a:ext>
            </a:extLst>
          </p:cNvPr>
          <p:cNvCxnSpPr/>
          <p:nvPr/>
        </p:nvCxnSpPr>
        <p:spPr>
          <a:xfrm>
            <a:off x="2784622" y="1794652"/>
            <a:ext cx="3028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A063C4-3F73-C5AA-CC7E-873631EC5D36}"/>
              </a:ext>
            </a:extLst>
          </p:cNvPr>
          <p:cNvCxnSpPr/>
          <p:nvPr/>
        </p:nvCxnSpPr>
        <p:spPr>
          <a:xfrm>
            <a:off x="2546497" y="2594752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B9E74-31A4-9AB0-4DAA-7460B02407B8}"/>
              </a:ext>
            </a:extLst>
          </p:cNvPr>
          <p:cNvCxnSpPr/>
          <p:nvPr/>
        </p:nvCxnSpPr>
        <p:spPr>
          <a:xfrm>
            <a:off x="5318272" y="2594752"/>
            <a:ext cx="5438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FEA72-4A55-EA90-EE3F-D3056863F3D2}"/>
              </a:ext>
            </a:extLst>
          </p:cNvPr>
          <p:cNvCxnSpPr/>
          <p:nvPr/>
        </p:nvCxnSpPr>
        <p:spPr>
          <a:xfrm>
            <a:off x="2222647" y="3429000"/>
            <a:ext cx="1885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4B5BEF-3B6B-6513-A301-0C05693BE450}"/>
              </a:ext>
            </a:extLst>
          </p:cNvPr>
          <p:cNvCxnSpPr>
            <a:cxnSpLocks/>
          </p:cNvCxnSpPr>
          <p:nvPr/>
        </p:nvCxnSpPr>
        <p:spPr>
          <a:xfrm>
            <a:off x="6889896" y="3424535"/>
            <a:ext cx="23493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F735FB-B6FD-1062-D252-B0C157933B40}"/>
              </a:ext>
            </a:extLst>
          </p:cNvPr>
          <p:cNvCxnSpPr/>
          <p:nvPr/>
        </p:nvCxnSpPr>
        <p:spPr>
          <a:xfrm>
            <a:off x="2660797" y="4249886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914100-627F-F299-C14F-0D0E94C80E10}"/>
              </a:ext>
            </a:extLst>
          </p:cNvPr>
          <p:cNvCxnSpPr/>
          <p:nvPr/>
        </p:nvCxnSpPr>
        <p:spPr>
          <a:xfrm>
            <a:off x="4603897" y="4249886"/>
            <a:ext cx="4438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D34267-9499-8742-8A30-7CFA19EC2820}"/>
              </a:ext>
            </a:extLst>
          </p:cNvPr>
          <p:cNvCxnSpPr>
            <a:cxnSpLocks/>
          </p:cNvCxnSpPr>
          <p:nvPr/>
        </p:nvCxnSpPr>
        <p:spPr>
          <a:xfrm>
            <a:off x="3165622" y="5071252"/>
            <a:ext cx="13213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34A300-DF5B-547D-57F6-288E222CE10C}"/>
              </a:ext>
            </a:extLst>
          </p:cNvPr>
          <p:cNvCxnSpPr>
            <a:cxnSpLocks/>
          </p:cNvCxnSpPr>
          <p:nvPr/>
        </p:nvCxnSpPr>
        <p:spPr>
          <a:xfrm>
            <a:off x="7028121" y="5071252"/>
            <a:ext cx="39256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5CA617-0675-B50F-A8B6-401DF38FC057}"/>
              </a:ext>
            </a:extLst>
          </p:cNvPr>
          <p:cNvCxnSpPr>
            <a:cxnSpLocks/>
          </p:cNvCxnSpPr>
          <p:nvPr/>
        </p:nvCxnSpPr>
        <p:spPr>
          <a:xfrm>
            <a:off x="106325" y="5911666"/>
            <a:ext cx="21907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2.14">
            <a:hlinkClick r:id="" action="ppaction://media"/>
            <a:extLst>
              <a:ext uri="{FF2B5EF4-FFF2-40B4-BE49-F238E27FC236}">
                <a16:creationId xmlns:a16="http://schemas.microsoft.com/office/drawing/2014/main" id="{AD14505E-FE20-1FE0-2966-4CC37FAC1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5128" y="623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49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04436"/>
            <a:ext cx="11087100" cy="5696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90000"/>
              </a:lnSpc>
            </a:pPr>
            <a:r>
              <a:rPr lang="en-US" sz="3600">
                <a:sym typeface="Wingdings" panose="05000000000000000000" pitchFamily="2" charset="2"/>
              </a:rPr>
              <a:t>1</a:t>
            </a:r>
            <a:r>
              <a:rPr lang="en-US" sz="3400">
                <a:sym typeface="Wingdings" panose="05000000000000000000" pitchFamily="2" charset="2"/>
              </a:rPr>
              <a:t>. DigiFan is a video game shop.</a:t>
            </a:r>
          </a:p>
          <a:p>
            <a:pPr>
              <a:lnSpc>
                <a:spcPct val="190000"/>
              </a:lnSpc>
            </a:pPr>
            <a:r>
              <a:rPr lang="en-US" sz="3400">
                <a:sym typeface="Wingdings" panose="05000000000000000000" pitchFamily="2" charset="2"/>
              </a:rPr>
              <a:t>2. There is a competition to design a new computer game.</a:t>
            </a:r>
          </a:p>
          <a:p>
            <a:pPr>
              <a:lnSpc>
                <a:spcPct val="190000"/>
              </a:lnSpc>
            </a:pPr>
            <a:r>
              <a:rPr lang="en-US" sz="3400">
                <a:sym typeface="Wingdings" panose="05000000000000000000" pitchFamily="2" charset="2"/>
              </a:rPr>
              <a:t>3.  They will announce the winner on 31st August.</a:t>
            </a:r>
          </a:p>
          <a:p>
            <a:pPr>
              <a:lnSpc>
                <a:spcPct val="190000"/>
              </a:lnSpc>
            </a:pPr>
            <a:r>
              <a:rPr lang="en-US" sz="3400">
                <a:sym typeface="Wingdings" panose="05000000000000000000" pitchFamily="2" charset="2"/>
              </a:rPr>
              <a:t>4. People can send their entries by email or post.</a:t>
            </a:r>
          </a:p>
          <a:p>
            <a:endParaRPr lang="en-US" sz="3400">
              <a:sym typeface="Wingdings" panose="05000000000000000000" pitchFamily="2" charset="2"/>
            </a:endParaRPr>
          </a:p>
          <a:p>
            <a:r>
              <a:rPr lang="en-US" sz="3400">
                <a:sym typeface="Wingdings" panose="05000000000000000000" pitchFamily="2" charset="2"/>
              </a:rPr>
              <a:t>5. They can also hand in their entries at newsagents across</a:t>
            </a:r>
          </a:p>
          <a:p>
            <a:r>
              <a:rPr lang="en-US" sz="3400">
                <a:sym typeface="Wingdings" panose="05000000000000000000" pitchFamily="2" charset="2"/>
              </a:rPr>
              <a:t>the country.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72826" y="866488"/>
            <a:ext cx="933449" cy="669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7" name="Rectangle 6"/>
          <p:cNvSpPr/>
          <p:nvPr/>
        </p:nvSpPr>
        <p:spPr>
          <a:xfrm>
            <a:off x="11172826" y="1883311"/>
            <a:ext cx="933449" cy="669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72825" y="2823285"/>
            <a:ext cx="933449" cy="669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72825" y="3894974"/>
            <a:ext cx="933449" cy="669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172825" y="5061653"/>
            <a:ext cx="933449" cy="669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000" y="1204193"/>
            <a:ext cx="11049000" cy="571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</a:rPr>
              <a:t>DigiFan, </a:t>
            </a:r>
            <a:r>
              <a:rPr lang="en-US" sz="3000">
                <a:solidFill>
                  <a:srgbClr val="FF0000"/>
                </a:solidFill>
              </a:rPr>
              <a:t>the magazine for gamers.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177787"/>
            <a:ext cx="11087100" cy="5943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</a:rPr>
              <a:t>To win 10 video games, </a:t>
            </a:r>
            <a:r>
              <a:rPr lang="en-US" sz="3000">
                <a:solidFill>
                  <a:srgbClr val="FF0000"/>
                </a:solidFill>
              </a:rPr>
              <a:t>create your own video game character.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6" y="3182009"/>
            <a:ext cx="11087100" cy="571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</a:rPr>
              <a:t>They’ll announce the results </a:t>
            </a:r>
            <a:r>
              <a:rPr lang="en-US" sz="3000">
                <a:solidFill>
                  <a:srgbClr val="FF0000"/>
                </a:solidFill>
              </a:rPr>
              <a:t>on the 31st of August.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000" y="4239396"/>
            <a:ext cx="11087100" cy="571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</a:rPr>
              <a:t>Send your entries </a:t>
            </a:r>
            <a:r>
              <a:rPr lang="en-US" sz="3000">
                <a:solidFill>
                  <a:srgbClr val="FF0000"/>
                </a:solidFill>
              </a:rPr>
              <a:t>by email or post them…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1" y="5868283"/>
            <a:ext cx="11134724" cy="571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>
              <a:solidFill>
                <a:schemeClr val="tx1"/>
              </a:solidFill>
            </a:endParaRPr>
          </a:p>
          <a:p>
            <a:r>
              <a:rPr lang="en-US" sz="3000">
                <a:solidFill>
                  <a:schemeClr val="tx1"/>
                </a:solidFill>
              </a:rPr>
              <a:t>You might see your character in newsagents across the country.		</a:t>
            </a:r>
            <a:endParaRPr lang="en-US" sz="3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162" y="1012954"/>
            <a:ext cx="114849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+mj-lt"/>
              </a:rPr>
              <a:t>Next on the show, something for video game fans.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DigiFan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the magazine for gamers, is having a competition for its readers. To win 10 video games, create your own video game character. It can be anything: a person, an alien or a monster. You can draw your character or make a digital image of it. Entries have to be in before the 31st of July; they’ll announce the results on the 31st of August. An artist will draw the winning design and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DigiFan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will put it on the front of the magazine. There’s only one rule: your character must be completely new. It can’t be a character from another game. Send your entries by email or post them to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DigiFan’s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offices at 43 Holt House,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Brentford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 So get creative, gamers, and you might see your character in newsagents across the country.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" y="419874"/>
            <a:ext cx="1562100" cy="3802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Audio script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3742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8511" y="354649"/>
            <a:ext cx="98003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Put the verbs in brackets into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-infinitive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infinitive without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or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-</a:t>
            </a:r>
            <a:r>
              <a:rPr lang="en-US" sz="3200" b="1" i="1" dirty="0" err="1">
                <a:solidFill>
                  <a:srgbClr val="0070C0"/>
                </a:solidFill>
                <a:latin typeface="+mj-lt"/>
              </a:rPr>
              <a:t>ing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form.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318976" y="1353811"/>
            <a:ext cx="11682524" cy="50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A: Hey, Paul. Would you like </a:t>
            </a:r>
            <a:r>
              <a:rPr lang="en-US" sz="3600" b="1" dirty="0">
                <a:sym typeface="Wingdings" panose="05000000000000000000" pitchFamily="2" charset="2"/>
              </a:rPr>
              <a:t>1)</a:t>
            </a:r>
            <a:r>
              <a:rPr lang="en-US" sz="3600" dirty="0">
                <a:sym typeface="Wingdings" panose="05000000000000000000" pitchFamily="2" charset="2"/>
              </a:rPr>
              <a:t> ____________ (</a:t>
            </a:r>
            <a:r>
              <a:rPr lang="en-US" sz="3600" b="1" dirty="0">
                <a:sym typeface="Wingdings" panose="05000000000000000000" pitchFamily="2" charset="2"/>
              </a:rPr>
              <a:t>come</a:t>
            </a:r>
            <a:r>
              <a:rPr lang="en-US" sz="3600" dirty="0">
                <a:sym typeface="Wingdings" panose="05000000000000000000" pitchFamily="2" charset="2"/>
              </a:rPr>
              <a:t>) to the cinema with me tonight?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B: Well, you know I usually love </a:t>
            </a:r>
            <a:r>
              <a:rPr lang="en-US" sz="3600" b="1" dirty="0">
                <a:sym typeface="Wingdings" panose="05000000000000000000" pitchFamily="2" charset="2"/>
              </a:rPr>
              <a:t>2)</a:t>
            </a:r>
            <a:r>
              <a:rPr lang="en-US" sz="3600" dirty="0">
                <a:sym typeface="Wingdings" panose="05000000000000000000" pitchFamily="2" charset="2"/>
              </a:rPr>
              <a:t> ____________ (</a:t>
            </a:r>
            <a:r>
              <a:rPr lang="en-US" sz="3600" b="1" dirty="0">
                <a:sym typeface="Wingdings" panose="05000000000000000000" pitchFamily="2" charset="2"/>
              </a:rPr>
              <a:t>watch</a:t>
            </a:r>
            <a:r>
              <a:rPr lang="en-US" sz="3600" dirty="0">
                <a:sym typeface="Wingdings" panose="05000000000000000000" pitchFamily="2" charset="2"/>
              </a:rPr>
              <a:t>) films, but I’m very tired.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A: We can </a:t>
            </a:r>
            <a:r>
              <a:rPr lang="en-US" sz="3600" b="1" dirty="0">
                <a:sym typeface="Wingdings" panose="05000000000000000000" pitchFamily="2" charset="2"/>
              </a:rPr>
              <a:t>3)</a:t>
            </a:r>
            <a:r>
              <a:rPr lang="en-US" sz="3600" dirty="0">
                <a:sym typeface="Wingdings" panose="05000000000000000000" pitchFamily="2" charset="2"/>
              </a:rPr>
              <a:t> ____________ (</a:t>
            </a:r>
            <a:r>
              <a:rPr lang="en-US" sz="3600" b="1" dirty="0">
                <a:sym typeface="Wingdings" panose="05000000000000000000" pitchFamily="2" charset="2"/>
              </a:rPr>
              <a:t>stay</a:t>
            </a:r>
            <a:r>
              <a:rPr lang="en-US" sz="3600" dirty="0">
                <a:sym typeface="Wingdings" panose="05000000000000000000" pitchFamily="2" charset="2"/>
              </a:rPr>
              <a:t>) in then.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B: Really? But don’t you want </a:t>
            </a:r>
            <a:r>
              <a:rPr lang="en-US" sz="3600" b="1" dirty="0">
                <a:sym typeface="Wingdings" panose="05000000000000000000" pitchFamily="2" charset="2"/>
              </a:rPr>
              <a:t>4)</a:t>
            </a:r>
            <a:r>
              <a:rPr lang="en-US" sz="3600" dirty="0">
                <a:sym typeface="Wingdings" panose="05000000000000000000" pitchFamily="2" charset="2"/>
              </a:rPr>
              <a:t> ____________ (</a:t>
            </a:r>
            <a:r>
              <a:rPr lang="en-US" sz="3600" b="1" dirty="0">
                <a:sym typeface="Wingdings" panose="05000000000000000000" pitchFamily="2" charset="2"/>
              </a:rPr>
              <a:t>see</a:t>
            </a:r>
            <a:r>
              <a:rPr lang="en-US" sz="3600" dirty="0">
                <a:sym typeface="Wingdings" panose="05000000000000000000" pitchFamily="2" charset="2"/>
              </a:rPr>
              <a:t>) the film?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7A1EB-3A7E-2540-B68A-4E29665C03E0}"/>
              </a:ext>
            </a:extLst>
          </p:cNvPr>
          <p:cNvSpPr txBox="1"/>
          <p:nvPr/>
        </p:nvSpPr>
        <p:spPr>
          <a:xfrm>
            <a:off x="0" y="354649"/>
            <a:ext cx="1676400" cy="830997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Grammar Bank, page 73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50F23B-91B9-7D0E-59B0-AA31AE8C95DA}"/>
              </a:ext>
            </a:extLst>
          </p:cNvPr>
          <p:cNvCxnSpPr>
            <a:cxnSpLocks/>
          </p:cNvCxnSpPr>
          <p:nvPr/>
        </p:nvCxnSpPr>
        <p:spPr>
          <a:xfrm>
            <a:off x="2872704" y="2007788"/>
            <a:ext cx="24754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619803-3FB3-27A0-44FA-39CE3865D651}"/>
              </a:ext>
            </a:extLst>
          </p:cNvPr>
          <p:cNvCxnSpPr>
            <a:cxnSpLocks/>
          </p:cNvCxnSpPr>
          <p:nvPr/>
        </p:nvCxnSpPr>
        <p:spPr>
          <a:xfrm>
            <a:off x="1624043" y="4884832"/>
            <a:ext cx="640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6C197E-9043-B4DD-99BD-8B2EF53DDAF2}"/>
              </a:ext>
            </a:extLst>
          </p:cNvPr>
          <p:cNvCxnSpPr>
            <a:cxnSpLocks/>
          </p:cNvCxnSpPr>
          <p:nvPr/>
        </p:nvCxnSpPr>
        <p:spPr>
          <a:xfrm>
            <a:off x="5421524" y="3422458"/>
            <a:ext cx="7878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CC6E79-3E9F-355E-13C9-51C5DC6AF354}"/>
              </a:ext>
            </a:extLst>
          </p:cNvPr>
          <p:cNvCxnSpPr>
            <a:cxnSpLocks/>
          </p:cNvCxnSpPr>
          <p:nvPr/>
        </p:nvCxnSpPr>
        <p:spPr>
          <a:xfrm>
            <a:off x="4923858" y="5603214"/>
            <a:ext cx="924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46CB72D-98B4-6FE6-75CA-C8CFD7E1492F}"/>
              </a:ext>
            </a:extLst>
          </p:cNvPr>
          <p:cNvSpPr txBox="1"/>
          <p:nvPr/>
        </p:nvSpPr>
        <p:spPr>
          <a:xfrm>
            <a:off x="6678683" y="1470335"/>
            <a:ext cx="272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 come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3F5D9F-52F5-426F-7E37-57E57C2BB0BB}"/>
              </a:ext>
            </a:extLst>
          </p:cNvPr>
          <p:cNvSpPr txBox="1"/>
          <p:nvPr/>
        </p:nvSpPr>
        <p:spPr>
          <a:xfrm>
            <a:off x="7374862" y="2893498"/>
            <a:ext cx="272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watching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1E5FBB-9301-B5D7-2381-5494F21D723F}"/>
              </a:ext>
            </a:extLst>
          </p:cNvPr>
          <p:cNvSpPr txBox="1"/>
          <p:nvPr/>
        </p:nvSpPr>
        <p:spPr>
          <a:xfrm>
            <a:off x="7055886" y="5001460"/>
            <a:ext cx="272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 see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D0939-9210-2FE2-8E30-CDD4D548B827}"/>
              </a:ext>
            </a:extLst>
          </p:cNvPr>
          <p:cNvSpPr txBox="1"/>
          <p:nvPr/>
        </p:nvSpPr>
        <p:spPr>
          <a:xfrm>
            <a:off x="3661587" y="4275818"/>
            <a:ext cx="1144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stay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9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8511" y="354649"/>
            <a:ext cx="98003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Put the verbs in brackets into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-infinitive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infinitive without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or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-</a:t>
            </a:r>
            <a:r>
              <a:rPr lang="en-US" sz="3200" b="1" i="1" dirty="0" err="1">
                <a:solidFill>
                  <a:srgbClr val="0070C0"/>
                </a:solidFill>
                <a:latin typeface="+mj-lt"/>
              </a:rPr>
              <a:t>ing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form.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318976" y="1353811"/>
            <a:ext cx="11682524" cy="435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A: It’s OK. My brother would like </a:t>
            </a:r>
            <a:r>
              <a:rPr lang="en-US" sz="3600" b="1" dirty="0">
                <a:sym typeface="Wingdings" panose="05000000000000000000" pitchFamily="2" charset="2"/>
              </a:rPr>
              <a:t>5)</a:t>
            </a:r>
            <a:r>
              <a:rPr lang="en-US" sz="3600" dirty="0">
                <a:sym typeface="Wingdings" panose="05000000000000000000" pitchFamily="2" charset="2"/>
              </a:rPr>
              <a:t> ____________ (</a:t>
            </a:r>
            <a:r>
              <a:rPr lang="en-US" sz="3600" b="1" dirty="0">
                <a:sym typeface="Wingdings" panose="05000000000000000000" pitchFamily="2" charset="2"/>
              </a:rPr>
              <a:t>watch</a:t>
            </a:r>
            <a:r>
              <a:rPr lang="en-US" sz="3600" dirty="0">
                <a:sym typeface="Wingdings" panose="05000000000000000000" pitchFamily="2" charset="2"/>
              </a:rPr>
              <a:t>) it, too. I’ll go with him.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B: Cool. Thanks, Jack.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A: It’s OK. I enjoy </a:t>
            </a:r>
            <a:r>
              <a:rPr lang="en-US" sz="3600" b="1" dirty="0">
                <a:sym typeface="Wingdings" panose="05000000000000000000" pitchFamily="2" charset="2"/>
              </a:rPr>
              <a:t>6)</a:t>
            </a:r>
            <a:r>
              <a:rPr lang="en-US" sz="3600" dirty="0">
                <a:sym typeface="Wingdings" panose="05000000000000000000" pitchFamily="2" charset="2"/>
              </a:rPr>
              <a:t> ____________ (</a:t>
            </a:r>
            <a:r>
              <a:rPr lang="en-US" sz="3600" b="1" dirty="0">
                <a:sym typeface="Wingdings" panose="05000000000000000000" pitchFamily="2" charset="2"/>
              </a:rPr>
              <a:t>hang ou</a:t>
            </a:r>
            <a:r>
              <a:rPr lang="en-US" sz="3600" dirty="0">
                <a:sym typeface="Wingdings" panose="05000000000000000000" pitchFamily="2" charset="2"/>
              </a:rPr>
              <a:t>t) with you! Do you like </a:t>
            </a:r>
            <a:r>
              <a:rPr lang="en-US" sz="3600" b="1" dirty="0">
                <a:sym typeface="Wingdings" panose="05000000000000000000" pitchFamily="2" charset="2"/>
              </a:rPr>
              <a:t>7)</a:t>
            </a:r>
            <a:r>
              <a:rPr lang="en-US" sz="3600" dirty="0">
                <a:sym typeface="Wingdings" panose="05000000000000000000" pitchFamily="2" charset="2"/>
              </a:rPr>
              <a:t> ____________ (</a:t>
            </a:r>
            <a:r>
              <a:rPr lang="en-US" sz="3600" b="1" dirty="0">
                <a:sym typeface="Wingdings" panose="05000000000000000000" pitchFamily="2" charset="2"/>
              </a:rPr>
              <a:t>play</a:t>
            </a:r>
            <a:r>
              <a:rPr lang="en-US" sz="3600" dirty="0">
                <a:sym typeface="Wingdings" panose="05000000000000000000" pitchFamily="2" charset="2"/>
              </a:rPr>
              <a:t>) computer games?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B: Sure! I’ve got a new one. You’re going to love it.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7A1EB-3A7E-2540-B68A-4E29665C03E0}"/>
              </a:ext>
            </a:extLst>
          </p:cNvPr>
          <p:cNvSpPr txBox="1"/>
          <p:nvPr/>
        </p:nvSpPr>
        <p:spPr>
          <a:xfrm>
            <a:off x="0" y="354649"/>
            <a:ext cx="1676400" cy="830997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Grammar Bank, page 73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1C5291-5490-1394-D9CC-8025CFC1DA20}"/>
              </a:ext>
            </a:extLst>
          </p:cNvPr>
          <p:cNvCxnSpPr>
            <a:cxnSpLocks/>
          </p:cNvCxnSpPr>
          <p:nvPr/>
        </p:nvCxnSpPr>
        <p:spPr>
          <a:xfrm>
            <a:off x="4590895" y="2018420"/>
            <a:ext cx="1809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098514-B287-559F-CAA3-B76D2BBCE8C7}"/>
              </a:ext>
            </a:extLst>
          </p:cNvPr>
          <p:cNvCxnSpPr>
            <a:cxnSpLocks/>
          </p:cNvCxnSpPr>
          <p:nvPr/>
        </p:nvCxnSpPr>
        <p:spPr>
          <a:xfrm>
            <a:off x="2539470" y="4140726"/>
            <a:ext cx="10011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87FF83-B48A-C00A-475D-4106F73FAF34}"/>
              </a:ext>
            </a:extLst>
          </p:cNvPr>
          <p:cNvCxnSpPr>
            <a:cxnSpLocks/>
          </p:cNvCxnSpPr>
          <p:nvPr/>
        </p:nvCxnSpPr>
        <p:spPr>
          <a:xfrm>
            <a:off x="1188329" y="4873805"/>
            <a:ext cx="67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A11496F-0335-BFC5-78D7-0F7EE245785F}"/>
              </a:ext>
            </a:extLst>
          </p:cNvPr>
          <p:cNvSpPr txBox="1"/>
          <p:nvPr/>
        </p:nvSpPr>
        <p:spPr>
          <a:xfrm>
            <a:off x="7428025" y="1488317"/>
            <a:ext cx="272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 watch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2E29EC-1313-CFC7-3CF6-328CC46172C7}"/>
              </a:ext>
            </a:extLst>
          </p:cNvPr>
          <p:cNvSpPr txBox="1"/>
          <p:nvPr/>
        </p:nvSpPr>
        <p:spPr>
          <a:xfrm>
            <a:off x="4291421" y="3590091"/>
            <a:ext cx="272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hanging out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49683-8FE8-B60B-23B8-C47A96035BE7}"/>
              </a:ext>
            </a:extLst>
          </p:cNvPr>
          <p:cNvSpPr txBox="1"/>
          <p:nvPr/>
        </p:nvSpPr>
        <p:spPr>
          <a:xfrm>
            <a:off x="3217532" y="4309872"/>
            <a:ext cx="17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playing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925" y="1815293"/>
            <a:ext cx="470521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- test/consolidate vocabulary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</a:t>
            </a:r>
            <a:r>
              <a:rPr lang="en-US" sz="3600">
                <a:solidFill>
                  <a:srgbClr val="0070C0"/>
                </a:solidFill>
              </a:rPr>
              <a:t>test/consolidate </a:t>
            </a:r>
            <a:r>
              <a:rPr lang="en-US" sz="3600" dirty="0">
                <a:solidFill>
                  <a:srgbClr val="0070C0"/>
                </a:solidFill>
              </a:rPr>
              <a:t>grammar points learnt throughout the unit</a:t>
            </a: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65215" y="1815293"/>
            <a:ext cx="619125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  <a:r>
              <a:rPr lang="en-US" sz="3600" i="1" dirty="0">
                <a:solidFill>
                  <a:srgbClr val="0070C0"/>
                </a:solidFill>
              </a:rPr>
              <a:t>for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971" y="1692630"/>
            <a:ext cx="1113802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77 SB).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Test 2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of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Unit 4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in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Bài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Bổ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Trợ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TA 7 Right on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(pages 38 &amp; 39).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Speaking Test –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Test 1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of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Unit 4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in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Bài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Bổ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Trợ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TA 7 Right on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(page 80).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5636" y="1381472"/>
            <a:ext cx="11596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ea typeface="Arial" panose="020B0604020202020204" pitchFamily="34" charset="0"/>
              <a:cs typeface="JDCLK L+ Frutiger LT Std"/>
            </a:endParaRPr>
          </a:p>
          <a:p>
            <a:r>
              <a:rPr lang="en-US" sz="3600" i="1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- test/consolidate vocabulary and grammar learnt throughout the unit.</a:t>
            </a:r>
          </a:p>
          <a:p>
            <a:r>
              <a:rPr lang="en-US" sz="3600" i="1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- </a:t>
            </a:r>
            <a:r>
              <a:rPr lang="en-US" sz="3600" i="1" dirty="0" err="1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 test-taking skills (Listening</a:t>
            </a:r>
            <a:r>
              <a:rPr lang="en-US" sz="3600" i="1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, Writing).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1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1441387"/>
            <a:ext cx="12055117" cy="370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1. A. keyboard		B. speaker		C. router		 D. balloon</a:t>
            </a:r>
          </a:p>
          <a:p>
            <a:pPr>
              <a:lnSpc>
                <a:spcPct val="150000"/>
              </a:lnSpc>
            </a:pP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2. A. virtual		B. online		C. local		D. alone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3. A. promise		B. decide		 C. announce	D. suggest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4780" y="532696"/>
            <a:ext cx="97583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differently </a:t>
            </a:r>
          </a:p>
          <a:p>
            <a:r>
              <a:rPr lang="en-US" sz="3200">
                <a:solidFill>
                  <a:srgbClr val="0070C0"/>
                </a:solidFill>
              </a:rPr>
              <a:t>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383039" y="159463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309234" y="306468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0385" y="455710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6637" y="1918105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kiːbɔːd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60079" y="1970044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/ˈspiːkər/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76339" y="1922381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/ˈruːtər/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49544" y="1905362"/>
            <a:ext cx="2539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/bəˈluːn/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3241" y="3355968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/ˈvɜːtʃuəl/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60079" y="3402640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ɒnlaɪn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76339" y="3377470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/ˈləʊkəl/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310096" y="3429543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/əˈləʊn/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3241" y="4892387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prɒmɪs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33020" y="4947754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/dɪˈsaɪd/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58823" y="4872760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/əˈnaʊns/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27612" y="4871451"/>
            <a:ext cx="296438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səˈdʒest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4605" y="475862"/>
            <a:ext cx="1707502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Extra Practise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2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344" y="1079647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ph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to		B. cons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le		C. lapt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p		D. p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ster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winn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r		B. 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ntry		C. b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droom	D. 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nding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aff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ct			B. happ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n		C. op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n		D. fright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n</a:t>
            </a:r>
          </a:p>
        </p:txBody>
      </p:sp>
      <p:sp>
        <p:nvSpPr>
          <p:cNvPr id="10" name="Oval 9"/>
          <p:cNvSpPr/>
          <p:nvPr/>
        </p:nvSpPr>
        <p:spPr>
          <a:xfrm>
            <a:off x="6453641" y="141111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2775" y="337994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5686" y="413766"/>
            <a:ext cx="11612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 pronounced differently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512775" y="534111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12775" y="173624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/ˈfəʊtəʊ/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735392" y="1774396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kɒnsəʊl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42480" y="1736246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/ˈlæptɒp/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050150" y="1849962"/>
            <a:ext cx="2712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/ˈpəʊstər/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4360" y="36948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/ˈwɪnər/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56944" y="3671236"/>
            <a:ext cx="255860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/ˈentri/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44256" y="368045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/ˈbedrʊm/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462979" y="364267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endɪŋ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91540" y="5666844"/>
            <a:ext cx="248588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/əˈfekt/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10656" y="5680540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/ˈhæpən/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76590" y="5666844"/>
            <a:ext cx="2567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/ˈəʊpən/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576373" y="5690658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/ˈfraɪtən/</a:t>
            </a:r>
          </a:p>
        </p:txBody>
      </p:sp>
    </p:spTree>
    <p:extLst>
      <p:ext uri="{BB962C8B-B14F-4D97-AF65-F5344CB8AC3E}">
        <p14:creationId xmlns:p14="http://schemas.microsoft.com/office/powerpoint/2010/main" val="146959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/>
              <a:t>VOCABULARY</a:t>
            </a:r>
            <a:endParaRPr lang="en-US" sz="5000" i="1" dirty="0"/>
          </a:p>
        </p:txBody>
      </p:sp>
    </p:spTree>
    <p:extLst>
      <p:ext uri="{BB962C8B-B14F-4D97-AF65-F5344CB8AC3E}">
        <p14:creationId xmlns:p14="http://schemas.microsoft.com/office/powerpoint/2010/main" val="284685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01792" y="671574"/>
            <a:ext cx="626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How many sentences are there?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379" y="1217959"/>
            <a:ext cx="1217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Eight.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1791" y="1864290"/>
            <a:ext cx="562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What are you going to do?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379" y="2523369"/>
            <a:ext cx="562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Fill in each gap with prompts.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74" y="671574"/>
            <a:ext cx="5814947" cy="55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8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12510</TotalTime>
  <Words>1611</Words>
  <Application>Microsoft Office PowerPoint</Application>
  <PresentationFormat>Widescreen</PresentationFormat>
  <Paragraphs>202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541</cp:revision>
  <dcterms:created xsi:type="dcterms:W3CDTF">2020-12-08T03:17:05Z</dcterms:created>
  <dcterms:modified xsi:type="dcterms:W3CDTF">2022-12-21T03:31:33Z</dcterms:modified>
</cp:coreProperties>
</file>