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3" r:id="rId2"/>
    <p:sldId id="304" r:id="rId3"/>
    <p:sldId id="301" r:id="rId4"/>
    <p:sldId id="258" r:id="rId5"/>
    <p:sldId id="307" r:id="rId6"/>
    <p:sldId id="305" r:id="rId7"/>
    <p:sldId id="306" r:id="rId8"/>
    <p:sldId id="286" r:id="rId9"/>
    <p:sldId id="312" r:id="rId10"/>
    <p:sldId id="311" r:id="rId11"/>
    <p:sldId id="310" r:id="rId12"/>
    <p:sldId id="295" r:id="rId13"/>
  </p:sldIdLst>
  <p:sldSz cx="24387175" cy="13716000"/>
  <p:notesSz cx="6858000" cy="9144000"/>
  <p:custDataLst>
    <p:tags r:id="rId15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86355" autoAdjust="0"/>
  </p:normalViewPr>
  <p:slideViewPr>
    <p:cSldViewPr>
      <p:cViewPr varScale="1">
        <p:scale>
          <a:sx n="32" d="100"/>
          <a:sy n="32" d="100"/>
        </p:scale>
        <p:origin x="1146" y="90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9.31408" units="1/cm"/>
          <inkml:channelProperty channel="Y" name="resolution" value="49.23077" units="1/cm"/>
          <inkml:channelProperty channel="T" name="resolution" value="1" units="1/dev"/>
        </inkml:channelProperties>
      </inkml:inkSource>
      <inkml:timestamp xml:id="ts0" timeString="2020-03-12T15:38:09.47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34578 26343 0,'0'-50'219,"149"0"-219,148 50 15,100 0-15,893 0 32,-694 0-17,-200 0 1,-346 0 484,0 0-500,-1 0 15,1 0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99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99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08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443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0" y="12712702"/>
            <a:ext cx="5690341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2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6" y="12712702"/>
            <a:ext cx="5690341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67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46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3861778" y="333375"/>
            <a:ext cx="3148619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GIỚI HẠN</a:t>
            </a:r>
            <a:endParaRPr lang="en-US" sz="51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217920" y="455250"/>
            <a:ext cx="2068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TÍCH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11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220972" y="276523"/>
            <a:ext cx="20922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3</a:t>
            </a:r>
          </a:p>
          <a:p>
            <a:pPr algn="ctr"/>
            <a:r>
              <a:rPr lang="en-US" sz="3200" b="0" baseline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en-US" sz="3200" b="1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IV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1828800"/>
            <a:ext cx="21948775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4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3.png"/><Relationship Id="rId9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60.png"/><Relationship Id="rId5" Type="http://schemas.openxmlformats.org/officeDocument/2006/relationships/image" Target="../media/image55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7.png"/><Relationship Id="rId7" Type="http://schemas.openxmlformats.org/officeDocument/2006/relationships/oleObject" Target="../embeddings/oleObject4.bin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41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0.png"/><Relationship Id="rId15" Type="http://schemas.openxmlformats.org/officeDocument/2006/relationships/image" Target="../media/image34.png"/><Relationship Id="rId19" Type="http://schemas.openxmlformats.org/officeDocument/2006/relationships/image" Target="../media/image45.png"/><Relationship Id="rId1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6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11" Type="http://schemas.openxmlformats.org/officeDocument/2006/relationships/image" Target="../media/image38.png"/><Relationship Id="rId5" Type="http://schemas.openxmlformats.org/officeDocument/2006/relationships/image" Target="../media/image36.png"/><Relationship Id="rId10" Type="http://schemas.openxmlformats.org/officeDocument/2006/relationships/image" Target="../media/image43.png"/><Relationship Id="rId4" Type="http://schemas.openxmlformats.org/officeDocument/2006/relationships/image" Target="../media/image47.png"/><Relationship Id="rId9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4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9844" y="-126288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pic>
        <p:nvPicPr>
          <p:cNvPr id="5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987" y="6858000"/>
            <a:ext cx="12602663" cy="540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578" y="-40256"/>
            <a:ext cx="6460331" cy="545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Picture 5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5109" y="-35493"/>
            <a:ext cx="6120582" cy="5453062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TextBox 58"/>
          <p:cNvSpPr txBox="1"/>
          <p:nvPr/>
        </p:nvSpPr>
        <p:spPr>
          <a:xfrm>
            <a:off x="10517187" y="12351774"/>
            <a:ext cx="23622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3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7278451" y="12344400"/>
            <a:ext cx="23622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4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821987" y="5341947"/>
            <a:ext cx="23622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1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7298987" y="5341947"/>
            <a:ext cx="23622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650287" y="13038147"/>
            <a:ext cx="145923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Hố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tử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thần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xuất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hiện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ở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thành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phố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Fukuoka –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Nhật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Bản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1355387" y="6096000"/>
            <a:ext cx="84582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Cầu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quay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sông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Hàn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–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Đà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Nẵng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4587" y="4110842"/>
            <a:ext cx="54864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Theo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em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ở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bức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ảnh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nào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xe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thể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chạy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thông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suốt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22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62" grpId="0"/>
      <p:bldP spid="63" grpId="0"/>
      <p:bldP spid="75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28384" y="2031253"/>
            <a:ext cx="21948825" cy="10872693"/>
            <a:chOff x="1361214" y="4076041"/>
            <a:chExt cx="21948825" cy="4745022"/>
          </a:xfrm>
        </p:grpSpPr>
        <p:grpSp>
          <p:nvGrpSpPr>
            <p:cNvPr id="12" name="Group 11"/>
            <p:cNvGrpSpPr/>
            <p:nvPr/>
          </p:nvGrpSpPr>
          <p:grpSpPr>
            <a:xfrm>
              <a:off x="1361214" y="4076041"/>
              <a:ext cx="21948825" cy="4745022"/>
              <a:chOff x="1203559" y="2495616"/>
              <a:chExt cx="21948825" cy="4745022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1203559" y="3763496"/>
                <a:ext cx="21948825" cy="3477142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19801324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726718" y="4281112"/>
              <a:ext cx="19801324" cy="815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pháp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xét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liên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tục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trên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TXĐ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635802" y="5627314"/>
            <a:ext cx="192679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Bước</a:t>
            </a:r>
            <a:r>
              <a:rPr lang="en-US" sz="44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 1: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Tìm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TXĐ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khẳng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hàm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đa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thức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lượng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giác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hữu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tỉ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liên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	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tục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trên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khoảng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TXĐ.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09966" y="7467600"/>
            <a:ext cx="187222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Bước</a:t>
            </a:r>
            <a:r>
              <a:rPr lang="en-US" sz="44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 2: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Xét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tính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liên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tục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hàm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tại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điểm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còn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lại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bằng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nghĩa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endParaRPr lang="en-US" sz="4400" dirty="0"/>
          </a:p>
        </p:txBody>
      </p:sp>
      <p:sp>
        <p:nvSpPr>
          <p:cNvPr id="18" name="TextBox 17"/>
          <p:cNvSpPr txBox="1"/>
          <p:nvPr/>
        </p:nvSpPr>
        <p:spPr>
          <a:xfrm>
            <a:off x="1709966" y="9351818"/>
            <a:ext cx="163756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Bước</a:t>
            </a:r>
            <a:r>
              <a:rPr lang="en-US" sz="44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 3: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Kết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luận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424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296987" y="4572001"/>
            <a:ext cx="21819676" cy="8305800"/>
            <a:chOff x="1270511" y="5867400"/>
            <a:chExt cx="21819676" cy="9779083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950747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927326"/>
              <a:chOff x="1224541" y="6305967"/>
              <a:chExt cx="3568119" cy="927326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320775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05967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324560" y="1600200"/>
            <a:ext cx="21841827" cy="2832409"/>
            <a:chOff x="1268078" y="3405486"/>
            <a:chExt cx="21841827" cy="2514601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212913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645119" y="1752600"/>
                <a:ext cx="16459468" cy="3422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5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5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sz="54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5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5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5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5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5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5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den>
                            </m:f>
                            <m:r>
                              <a:rPr lang="en-US" sz="5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sz="5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𝑘h𝑖</m:t>
                            </m:r>
                            <m:r>
                              <a:rPr lang="en-US" sz="5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5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5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5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5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5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5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5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+3    </m:t>
                            </m:r>
                            <m:r>
                              <a:rPr lang="en-US" sz="5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𝑘h𝑖</m:t>
                            </m:r>
                            <m:r>
                              <a:rPr lang="en-US" sz="5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5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5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≤−1</m:t>
                            </m:r>
                          </m:e>
                        </m:eqArr>
                      </m:e>
                    </m:d>
                  </m:oMath>
                </a14:m>
                <a:endParaRPr lang="en-US" sz="5400" dirty="0">
                  <a:solidFill>
                    <a:prstClr val="black"/>
                  </a:solidFill>
                </a:endParaRPr>
              </a:p>
              <a:p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5119" y="1752600"/>
                <a:ext cx="16459468" cy="3422412"/>
              </a:xfrm>
              <a:prstGeom prst="rect">
                <a:avLst/>
              </a:prstGeom>
              <a:blipFill rotWithShape="0">
                <a:blip r:embed="rId3"/>
                <a:stretch>
                  <a:fillRect l="-1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097587" y="6350041"/>
                <a:ext cx="432955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4400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587" y="6350041"/>
                <a:ext cx="4329555" cy="769441"/>
              </a:xfrm>
              <a:prstGeom prst="rect">
                <a:avLst/>
              </a:prstGeom>
              <a:blipFill>
                <a:blip r:embed="rId4"/>
                <a:stretch>
                  <a:fillRect l="-5634" t="-15873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2045538" y="7338287"/>
                <a:ext cx="21120849" cy="3256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(−1)</m:t>
                                </m:r>
                              </m:e>
                              <m:sup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func>
                    <m:d>
                      <m:d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(−1)</m:t>
                                </m:r>
                              </m:e>
                              <m:sup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+3)</m:t>
                        </m:r>
                      </m:e>
                    </m:func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(−1)</m:t>
                                </m:r>
                              </m:e>
                              <m:sup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func>
                    <m:d>
                      <m:d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(−1)</m:t>
                                </m:r>
                              </m:e>
                              <m:sup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</m:e>
                            </m:rad>
                          </m:num>
                          <m:den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den>
                        </m:f>
                      </m:e>
                    </m:func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(−1)</m:t>
                                </m:r>
                              </m:e>
                              <m:sup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num>
                          <m:den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+1)(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</m:e>
                            </m:rad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func>
                    <m:func>
                      <m:func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(−1)</m:t>
                                </m:r>
                              </m:e>
                              <m:sup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num>
                          <m:den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</m:e>
                            </m:rad>
                          </m:den>
                        </m:f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endParaRPr lang="en-US" sz="4400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5538" y="7338287"/>
                <a:ext cx="21120849" cy="3256084"/>
              </a:xfrm>
              <a:prstGeom prst="rect">
                <a:avLst/>
              </a:prstGeom>
              <a:blipFill>
                <a:blip r:embed="rId5"/>
                <a:stretch>
                  <a:fillRect l="-1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827119" y="5555159"/>
                <a:ext cx="2072966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liên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tục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i="1">
                            <a:latin typeface="Cambria Math"/>
                            <a:ea typeface="Cambria Math"/>
                          </a:rPr>
                          <m:t>∞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mbria Math"/>
                          </a:rPr>
                          <m:t>;−1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mbria Math"/>
                          </a:rPr>
                          <m:t>;+</m:t>
                        </m:r>
                        <m:r>
                          <a:rPr lang="en-US" sz="4400" i="1">
                            <a:latin typeface="Cambria Math"/>
                            <a:ea typeface="Cambria Math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119" y="5555159"/>
                <a:ext cx="20729667" cy="769441"/>
              </a:xfrm>
              <a:prstGeom prst="rect">
                <a:avLst/>
              </a:prstGeom>
              <a:blipFill rotWithShape="0">
                <a:blip r:embed="rId6"/>
                <a:stretch>
                  <a:fillRect l="-1206" t="-14961" b="-37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904362" y="10743944"/>
                <a:ext cx="21229128" cy="1061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o</m:t>
                    </m:r>
                    <m:func>
                      <m:func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(−1)</m:t>
                                </m:r>
                              </m:e>
                              <m:sup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func>
                    <m:d>
                      <m:d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func>
                      <m:func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func>
                    <m:d>
                      <m:d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nên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liên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tục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x= -1</a:t>
                </a: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362" y="10743944"/>
                <a:ext cx="21229128" cy="1061573"/>
              </a:xfrm>
              <a:prstGeom prst="rect">
                <a:avLst/>
              </a:prstGeom>
              <a:blipFill>
                <a:blip r:embed="rId7"/>
                <a:stretch>
                  <a:fillRect l="-1148" t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886612" y="11830958"/>
                <a:ext cx="2120187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gián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x= -1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hàm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liên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tục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i="1">
                            <a:latin typeface="Cambria Math"/>
                            <a:ea typeface="Cambria Math"/>
                          </a:rPr>
                          <m:t>∞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mbria Math"/>
                          </a:rPr>
                          <m:t>;−1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mbria Math"/>
                          </a:rPr>
                          <m:t>;+</m:t>
                        </m:r>
                        <m:r>
                          <a:rPr lang="en-US" sz="4400" i="1">
                            <a:latin typeface="Cambria Math"/>
                            <a:ea typeface="Cambria Math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612" y="11830958"/>
                <a:ext cx="21201877" cy="769441"/>
              </a:xfrm>
              <a:prstGeom prst="rect">
                <a:avLst/>
              </a:prstGeom>
              <a:blipFill>
                <a:blip r:embed="rId8"/>
                <a:stretch>
                  <a:fillRect l="-1150" t="-15873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2F2A945-E680-49FE-A3C0-C37CB56B0799}"/>
                  </a:ext>
                </a:extLst>
              </p:cNvPr>
              <p:cNvSpPr txBox="1"/>
              <p:nvPr/>
            </p:nvSpPr>
            <p:spPr>
              <a:xfrm>
                <a:off x="1985227" y="6367793"/>
                <a:ext cx="28798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4400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2F2A945-E680-49FE-A3C0-C37CB56B07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227" y="6367793"/>
                <a:ext cx="2879880" cy="769441"/>
              </a:xfrm>
              <a:prstGeom prst="rect">
                <a:avLst/>
              </a:prstGeom>
              <a:blipFill>
                <a:blip r:embed="rId9"/>
                <a:stretch>
                  <a:fillRect l="-8686" t="-15873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E1836FC-4CC4-483B-8C23-72576BD676A8}"/>
                  </a:ext>
                </a:extLst>
              </p:cNvPr>
              <p:cNvSpPr txBox="1"/>
              <p:nvPr/>
            </p:nvSpPr>
            <p:spPr>
              <a:xfrm>
                <a:off x="5041053" y="4802690"/>
                <a:ext cx="824451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</a:rPr>
                      <m:t>𝐷</m:t>
                    </m:r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</a:rPr>
                      <m:t>𝑅</m:t>
                    </m:r>
                  </m:oMath>
                </a14:m>
                <a:endParaRPr lang="en-US" sz="44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E1836FC-4CC4-483B-8C23-72576BD67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053" y="4802690"/>
                <a:ext cx="8244514" cy="769441"/>
              </a:xfrm>
              <a:prstGeom prst="rect">
                <a:avLst/>
              </a:prstGeom>
              <a:blipFill>
                <a:blip r:embed="rId10"/>
                <a:stretch>
                  <a:fillRect l="-3033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741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6" grpId="0"/>
      <p:bldP spid="101" grpId="0"/>
      <p:bldP spid="11" grpId="0"/>
      <p:bldP spid="49" grpId="0"/>
      <p:bldP spid="51" grpId="0"/>
      <p:bldP spid="48" grpId="0"/>
      <p:bldP spid="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"/>
          <p:cNvSpPr>
            <a:spLocks noChangeArrowheads="1"/>
          </p:cNvSpPr>
          <p:nvPr/>
        </p:nvSpPr>
        <p:spPr bwMode="auto">
          <a:xfrm>
            <a:off x="-150813" y="1600200"/>
            <a:ext cx="934454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2413" algn="ctr" defTabSz="914400" rtl="0" eaLnBrk="1" fontAlgn="base" latinLnBrk="0" hangingPunct="1">
              <a:lnSpc>
                <a:spcPts val="6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4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1) Hàm</a:t>
            </a:r>
            <a:r>
              <a:rPr kumimoji="0" lang="pt-BR" sz="4400" b="1" i="1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số liên tục tại một điểm</a:t>
            </a:r>
            <a:endParaRPr kumimoji="0" lang="pt-BR" sz="44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03176" y="2489013"/>
                <a:ext cx="18396011" cy="1145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4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func>
                    <m:d>
                      <m:d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176" y="2489013"/>
                <a:ext cx="18396011" cy="1145763"/>
              </a:xfrm>
              <a:prstGeom prst="rect">
                <a:avLst/>
              </a:prstGeom>
              <a:blipFill rotWithShape="1">
                <a:blip r:embed="rId2"/>
                <a:stretch>
                  <a:fillRect l="-1359" t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Rectangle 2"/>
          <p:cNvSpPr>
            <a:spLocks noChangeArrowheads="1"/>
          </p:cNvSpPr>
          <p:nvPr/>
        </p:nvSpPr>
        <p:spPr bwMode="auto">
          <a:xfrm>
            <a:off x="-150813" y="6758226"/>
            <a:ext cx="10484281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2413" algn="ctr" defTabSz="914400" rtl="0" eaLnBrk="1" fontAlgn="base" latinLnBrk="0" hangingPunct="1">
              <a:lnSpc>
                <a:spcPts val="6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44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kumimoji="0" lang="pt-BR" sz="4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) Hàm</a:t>
            </a:r>
            <a:r>
              <a:rPr kumimoji="0" lang="pt-BR" sz="4400" b="1" i="1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số liên tục trên một khoảng</a:t>
            </a:r>
            <a:endParaRPr kumimoji="0" lang="pt-BR" sz="44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0236" y="7573444"/>
            <a:ext cx="3441223" cy="969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u="sng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r>
              <a:rPr lang="en-US" sz="44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u="sng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nghĩa</a:t>
            </a:r>
            <a:r>
              <a:rPr lang="en-US" sz="44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en-US" sz="4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80237" y="8754674"/>
            <a:ext cx="3441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r>
              <a:rPr lang="en-US" sz="44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u="sng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lý</a:t>
            </a:r>
            <a:r>
              <a:rPr lang="en-US" sz="44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 1: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080236" y="9771812"/>
            <a:ext cx="2278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r>
              <a:rPr lang="en-US" sz="44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u="sng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lý</a:t>
            </a:r>
            <a:r>
              <a:rPr lang="en-US" sz="44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 2: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458787" y="3505200"/>
                <a:ext cx="2148112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àm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44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đoạn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87" y="3505200"/>
                <a:ext cx="21481122" cy="769441"/>
              </a:xfrm>
              <a:prstGeom prst="rect">
                <a:avLst/>
              </a:prstGeom>
              <a:blipFill rotWithShape="1">
                <a:blip r:embed="rId5"/>
                <a:stretch>
                  <a:fillRect l="-1135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Rectangle 124"/>
              <p:cNvSpPr/>
              <p:nvPr/>
            </p:nvSpPr>
            <p:spPr>
              <a:xfrm>
                <a:off x="458787" y="4343400"/>
                <a:ext cx="22663211" cy="2457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𝑦</m:t>
                    </m:r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d>
                      <m:dPr>
                        <m:ctrlPr>
                          <a:rPr lang="en-US" sz="440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đoạn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𝑎</m:t>
                        </m:r>
                        <m:r>
                          <a:rPr lang="en-US" sz="4400" b="0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;</m:t>
                        </m:r>
                        <m:r>
                          <a:rPr lang="en-US" sz="4400" b="0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nó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𝑎</m:t>
                    </m:r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;</m:t>
                    </m:r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𝑏</m:t>
                    </m:r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)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func>
                    <m:d>
                      <m:d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4400" dirty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func>
                    <m:d>
                      <m:d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125" name="Rectangle 1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87" y="4343400"/>
                <a:ext cx="22663211" cy="2457532"/>
              </a:xfrm>
              <a:prstGeom prst="rect">
                <a:avLst/>
              </a:prstGeom>
              <a:blipFill rotWithShape="1">
                <a:blip r:embed="rId6"/>
                <a:stretch>
                  <a:fillRect l="-1076" r="-1103" b="-1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83E680BF-2E56-4BA4-A967-23FABC2037F8}"/>
              </a:ext>
            </a:extLst>
          </p:cNvPr>
          <p:cNvSpPr txBox="1"/>
          <p:nvPr/>
        </p:nvSpPr>
        <p:spPr>
          <a:xfrm>
            <a:off x="1080236" y="10896600"/>
            <a:ext cx="22238551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=&gt;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liên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tục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TXĐ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4431C8-8CB5-0354-1E60-424704CC3C6F}"/>
              </a:ext>
            </a:extLst>
          </p:cNvPr>
          <p:cNvSpPr txBox="1"/>
          <p:nvPr/>
        </p:nvSpPr>
        <p:spPr>
          <a:xfrm>
            <a:off x="8846527" y="7620000"/>
            <a:ext cx="15017509" cy="340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  <a:p>
            <a:r>
              <a:rPr lang="en-US"/>
              <a:t>Một sản phẩm của cộng đồng facebook Thư Viện VnTeach.Com</a:t>
            </a:r>
          </a:p>
          <a:p>
            <a:r>
              <a:rPr lang="en-US"/>
              <a:t>https://www.facebook.com/groups/vnteach/</a:t>
            </a:r>
          </a:p>
          <a:p>
            <a:r>
              <a:rPr lang="en-US"/>
              <a:t>https://www.facebook.com/groups/thuvienvnteach/</a:t>
            </a:r>
          </a:p>
        </p:txBody>
      </p:sp>
    </p:spTree>
    <p:extLst>
      <p:ext uri="{BB962C8B-B14F-4D97-AF65-F5344CB8AC3E}">
        <p14:creationId xmlns:p14="http://schemas.microsoft.com/office/powerpoint/2010/main" val="222123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6" grpId="0"/>
      <p:bldP spid="112" grpId="0"/>
      <p:bldP spid="8" grpId="0"/>
      <p:bldP spid="10" grpId="0"/>
      <p:bldP spid="121" grpId="0"/>
      <p:bldP spid="124" grpId="0"/>
      <p:bldP spid="125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9844" y="-126288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10821987" y="5341947"/>
            <a:ext cx="23622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5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7298987" y="5341947"/>
            <a:ext cx="23622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74613" y="2971800"/>
            <a:ext cx="67056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Tahoma" pitchFamily="34" charset="0"/>
                <a:ea typeface="Tahoma" pitchFamily="34" charset="0"/>
                <a:cs typeface="Tahoma" pitchFamily="34" charset="0"/>
              </a:rPr>
              <a:t>Cho các đồ thị hàm số.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Đồ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thị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nào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được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vẽ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bằng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nét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liền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  <a:p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5140468"/>
              </p:ext>
            </p:extLst>
          </p:nvPr>
        </p:nvGraphicFramePr>
        <p:xfrm>
          <a:off x="8459787" y="323850"/>
          <a:ext cx="6884377" cy="462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2666667" imgH="1790476" progId="Paint.Picture">
                  <p:embed/>
                </p:oleObj>
              </mc:Choice>
              <mc:Fallback>
                <p:oleObj name="Bitmap Image" r:id="rId3" imgW="2666667" imgH="1790476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9787" y="323850"/>
                        <a:ext cx="6884377" cy="4629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3989"/>
              </p:ext>
            </p:extLst>
          </p:nvPr>
        </p:nvGraphicFramePr>
        <p:xfrm>
          <a:off x="15747687" y="0"/>
          <a:ext cx="7113900" cy="4672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5" imgW="2657846" imgH="1743318" progId="Paint.Picture">
                  <p:embed/>
                </p:oleObj>
              </mc:Choice>
              <mc:Fallback>
                <p:oleObj name="Bitmap Image" r:id="rId5" imgW="2657846" imgH="1743318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47687" y="0"/>
                        <a:ext cx="7113900" cy="46722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7" y="6096001"/>
            <a:ext cx="9253537" cy="533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8150" y="7391400"/>
            <a:ext cx="9901237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10974387" y="11277600"/>
            <a:ext cx="23622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451387" y="11277600"/>
            <a:ext cx="23622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8</a:t>
            </a:r>
          </a:p>
        </p:txBody>
      </p:sp>
    </p:spTree>
    <p:extLst>
      <p:ext uri="{BB962C8B-B14F-4D97-AF65-F5344CB8AC3E}">
        <p14:creationId xmlns:p14="http://schemas.microsoft.com/office/powerpoint/2010/main" val="250704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11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8973" y="0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525226" y="4865914"/>
            <a:ext cx="19877574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1064249" y="1907684"/>
            <a:ext cx="242560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8974" y="2754463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4: GIỚI HẠN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878287" y="3914360"/>
            <a:ext cx="13632086" cy="1862018"/>
            <a:chOff x="5747658" y="3914360"/>
            <a:chExt cx="13632086" cy="1862018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630733" y="3914360"/>
              <a:ext cx="7855743" cy="186201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3</a:t>
              </a:r>
            </a:p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HÀM SỐ LIÊN TỤC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4885" y="-1088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184816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1" y="149817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9258733" y="30050"/>
            <a:ext cx="5122788" cy="2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30046"/>
            <a:ext cx="3155034" cy="3197789"/>
          </a:xfrm>
          <a:prstGeom prst="rect">
            <a:avLst/>
          </a:prstGeom>
          <a:noFill/>
        </p:spPr>
      </p:pic>
      <p:grpSp>
        <p:nvGrpSpPr>
          <p:cNvPr id="56" name="Group 60"/>
          <p:cNvGrpSpPr/>
          <p:nvPr/>
        </p:nvGrpSpPr>
        <p:grpSpPr>
          <a:xfrm>
            <a:off x="2374535" y="5796145"/>
            <a:ext cx="11932211" cy="907184"/>
            <a:chOff x="7459670" y="7086600"/>
            <a:chExt cx="11933593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10300807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 SỐ LIÊN TỤC TẠI MỘT ĐIỂM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374531" y="6934200"/>
            <a:ext cx="12908440" cy="929775"/>
            <a:chOff x="7459670" y="8524495"/>
            <a:chExt cx="12909943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11277157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 SỐ LIÊN TỤC TRÊN MỘT KHOẢNG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2374542" y="8244997"/>
            <a:ext cx="9548550" cy="942109"/>
            <a:chOff x="7459670" y="9982200"/>
            <a:chExt cx="9549641" cy="942218"/>
          </a:xfrm>
        </p:grpSpPr>
        <p:sp>
          <p:nvSpPr>
            <p:cNvPr id="82" name="Rectangle 81"/>
            <p:cNvSpPr/>
            <p:nvPr/>
          </p:nvSpPr>
          <p:spPr>
            <a:xfrm>
              <a:off x="9092456" y="10108716"/>
              <a:ext cx="7916855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 SỐ ĐỊNH LÝ CƠ BẢN</a:t>
              </a: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3963987" y="9525000"/>
            <a:ext cx="10253661" cy="861774"/>
            <a:chOff x="644526" y="2766774"/>
            <a:chExt cx="10253661" cy="861774"/>
          </a:xfrm>
        </p:grpSpPr>
        <p:sp>
          <p:nvSpPr>
            <p:cNvPr id="89" name="TextBox 88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lý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1</a:t>
              </a: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3963987" y="10752504"/>
            <a:ext cx="10253661" cy="861774"/>
            <a:chOff x="644526" y="2766774"/>
            <a:chExt cx="10253661" cy="861774"/>
          </a:xfrm>
        </p:grpSpPr>
        <p:sp>
          <p:nvSpPr>
            <p:cNvPr id="93" name="TextBox 92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lý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2</a:t>
              </a: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3963987" y="11980008"/>
            <a:ext cx="10253661" cy="861774"/>
            <a:chOff x="644526" y="2766774"/>
            <a:chExt cx="10253661" cy="861774"/>
          </a:xfrm>
        </p:grpSpPr>
        <p:sp>
          <p:nvSpPr>
            <p:cNvPr id="97" name="TextBox 9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lý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3</a:t>
              </a: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liên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tục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tại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điểm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048000"/>
            <a:ext cx="22325581" cy="3568169"/>
            <a:chOff x="1076414" y="4334859"/>
            <a:chExt cx="22325581" cy="3568169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722254" cy="824978"/>
              <a:chOff x="166396" y="8712046"/>
              <a:chExt cx="4722254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504128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956532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390107" y="7794171"/>
            <a:ext cx="21948825" cy="4855029"/>
            <a:chOff x="1390107" y="4038600"/>
            <a:chExt cx="21948825" cy="4855029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4817588"/>
              <a:chOff x="1232452" y="2495616"/>
              <a:chExt cx="21948825" cy="4817588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4"/>
                <a:ext cx="21948825" cy="445492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16579554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16607431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pháp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xét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liên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tục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tại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điểm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13865" y="3827573"/>
                <a:ext cx="21481122" cy="17350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457200">
                  <a:spcAft>
                    <a:spcPts val="600"/>
                  </a:spcAft>
                </a:pP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</a:rPr>
                      <m:t>𝐾</m:t>
                    </m:r>
                    <m:r>
                      <a:rPr lang="en-US" sz="44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44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4400" b="0" i="1" smtClean="0">
                        <a:latin typeface="Cambria Math"/>
                        <a:ea typeface="Cambria Math"/>
                      </a:rPr>
                      <m:t>𝐾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b="1" i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44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nếu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func>
                    <m:d>
                      <m:d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865" y="3827573"/>
                <a:ext cx="21481122" cy="1735027"/>
              </a:xfrm>
              <a:prstGeom prst="rect">
                <a:avLst/>
              </a:prstGeom>
              <a:blipFill rotWithShape="0">
                <a:blip r:embed="rId3"/>
                <a:stretch>
                  <a:fillRect l="-1163" t="-7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439987" y="5715000"/>
                <a:ext cx="2148112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àm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44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gián</a:t>
                </a:r>
                <a:r>
                  <a:rPr lang="en-US" sz="4400" b="1" i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đoạn</a:t>
                </a:r>
                <a:r>
                  <a:rPr lang="en-US" sz="4400" b="1" i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9987" y="5715000"/>
                <a:ext cx="21481122" cy="769441"/>
              </a:xfrm>
              <a:prstGeom prst="rect">
                <a:avLst/>
              </a:prstGeom>
              <a:blipFill rotWithShape="0">
                <a:blip r:embed="rId4"/>
                <a:stretch>
                  <a:fillRect l="-1135" t="-1746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906587" y="8984159"/>
                <a:ext cx="1636203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u="sng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400" b="1" u="sng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1: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Tìm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kiểm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tra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440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4400" b="0" i="1" smtClean="0">
                        <a:latin typeface="Cambria Math"/>
                        <a:ea typeface="Cambria Math"/>
                      </a:rPr>
                      <m:t>𝐷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không?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587" y="8984159"/>
                <a:ext cx="16362038" cy="769441"/>
              </a:xfrm>
              <a:prstGeom prst="rect">
                <a:avLst/>
              </a:prstGeom>
              <a:blipFill rotWithShape="1">
                <a:blip r:embed="rId5"/>
                <a:stretch>
                  <a:fillRect l="-1528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918878" y="10246725"/>
                <a:ext cx="16002000" cy="1057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u="sng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400" b="1" u="sng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2: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func>
                    <m:d>
                      <m:d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8878" y="10246725"/>
                <a:ext cx="16002000" cy="1057918"/>
              </a:xfrm>
              <a:prstGeom prst="rect">
                <a:avLst/>
              </a:prstGeom>
              <a:blipFill rotWithShape="1">
                <a:blip r:embed="rId6"/>
                <a:stretch>
                  <a:fillRect l="-1562" t="-12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892963" y="11582400"/>
                <a:ext cx="16375662" cy="1057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u="sng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400" b="1" u="sng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3: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So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sánh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func>
                    <m:d>
                      <m:d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Rồi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kết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luận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2963" y="11582400"/>
                <a:ext cx="16375662" cy="1057918"/>
              </a:xfrm>
              <a:prstGeom prst="rect">
                <a:avLst/>
              </a:prstGeom>
              <a:blipFill rotWithShape="1">
                <a:blip r:embed="rId7"/>
                <a:stretch>
                  <a:fillRect l="-1526" t="-1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7D9CB67-52A3-4216-9C99-DBA1B5739764}"/>
                  </a:ext>
                </a:extLst>
              </p14:cNvPr>
              <p14:cNvContentPartPr/>
              <p14:nvPr/>
            </p14:nvContentPartPr>
            <p14:xfrm>
              <a:off x="12448080" y="9447480"/>
              <a:ext cx="1197000" cy="36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7D9CB67-52A3-4216-9C99-DBA1B573976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432240" y="9384120"/>
                <a:ext cx="1228320" cy="163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1" grpId="0"/>
      <p:bldP spid="16" grpId="0"/>
      <p:bldP spid="17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3398402" cy="830997"/>
            <a:chOff x="-288924" y="1892299"/>
            <a:chExt cx="13398402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11021916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 SỐ LIÊN TỤC TẠI MỘT ĐIỂM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83749" y="5670331"/>
            <a:ext cx="21819676" cy="7509641"/>
            <a:chOff x="1270511" y="5867400"/>
            <a:chExt cx="21819676" cy="830815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4" y="3461657"/>
            <a:ext cx="21841827" cy="1992085"/>
            <a:chOff x="1268078" y="3405486"/>
            <a:chExt cx="21841827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776593" y="4024720"/>
                <a:ext cx="21818794" cy="1080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  <m:r>
                      <a:rPr lang="en-US" sz="4800" b="0" i="0" smtClean="0">
                        <a:solidFill>
                          <a:srgbClr val="000000"/>
                        </a:solidFill>
                        <a:latin typeface="Cambria Math"/>
                      </a:rPr>
                      <m:t>  </m:t>
                    </m:r>
                  </m:oMath>
                </a14:m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400" b="0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0</m:t>
                        </m:r>
                      </m:sub>
                    </m:sSub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=3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593" y="4024720"/>
                <a:ext cx="21818794" cy="1080680"/>
              </a:xfrm>
              <a:prstGeom prst="rect">
                <a:avLst/>
              </a:prstGeom>
              <a:blipFill rotWithShape="1">
                <a:blip r:embed="rId3"/>
                <a:stretch>
                  <a:fillRect l="-1146" t="-562" b="-7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601787" y="6439262"/>
                <a:ext cx="2150163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b="0" i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y</m:t>
                    </m:r>
                    <m:r>
                      <a:rPr lang="en-US" sz="4800" b="0" i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800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𝑅</m:t>
                    </m:r>
                    <m:r>
                      <a:rPr lang="en-US" sz="4800" i="1">
                        <a:latin typeface="Cambria Math"/>
                      </a:rPr>
                      <m:t>\</m:t>
                    </m:r>
                    <m:r>
                      <m:rPr>
                        <m:lit/>
                      </m:rPr>
                      <a:rPr lang="en-US" sz="4800" i="1">
                        <a:latin typeface="Cambria Math"/>
                      </a:rPr>
                      <m:t>{</m:t>
                    </m:r>
                  </m:oMath>
                </a14:m>
                <a:r>
                  <a:rPr lang="en-US" sz="4800" dirty="0"/>
                  <a:t>2},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t</m:t>
                    </m:r>
                    <m:r>
                      <a:rPr lang="en-US" sz="4400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ạ</m:t>
                    </m:r>
                    <m:r>
                      <m:rPr>
                        <m:sty m:val="p"/>
                      </m:rPr>
                      <a:rPr lang="en-US" sz="4400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i</m:t>
                    </m:r>
                  </m:oMath>
                </a14:m>
                <a:r>
                  <a:rPr lang="en-US" sz="440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sSub>
                      <m:sSubPr>
                        <m:ctrlPr>
                          <a:rPr lang="en-US" sz="440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400" b="0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0</m:t>
                        </m:r>
                      </m:sub>
                    </m:sSub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=3</m:t>
                    </m:r>
                  </m:oMath>
                </a14:m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787" y="6439262"/>
                <a:ext cx="21501638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1049" b="-167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1855463" y="12039600"/>
                <a:ext cx="219157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𝑦</m:t>
                    </m:r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0</m:t>
                        </m:r>
                      </m:sub>
                    </m:sSub>
                    <m:r>
                      <a:rPr lang="en-US" sz="440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=3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463" y="12039600"/>
                <a:ext cx="21915772" cy="769441"/>
              </a:xfrm>
              <a:prstGeom prst="rect">
                <a:avLst/>
              </a:prstGeom>
              <a:blipFill rotWithShape="1">
                <a:blip r:embed="rId5"/>
                <a:stretch>
                  <a:fillRect l="-1113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870662" y="5915835"/>
                <a:ext cx="824451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</a:rPr>
                      <m:t>𝐷</m:t>
                    </m:r>
                    <m:r>
                      <a:rPr lang="en-US" sz="4400" b="0" i="1" smtClean="0">
                        <a:latin typeface="Cambria Math"/>
                      </a:rPr>
                      <m:t>=</m:t>
                    </m:r>
                    <m:r>
                      <a:rPr lang="en-US" sz="4400" b="0" i="1" smtClean="0">
                        <a:latin typeface="Cambria Math"/>
                      </a:rPr>
                      <m:t>𝑅</m:t>
                    </m:r>
                    <m:r>
                      <a:rPr lang="en-US" sz="4400" b="0" i="1" smtClean="0">
                        <a:latin typeface="Cambria Math"/>
                      </a:rPr>
                      <m:t>\</m:t>
                    </m:r>
                    <m:r>
                      <m:rPr>
                        <m:lit/>
                      </m:rPr>
                      <a:rPr lang="en-US" sz="4400" b="0" i="1" smtClean="0">
                        <a:latin typeface="Cambria Math"/>
                      </a:rPr>
                      <m:t>{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2}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662" y="5915835"/>
                <a:ext cx="8244514" cy="769441"/>
              </a:xfrm>
              <a:prstGeom prst="rect">
                <a:avLst/>
              </a:prstGeom>
              <a:blipFill rotWithShape="1">
                <a:blip r:embed="rId6"/>
                <a:stretch>
                  <a:fillRect l="-3033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11"/>
              <p:cNvSpPr txBox="1"/>
              <p:nvPr/>
            </p:nvSpPr>
            <p:spPr bwMode="auto">
              <a:xfrm>
                <a:off x="3894138" y="8432800"/>
                <a:ext cx="7308849" cy="144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4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→3</m:t>
                              </m:r>
                            </m:lim>
                          </m:limLow>
                        </m:fName>
                        <m:e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func>
                      <m:d>
                        <m:d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4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→3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den>
                          </m:f>
                        </m:e>
                      </m:func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2" name="Object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94138" y="8432800"/>
                <a:ext cx="7308849" cy="144780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12"/>
              <p:cNvSpPr txBox="1"/>
              <p:nvPr/>
            </p:nvSpPr>
            <p:spPr bwMode="auto">
              <a:xfrm>
                <a:off x="3859213" y="9906000"/>
                <a:ext cx="4181475" cy="8493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3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59213" y="9906000"/>
                <a:ext cx="4181475" cy="84931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985303" y="8745794"/>
            <a:ext cx="17377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Ta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14"/>
              <p:cNvSpPr txBox="1"/>
              <p:nvPr/>
            </p:nvSpPr>
            <p:spPr bwMode="auto">
              <a:xfrm>
                <a:off x="2382837" y="10864850"/>
                <a:ext cx="7981949" cy="9461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⇒</m:t>
                          </m:r>
                          <m:r>
                            <m:rPr>
                              <m:sty m:val="p"/>
                            </m:rPr>
                            <a:rPr lang="en-US" sz="4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→3</m:t>
                          </m:r>
                        </m:lim>
                      </m:limLow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5" name="Object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82837" y="10864850"/>
                <a:ext cx="7981949" cy="94615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315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101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4"/>
          <p:cNvGrpSpPr/>
          <p:nvPr/>
        </p:nvGrpSpPr>
        <p:grpSpPr>
          <a:xfrm>
            <a:off x="1049922" y="2610020"/>
            <a:ext cx="21771044" cy="5009981"/>
            <a:chOff x="1076414" y="3099768"/>
            <a:chExt cx="21773564" cy="5010560"/>
          </a:xfrm>
        </p:grpSpPr>
        <p:sp>
          <p:nvSpPr>
            <p:cNvPr id="7" name="Rounded Rectangle 6"/>
            <p:cNvSpPr/>
            <p:nvPr/>
          </p:nvSpPr>
          <p:spPr>
            <a:xfrm>
              <a:off x="1312551" y="3442479"/>
              <a:ext cx="21537427" cy="4667849"/>
            </a:xfrm>
            <a:prstGeom prst="roundRect">
              <a:avLst>
                <a:gd name="adj" fmla="val 5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076414" y="3099768"/>
              <a:ext cx="4867186" cy="831457"/>
              <a:chOff x="166396" y="8705567"/>
              <a:chExt cx="4867186" cy="83145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649060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932118" y="8705567"/>
                <a:ext cx="3956990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3325" y="157205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93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HÀM SỐ TRÊN MỘT KHOẢNG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018195" y="3195992"/>
                <a:ext cx="20615344" cy="19856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𝑦</m:t>
                    </m:r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d>
                      <m:dPr>
                        <m:ctrlPr>
                          <a:rPr lang="en-US" sz="440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nó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mọi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195" y="3195992"/>
                <a:ext cx="20615344" cy="1985608"/>
              </a:xfrm>
              <a:prstGeom prst="rect">
                <a:avLst/>
              </a:prstGeom>
              <a:blipFill rotWithShape="1">
                <a:blip r:embed="rId3"/>
                <a:stretch>
                  <a:fillRect l="-1183" r="-1212" b="-13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/>
              <p:cNvSpPr/>
              <p:nvPr/>
            </p:nvSpPr>
            <p:spPr>
              <a:xfrm>
                <a:off x="2058987" y="4953000"/>
                <a:ext cx="20615344" cy="2457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𝑦</m:t>
                    </m:r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d>
                      <m:dPr>
                        <m:ctrlPr>
                          <a:rPr lang="en-US" sz="440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đoạn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𝑎</m:t>
                        </m:r>
                        <m:r>
                          <a:rPr lang="en-US" sz="4400" b="0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;</m:t>
                        </m:r>
                        <m:r>
                          <a:rPr lang="en-US" sz="4400" b="0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nó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𝑎</m:t>
                    </m:r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;</m:t>
                    </m:r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𝑏</m:t>
                    </m:r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)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func>
                    <m:d>
                      <m:d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4400" dirty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func>
                    <m:d>
                      <m:d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103" name="Rectangle 1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987" y="4953000"/>
                <a:ext cx="20615344" cy="2457532"/>
              </a:xfrm>
              <a:prstGeom prst="rect">
                <a:avLst/>
              </a:prstGeom>
              <a:blipFill rotWithShape="1">
                <a:blip r:embed="rId4"/>
                <a:stretch>
                  <a:fillRect l="-1212" r="-1183" b="-2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9435604"/>
              </p:ext>
            </p:extLst>
          </p:nvPr>
        </p:nvGraphicFramePr>
        <p:xfrm>
          <a:off x="6636344" y="7591415"/>
          <a:ext cx="6700243" cy="4957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5" imgW="3514286" imgH="2600000" progId="PBrush">
                  <p:embed/>
                </p:oleObj>
              </mc:Choice>
              <mc:Fallback>
                <p:oleObj name="Bitmap Image" r:id="rId5" imgW="3514286" imgH="260000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6344" y="7591415"/>
                        <a:ext cx="6700243" cy="49570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4801747"/>
              </p:ext>
            </p:extLst>
          </p:nvPr>
        </p:nvGraphicFramePr>
        <p:xfrm>
          <a:off x="14555787" y="7620809"/>
          <a:ext cx="6766432" cy="4984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7" imgW="3580952" imgH="2638095" progId="PBrush">
                  <p:embed/>
                </p:oleObj>
              </mc:Choice>
              <mc:Fallback>
                <p:oleObj name="Bitmap Image" r:id="rId7" imgW="3580952" imgH="2638095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55787" y="7620809"/>
                        <a:ext cx="6766432" cy="49848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" name="Text Box 12"/>
          <p:cNvSpPr txBox="1">
            <a:spLocks noChangeArrowheads="1"/>
          </p:cNvSpPr>
          <p:nvPr/>
        </p:nvSpPr>
        <p:spPr bwMode="auto">
          <a:xfrm>
            <a:off x="839787" y="12344400"/>
            <a:ext cx="23293348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4400" b="1" dirty="0" err="1">
                <a:ea typeface="Tahoma" pitchFamily="34" charset="0"/>
                <a:cs typeface="Tahoma" pitchFamily="34" charset="0"/>
              </a:rPr>
              <a:t>Chú</a:t>
            </a:r>
            <a:r>
              <a:rPr lang="en-US" altLang="en-US" sz="4400" b="1" dirty="0">
                <a:ea typeface="Tahoma" pitchFamily="34" charset="0"/>
                <a:cs typeface="Tahoma" pitchFamily="34" charset="0"/>
              </a:rPr>
              <a:t> ý: </a:t>
            </a:r>
            <a:r>
              <a:rPr lang="en-US" altLang="en-US" sz="4400" dirty="0" err="1">
                <a:ea typeface="Tahoma" pitchFamily="34" charset="0"/>
                <a:cs typeface="Tahoma" pitchFamily="34" charset="0"/>
              </a:rPr>
              <a:t>Đồ</a:t>
            </a:r>
            <a:r>
              <a:rPr lang="en-US" altLang="en-US" sz="4400" dirty="0"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400" dirty="0" err="1">
                <a:ea typeface="Tahoma" pitchFamily="34" charset="0"/>
                <a:cs typeface="Tahoma" pitchFamily="34" charset="0"/>
              </a:rPr>
              <a:t>thị</a:t>
            </a:r>
            <a:r>
              <a:rPr lang="en-US" altLang="en-US" sz="4400" dirty="0"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400" dirty="0" err="1">
                <a:ea typeface="Tahoma" pitchFamily="34" charset="0"/>
                <a:cs typeface="Tahoma" pitchFamily="34" charset="0"/>
              </a:rPr>
              <a:t>hàm</a:t>
            </a:r>
            <a:r>
              <a:rPr lang="en-US" altLang="en-US" sz="4400" dirty="0"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400" dirty="0" err="1">
                <a:ea typeface="Tahoma" pitchFamily="34" charset="0"/>
                <a:cs typeface="Tahoma" pitchFamily="34" charset="0"/>
              </a:rPr>
              <a:t>số</a:t>
            </a:r>
            <a:r>
              <a:rPr lang="en-US" altLang="en-US" sz="4400" dirty="0"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400" dirty="0" err="1">
                <a:ea typeface="Tahoma" pitchFamily="34" charset="0"/>
                <a:cs typeface="Tahoma" pitchFamily="34" charset="0"/>
              </a:rPr>
              <a:t>liên</a:t>
            </a:r>
            <a:r>
              <a:rPr lang="en-US" altLang="en-US" sz="4400" dirty="0"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400" dirty="0" err="1">
                <a:ea typeface="Tahoma" pitchFamily="34" charset="0"/>
                <a:cs typeface="Tahoma" pitchFamily="34" charset="0"/>
              </a:rPr>
              <a:t>tục</a:t>
            </a:r>
            <a:r>
              <a:rPr lang="en-US" altLang="en-US" sz="4400" dirty="0"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400" dirty="0" err="1">
                <a:ea typeface="Tahoma" pitchFamily="34" charset="0"/>
                <a:cs typeface="Tahoma" pitchFamily="34" charset="0"/>
              </a:rPr>
              <a:t>trên</a:t>
            </a:r>
            <a:r>
              <a:rPr lang="en-US" altLang="en-US" sz="4400" dirty="0"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400" dirty="0" err="1">
                <a:ea typeface="Tahoma" pitchFamily="34" charset="0"/>
                <a:cs typeface="Tahoma" pitchFamily="34" charset="0"/>
              </a:rPr>
              <a:t>một</a:t>
            </a:r>
            <a:r>
              <a:rPr lang="en-US" altLang="en-US" sz="4400" dirty="0"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400" dirty="0" err="1">
                <a:ea typeface="Tahoma" pitchFamily="34" charset="0"/>
                <a:cs typeface="Tahoma" pitchFamily="34" charset="0"/>
              </a:rPr>
              <a:t>khoảng</a:t>
            </a:r>
            <a:r>
              <a:rPr lang="en-US" altLang="en-US" sz="4400" dirty="0">
                <a:ea typeface="Tahoma" pitchFamily="34" charset="0"/>
                <a:cs typeface="Tahoma" pitchFamily="34" charset="0"/>
              </a:rPr>
              <a:t>, </a:t>
            </a:r>
            <a:r>
              <a:rPr lang="vi-VN" altLang="en-US" sz="4400" dirty="0">
                <a:ea typeface="Tahoma" pitchFamily="34" charset="0"/>
                <a:cs typeface="Tahoma" pitchFamily="34" charset="0"/>
              </a:rPr>
              <a:t>đ</a:t>
            </a:r>
            <a:r>
              <a:rPr lang="en-US" altLang="en-US" sz="4400" dirty="0" err="1">
                <a:ea typeface="Tahoma" pitchFamily="34" charset="0"/>
                <a:cs typeface="Tahoma" pitchFamily="34" charset="0"/>
              </a:rPr>
              <a:t>oạn</a:t>
            </a:r>
            <a:r>
              <a:rPr lang="en-US" altLang="en-US" sz="4400" dirty="0"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400" dirty="0" err="1">
                <a:ea typeface="Tahoma" pitchFamily="34" charset="0"/>
                <a:cs typeface="Tahoma" pitchFamily="34" charset="0"/>
              </a:rPr>
              <a:t>là</a:t>
            </a:r>
            <a:r>
              <a:rPr lang="en-US" altLang="en-US" sz="4400" dirty="0"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400" dirty="0" err="1">
                <a:ea typeface="Tahoma" pitchFamily="34" charset="0"/>
                <a:cs typeface="Tahoma" pitchFamily="34" charset="0"/>
              </a:rPr>
              <a:t>một</a:t>
            </a:r>
            <a:r>
              <a:rPr lang="en-US" altLang="en-US" sz="4400" dirty="0">
                <a:ea typeface="Tahoma" pitchFamily="34" charset="0"/>
                <a:cs typeface="Tahoma" pitchFamily="34" charset="0"/>
              </a:rPr>
              <a:t> </a:t>
            </a:r>
            <a:r>
              <a:rPr lang="vi-VN" altLang="en-US" sz="4400" dirty="0">
                <a:ea typeface="Tahoma" pitchFamily="34" charset="0"/>
                <a:cs typeface="Tahoma" pitchFamily="34" charset="0"/>
              </a:rPr>
              <a:t>đư</a:t>
            </a:r>
            <a:r>
              <a:rPr lang="en-US" altLang="en-US" sz="4400" dirty="0" err="1">
                <a:ea typeface="Tahoma" pitchFamily="34" charset="0"/>
                <a:cs typeface="Tahoma" pitchFamily="34" charset="0"/>
              </a:rPr>
              <a:t>ờng</a:t>
            </a:r>
            <a:r>
              <a:rPr lang="en-US" altLang="en-US" sz="4400" dirty="0"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400" dirty="0" err="1">
                <a:ea typeface="Tahoma" pitchFamily="34" charset="0"/>
                <a:cs typeface="Tahoma" pitchFamily="34" charset="0"/>
              </a:rPr>
              <a:t>liền</a:t>
            </a:r>
            <a:r>
              <a:rPr lang="en-US" altLang="en-US" sz="4400" dirty="0"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400" dirty="0" err="1">
                <a:ea typeface="Tahoma" pitchFamily="34" charset="0"/>
                <a:cs typeface="Tahoma" pitchFamily="34" charset="0"/>
              </a:rPr>
              <a:t>nét</a:t>
            </a:r>
            <a:r>
              <a:rPr lang="en-US" altLang="en-US" sz="4400" dirty="0"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400" dirty="0" err="1">
                <a:ea typeface="Tahoma" pitchFamily="34" charset="0"/>
                <a:cs typeface="Tahoma" pitchFamily="34" charset="0"/>
              </a:rPr>
              <a:t>trên</a:t>
            </a:r>
            <a:r>
              <a:rPr lang="en-US" altLang="en-US" sz="4400" dirty="0"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400" dirty="0" err="1">
                <a:ea typeface="Tahoma" pitchFamily="34" charset="0"/>
                <a:cs typeface="Tahoma" pitchFamily="34" charset="0"/>
              </a:rPr>
              <a:t>khoảng</a:t>
            </a:r>
            <a:r>
              <a:rPr lang="en-US" altLang="en-US" sz="4400" dirty="0">
                <a:ea typeface="Tahoma" pitchFamily="34" charset="0"/>
                <a:cs typeface="Tahoma" pitchFamily="34" charset="0"/>
              </a:rPr>
              <a:t>, </a:t>
            </a:r>
            <a:r>
              <a:rPr lang="vi-VN" altLang="en-US" sz="4400" dirty="0">
                <a:ea typeface="Tahoma" pitchFamily="34" charset="0"/>
                <a:cs typeface="Tahoma" pitchFamily="34" charset="0"/>
              </a:rPr>
              <a:t>đ</a:t>
            </a:r>
            <a:r>
              <a:rPr lang="en-US" altLang="en-US" sz="4400" dirty="0" err="1">
                <a:ea typeface="Tahoma" pitchFamily="34" charset="0"/>
                <a:cs typeface="Tahoma" pitchFamily="34" charset="0"/>
              </a:rPr>
              <a:t>oạn</a:t>
            </a:r>
            <a:r>
              <a:rPr lang="en-US" altLang="en-US" sz="4400" dirty="0">
                <a:ea typeface="Tahoma" pitchFamily="34" charset="0"/>
                <a:cs typeface="Tahoma" pitchFamily="34" charset="0"/>
              </a:rPr>
              <a:t> </a:t>
            </a:r>
            <a:r>
              <a:rPr lang="vi-VN" altLang="en-US" sz="4400" dirty="0">
                <a:ea typeface="Tahoma" pitchFamily="34" charset="0"/>
                <a:cs typeface="Tahoma" pitchFamily="34" charset="0"/>
              </a:rPr>
              <a:t>đ</a:t>
            </a:r>
            <a:r>
              <a:rPr lang="en-US" altLang="en-US" sz="4400" dirty="0">
                <a:ea typeface="Tahoma" pitchFamily="34" charset="0"/>
                <a:cs typeface="Tahoma" pitchFamily="34" charset="0"/>
              </a:rPr>
              <a:t>ó.</a:t>
            </a:r>
          </a:p>
        </p:txBody>
      </p:sp>
    </p:spTree>
    <p:extLst>
      <p:ext uri="{BB962C8B-B14F-4D97-AF65-F5344CB8AC3E}">
        <p14:creationId xmlns:p14="http://schemas.microsoft.com/office/powerpoint/2010/main" val="373494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03" grpId="0"/>
      <p:bldP spid="10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122398" y="2551034"/>
            <a:ext cx="21727140" cy="3458824"/>
            <a:chOff x="1120323" y="10988402"/>
            <a:chExt cx="21729655" cy="5145762"/>
          </a:xfrm>
        </p:grpSpPr>
        <p:sp>
          <p:nvSpPr>
            <p:cNvPr id="7" name="Rounded Rectangle 6"/>
            <p:cNvSpPr/>
            <p:nvPr/>
          </p:nvSpPr>
          <p:spPr>
            <a:xfrm>
              <a:off x="1323892" y="11370896"/>
              <a:ext cx="21526086" cy="4763268"/>
            </a:xfrm>
            <a:prstGeom prst="roundRect">
              <a:avLst>
                <a:gd name="adj" fmla="val 8959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20323" y="10988402"/>
              <a:ext cx="3727653" cy="956588"/>
              <a:chOff x="1120323" y="10988402"/>
              <a:chExt cx="3727653" cy="956588"/>
            </a:xfrm>
          </p:grpSpPr>
          <p:sp>
            <p:nvSpPr>
              <p:cNvPr id="9" name="Right Triangle 8"/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 rot="5400000">
                <a:off x="2529406" y="9626420"/>
                <a:ext cx="936757" cy="3700383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314449" y="10988402"/>
                <a:ext cx="2507708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600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lý</a:t>
                </a:r>
                <a:r>
                  <a:rPr lang="en-US" sz="4600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601787" y="3025537"/>
                <a:ext cx="16323078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đa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toàn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bộ</a:t>
                </a:r>
                <a:r>
                  <a:rPr lang="en-US" sz="440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tập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thực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𝑅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787" y="3025537"/>
                <a:ext cx="16323078" cy="1107996"/>
              </a:xfrm>
              <a:prstGeom prst="rect">
                <a:avLst/>
              </a:prstGeom>
              <a:blipFill rotWithShape="0">
                <a:blip r:embed="rId3"/>
                <a:stretch>
                  <a:fillRect l="-1532" b="-13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56"/>
          <p:cNvSpPr/>
          <p:nvPr/>
        </p:nvSpPr>
        <p:spPr>
          <a:xfrm>
            <a:off x="1525586" y="3886200"/>
            <a:ext cx="21323951" cy="198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Hàm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phân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thức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hữu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tỉ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thương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đa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thức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hàm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lượng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giác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liên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tục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trên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từng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khoảng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xác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chúng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.</a:t>
            </a:r>
          </a:p>
        </p:txBody>
      </p:sp>
      <p:grpSp>
        <p:nvGrpSpPr>
          <p:cNvPr id="58" name="Group 54"/>
          <p:cNvGrpSpPr/>
          <p:nvPr/>
        </p:nvGrpSpPr>
        <p:grpSpPr>
          <a:xfrm>
            <a:off x="1272674" y="5867399"/>
            <a:ext cx="21841827" cy="2234852"/>
            <a:chOff x="1268078" y="3405486"/>
            <a:chExt cx="21841827" cy="2826431"/>
          </a:xfrm>
        </p:grpSpPr>
        <p:sp>
          <p:nvSpPr>
            <p:cNvPr id="59" name="Rounded Rectangle 58"/>
            <p:cNvSpPr/>
            <p:nvPr/>
          </p:nvSpPr>
          <p:spPr>
            <a:xfrm>
              <a:off x="1268078" y="3790951"/>
              <a:ext cx="21841827" cy="244096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67"/>
            <p:cNvGrpSpPr/>
            <p:nvPr/>
          </p:nvGrpSpPr>
          <p:grpSpPr>
            <a:xfrm>
              <a:off x="1268078" y="3405486"/>
              <a:ext cx="3343539" cy="1133722"/>
              <a:chOff x="1311958" y="3405486"/>
              <a:chExt cx="3343539" cy="1133722"/>
            </a:xfrm>
          </p:grpSpPr>
          <p:sp>
            <p:nvSpPr>
              <p:cNvPr id="71" name="Freeform 20"/>
              <p:cNvSpPr>
                <a:spLocks/>
              </p:cNvSpPr>
              <p:nvPr/>
            </p:nvSpPr>
            <p:spPr bwMode="auto">
              <a:xfrm rot="5400000">
                <a:off x="2850882" y="2741586"/>
                <a:ext cx="934403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2250671" y="3527166"/>
                <a:ext cx="2404826" cy="10120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 </a:t>
                </a:r>
              </a:p>
            </p:txBody>
          </p:sp>
          <p:grpSp>
            <p:nvGrpSpPr>
              <p:cNvPr id="81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2" name="TextBox 11"/>
          <p:cNvSpPr txBox="1"/>
          <p:nvPr/>
        </p:nvSpPr>
        <p:spPr>
          <a:xfrm>
            <a:off x="4849621" y="6096000"/>
            <a:ext cx="186215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Xét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tính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liên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tục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hàm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trên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xác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chúng</a:t>
            </a:r>
            <a:endParaRPr lang="en-US" sz="4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921938" y="7162800"/>
                <a:ext cx="729984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a)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938" y="7162800"/>
                <a:ext cx="7299849" cy="830997"/>
              </a:xfrm>
              <a:prstGeom prst="rect">
                <a:avLst/>
              </a:prstGeom>
              <a:blipFill rotWithShape="1">
                <a:blip r:embed="rId5"/>
                <a:stretch>
                  <a:fillRect l="-3255" t="-7353" b="-3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10364787" y="6858000"/>
                <a:ext cx="8457587" cy="12442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b)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4787" y="6858000"/>
                <a:ext cx="8457587" cy="1244251"/>
              </a:xfrm>
              <a:prstGeom prst="rect">
                <a:avLst/>
              </a:prstGeom>
              <a:blipFill rotWithShape="1">
                <a:blip r:embed="rId6"/>
                <a:stretch>
                  <a:fillRect l="-2810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373187" y="8153400"/>
                <a:ext cx="839597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𝐷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𝑅</m:t>
                    </m:r>
                  </m:oMath>
                </a14:m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187" y="8153400"/>
                <a:ext cx="8395971" cy="769441"/>
              </a:xfrm>
              <a:prstGeom prst="rect">
                <a:avLst/>
              </a:prstGeom>
              <a:blipFill rotWithShape="1">
                <a:blip r:embed="rId7"/>
                <a:stretch>
                  <a:fillRect l="-2830" t="-16667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058986" y="8924783"/>
                <a:ext cx="18135601" cy="828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sz="4800" b="0" i="0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đa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986" y="8924783"/>
                <a:ext cx="18135601" cy="828817"/>
              </a:xfrm>
              <a:prstGeom prst="rect">
                <a:avLst/>
              </a:prstGeom>
              <a:blipFill rotWithShape="1">
                <a:blip r:embed="rId8"/>
                <a:stretch>
                  <a:fillRect t="-9559" b="-3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1355981" y="9906000"/>
                <a:ext cx="839597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</a:rPr>
                      <m:t>𝐷</m:t>
                    </m:r>
                    <m:r>
                      <a:rPr lang="en-US" sz="4400" b="0" i="1" smtClean="0">
                        <a:latin typeface="Cambria Math"/>
                      </a:rPr>
                      <m:t>=</m:t>
                    </m:r>
                    <m:r>
                      <a:rPr lang="en-US" sz="4400" b="0" i="1" smtClean="0">
                        <a:latin typeface="Cambria Math"/>
                      </a:rPr>
                      <m:t>𝑅</m:t>
                    </m:r>
                    <m:r>
                      <a:rPr lang="en-US" sz="4400" b="0" i="1" smtClean="0">
                        <a:latin typeface="Cambria Math"/>
                      </a:rPr>
                      <m:t>\</m:t>
                    </m:r>
                    <m:r>
                      <m:rPr>
                        <m:lit/>
                      </m:rPr>
                      <a:rPr lang="en-US" sz="4400" b="0" i="1" smtClean="0">
                        <a:latin typeface="Cambria Math"/>
                      </a:rPr>
                      <m:t>{</m:t>
                    </m:r>
                    <m:r>
                      <a:rPr lang="en-US" sz="4400" b="0" i="1" smtClean="0">
                        <a:latin typeface="Cambria Math"/>
                      </a:rPr>
                      <m:t>1}</m:t>
                    </m:r>
                  </m:oMath>
                </a14:m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981" y="9906000"/>
                <a:ext cx="8395971" cy="769441"/>
              </a:xfrm>
              <a:prstGeom prst="rect">
                <a:avLst/>
              </a:prstGeom>
              <a:blipFill rotWithShape="1">
                <a:blip r:embed="rId13"/>
                <a:stretch>
                  <a:fillRect l="-2903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058987" y="10591800"/>
                <a:ext cx="13503678" cy="12442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liên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4400" b="0" i="1" smtClean="0">
                            <a:latin typeface="Cambria Math"/>
                            <a:ea typeface="Cambria Math"/>
                          </a:rPr>
                          <m:t>∞;1</m:t>
                        </m:r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/>
                          </a:rPr>
                          <m:t>1;+</m:t>
                        </m:r>
                        <m:r>
                          <a:rPr lang="en-US" sz="4400" b="0" i="1" smtClean="0">
                            <a:latin typeface="Cambria Math"/>
                            <a:ea typeface="Cambria Math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987" y="10591800"/>
                <a:ext cx="13503678" cy="1244251"/>
              </a:xfrm>
              <a:prstGeom prst="rect">
                <a:avLst/>
              </a:prstGeom>
              <a:blipFill rotWithShape="1">
                <a:blip r:embed="rId14"/>
                <a:stretch>
                  <a:fillRect r="-3070" b="-6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18518800" y="7162800"/>
                <a:ext cx="8457587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h</m:t>
                    </m:r>
                    <m:r>
                      <a:rPr lang="en-US" b="0" i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x</m:t>
                    </m:r>
                    <m:r>
                      <a:rPr lang="en-US" b="0" i="0" smtClean="0">
                        <a:latin typeface="Cambria Math"/>
                      </a:rPr>
                      <m:t>)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𝑠𝑖𝑛𝑥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18800" y="7162800"/>
                <a:ext cx="8457587" cy="754053"/>
              </a:xfrm>
              <a:prstGeom prst="rect">
                <a:avLst/>
              </a:prstGeom>
              <a:blipFill rotWithShape="1">
                <a:blip r:embed="rId15"/>
                <a:stretch>
                  <a:fillRect l="-2884" t="-16129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>
                <a:off x="2173657" y="12870359"/>
                <a:ext cx="1261073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</a:rPr>
                      <m:t>h</m:t>
                    </m:r>
                    <m:r>
                      <a:rPr lang="en-US" sz="4400" b="0" i="1" smtClean="0">
                        <a:latin typeface="Cambria Math"/>
                      </a:rPr>
                      <m:t>(</m:t>
                    </m:r>
                    <m:r>
                      <a:rPr lang="en-US" sz="4400" b="0" i="1" smtClean="0">
                        <a:latin typeface="Cambria Math"/>
                      </a:rPr>
                      <m:t>𝑥</m:t>
                    </m:r>
                    <m:r>
                      <a:rPr lang="en-US" sz="4400" b="0" i="1" smtClean="0">
                        <a:latin typeface="Cambria Math"/>
                      </a:rPr>
                      <m:t>)=</m:t>
                    </m:r>
                    <m:r>
                      <a:rPr lang="en-US" sz="4400" b="0" i="1" smtClean="0">
                        <a:latin typeface="Cambria Math"/>
                      </a:rPr>
                      <m:t>𝑠𝑖𝑛𝑥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</a:rPr>
                      <m:t>(−</m:t>
                    </m:r>
                    <m:r>
                      <a:rPr lang="en-US" sz="4400" b="0" i="1" smtClean="0">
                        <a:latin typeface="Cambria Math"/>
                        <a:ea typeface="Cambria Math"/>
                      </a:rPr>
                      <m:t>∞; +∞)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3657" y="12870359"/>
                <a:ext cx="12610730" cy="769441"/>
              </a:xfrm>
              <a:prstGeom prst="rect">
                <a:avLst/>
              </a:prstGeom>
              <a:blipFill rotWithShape="1">
                <a:blip r:embed="rId16"/>
                <a:stretch>
                  <a:fillRect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1449387" y="11887200"/>
                <a:ext cx="839597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</a:rPr>
                      <m:t>𝐷</m:t>
                    </m:r>
                    <m:r>
                      <a:rPr lang="en-US" sz="4400" b="0" i="1" smtClean="0">
                        <a:latin typeface="Cambria Math"/>
                      </a:rPr>
                      <m:t>=</m:t>
                    </m:r>
                    <m:r>
                      <a:rPr lang="en-US" sz="4400" b="0" i="1" smtClean="0">
                        <a:latin typeface="Cambria Math"/>
                      </a:rPr>
                      <m:t>𝑅</m:t>
                    </m:r>
                  </m:oMath>
                </a14:m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387" y="11887200"/>
                <a:ext cx="8395971" cy="769441"/>
              </a:xfrm>
              <a:prstGeom prst="rect">
                <a:avLst/>
              </a:prstGeom>
              <a:blipFill rotWithShape="1">
                <a:blip r:embed="rId19"/>
                <a:stretch>
                  <a:fillRect l="-2977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Group 68"/>
          <p:cNvGrpSpPr/>
          <p:nvPr/>
        </p:nvGrpSpPr>
        <p:grpSpPr>
          <a:xfrm>
            <a:off x="-453325" y="1572055"/>
            <a:ext cx="19656043" cy="830901"/>
            <a:chOff x="-288924" y="1892299"/>
            <a:chExt cx="19659599" cy="830900"/>
          </a:xfrm>
        </p:grpSpPr>
        <p:sp>
          <p:nvSpPr>
            <p:cNvPr id="70" name="Rounded Rectangle 69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082675" y="1922269"/>
              <a:ext cx="983139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 SỐ ĐỊNH LÝ CƠ BẢN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918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7" grpId="0"/>
      <p:bldP spid="12" grpId="0"/>
      <p:bldP spid="22" grpId="0"/>
      <p:bldP spid="113" grpId="0"/>
      <p:bldP spid="32" grpId="0"/>
      <p:bldP spid="37" grpId="0"/>
      <p:bldP spid="114" grpId="0"/>
      <p:bldP spid="39" grpId="0"/>
      <p:bldP spid="115" grpId="0"/>
      <p:bldP spid="116" grpId="0"/>
      <p:bldP spid="1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3325" y="157205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983139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 SỐ ĐỊNH LÝ CƠ BẢN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18026" y="2419124"/>
            <a:ext cx="21727140" cy="3829275"/>
            <a:chOff x="1120323" y="10988402"/>
            <a:chExt cx="21729655" cy="5714317"/>
          </a:xfrm>
        </p:grpSpPr>
        <p:sp>
          <p:nvSpPr>
            <p:cNvPr id="7" name="Rounded Rectangle 6"/>
            <p:cNvSpPr/>
            <p:nvPr/>
          </p:nvSpPr>
          <p:spPr>
            <a:xfrm>
              <a:off x="1323892" y="11370895"/>
              <a:ext cx="21526086" cy="5331824"/>
            </a:xfrm>
            <a:prstGeom prst="roundRect">
              <a:avLst>
                <a:gd name="adj" fmla="val 8959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20323" y="10988402"/>
              <a:ext cx="3216432" cy="1279586"/>
              <a:chOff x="1120323" y="10988402"/>
              <a:chExt cx="3216432" cy="1279586"/>
            </a:xfrm>
          </p:grpSpPr>
          <p:sp>
            <p:nvSpPr>
              <p:cNvPr id="9" name="Right Triangle 8"/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 rot="5400000">
                <a:off x="2112296" y="10043529"/>
                <a:ext cx="1259755" cy="3189163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314449" y="10988402"/>
                <a:ext cx="2405104" cy="1148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lý</a:t>
                </a:r>
                <a:r>
                  <a:rPr lang="en-US" sz="4400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658228" y="3276600"/>
                <a:ext cx="21512714" cy="9777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 algn="just">
                  <a:lnSpc>
                    <a:spcPct val="150000"/>
                  </a:lnSpc>
                  <a:buAutoNum type="alphaLcParenR"/>
                </a:pP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𝑦</m:t>
                    </m:r>
                    <m:r>
                      <a:rPr lang="en-US" sz="4400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𝑔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,</m:t>
                    </m:r>
                    <m:r>
                      <a:rPr lang="en-US" sz="4400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𝑦</m:t>
                    </m:r>
                    <m:r>
                      <a:rPr lang="en-US" sz="4400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𝑔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,</m:t>
                    </m:r>
                    <m:r>
                      <a:rPr lang="en-US" sz="4400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𝑦</m:t>
                    </m:r>
                    <m:r>
                      <a:rPr lang="en-US" sz="4400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.</m:t>
                    </m:r>
                    <m:r>
                      <a:rPr lang="en-US" sz="4400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𝑔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228" y="3276600"/>
                <a:ext cx="21512714" cy="977704"/>
              </a:xfrm>
              <a:prstGeom prst="rect">
                <a:avLst/>
              </a:prstGeom>
              <a:blipFill rotWithShape="1">
                <a:blip r:embed="rId3"/>
                <a:stretch>
                  <a:fillRect l="-1133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4"/>
          <p:cNvGrpSpPr/>
          <p:nvPr/>
        </p:nvGrpSpPr>
        <p:grpSpPr>
          <a:xfrm>
            <a:off x="1338775" y="6477000"/>
            <a:ext cx="21841827" cy="2309924"/>
            <a:chOff x="1268078" y="3405486"/>
            <a:chExt cx="21841827" cy="2921375"/>
          </a:xfrm>
        </p:grpSpPr>
        <p:sp>
          <p:nvSpPr>
            <p:cNvPr id="59" name="Rounded Rectangle 58"/>
            <p:cNvSpPr/>
            <p:nvPr/>
          </p:nvSpPr>
          <p:spPr>
            <a:xfrm>
              <a:off x="1268078" y="3790951"/>
              <a:ext cx="21841827" cy="253591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67"/>
            <p:cNvGrpSpPr/>
            <p:nvPr/>
          </p:nvGrpSpPr>
          <p:grpSpPr>
            <a:xfrm>
              <a:off x="1268078" y="3405486"/>
              <a:ext cx="3251532" cy="1048708"/>
              <a:chOff x="1311958" y="3405486"/>
              <a:chExt cx="3251532" cy="1048708"/>
            </a:xfrm>
          </p:grpSpPr>
          <p:sp>
            <p:nvSpPr>
              <p:cNvPr id="71" name="Freeform 20"/>
              <p:cNvSpPr>
                <a:spLocks/>
              </p:cNvSpPr>
              <p:nvPr/>
            </p:nvSpPr>
            <p:spPr bwMode="auto">
              <a:xfrm rot="5400000">
                <a:off x="2850882" y="2741586"/>
                <a:ext cx="934403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2250671" y="3527166"/>
                <a:ext cx="1856598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  <p:grpSp>
            <p:nvGrpSpPr>
              <p:cNvPr id="81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740202" y="6858000"/>
                <a:ext cx="1862156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Nhận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về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0</m:t>
                        </m:r>
                      </m:sub>
                    </m:sSub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=0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202" y="6858000"/>
                <a:ext cx="18621566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1343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525587" y="7828943"/>
                <a:ext cx="7299849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a)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𝑠𝑖𝑛𝑥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587" y="7828943"/>
                <a:ext cx="7299849" cy="754053"/>
              </a:xfrm>
              <a:prstGeom prst="rect">
                <a:avLst/>
              </a:prstGeom>
              <a:blipFill rotWithShape="1">
                <a:blip r:embed="rId5"/>
                <a:stretch>
                  <a:fillRect l="-3255" t="-16129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9755800" y="7828942"/>
                <a:ext cx="8457587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𝑠𝑖𝑛𝑥</m:t>
                    </m:r>
                    <m:r>
                      <a:rPr lang="en-US" b="0" i="1" smtClean="0">
                        <a:latin typeface="Cambria Math"/>
                      </a:rPr>
                      <m:t>.(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+1)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5800" y="7828942"/>
                <a:ext cx="8457587" cy="754053"/>
              </a:xfrm>
              <a:prstGeom prst="rect">
                <a:avLst/>
              </a:prstGeom>
              <a:blipFill rotWithShape="1">
                <a:blip r:embed="rId6"/>
                <a:stretch>
                  <a:fillRect l="-2810" t="-16129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18366400" y="7620000"/>
                <a:ext cx="8457587" cy="1166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b="0" i="0" smtClean="0">
                        <a:latin typeface="Cambria Math"/>
                      </a:rPr>
                      <m:t>h</m:t>
                    </m:r>
                    <m:r>
                      <a:rPr lang="en-US" sz="4800" b="0" i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/>
                      </a:rPr>
                      <m:t>x</m:t>
                    </m:r>
                    <m:r>
                      <a:rPr lang="en-US" sz="4800" b="0" i="0" smtClean="0">
                        <a:latin typeface="Cambria Math"/>
                      </a:rPr>
                      <m:t>)</m:t>
                    </m:r>
                    <m:r>
                      <a:rPr lang="en-US" sz="4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𝑠𝑖𝑛𝑥</m:t>
                        </m:r>
                        <m:r>
                          <m:rPr>
                            <m:nor/>
                          </m:rPr>
                          <a:rPr lang="en-US" sz="4800" dirty="0"/>
                          <m:t>  </m:t>
                        </m:r>
                      </m:num>
                      <m:den>
                        <m:r>
                          <a:rPr lang="en-US" sz="4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4800" b="0" i="1" smtClean="0">
                            <a:latin typeface="Cambria Math"/>
                          </a:rPr>
                          <m:t>+1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6400" y="7620000"/>
                <a:ext cx="8457587" cy="1166923"/>
              </a:xfrm>
              <a:prstGeom prst="rect">
                <a:avLst/>
              </a:prstGeom>
              <a:blipFill rotWithShape="1">
                <a:blip r:embed="rId7"/>
                <a:stretch>
                  <a:fillRect l="-2884" b="-9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664015" y="4267200"/>
                <a:ext cx="14644371" cy="12689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𝑦</m:t>
                    </m:r>
                    <m:r>
                      <a:rPr lang="en-US" sz="4800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𝑓</m:t>
                        </m:r>
                        <m:r>
                          <a:rPr lang="en-US" sz="48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(</m:t>
                        </m:r>
                        <m:r>
                          <a:rPr lang="en-US" sz="48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  <m:r>
                          <a:rPr lang="en-US" sz="48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)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𝑔</m:t>
                        </m:r>
                        <m:r>
                          <a:rPr lang="en-US" sz="48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(</m:t>
                        </m:r>
                        <m:r>
                          <a:rPr lang="en-US" sz="48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  <m:r>
                          <a:rPr lang="en-US" sz="48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𝑔</m:t>
                    </m:r>
                    <m:r>
                      <a:rPr lang="en-US" sz="4400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4400" i="1" dirty="0">
                        <a:latin typeface="Cambria Math"/>
                        <a:ea typeface="Cambria Math"/>
                        <a:cs typeface="Tahoma" pitchFamily="34" charset="0"/>
                      </a:rPr>
                      <m:t>≠0</m:t>
                    </m:r>
                  </m:oMath>
                </a14:m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015" y="4267200"/>
                <a:ext cx="14644371" cy="1268937"/>
              </a:xfrm>
              <a:prstGeom prst="rect">
                <a:avLst/>
              </a:prstGeom>
              <a:blipFill rotWithShape="1">
                <a:blip r:embed="rId8"/>
                <a:stretch>
                  <a:fillRect l="-1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344987" y="2667000"/>
                <a:ext cx="1804735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sử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𝑦</m:t>
                    </m:r>
                    <m:r>
                      <a:rPr lang="en-US" sz="4400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𝑦</m:t>
                    </m:r>
                    <m:r>
                      <a:rPr lang="en-US" sz="4400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𝑔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4987" y="2667000"/>
                <a:ext cx="18047351" cy="769441"/>
              </a:xfrm>
              <a:prstGeom prst="rect">
                <a:avLst/>
              </a:prstGeom>
              <a:blipFill rotWithShape="1">
                <a:blip r:embed="rId9"/>
                <a:stretch>
                  <a:fillRect l="-1385" t="-16667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5" name="Group 10"/>
          <p:cNvGrpSpPr/>
          <p:nvPr/>
        </p:nvGrpSpPr>
        <p:grpSpPr>
          <a:xfrm>
            <a:off x="1296987" y="9245306"/>
            <a:ext cx="21819676" cy="4318294"/>
            <a:chOff x="1270511" y="5867400"/>
            <a:chExt cx="21819676" cy="4777459"/>
          </a:xfrm>
        </p:grpSpPr>
        <p:sp>
          <p:nvSpPr>
            <p:cNvPr id="126" name="Rounded Rectangle 125"/>
            <p:cNvSpPr/>
            <p:nvPr/>
          </p:nvSpPr>
          <p:spPr>
            <a:xfrm>
              <a:off x="1272210" y="6790185"/>
              <a:ext cx="21817977" cy="385467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7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128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0" name="Round Diagonal Corner Rectangle 129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738449" y="10363200"/>
                <a:ext cx="21275538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𝑦</m:t>
                    </m:r>
                    <m:r>
                      <a:rPr lang="en-US" sz="4400" i="1">
                        <a:latin typeface="Cambria Math"/>
                      </a:rPr>
                      <m:t>=</m:t>
                    </m:r>
                    <m:r>
                      <a:rPr lang="en-US" sz="4400" i="1">
                        <a:latin typeface="Cambria Math"/>
                      </a:rPr>
                      <m:t>𝑠𝑖𝑛𝑥</m:t>
                    </m:r>
                    <m:r>
                      <a:rPr lang="en-US" sz="4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liên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;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𝑦</m:t>
                    </m:r>
                    <m:r>
                      <a:rPr lang="en-US" sz="4400" i="1">
                        <a:latin typeface="Cambria Math"/>
                      </a:rPr>
                      <m:t>=</m:t>
                    </m:r>
                    <m:r>
                      <a:rPr lang="en-US" sz="4400" i="1">
                        <a:latin typeface="Cambria Math"/>
                      </a:rPr>
                      <m:t>𝑘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latin typeface="Cambria Math"/>
                      </a:rPr>
                      <m:t>=</m:t>
                    </m:r>
                    <m:r>
                      <a:rPr lang="en-US" sz="4400" i="1">
                        <a:latin typeface="Cambria Math"/>
                      </a:rPr>
                      <m:t>𝑥</m:t>
                    </m:r>
                    <m:r>
                      <a:rPr lang="en-US" sz="4400" i="1">
                        <a:latin typeface="Cambria Math"/>
                      </a:rPr>
                      <m:t>+1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𝑘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4400" i="1">
                        <a:latin typeface="Cambria Math"/>
                      </a:rPr>
                      <m:t>=1</m:t>
                    </m:r>
                    <m:r>
                      <a:rPr lang="en-US" sz="4400" i="1">
                        <a:latin typeface="Cambria Math"/>
                        <a:ea typeface="Cambria Math"/>
                      </a:rPr>
                      <m:t>≠0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449" y="10363200"/>
                <a:ext cx="21275538" cy="1446550"/>
              </a:xfrm>
              <a:prstGeom prst="rect">
                <a:avLst/>
              </a:prstGeom>
              <a:blipFill rotWithShape="1">
                <a:blip r:embed="rId10"/>
                <a:stretch>
                  <a:fillRect l="-1146" t="-8861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830387" y="12192000"/>
                <a:ext cx="20814779" cy="1431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Áp dụng  định lý 2 ta có các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latin typeface="Cambria Math"/>
                      </a:rPr>
                      <m:t>, </m:t>
                    </m:r>
                    <m:r>
                      <a:rPr lang="en-US" sz="4400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latin typeface="Cambria Math"/>
                      </a:rPr>
                      <m:t>, </m:t>
                    </m:r>
                    <m:r>
                      <a:rPr lang="en-US" sz="4400" i="1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  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387" y="12192000"/>
                <a:ext cx="20814779" cy="1431161"/>
              </a:xfrm>
              <a:prstGeom prst="rect">
                <a:avLst/>
              </a:prstGeom>
              <a:blipFill rotWithShape="0">
                <a:blip r:embed="rId11"/>
                <a:stretch>
                  <a:fillRect l="-1171" t="-8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184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  <p:bldP spid="22" grpId="0"/>
      <p:bldP spid="113" grpId="0"/>
      <p:bldP spid="115" grpId="0"/>
      <p:bldP spid="40" grpId="0"/>
      <p:bldP spid="41" grpId="0"/>
      <p:bldP spid="43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283749" y="4648200"/>
            <a:ext cx="21819676" cy="8839200"/>
            <a:chOff x="1270511" y="5867400"/>
            <a:chExt cx="21819676" cy="9779083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950747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83749" y="1466875"/>
            <a:ext cx="21841827" cy="2919827"/>
            <a:chOff x="1268078" y="3405486"/>
            <a:chExt cx="21841827" cy="2514601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212913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307489" y="1794486"/>
                <a:ext cx="16459468" cy="3422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5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5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f>
                              <m:fPr>
                                <m:ctrlPr>
                                  <a:rPr lang="en-US" sz="5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sz="5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5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5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5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sz="5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sz="5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5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den>
                            </m:f>
                            <m:r>
                              <a:rPr lang="en-US" sz="540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5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𝑘h𝑖</m:t>
                            </m:r>
                            <m:r>
                              <a:rPr lang="en-US" sz="540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5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5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≠1</m:t>
                            </m:r>
                          </m:e>
                          <m:e>
                            <m:r>
                              <a:rPr lang="en-US" sz="5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5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540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           </m:t>
                            </m:r>
                            <m:r>
                              <a:rPr lang="en-US" sz="5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𝑘h𝑖</m:t>
                            </m:r>
                            <m:r>
                              <a:rPr lang="en-US" sz="540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5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5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eqArr>
                      </m:e>
                    </m:d>
                  </m:oMath>
                </a14:m>
                <a:endParaRPr lang="en-US" sz="5400" dirty="0">
                  <a:solidFill>
                    <a:prstClr val="black"/>
                  </a:solidFill>
                </a:endParaRPr>
              </a:p>
              <a:p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7489" y="1794486"/>
                <a:ext cx="16459468" cy="3422412"/>
              </a:xfrm>
              <a:prstGeom prst="rect">
                <a:avLst/>
              </a:prstGeom>
              <a:blipFill>
                <a:blip r:embed="rId3"/>
                <a:stretch>
                  <a:fillRect l="-1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541949" y="6096000"/>
                <a:ext cx="21501638" cy="16762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Dễ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thấy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liên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mỗi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i="1" smtClean="0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4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∞;1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(1;+</m:t>
                    </m:r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∞)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   </a:t>
                </a: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949" y="6096000"/>
                <a:ext cx="21501638" cy="1676293"/>
              </a:xfrm>
              <a:prstGeom prst="rect">
                <a:avLst/>
              </a:prstGeom>
              <a:blipFill>
                <a:blip r:embed="rId4"/>
                <a:stretch>
                  <a:fillRect l="-1049" b="-4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1575792" y="7916242"/>
                <a:ext cx="15037395" cy="17631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=1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thì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h</m:t>
                    </m:r>
                    <m:d>
                      <m:dPr>
                        <m:ctrlPr>
                          <a:rPr lang="en-US" sz="4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i="1" smtClean="0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1</m:t>
                        </m:r>
                      </m:e>
                    </m:d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2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→1</m:t>
                            </m:r>
                          </m:lim>
                        </m:limLow>
                      </m:fName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func>
                    <m:d>
                      <m:d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→1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func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          </a:t>
                </a: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792" y="7916242"/>
                <a:ext cx="15037395" cy="1763111"/>
              </a:xfrm>
              <a:prstGeom prst="rect">
                <a:avLst/>
              </a:prstGeom>
              <a:blipFill>
                <a:blip r:embed="rId5"/>
                <a:stretch>
                  <a:fillRect l="-1459" b="-1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1833467" y="9852950"/>
                <a:ext cx="16445878" cy="15346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Vì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→1</m:t>
                            </m:r>
                          </m:lim>
                        </m:limLow>
                      </m:fName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func>
                    <m:d>
                      <m:d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đã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=1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467" y="9852950"/>
                <a:ext cx="16445878" cy="1534651"/>
              </a:xfrm>
              <a:prstGeom prst="rect">
                <a:avLst/>
              </a:prstGeom>
              <a:blipFill>
                <a:blip r:embed="rId6"/>
                <a:stretch>
                  <a:fillRect l="-1520" b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1920432" y="11811000"/>
                <a:ext cx="90678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đã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</a:rPr>
                      <m:t>𝑅</m:t>
                    </m:r>
                  </m:oMath>
                </a14:m>
                <a:endParaRPr lang="en-US" sz="44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432" y="11811000"/>
                <a:ext cx="9067800" cy="769441"/>
              </a:xfrm>
              <a:prstGeom prst="rect">
                <a:avLst/>
              </a:prstGeom>
              <a:blipFill>
                <a:blip r:embed="rId7"/>
                <a:stretch>
                  <a:fillRect l="-2688" t="-1746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674030" y="5414429"/>
                <a:ext cx="824451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</a:rPr>
                      <m:t>𝐷</m:t>
                    </m:r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</a:rPr>
                      <m:t>𝑅</m:t>
                    </m:r>
                  </m:oMath>
                </a14:m>
                <a:endParaRPr lang="en-US" sz="44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030" y="5414429"/>
                <a:ext cx="8244514" cy="769441"/>
              </a:xfrm>
              <a:prstGeom prst="rect">
                <a:avLst/>
              </a:prstGeom>
              <a:blipFill>
                <a:blip r:embed="rId8"/>
                <a:stretch>
                  <a:fillRect l="-3033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043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94" grpId="0"/>
      <p:bldP spid="98" grpId="0"/>
      <p:bldP spid="101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1193</TotalTime>
  <Words>1258</Words>
  <Application>Microsoft Office PowerPoint</Application>
  <PresentationFormat>Custom</PresentationFormat>
  <Paragraphs>139</Paragraphs>
  <Slides>12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AvantGarde-Demi</vt:lpstr>
      <vt:lpstr>Calibri</vt:lpstr>
      <vt:lpstr>Cambria Math</vt:lpstr>
      <vt:lpstr>Tahoma</vt:lpstr>
      <vt:lpstr>Times New Roman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2013-08-31T11:42:51Z</dcterms:created>
  <dcterms:modified xsi:type="dcterms:W3CDTF">2023-08-31T01:50:50Z</dcterms:modified>
</cp:coreProperties>
</file>