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 id="2147483754" r:id="rId2"/>
  </p:sldMasterIdLst>
  <p:notesMasterIdLst>
    <p:notesMasterId r:id="rId25"/>
  </p:notesMasterIdLst>
  <p:sldIdLst>
    <p:sldId id="313" r:id="rId3"/>
    <p:sldId id="301" r:id="rId4"/>
    <p:sldId id="316" r:id="rId5"/>
    <p:sldId id="331" r:id="rId6"/>
    <p:sldId id="318" r:id="rId7"/>
    <p:sldId id="317" r:id="rId8"/>
    <p:sldId id="332" r:id="rId9"/>
    <p:sldId id="333" r:id="rId10"/>
    <p:sldId id="334" r:id="rId11"/>
    <p:sldId id="335" r:id="rId12"/>
    <p:sldId id="336" r:id="rId13"/>
    <p:sldId id="339" r:id="rId14"/>
    <p:sldId id="340" r:id="rId15"/>
    <p:sldId id="341" r:id="rId16"/>
    <p:sldId id="342" r:id="rId17"/>
    <p:sldId id="343" r:id="rId18"/>
    <p:sldId id="344" r:id="rId19"/>
    <p:sldId id="345" r:id="rId20"/>
    <p:sldId id="346" r:id="rId21"/>
    <p:sldId id="347" r:id="rId22"/>
    <p:sldId id="348" r:id="rId23"/>
    <p:sldId id="349" r:id="rId24"/>
  </p:sldIdLst>
  <p:sldSz cx="24384000" cy="13716000"/>
  <p:notesSz cx="6858000" cy="9144000"/>
  <p:custDataLst>
    <p:tags r:id="rId26"/>
  </p:custDataLst>
  <p:defaultTextStyle>
    <a:defPPr>
      <a:defRPr lang="en-US"/>
    </a:defPPr>
    <a:lvl1pPr marL="0" algn="l" defTabSz="2177278" rtl="0" eaLnBrk="1" latinLnBrk="0" hangingPunct="1">
      <a:defRPr sz="4300" kern="1200">
        <a:solidFill>
          <a:schemeClr val="tx1"/>
        </a:solidFill>
        <a:latin typeface="+mn-lt"/>
        <a:ea typeface="+mn-ea"/>
        <a:cs typeface="+mn-cs"/>
      </a:defRPr>
    </a:lvl1pPr>
    <a:lvl2pPr marL="1088639" algn="l" defTabSz="2177278" rtl="0" eaLnBrk="1" latinLnBrk="0" hangingPunct="1">
      <a:defRPr sz="4300" kern="1200">
        <a:solidFill>
          <a:schemeClr val="tx1"/>
        </a:solidFill>
        <a:latin typeface="+mn-lt"/>
        <a:ea typeface="+mn-ea"/>
        <a:cs typeface="+mn-cs"/>
      </a:defRPr>
    </a:lvl2pPr>
    <a:lvl3pPr marL="2177278" algn="l" defTabSz="2177278" rtl="0" eaLnBrk="1" latinLnBrk="0" hangingPunct="1">
      <a:defRPr sz="4300" kern="1200">
        <a:solidFill>
          <a:schemeClr val="tx1"/>
        </a:solidFill>
        <a:latin typeface="+mn-lt"/>
        <a:ea typeface="+mn-ea"/>
        <a:cs typeface="+mn-cs"/>
      </a:defRPr>
    </a:lvl3pPr>
    <a:lvl4pPr marL="3265917" algn="l" defTabSz="2177278" rtl="0" eaLnBrk="1" latinLnBrk="0" hangingPunct="1">
      <a:defRPr sz="4300" kern="1200">
        <a:solidFill>
          <a:schemeClr val="tx1"/>
        </a:solidFill>
        <a:latin typeface="+mn-lt"/>
        <a:ea typeface="+mn-ea"/>
        <a:cs typeface="+mn-cs"/>
      </a:defRPr>
    </a:lvl4pPr>
    <a:lvl5pPr marL="4354556" algn="l" defTabSz="2177278" rtl="0" eaLnBrk="1" latinLnBrk="0" hangingPunct="1">
      <a:defRPr sz="4300" kern="1200">
        <a:solidFill>
          <a:schemeClr val="tx1"/>
        </a:solidFill>
        <a:latin typeface="+mn-lt"/>
        <a:ea typeface="+mn-ea"/>
        <a:cs typeface="+mn-cs"/>
      </a:defRPr>
    </a:lvl5pPr>
    <a:lvl6pPr marL="5443195" algn="l" defTabSz="2177278" rtl="0" eaLnBrk="1" latinLnBrk="0" hangingPunct="1">
      <a:defRPr sz="4300" kern="1200">
        <a:solidFill>
          <a:schemeClr val="tx1"/>
        </a:solidFill>
        <a:latin typeface="+mn-lt"/>
        <a:ea typeface="+mn-ea"/>
        <a:cs typeface="+mn-cs"/>
      </a:defRPr>
    </a:lvl6pPr>
    <a:lvl7pPr marL="6531834" algn="l" defTabSz="2177278" rtl="0" eaLnBrk="1" latinLnBrk="0" hangingPunct="1">
      <a:defRPr sz="4300" kern="1200">
        <a:solidFill>
          <a:schemeClr val="tx1"/>
        </a:solidFill>
        <a:latin typeface="+mn-lt"/>
        <a:ea typeface="+mn-ea"/>
        <a:cs typeface="+mn-cs"/>
      </a:defRPr>
    </a:lvl7pPr>
    <a:lvl8pPr marL="7620472" algn="l" defTabSz="2177278" rtl="0" eaLnBrk="1" latinLnBrk="0" hangingPunct="1">
      <a:defRPr sz="4300" kern="1200">
        <a:solidFill>
          <a:schemeClr val="tx1"/>
        </a:solidFill>
        <a:latin typeface="+mn-lt"/>
        <a:ea typeface="+mn-ea"/>
        <a:cs typeface="+mn-cs"/>
      </a:defRPr>
    </a:lvl8pPr>
    <a:lvl9pPr marL="8709111" algn="l" defTabSz="2177278" rtl="0" eaLnBrk="1" latinLnBrk="0" hangingPunct="1">
      <a:defRPr sz="43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0" userDrawn="1">
          <p15:clr>
            <a:srgbClr val="A4A3A4"/>
          </p15:clr>
        </p15:guide>
        <p15:guide id="2" pos="76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CCCC"/>
    <a:srgbClr val="FFCCFF"/>
    <a:srgbClr val="D6F7FE"/>
    <a:srgbClr val="E7F7FF"/>
    <a:srgbClr val="EEF7E9"/>
    <a:srgbClr val="135F82"/>
    <a:srgbClr val="FFFFFF"/>
    <a:srgbClr val="008000"/>
    <a:srgbClr val="2424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353" autoAdjust="0"/>
    <p:restoredTop sz="94139" autoAdjust="0"/>
  </p:normalViewPr>
  <p:slideViewPr>
    <p:cSldViewPr>
      <p:cViewPr varScale="1">
        <p:scale>
          <a:sx n="35" d="100"/>
          <a:sy n="35" d="100"/>
        </p:scale>
        <p:origin x="84" y="90"/>
      </p:cViewPr>
      <p:guideLst>
        <p:guide orient="horz" pos="4320"/>
        <p:guide pos="7680"/>
      </p:guideLst>
    </p:cSldViewPr>
  </p:slideViewPr>
  <p:notesTextViewPr>
    <p:cViewPr>
      <p:scale>
        <a:sx n="100" d="100"/>
        <a:sy n="100" d="100"/>
      </p:scale>
      <p:origin x="0" y="0"/>
    </p:cViewPr>
  </p:notesTextViewPr>
  <p:notesViewPr>
    <p:cSldViewPr>
      <p:cViewPr varScale="1">
        <p:scale>
          <a:sx n="56" d="100"/>
          <a:sy n="56" d="100"/>
        </p:scale>
        <p:origin x="-2886"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gs" Target="tags/tag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3BB293-0719-4B19-A181-EE36FD0623AD}" type="datetimeFigureOut">
              <a:rPr lang="en-US" smtClean="0"/>
              <a:pPr/>
              <a:t>4/7/2022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EA8B73-FCCD-4D4C-BC4E-0CE5120A1B5B}" type="slidenum">
              <a:rPr lang="en-US" smtClean="0"/>
              <a:pPr/>
              <a:t>‹#›</a:t>
            </a:fld>
            <a:endParaRPr lang="en-US"/>
          </a:p>
        </p:txBody>
      </p:sp>
    </p:spTree>
    <p:extLst>
      <p:ext uri="{BB962C8B-B14F-4D97-AF65-F5344CB8AC3E}">
        <p14:creationId xmlns:p14="http://schemas.microsoft.com/office/powerpoint/2010/main" val="3059963718"/>
      </p:ext>
    </p:extLst>
  </p:cSld>
  <p:clrMap bg1="lt1" tx1="dk1" bg2="lt2" tx2="dk2" accent1="accent1" accent2="accent2" accent3="accent3" accent4="accent4" accent5="accent5" accent6="accent6" hlink="hlink" folHlink="folHlink"/>
  <p:notesStyle>
    <a:lvl1pPr marL="0" algn="l" defTabSz="2177278" rtl="0" eaLnBrk="1" latinLnBrk="0" hangingPunct="1">
      <a:defRPr sz="2900" kern="1200">
        <a:solidFill>
          <a:schemeClr val="tx1"/>
        </a:solidFill>
        <a:latin typeface="+mn-lt"/>
        <a:ea typeface="+mn-ea"/>
        <a:cs typeface="+mn-cs"/>
      </a:defRPr>
    </a:lvl1pPr>
    <a:lvl2pPr marL="1088639" algn="l" defTabSz="2177278" rtl="0" eaLnBrk="1" latinLnBrk="0" hangingPunct="1">
      <a:defRPr sz="2900" kern="1200">
        <a:solidFill>
          <a:schemeClr val="tx1"/>
        </a:solidFill>
        <a:latin typeface="+mn-lt"/>
        <a:ea typeface="+mn-ea"/>
        <a:cs typeface="+mn-cs"/>
      </a:defRPr>
    </a:lvl2pPr>
    <a:lvl3pPr marL="2177278" algn="l" defTabSz="2177278" rtl="0" eaLnBrk="1" latinLnBrk="0" hangingPunct="1">
      <a:defRPr sz="2900" kern="1200">
        <a:solidFill>
          <a:schemeClr val="tx1"/>
        </a:solidFill>
        <a:latin typeface="+mn-lt"/>
        <a:ea typeface="+mn-ea"/>
        <a:cs typeface="+mn-cs"/>
      </a:defRPr>
    </a:lvl3pPr>
    <a:lvl4pPr marL="3265917" algn="l" defTabSz="2177278" rtl="0" eaLnBrk="1" latinLnBrk="0" hangingPunct="1">
      <a:defRPr sz="2900" kern="1200">
        <a:solidFill>
          <a:schemeClr val="tx1"/>
        </a:solidFill>
        <a:latin typeface="+mn-lt"/>
        <a:ea typeface="+mn-ea"/>
        <a:cs typeface="+mn-cs"/>
      </a:defRPr>
    </a:lvl4pPr>
    <a:lvl5pPr marL="4354556" algn="l" defTabSz="2177278" rtl="0" eaLnBrk="1" latinLnBrk="0" hangingPunct="1">
      <a:defRPr sz="2900" kern="1200">
        <a:solidFill>
          <a:schemeClr val="tx1"/>
        </a:solidFill>
        <a:latin typeface="+mn-lt"/>
        <a:ea typeface="+mn-ea"/>
        <a:cs typeface="+mn-cs"/>
      </a:defRPr>
    </a:lvl5pPr>
    <a:lvl6pPr marL="5443195" algn="l" defTabSz="2177278" rtl="0" eaLnBrk="1" latinLnBrk="0" hangingPunct="1">
      <a:defRPr sz="2900" kern="1200">
        <a:solidFill>
          <a:schemeClr val="tx1"/>
        </a:solidFill>
        <a:latin typeface="+mn-lt"/>
        <a:ea typeface="+mn-ea"/>
        <a:cs typeface="+mn-cs"/>
      </a:defRPr>
    </a:lvl6pPr>
    <a:lvl7pPr marL="6531834" algn="l" defTabSz="2177278" rtl="0" eaLnBrk="1" latinLnBrk="0" hangingPunct="1">
      <a:defRPr sz="2900" kern="1200">
        <a:solidFill>
          <a:schemeClr val="tx1"/>
        </a:solidFill>
        <a:latin typeface="+mn-lt"/>
        <a:ea typeface="+mn-ea"/>
        <a:cs typeface="+mn-cs"/>
      </a:defRPr>
    </a:lvl7pPr>
    <a:lvl8pPr marL="7620472" algn="l" defTabSz="2177278" rtl="0" eaLnBrk="1" latinLnBrk="0" hangingPunct="1">
      <a:defRPr sz="2900" kern="1200">
        <a:solidFill>
          <a:schemeClr val="tx1"/>
        </a:solidFill>
        <a:latin typeface="+mn-lt"/>
        <a:ea typeface="+mn-ea"/>
        <a:cs typeface="+mn-cs"/>
      </a:defRPr>
    </a:lvl8pPr>
    <a:lvl9pPr marL="8709111" algn="l" defTabSz="2177278" rtl="0" eaLnBrk="1" latinLnBrk="0" hangingPunct="1">
      <a:defRPr sz="2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a:t>
            </a:fld>
            <a:endParaRPr lang="en-US"/>
          </a:p>
        </p:txBody>
      </p:sp>
    </p:spTree>
    <p:extLst>
      <p:ext uri="{BB962C8B-B14F-4D97-AF65-F5344CB8AC3E}">
        <p14:creationId xmlns:p14="http://schemas.microsoft.com/office/powerpoint/2010/main" val="34185649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11</a:t>
            </a:fld>
            <a:endParaRPr lang="en-US"/>
          </a:p>
        </p:txBody>
      </p:sp>
    </p:spTree>
    <p:extLst>
      <p:ext uri="{BB962C8B-B14F-4D97-AF65-F5344CB8AC3E}">
        <p14:creationId xmlns:p14="http://schemas.microsoft.com/office/powerpoint/2010/main" val="33462416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D623D8C-BCC6-453A-B078-455701A5542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887839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D623D8C-BCC6-453A-B078-455701A5542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188260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D623D8C-BCC6-453A-B078-455701A5542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307323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D623D8C-BCC6-453A-B078-455701A5542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517443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D623D8C-BCC6-453A-B078-455701A5542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042633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D623D8C-BCC6-453A-B078-455701A5542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537098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D623D8C-BCC6-453A-B078-455701A5542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083171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D623D8C-BCC6-453A-B078-455701A5542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14793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D623D8C-BCC6-453A-B078-455701A5542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436090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3</a:t>
            </a:fld>
            <a:endParaRPr lang="en-US"/>
          </a:p>
        </p:txBody>
      </p:sp>
    </p:spTree>
    <p:extLst>
      <p:ext uri="{BB962C8B-B14F-4D97-AF65-F5344CB8AC3E}">
        <p14:creationId xmlns:p14="http://schemas.microsoft.com/office/powerpoint/2010/main" val="5398658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D623D8C-BCC6-453A-B078-455701A5542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493147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D623D8C-BCC6-453A-B078-455701A5542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015262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4</a:t>
            </a:fld>
            <a:endParaRPr lang="en-US"/>
          </a:p>
        </p:txBody>
      </p:sp>
    </p:spTree>
    <p:extLst>
      <p:ext uri="{BB962C8B-B14F-4D97-AF65-F5344CB8AC3E}">
        <p14:creationId xmlns:p14="http://schemas.microsoft.com/office/powerpoint/2010/main" val="26529205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5</a:t>
            </a:fld>
            <a:endParaRPr lang="en-US"/>
          </a:p>
        </p:txBody>
      </p:sp>
    </p:spTree>
    <p:extLst>
      <p:ext uri="{BB962C8B-B14F-4D97-AF65-F5344CB8AC3E}">
        <p14:creationId xmlns:p14="http://schemas.microsoft.com/office/powerpoint/2010/main" val="3254115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6</a:t>
            </a:fld>
            <a:endParaRPr lang="en-US"/>
          </a:p>
        </p:txBody>
      </p:sp>
    </p:spTree>
    <p:extLst>
      <p:ext uri="{BB962C8B-B14F-4D97-AF65-F5344CB8AC3E}">
        <p14:creationId xmlns:p14="http://schemas.microsoft.com/office/powerpoint/2010/main" val="34725304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7</a:t>
            </a:fld>
            <a:endParaRPr lang="en-US"/>
          </a:p>
        </p:txBody>
      </p:sp>
    </p:spTree>
    <p:extLst>
      <p:ext uri="{BB962C8B-B14F-4D97-AF65-F5344CB8AC3E}">
        <p14:creationId xmlns:p14="http://schemas.microsoft.com/office/powerpoint/2010/main" val="3684127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8</a:t>
            </a:fld>
            <a:endParaRPr lang="en-US"/>
          </a:p>
        </p:txBody>
      </p:sp>
    </p:spTree>
    <p:extLst>
      <p:ext uri="{BB962C8B-B14F-4D97-AF65-F5344CB8AC3E}">
        <p14:creationId xmlns:p14="http://schemas.microsoft.com/office/powerpoint/2010/main" val="41162167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9</a:t>
            </a:fld>
            <a:endParaRPr lang="en-US"/>
          </a:p>
        </p:txBody>
      </p:sp>
    </p:spTree>
    <p:extLst>
      <p:ext uri="{BB962C8B-B14F-4D97-AF65-F5344CB8AC3E}">
        <p14:creationId xmlns:p14="http://schemas.microsoft.com/office/powerpoint/2010/main" val="2973523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10</a:t>
            </a:fld>
            <a:endParaRPr lang="en-US"/>
          </a:p>
        </p:txBody>
      </p:sp>
    </p:spTree>
    <p:extLst>
      <p:ext uri="{BB962C8B-B14F-4D97-AF65-F5344CB8AC3E}">
        <p14:creationId xmlns:p14="http://schemas.microsoft.com/office/powerpoint/2010/main" val="16737758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99727" y="1781954"/>
            <a:ext cx="21031200" cy="2651126"/>
          </a:xfrm>
          <a:prstGeom prst="rect">
            <a:avLst/>
          </a:prstGeom>
        </p:spPr>
        <p:txBody>
          <a:bodyPr/>
          <a:lstStyle>
            <a:lvl1pPr algn="l">
              <a:defRPr sz="5400">
                <a:latin typeface="Tomaho"/>
              </a:defRPr>
            </a:lvl1pPr>
          </a:lstStyle>
          <a:p>
            <a:r>
              <a:rPr lang="en-US"/>
              <a:t>Click to edit Master title style</a:t>
            </a:r>
          </a:p>
        </p:txBody>
      </p:sp>
      <p:sp>
        <p:nvSpPr>
          <p:cNvPr id="3" name="Content Placeholder 2"/>
          <p:cNvSpPr>
            <a:spLocks noGrp="1"/>
          </p:cNvSpPr>
          <p:nvPr>
            <p:ph sz="half" idx="1"/>
          </p:nvPr>
        </p:nvSpPr>
        <p:spPr>
          <a:xfrm>
            <a:off x="1699727" y="4702953"/>
            <a:ext cx="10363200" cy="8702676"/>
          </a:xfrm>
          <a:prstGeom prst="rect">
            <a:avLst/>
          </a:prstGeom>
        </p:spPr>
        <p:txBody>
          <a:bodyPr/>
          <a:lstStyle>
            <a:lvl1pPr algn="l">
              <a:defRPr sz="4800">
                <a:latin typeface="Tomaho"/>
              </a:defRPr>
            </a:lvl1pPr>
            <a:lvl2pPr algn="l">
              <a:defRPr sz="4800">
                <a:latin typeface="Tomaho"/>
              </a:defRPr>
            </a:lvl2pPr>
            <a:lvl3pPr algn="l">
              <a:defRPr sz="4800">
                <a:latin typeface="Tomaho"/>
              </a:defRPr>
            </a:lvl3pPr>
            <a:lvl4pPr algn="l">
              <a:defRPr sz="4800">
                <a:latin typeface="Tomaho"/>
              </a:defRPr>
            </a:lvl4pPr>
            <a:lvl5pPr algn="l">
              <a:defRPr sz="4800">
                <a:latin typeface="Tomaho"/>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67727" y="4702953"/>
            <a:ext cx="10363200" cy="8702676"/>
          </a:xfrm>
          <a:prstGeom prst="rect">
            <a:avLst/>
          </a:prstGeom>
        </p:spPr>
        <p:txBody>
          <a:bodyPr/>
          <a:lstStyle>
            <a:lvl1pPr algn="l">
              <a:defRPr sz="4800">
                <a:latin typeface="Tomaho"/>
              </a:defRPr>
            </a:lvl1pPr>
            <a:lvl2pPr algn="l">
              <a:defRPr sz="4800">
                <a:latin typeface="Tomaho"/>
              </a:defRPr>
            </a:lvl2pPr>
            <a:lvl3pPr algn="l">
              <a:defRPr sz="4800">
                <a:latin typeface="Tomaho"/>
              </a:defRPr>
            </a:lvl3pPr>
            <a:lvl4pPr algn="l">
              <a:defRPr sz="4800">
                <a:latin typeface="Tomaho"/>
              </a:defRPr>
            </a:lvl4pPr>
            <a:lvl5pPr algn="l">
              <a:defRPr sz="4800">
                <a:latin typeface="Tomaho"/>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4/7/2022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9622073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up)">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up)">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up)">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up)">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up)">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4">
                                            <p:txEl>
                                              <p:pRg st="0" end="0"/>
                                            </p:txEl>
                                          </p:spTgt>
                                        </p:tgtEl>
                                        <p:attrNameLst>
                                          <p:attrName>style.visibility</p:attrName>
                                        </p:attrNameLst>
                                      </p:cBhvr>
                                      <p:to>
                                        <p:strVal val="visible"/>
                                      </p:to>
                                    </p:set>
                                    <p:animEffect transition="in" filter="wipe(up)">
                                      <p:cBhvr>
                                        <p:cTn id="37" dur="500"/>
                                        <p:tgtEl>
                                          <p:spTgt spid="4">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4">
                                            <p:txEl>
                                              <p:pRg st="1" end="1"/>
                                            </p:txEl>
                                          </p:spTgt>
                                        </p:tgtEl>
                                        <p:attrNameLst>
                                          <p:attrName>style.visibility</p:attrName>
                                        </p:attrNameLst>
                                      </p:cBhvr>
                                      <p:to>
                                        <p:strVal val="visible"/>
                                      </p:to>
                                    </p:set>
                                    <p:animEffect transition="in" filter="wipe(up)">
                                      <p:cBhvr>
                                        <p:cTn id="42" dur="500"/>
                                        <p:tgtEl>
                                          <p:spTgt spid="4">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4">
                                            <p:txEl>
                                              <p:pRg st="2" end="2"/>
                                            </p:txEl>
                                          </p:spTgt>
                                        </p:tgtEl>
                                        <p:attrNameLst>
                                          <p:attrName>style.visibility</p:attrName>
                                        </p:attrNameLst>
                                      </p:cBhvr>
                                      <p:to>
                                        <p:strVal val="visible"/>
                                      </p:to>
                                    </p:set>
                                    <p:animEffect transition="in" filter="wipe(up)">
                                      <p:cBhvr>
                                        <p:cTn id="47" dur="500"/>
                                        <p:tgtEl>
                                          <p:spTgt spid="4">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4">
                                            <p:txEl>
                                              <p:pRg st="3" end="3"/>
                                            </p:txEl>
                                          </p:spTgt>
                                        </p:tgtEl>
                                        <p:attrNameLst>
                                          <p:attrName>style.visibility</p:attrName>
                                        </p:attrNameLst>
                                      </p:cBhvr>
                                      <p:to>
                                        <p:strVal val="visible"/>
                                      </p:to>
                                    </p:set>
                                    <p:animEffect transition="in" filter="wipe(up)">
                                      <p:cBhvr>
                                        <p:cTn id="52" dur="500"/>
                                        <p:tgtEl>
                                          <p:spTgt spid="4">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grpId="0" nodeType="clickEffect">
                                  <p:stCondLst>
                                    <p:cond delay="0"/>
                                  </p:stCondLst>
                                  <p:childTnLst>
                                    <p:set>
                                      <p:cBhvr>
                                        <p:cTn id="56" dur="1" fill="hold">
                                          <p:stCondLst>
                                            <p:cond delay="0"/>
                                          </p:stCondLst>
                                        </p:cTn>
                                        <p:tgtEl>
                                          <p:spTgt spid="4">
                                            <p:txEl>
                                              <p:pRg st="4" end="4"/>
                                            </p:txEl>
                                          </p:spTgt>
                                        </p:tgtEl>
                                        <p:attrNameLst>
                                          <p:attrName>style.visibility</p:attrName>
                                        </p:attrNameLst>
                                      </p:cBhvr>
                                      <p:to>
                                        <p:strVal val="visible"/>
                                      </p:to>
                                    </p:set>
                                    <p:animEffect transition="in" filter="wipe(up)">
                                      <p:cBhvr>
                                        <p:cTn id="5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2">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3">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4">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5">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Lst>
      </p:bldP>
      <p:bldP spid="4" grpId="0" build="p">
        <p:tmplLst>
          <p:tmpl lvl="1">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2">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3">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4">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5">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623676"/>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1676400" y="730250"/>
            <a:ext cx="15468600" cy="11623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4/7/2022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1808330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56836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69597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6"/>
            <a:ext cx="18288000" cy="4775200"/>
          </a:xfrm>
          <a:prstGeom prst="rect">
            <a:avLst/>
          </a:prstGeom>
        </p:spPr>
        <p:txBody>
          <a:bodyPr anchor="b"/>
          <a:lstStyle>
            <a:lvl1pPr algn="ctr">
              <a:defRPr sz="12000"/>
            </a:lvl1pPr>
          </a:lstStyle>
          <a:p>
            <a:r>
              <a:rPr lang="en-US"/>
              <a:t>Click to edit Master title style</a:t>
            </a:r>
          </a:p>
        </p:txBody>
      </p:sp>
      <p:sp>
        <p:nvSpPr>
          <p:cNvPr id="3" name="Subtitle 2"/>
          <p:cNvSpPr>
            <a:spLocks noGrp="1"/>
          </p:cNvSpPr>
          <p:nvPr>
            <p:ph type="subTitle" idx="1"/>
          </p:nvPr>
        </p:nvSpPr>
        <p:spPr>
          <a:xfrm>
            <a:off x="3048000" y="7204076"/>
            <a:ext cx="18288000" cy="3311524"/>
          </a:xfrm>
          <a:prstGeom prst="rect">
            <a:avLst/>
          </a:prstGeo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a:t>Click to edit Master subtitle style</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4/7/2022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031787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1676400" y="3651250"/>
            <a:ext cx="21031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4/7/2022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7896152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7"/>
            <a:ext cx="21031200" cy="5705474"/>
          </a:xfrm>
          <a:prstGeom prst="rect">
            <a:avLst/>
          </a:prstGeom>
        </p:spPr>
        <p:txBody>
          <a:bodyPr anchor="b"/>
          <a:lstStyle>
            <a:lvl1pPr>
              <a:defRPr sz="12000"/>
            </a:lvl1pPr>
          </a:lstStyle>
          <a:p>
            <a:r>
              <a:rPr lang="en-US"/>
              <a:t>Click to edit Master title style</a:t>
            </a:r>
          </a:p>
        </p:txBody>
      </p:sp>
      <p:sp>
        <p:nvSpPr>
          <p:cNvPr id="3" name="Text Placeholder 2"/>
          <p:cNvSpPr>
            <a:spLocks noGrp="1"/>
          </p:cNvSpPr>
          <p:nvPr>
            <p:ph type="body" idx="1"/>
          </p:nvPr>
        </p:nvSpPr>
        <p:spPr>
          <a:xfrm>
            <a:off x="1663700" y="9178927"/>
            <a:ext cx="21031200" cy="3000374"/>
          </a:xfrm>
          <a:prstGeom prst="rect">
            <a:avLst/>
          </a:prstGeo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4/7/2022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3815944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1676400" y="3651250"/>
            <a:ext cx="10363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44400" y="3651250"/>
            <a:ext cx="10363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4/7/2022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5636833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6" y="730251"/>
            <a:ext cx="21031200" cy="2651126"/>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1679577" y="3362326"/>
            <a:ext cx="10315574"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4" name="Content Placeholder 3"/>
          <p:cNvSpPr>
            <a:spLocks noGrp="1"/>
          </p:cNvSpPr>
          <p:nvPr>
            <p:ph sz="half" idx="2"/>
          </p:nvPr>
        </p:nvSpPr>
        <p:spPr>
          <a:xfrm>
            <a:off x="1679577" y="5010150"/>
            <a:ext cx="10315574"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6"/>
            <a:ext cx="10366376"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6" name="Content Placeholder 5"/>
          <p:cNvSpPr>
            <a:spLocks noGrp="1"/>
          </p:cNvSpPr>
          <p:nvPr>
            <p:ph sz="quarter" idx="4"/>
          </p:nvPr>
        </p:nvSpPr>
        <p:spPr>
          <a:xfrm>
            <a:off x="12344400" y="5010150"/>
            <a:ext cx="10366376"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4/7/2022</a:t>
            </a:fld>
            <a:endParaRPr lang="en-US"/>
          </a:p>
        </p:txBody>
      </p:sp>
      <p:sp>
        <p:nvSpPr>
          <p:cNvPr id="8" name="Footer Placeholder 7"/>
          <p:cNvSpPr>
            <a:spLocks noGrp="1"/>
          </p:cNvSpPr>
          <p:nvPr>
            <p:ph type="ftr" sz="quarter" idx="11"/>
          </p:nvPr>
        </p:nvSpPr>
        <p:spPr>
          <a:xfrm>
            <a:off x="8077200" y="12712701"/>
            <a:ext cx="8229600" cy="730250"/>
          </a:xfrm>
          <a:prstGeom prst="rect">
            <a:avLst/>
          </a:prstGeom>
        </p:spPr>
        <p:txBody>
          <a:bodyPr/>
          <a:lstStyle/>
          <a:p>
            <a:endParaRPr lang="en-US"/>
          </a:p>
        </p:txBody>
      </p:sp>
      <p:sp>
        <p:nvSpPr>
          <p:cNvPr id="9" name="Slide Number Placeholder 8"/>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2777782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4/7/2022</a:t>
            </a:fld>
            <a:endParaRPr lang="en-US"/>
          </a:p>
        </p:txBody>
      </p:sp>
      <p:sp>
        <p:nvSpPr>
          <p:cNvPr id="4" name="Footer Placeholder 3"/>
          <p:cNvSpPr>
            <a:spLocks noGrp="1"/>
          </p:cNvSpPr>
          <p:nvPr>
            <p:ph type="ftr" sz="quarter" idx="11"/>
          </p:nvPr>
        </p:nvSpPr>
        <p:spPr>
          <a:xfrm>
            <a:off x="8077200" y="12712701"/>
            <a:ext cx="8229600" cy="730250"/>
          </a:xfrm>
          <a:prstGeom prst="rect">
            <a:avLst/>
          </a:prstGeom>
        </p:spPr>
        <p:txBody>
          <a:bodyPr/>
          <a:lstStyle/>
          <a:p>
            <a:endParaRPr lang="en-US"/>
          </a:p>
        </p:txBody>
      </p:sp>
      <p:sp>
        <p:nvSpPr>
          <p:cNvPr id="5" name="Slide Number Placeholder 4"/>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0195105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4/7/2022</a:t>
            </a:fld>
            <a:endParaRPr lang="en-US"/>
          </a:p>
        </p:txBody>
      </p:sp>
      <p:sp>
        <p:nvSpPr>
          <p:cNvPr id="3" name="Footer Placeholder 2"/>
          <p:cNvSpPr>
            <a:spLocks noGrp="1"/>
          </p:cNvSpPr>
          <p:nvPr>
            <p:ph type="ftr" sz="quarter" idx="11"/>
          </p:nvPr>
        </p:nvSpPr>
        <p:spPr>
          <a:xfrm>
            <a:off x="8077200" y="12712701"/>
            <a:ext cx="8229600" cy="730250"/>
          </a:xfrm>
          <a:prstGeom prst="rect">
            <a:avLst/>
          </a:prstGeom>
        </p:spPr>
        <p:txBody>
          <a:bodyPr/>
          <a:lstStyle/>
          <a:p>
            <a:endParaRPr lang="en-US"/>
          </a:p>
        </p:txBody>
      </p:sp>
      <p:sp>
        <p:nvSpPr>
          <p:cNvPr id="4" name="Slide Number Placeholder 3"/>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3012462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6" y="730251"/>
            <a:ext cx="21031200" cy="2651126"/>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1679577" y="3362326"/>
            <a:ext cx="10315574"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4" name="Content Placeholder 3"/>
          <p:cNvSpPr>
            <a:spLocks noGrp="1"/>
          </p:cNvSpPr>
          <p:nvPr>
            <p:ph sz="half" idx="2"/>
          </p:nvPr>
        </p:nvSpPr>
        <p:spPr>
          <a:xfrm>
            <a:off x="1679577" y="5010150"/>
            <a:ext cx="10315574"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6"/>
            <a:ext cx="10366376"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6" name="Content Placeholder 5"/>
          <p:cNvSpPr>
            <a:spLocks noGrp="1"/>
          </p:cNvSpPr>
          <p:nvPr>
            <p:ph sz="quarter" idx="4"/>
          </p:nvPr>
        </p:nvSpPr>
        <p:spPr>
          <a:xfrm>
            <a:off x="12344400" y="5010150"/>
            <a:ext cx="10366376"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4/7/2022</a:t>
            </a:fld>
            <a:endParaRPr lang="en-US"/>
          </a:p>
        </p:txBody>
      </p:sp>
      <p:sp>
        <p:nvSpPr>
          <p:cNvPr id="8" name="Footer Placeholder 7"/>
          <p:cNvSpPr>
            <a:spLocks noGrp="1"/>
          </p:cNvSpPr>
          <p:nvPr>
            <p:ph type="ftr" sz="quarter" idx="11"/>
          </p:nvPr>
        </p:nvSpPr>
        <p:spPr>
          <a:xfrm>
            <a:off x="8077200" y="12712701"/>
            <a:ext cx="8229600" cy="730250"/>
          </a:xfrm>
          <a:prstGeom prst="rect">
            <a:avLst/>
          </a:prstGeom>
        </p:spPr>
        <p:txBody>
          <a:bodyPr/>
          <a:lstStyle/>
          <a:p>
            <a:endParaRPr lang="en-US"/>
          </a:p>
        </p:txBody>
      </p:sp>
      <p:sp>
        <p:nvSpPr>
          <p:cNvPr id="9" name="Slide Number Placeholder 8"/>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0275080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Content Placeholder 2"/>
          <p:cNvSpPr>
            <a:spLocks noGrp="1"/>
          </p:cNvSpPr>
          <p:nvPr>
            <p:ph idx="1"/>
          </p:nvPr>
        </p:nvSpPr>
        <p:spPr>
          <a:xfrm>
            <a:off x="10366376" y="1974851"/>
            <a:ext cx="12344400" cy="9747250"/>
          </a:xfrm>
          <a:prstGeom prst="rect">
            <a:avLst/>
          </a:prstGeo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4/7/2022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5404811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Picture Placeholder 2"/>
          <p:cNvSpPr>
            <a:spLocks noGrp="1"/>
          </p:cNvSpPr>
          <p:nvPr>
            <p:ph type="pic" idx="1"/>
          </p:nvPr>
        </p:nvSpPr>
        <p:spPr>
          <a:xfrm>
            <a:off x="10366376" y="1974851"/>
            <a:ext cx="12344400" cy="9747250"/>
          </a:xfrm>
          <a:prstGeom prst="rect">
            <a:avLst/>
          </a:prstGeo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en-US"/>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4/7/2022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3237073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1676400" y="3651250"/>
            <a:ext cx="21031200" cy="8702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4/7/2022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1399306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623676"/>
          </a:xfrm>
          <a:prstGeom prst="rect">
            <a:avLst/>
          </a:prstGeom>
        </p:spPr>
        <p:txBody>
          <a:bodyPr vert="eaVert"/>
          <a:lstStyle/>
          <a:p>
            <a:r>
              <a:rPr lang="en-US"/>
              <a:t>Click to edit Master title style</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4/7/2022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1840485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0" y="12712706"/>
            <a:ext cx="5689601" cy="730250"/>
          </a:xfrm>
          <a:prstGeom prst="rect">
            <a:avLst/>
          </a:prstGeom>
        </p:spPr>
        <p:txBody>
          <a:bodyPr lIns="91426" tIns="45713" rIns="91426" bIns="45713"/>
          <a:lstStyle/>
          <a:p>
            <a:fld id="{D15044BE-B3F3-4258-B55D-9238C2EBFDF1}" type="datetimeFigureOut">
              <a:rPr lang="en-US" smtClean="0"/>
              <a:pPr/>
              <a:t>4/7/2022</a:t>
            </a:fld>
            <a:endParaRPr lang="en-US"/>
          </a:p>
        </p:txBody>
      </p:sp>
      <p:sp>
        <p:nvSpPr>
          <p:cNvPr id="5" name="Footer Placeholder 4"/>
          <p:cNvSpPr>
            <a:spLocks noGrp="1"/>
          </p:cNvSpPr>
          <p:nvPr>
            <p:ph type="ftr" sz="quarter" idx="11"/>
          </p:nvPr>
        </p:nvSpPr>
        <p:spPr>
          <a:xfrm>
            <a:off x="8331205" y="12712706"/>
            <a:ext cx="7721601" cy="730250"/>
          </a:xfrm>
          <a:prstGeom prst="rect">
            <a:avLst/>
          </a:prstGeom>
        </p:spPr>
        <p:txBody>
          <a:bodyPr lIns="91426" tIns="45713" rIns="91426" bIns="45713"/>
          <a:lstStyle/>
          <a:p>
            <a:endParaRPr lang="en-US"/>
          </a:p>
        </p:txBody>
      </p:sp>
      <p:sp>
        <p:nvSpPr>
          <p:cNvPr id="6" name="Slide Number Placeholder 5"/>
          <p:cNvSpPr>
            <a:spLocks noGrp="1"/>
          </p:cNvSpPr>
          <p:nvPr>
            <p:ph type="sldNum" sz="quarter" idx="12"/>
          </p:nvPr>
        </p:nvSpPr>
        <p:spPr>
          <a:xfrm>
            <a:off x="17475204" y="12712706"/>
            <a:ext cx="5689601" cy="730250"/>
          </a:xfrm>
          <a:prstGeom prst="rect">
            <a:avLst/>
          </a:prstGeom>
        </p:spPr>
        <p:txBody>
          <a:bodyPr lIns="91426" tIns="45713" rIns="91426" bIns="45713"/>
          <a:lstStyle/>
          <a:p>
            <a:fld id="{E56A0A80-8336-46B1-B89F-89FB7E7362A5}" type="slidenum">
              <a:rPr lang="en-US" smtClean="0"/>
              <a:pPr/>
              <a:t>‹#›</a:t>
            </a:fld>
            <a:endParaRPr lang="en-US"/>
          </a:p>
        </p:txBody>
      </p:sp>
    </p:spTree>
    <p:extLst>
      <p:ext uri="{BB962C8B-B14F-4D97-AF65-F5344CB8AC3E}">
        <p14:creationId xmlns:p14="http://schemas.microsoft.com/office/powerpoint/2010/main" val="29488620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2" y="12712702"/>
            <a:ext cx="5689600" cy="730250"/>
          </a:xfrm>
          <a:prstGeom prst="rect">
            <a:avLst/>
          </a:prstGeom>
        </p:spPr>
        <p:txBody>
          <a:bodyPr/>
          <a:lstStyle/>
          <a:p>
            <a:fld id="{D15044BE-B3F3-4258-B55D-9238C2EBFDF1}" type="datetimeFigureOut">
              <a:rPr lang="en-US" smtClean="0"/>
              <a:pPr/>
              <a:t>4/7/2022</a:t>
            </a:fld>
            <a:endParaRPr lang="en-US"/>
          </a:p>
        </p:txBody>
      </p:sp>
      <p:sp>
        <p:nvSpPr>
          <p:cNvPr id="5" name="Footer Placeholder 4"/>
          <p:cNvSpPr>
            <a:spLocks noGrp="1"/>
          </p:cNvSpPr>
          <p:nvPr>
            <p:ph type="ftr" sz="quarter" idx="11"/>
          </p:nvPr>
        </p:nvSpPr>
        <p:spPr>
          <a:xfrm>
            <a:off x="8331200" y="12712702"/>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1" y="12712702"/>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34231644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1" y="12712701"/>
            <a:ext cx="5689600" cy="730250"/>
          </a:xfrm>
          <a:prstGeom prst="rect">
            <a:avLst/>
          </a:prstGeom>
        </p:spPr>
        <p:txBody>
          <a:bodyPr/>
          <a:lstStyle/>
          <a:p>
            <a:fld id="{D15044BE-B3F3-4258-B55D-9238C2EBFDF1}" type="datetimeFigureOut">
              <a:rPr lang="en-US" smtClean="0"/>
              <a:pPr/>
              <a:t>4/7/2022</a:t>
            </a:fld>
            <a:endParaRPr lang="en-US"/>
          </a:p>
        </p:txBody>
      </p:sp>
      <p:sp>
        <p:nvSpPr>
          <p:cNvPr id="5" name="Footer Placeholder 4"/>
          <p:cNvSpPr>
            <a:spLocks noGrp="1"/>
          </p:cNvSpPr>
          <p:nvPr>
            <p:ph type="ftr" sz="quarter" idx="11"/>
          </p:nvPr>
        </p:nvSpPr>
        <p:spPr>
          <a:xfrm>
            <a:off x="8331200" y="12712701"/>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0" y="12712701"/>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4437660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1" y="12712701"/>
            <a:ext cx="5689600" cy="730250"/>
          </a:xfrm>
          <a:prstGeom prst="rect">
            <a:avLst/>
          </a:prstGeom>
        </p:spPr>
        <p:txBody>
          <a:bodyPr/>
          <a:lstStyle/>
          <a:p>
            <a:fld id="{D15044BE-B3F3-4258-B55D-9238C2EBFDF1}" type="datetimeFigureOut">
              <a:rPr lang="en-US" smtClean="0"/>
              <a:pPr/>
              <a:t>4/7/2022</a:t>
            </a:fld>
            <a:endParaRPr lang="en-US"/>
          </a:p>
        </p:txBody>
      </p:sp>
      <p:sp>
        <p:nvSpPr>
          <p:cNvPr id="5" name="Footer Placeholder 4"/>
          <p:cNvSpPr>
            <a:spLocks noGrp="1"/>
          </p:cNvSpPr>
          <p:nvPr>
            <p:ph type="ftr" sz="quarter" idx="11"/>
          </p:nvPr>
        </p:nvSpPr>
        <p:spPr>
          <a:xfrm>
            <a:off x="8331200" y="12712701"/>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0" y="12712701"/>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18298135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4/7/2022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pic>
        <p:nvPicPr>
          <p:cNvPr id="2" name="Picture 1">
            <a:extLst>
              <a:ext uri="{FF2B5EF4-FFF2-40B4-BE49-F238E27FC236}">
                <a16:creationId xmlns:a16="http://schemas.microsoft.com/office/drawing/2014/main" xmlns="" id="{B6FD4328-148B-4547-A4ED-C0C479A0C767}"/>
              </a:ext>
            </a:extLst>
          </p:cNvPr>
          <p:cNvPicPr>
            <a:picLocks noChangeAspect="1"/>
          </p:cNvPicPr>
          <p:nvPr userDrawn="1"/>
        </p:nvPicPr>
        <p:blipFill>
          <a:blip r:embed="rId2"/>
          <a:stretch>
            <a:fillRect/>
          </a:stretch>
        </p:blipFill>
        <p:spPr>
          <a:xfrm>
            <a:off x="0" y="0"/>
            <a:ext cx="24384000" cy="1286069"/>
          </a:xfrm>
          <a:prstGeom prst="rect">
            <a:avLst/>
          </a:prstGeom>
        </p:spPr>
      </p:pic>
    </p:spTree>
    <p:extLst>
      <p:ext uri="{BB962C8B-B14F-4D97-AF65-F5344CB8AC3E}">
        <p14:creationId xmlns:p14="http://schemas.microsoft.com/office/powerpoint/2010/main" val="24557510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7"/>
            <a:ext cx="21031200" cy="5705474"/>
          </a:xfrm>
          <a:prstGeom prst="rect">
            <a:avLst/>
          </a:prstGeom>
        </p:spPr>
        <p:txBody>
          <a:bodyPr anchor="b"/>
          <a:lstStyle>
            <a:lvl1pPr>
              <a:defRPr sz="12000"/>
            </a:lvl1pPr>
          </a:lstStyle>
          <a:p>
            <a:r>
              <a:rPr lang="en-US"/>
              <a:t>Click to edit Master title style</a:t>
            </a:r>
          </a:p>
        </p:txBody>
      </p:sp>
      <p:sp>
        <p:nvSpPr>
          <p:cNvPr id="3" name="Text Placeholder 2"/>
          <p:cNvSpPr>
            <a:spLocks noGrp="1"/>
          </p:cNvSpPr>
          <p:nvPr>
            <p:ph type="body" idx="1"/>
          </p:nvPr>
        </p:nvSpPr>
        <p:spPr>
          <a:xfrm>
            <a:off x="1663700" y="9178927"/>
            <a:ext cx="21031200" cy="3000374"/>
          </a:xfrm>
          <a:prstGeom prst="rect">
            <a:avLst/>
          </a:prstGeo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4/7/2022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8219381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4/7/2022</a:t>
            </a:fld>
            <a:endParaRPr lang="en-US"/>
          </a:p>
        </p:txBody>
      </p:sp>
      <p:sp>
        <p:nvSpPr>
          <p:cNvPr id="4" name="Footer Placeholder 3"/>
          <p:cNvSpPr>
            <a:spLocks noGrp="1"/>
          </p:cNvSpPr>
          <p:nvPr>
            <p:ph type="ftr" sz="quarter" idx="11"/>
          </p:nvPr>
        </p:nvSpPr>
        <p:spPr>
          <a:xfrm>
            <a:off x="8077200" y="12712701"/>
            <a:ext cx="8229600" cy="730250"/>
          </a:xfrm>
          <a:prstGeom prst="rect">
            <a:avLst/>
          </a:prstGeom>
        </p:spPr>
        <p:txBody>
          <a:bodyPr/>
          <a:lstStyle/>
          <a:p>
            <a:endParaRPr lang="en-US"/>
          </a:p>
        </p:txBody>
      </p:sp>
      <p:sp>
        <p:nvSpPr>
          <p:cNvPr id="5" name="Slide Number Placeholder 4"/>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4712419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4/7/2022</a:t>
            </a:fld>
            <a:endParaRPr lang="en-US"/>
          </a:p>
        </p:txBody>
      </p:sp>
      <p:sp>
        <p:nvSpPr>
          <p:cNvPr id="3" name="Footer Placeholder 2"/>
          <p:cNvSpPr>
            <a:spLocks noGrp="1"/>
          </p:cNvSpPr>
          <p:nvPr>
            <p:ph type="ftr" sz="quarter" idx="11"/>
          </p:nvPr>
        </p:nvSpPr>
        <p:spPr>
          <a:xfrm>
            <a:off x="8077200" y="12712701"/>
            <a:ext cx="8229600" cy="730250"/>
          </a:xfrm>
          <a:prstGeom prst="rect">
            <a:avLst/>
          </a:prstGeom>
        </p:spPr>
        <p:txBody>
          <a:bodyPr/>
          <a:lstStyle/>
          <a:p>
            <a:endParaRPr lang="en-US"/>
          </a:p>
        </p:txBody>
      </p:sp>
      <p:sp>
        <p:nvSpPr>
          <p:cNvPr id="4" name="Slide Number Placeholder 3"/>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6245898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Content Placeholder 2"/>
          <p:cNvSpPr>
            <a:spLocks noGrp="1"/>
          </p:cNvSpPr>
          <p:nvPr>
            <p:ph idx="1"/>
          </p:nvPr>
        </p:nvSpPr>
        <p:spPr>
          <a:xfrm>
            <a:off x="10366376" y="1974851"/>
            <a:ext cx="12344400" cy="9747250"/>
          </a:xfrm>
          <a:prstGeom prst="rect">
            <a:avLst/>
          </a:prstGeo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4/7/2022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40076558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Picture Placeholder 2"/>
          <p:cNvSpPr>
            <a:spLocks noGrp="1"/>
          </p:cNvSpPr>
          <p:nvPr>
            <p:ph type="pic" idx="1"/>
          </p:nvPr>
        </p:nvSpPr>
        <p:spPr>
          <a:xfrm>
            <a:off x="10366376" y="1974851"/>
            <a:ext cx="12344400" cy="9747250"/>
          </a:xfrm>
          <a:prstGeom prst="rect">
            <a:avLst/>
          </a:prstGeo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en-US"/>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4/7/2022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820983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1676400" y="3651250"/>
            <a:ext cx="21031200" cy="8702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4/7/2022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210885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image" Target="../media/image3.png"/><Relationship Id="rId2" Type="http://schemas.openxmlformats.org/officeDocument/2006/relationships/slideLayout" Target="../slideLayouts/slideLayout14.xml"/><Relationship Id="rId16"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3140210"/>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0" r:id="rId3"/>
    <p:sldLayoutId id="2147483741" r:id="rId4"/>
    <p:sldLayoutId id="2147483744" r:id="rId5"/>
    <p:sldLayoutId id="2147483745" r:id="rId6"/>
    <p:sldLayoutId id="2147483746" r:id="rId7"/>
    <p:sldLayoutId id="2147483747" r:id="rId8"/>
    <p:sldLayoutId id="2147483748" r:id="rId9"/>
    <p:sldLayoutId id="2147483749" r:id="rId10"/>
    <p:sldLayoutId id="2147483750" r:id="rId11"/>
    <p:sldLayoutId id="2147483782" r:id="rId12"/>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D02D81D6-6C80-4AD7-8303-A19CA2808612}"/>
              </a:ext>
            </a:extLst>
          </p:cNvPr>
          <p:cNvPicPr>
            <a:picLocks noChangeAspect="1"/>
          </p:cNvPicPr>
          <p:nvPr userDrawn="1"/>
        </p:nvPicPr>
        <p:blipFill>
          <a:blip r:embed="rId17"/>
          <a:stretch>
            <a:fillRect/>
          </a:stretch>
        </p:blipFill>
        <p:spPr>
          <a:xfrm>
            <a:off x="144203" y="1065704"/>
            <a:ext cx="24239797" cy="12650296"/>
          </a:xfrm>
          <a:prstGeom prst="rect">
            <a:avLst/>
          </a:prstGeom>
        </p:spPr>
      </p:pic>
    </p:spTree>
    <p:extLst>
      <p:ext uri="{BB962C8B-B14F-4D97-AF65-F5344CB8AC3E}">
        <p14:creationId xmlns:p14="http://schemas.microsoft.com/office/powerpoint/2010/main" val="4241094257"/>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11.xml"/><Relationship Id="rId5" Type="http://schemas.openxmlformats.org/officeDocument/2006/relationships/image" Target="../media/image21.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1.xml"/><Relationship Id="rId1" Type="http://schemas.openxmlformats.org/officeDocument/2006/relationships/slideLayout" Target="../slideLayouts/slideLayout11.xml"/><Relationship Id="rId4" Type="http://schemas.openxmlformats.org/officeDocument/2006/relationships/image" Target="../media/image80.png"/></Relationships>
</file>

<file path=ppt/slides/_rels/slide13.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13.xml"/><Relationship Id="rId1" Type="http://schemas.openxmlformats.org/officeDocument/2006/relationships/slideLayout" Target="../slideLayouts/slideLayout11.xml"/><Relationship Id="rId5" Type="http://schemas.openxmlformats.org/officeDocument/2006/relationships/image" Target="../media/image28.png"/><Relationship Id="rId4" Type="http://schemas.openxmlformats.org/officeDocument/2006/relationships/image" Target="../media/image110.png"/></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11.xml"/><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notesSlide" Target="../notesSlides/notesSlide16.xml"/><Relationship Id="rId1" Type="http://schemas.openxmlformats.org/officeDocument/2006/relationships/slideLayout" Target="../slideLayouts/slideLayout11.xml"/><Relationship Id="rId5" Type="http://schemas.openxmlformats.org/officeDocument/2006/relationships/image" Target="../media/image32.png"/><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180.png"/><Relationship Id="rId2" Type="http://schemas.openxmlformats.org/officeDocument/2006/relationships/notesSlide" Target="../notesSlides/notesSlide17.xml"/><Relationship Id="rId1" Type="http://schemas.openxmlformats.org/officeDocument/2006/relationships/slideLayout" Target="../slideLayouts/slideLayout11.xml"/><Relationship Id="rId5" Type="http://schemas.openxmlformats.org/officeDocument/2006/relationships/image" Target="../media/image32.png"/><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11.xml"/><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210.png"/><Relationship Id="rId2" Type="http://schemas.openxmlformats.org/officeDocument/2006/relationships/notesSlide" Target="../notesSlides/notesSlide19.xml"/><Relationship Id="rId1" Type="http://schemas.openxmlformats.org/officeDocument/2006/relationships/slideLayout" Target="../slideLayouts/slideLayout11.xml"/><Relationship Id="rId4" Type="http://schemas.openxmlformats.org/officeDocument/2006/relationships/image" Target="../media/image220.png"/></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11.xml"/><Relationship Id="rId5" Type="http://schemas.openxmlformats.org/officeDocument/2006/relationships/image" Target="../media/image36.png"/><Relationship Id="rId4" Type="http://schemas.openxmlformats.org/officeDocument/2006/relationships/image" Target="../media/image240.png"/></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1.xml"/><Relationship Id="rId1" Type="http://schemas.openxmlformats.org/officeDocument/2006/relationships/slideLayout" Target="../slideLayouts/slideLayout11.xml"/><Relationship Id="rId5" Type="http://schemas.openxmlformats.org/officeDocument/2006/relationships/image" Target="../media/image280.png"/><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1.xml"/><Relationship Id="rId5" Type="http://schemas.openxmlformats.org/officeDocument/2006/relationships/image" Target="../media/image6.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1.xml"/><Relationship Id="rId5" Type="http://schemas.openxmlformats.org/officeDocument/2006/relationships/image" Target="../media/image10.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1.xml"/><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1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1.xml"/><Relationship Id="rId5" Type="http://schemas.openxmlformats.org/officeDocument/2006/relationships/image" Target="../media/image21.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xmlns="" id="{E3FF6797-9084-4088-B03C-F68BB0D6D29D}"/>
              </a:ext>
            </a:extLst>
          </p:cNvPr>
          <p:cNvGrpSpPr/>
          <p:nvPr/>
        </p:nvGrpSpPr>
        <p:grpSpPr>
          <a:xfrm>
            <a:off x="9677400" y="1676400"/>
            <a:ext cx="13944600" cy="11181523"/>
            <a:chOff x="9851187" y="2126503"/>
            <a:chExt cx="13944600" cy="11181523"/>
          </a:xfrm>
        </p:grpSpPr>
        <p:grpSp>
          <p:nvGrpSpPr>
            <p:cNvPr id="8" name="Group 7"/>
            <p:cNvGrpSpPr/>
            <p:nvPr/>
          </p:nvGrpSpPr>
          <p:grpSpPr>
            <a:xfrm>
              <a:off x="9851187" y="2126503"/>
              <a:ext cx="13944600" cy="11181523"/>
              <a:chOff x="1339699" y="3448230"/>
              <a:chExt cx="13944600" cy="11181523"/>
            </a:xfrm>
          </p:grpSpPr>
          <p:sp>
            <p:nvSpPr>
              <p:cNvPr id="10" name="Right Triangle 9"/>
              <p:cNvSpPr/>
              <p:nvPr/>
            </p:nvSpPr>
            <p:spPr>
              <a:xfrm flipH="1">
                <a:off x="8958821" y="3486542"/>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1339699" y="3448230"/>
                <a:ext cx="13944600" cy="11181523"/>
                <a:chOff x="1339699" y="3448230"/>
                <a:chExt cx="13944600" cy="11181523"/>
              </a:xfrm>
            </p:grpSpPr>
            <p:sp>
              <p:nvSpPr>
                <p:cNvPr id="12" name="Rounded Rectangle 11"/>
                <p:cNvSpPr/>
                <p:nvPr/>
              </p:nvSpPr>
              <p:spPr>
                <a:xfrm>
                  <a:off x="1339699" y="3696072"/>
                  <a:ext cx="13944600" cy="10933681"/>
                </a:xfrm>
                <a:prstGeom prst="roundRect">
                  <a:avLst>
                    <a:gd name="adj" fmla="val 2374"/>
                  </a:avLst>
                </a:prstGeom>
                <a:solidFill>
                  <a:schemeClr val="accent6">
                    <a:lumMod val="20000"/>
                    <a:lumOff val="80000"/>
                  </a:schemeClr>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a:latin typeface="Tahoma" pitchFamily="34" charset="0"/>
                    <a:ea typeface="Tahoma" pitchFamily="34" charset="0"/>
                    <a:cs typeface="Tahoma" pitchFamily="34" charset="0"/>
                  </a:endParaRPr>
                </a:p>
              </p:txBody>
            </p:sp>
            <p:sp>
              <p:nvSpPr>
                <p:cNvPr id="14" name="TextBox 13"/>
                <p:cNvSpPr txBox="1"/>
                <p:nvPr/>
              </p:nvSpPr>
              <p:spPr>
                <a:xfrm>
                  <a:off x="5759299" y="3448230"/>
                  <a:ext cx="3890809" cy="923330"/>
                </a:xfrm>
                <a:prstGeom prst="rect">
                  <a:avLst/>
                </a:prstGeom>
                <a:noFill/>
              </p:spPr>
              <p:txBody>
                <a:bodyPr wrap="none" rtlCol="0">
                  <a:spAutoFit/>
                </a:bodyPr>
                <a:lstStyle/>
                <a:p>
                  <a:pPr algn="ctr" fontAlgn="auto">
                    <a:spcBef>
                      <a:spcPct val="50000"/>
                    </a:spcBef>
                    <a:spcAft>
                      <a:spcPts val="0"/>
                    </a:spcAft>
                    <a:defRPr/>
                  </a:pPr>
                  <a:r>
                    <a:rPr lang="en-US" sz="5400" b="1" cap="all" dirty="0">
                      <a:ln w="0"/>
                      <a:solidFill>
                        <a:schemeClr val="bg1"/>
                      </a:solidFill>
                      <a:effectLst>
                        <a:reflection blurRad="12700" stA="50000" endPos="50000" dist="5000" dir="5400000" sy="-100000" rotWithShape="0"/>
                      </a:effectLst>
                      <a:latin typeface="Tahoma" pitchFamily="34" charset="0"/>
                      <a:ea typeface="Tahoma" pitchFamily="34" charset="0"/>
                      <a:cs typeface="Tahoma" pitchFamily="34" charset="0"/>
                    </a:rPr>
                    <a:t>CHƯƠNG I</a:t>
                  </a:r>
                </a:p>
              </p:txBody>
            </p:sp>
          </p:grpSp>
        </p:grpSp>
        <p:sp>
          <p:nvSpPr>
            <p:cNvPr id="15" name="Right Triangle 14"/>
            <p:cNvSpPr/>
            <p:nvPr/>
          </p:nvSpPr>
          <p:spPr>
            <a:xfrm flipH="1">
              <a:off x="10384587" y="2164818"/>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 Same Side Corner Rectangle 15"/>
            <p:cNvSpPr/>
            <p:nvPr/>
          </p:nvSpPr>
          <p:spPr>
            <a:xfrm flipV="1">
              <a:off x="10577965" y="2164810"/>
              <a:ext cx="12684422" cy="2175484"/>
            </a:xfrm>
            <a:prstGeom prst="round2Same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6"/>
            <p:cNvSpPr>
              <a:spLocks noChangeArrowheads="1"/>
            </p:cNvSpPr>
            <p:nvPr/>
          </p:nvSpPr>
          <p:spPr bwMode="auto">
            <a:xfrm>
              <a:off x="11757873" y="5288484"/>
              <a:ext cx="10634253" cy="5105401"/>
            </a:xfrm>
            <a:prstGeom prst="rect">
              <a:avLst/>
            </a:prstGeom>
            <a:noFill/>
            <a:ln w="9525">
              <a:noFill/>
              <a:miter lim="800000"/>
              <a:headEnd/>
              <a:tailEnd/>
            </a:ln>
            <a:effectLst/>
          </p:spPr>
          <p:txBody>
            <a:bodyPr/>
            <a:lstStyle/>
            <a:p>
              <a:pPr algn="just">
                <a:lnSpc>
                  <a:spcPct val="150000"/>
                </a:lnSpc>
                <a:spcBef>
                  <a:spcPct val="20000"/>
                </a:spcBef>
                <a:defRPr/>
              </a:pPr>
              <a:r>
                <a:rPr lang="en-US" sz="6000" b="1" dirty="0">
                  <a:solidFill>
                    <a:srgbClr val="0000FF"/>
                  </a:solidFill>
                  <a:latin typeface="Tahoma" pitchFamily="34" charset="0"/>
                  <a:ea typeface="Tahoma" pitchFamily="34" charset="0"/>
                  <a:cs typeface="Tahoma" pitchFamily="34" charset="0"/>
                </a:rPr>
                <a:t>§5. ELIP</a:t>
              </a:r>
            </a:p>
            <a:p>
              <a:pPr algn="just">
                <a:lnSpc>
                  <a:spcPct val="150000"/>
                </a:lnSpc>
                <a:spcBef>
                  <a:spcPct val="20000"/>
                </a:spcBef>
                <a:defRPr/>
              </a:pPr>
              <a:r>
                <a:rPr lang="en-US" sz="6000" b="1" dirty="0">
                  <a:solidFill>
                    <a:srgbClr val="0000FF"/>
                  </a:solidFill>
                  <a:latin typeface="Tahoma" pitchFamily="34" charset="0"/>
                  <a:ea typeface="Tahoma" pitchFamily="34" charset="0"/>
                  <a:cs typeface="Tahoma" pitchFamily="34" charset="0"/>
                </a:rPr>
                <a:t>§6. HYPEBOL</a:t>
              </a:r>
            </a:p>
            <a:p>
              <a:pPr algn="just">
                <a:lnSpc>
                  <a:spcPct val="150000"/>
                </a:lnSpc>
                <a:spcBef>
                  <a:spcPct val="20000"/>
                </a:spcBef>
                <a:defRPr/>
              </a:pPr>
              <a:r>
                <a:rPr lang="en-US" sz="6000" b="1" dirty="0">
                  <a:solidFill>
                    <a:srgbClr val="0000FF"/>
                  </a:solidFill>
                  <a:latin typeface="Tahoma" pitchFamily="34" charset="0"/>
                  <a:ea typeface="Tahoma" pitchFamily="34" charset="0"/>
                  <a:cs typeface="Tahoma" pitchFamily="34" charset="0"/>
                </a:rPr>
                <a:t>§7. PARABOL</a:t>
              </a:r>
            </a:p>
          </p:txBody>
        </p:sp>
        <p:sp>
          <p:nvSpPr>
            <p:cNvPr id="2" name="TextBox 1"/>
            <p:cNvSpPr txBox="1"/>
            <p:nvPr/>
          </p:nvSpPr>
          <p:spPr>
            <a:xfrm>
              <a:off x="10841787" y="2428363"/>
              <a:ext cx="11811000" cy="1569660"/>
            </a:xfrm>
            <a:prstGeom prst="rect">
              <a:avLst/>
            </a:prstGeom>
            <a:noFill/>
          </p:spPr>
          <p:txBody>
            <a:bodyPr wrap="square" rtlCol="0">
              <a:spAutoFit/>
            </a:bodyPr>
            <a:lstStyle/>
            <a:p>
              <a:pPr algn="ctr"/>
              <a:r>
                <a:rPr lang="vi-VN" sz="4800" b="1" dirty="0">
                  <a:solidFill>
                    <a:schemeClr val="bg1"/>
                  </a:solidFill>
                  <a:latin typeface="Tahoma" panose="020B0604030504040204" pitchFamily="34" charset="0"/>
                  <a:ea typeface="Tahoma" panose="020B0604030504040204" pitchFamily="34" charset="0"/>
                  <a:cs typeface="Tahoma" panose="020B0604030504040204" pitchFamily="34" charset="0"/>
                </a:rPr>
                <a:t>C</a:t>
              </a:r>
              <a:r>
                <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rPr>
                <a:t>HUYÊN ĐỀ 3</a:t>
              </a:r>
              <a:r>
                <a:rPr lang="vi-VN" sz="4800" b="1" dirty="0">
                  <a:solidFill>
                    <a:schemeClr val="bg1"/>
                  </a:solidFill>
                  <a:latin typeface="Tahoma" panose="020B0604030504040204" pitchFamily="34" charset="0"/>
                  <a:ea typeface="Tahoma" panose="020B0604030504040204" pitchFamily="34" charset="0"/>
                  <a:cs typeface="Tahoma" panose="020B0604030504040204" pitchFamily="34" charset="0"/>
                </a:rPr>
                <a:t>.</a:t>
              </a:r>
              <a:r>
                <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rPr>
                <a:t> BA ĐƯỜNG CONIC VÀ ỨNG DỤNG</a:t>
              </a:r>
              <a:endParaRPr lang="vi-VN" sz="4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pic>
        <p:nvPicPr>
          <p:cNvPr id="4" name="Picture 3">
            <a:extLst>
              <a:ext uri="{FF2B5EF4-FFF2-40B4-BE49-F238E27FC236}">
                <a16:creationId xmlns:a16="http://schemas.microsoft.com/office/drawing/2014/main" xmlns="" id="{5EC3A630-D64F-405A-8875-DC20544DB4BF}"/>
              </a:ext>
            </a:extLst>
          </p:cNvPr>
          <p:cNvPicPr>
            <a:picLocks noChangeAspect="1"/>
          </p:cNvPicPr>
          <p:nvPr/>
        </p:nvPicPr>
        <p:blipFill>
          <a:blip r:embed="rId2"/>
          <a:stretch>
            <a:fillRect/>
          </a:stretch>
        </p:blipFill>
        <p:spPr>
          <a:xfrm>
            <a:off x="455268" y="1805545"/>
            <a:ext cx="8841132" cy="11605655"/>
          </a:xfrm>
          <a:prstGeom prst="rect">
            <a:avLst/>
          </a:prstGeom>
        </p:spPr>
      </p:pic>
    </p:spTree>
    <p:extLst>
      <p:ext uri="{BB962C8B-B14F-4D97-AF65-F5344CB8AC3E}">
        <p14:creationId xmlns:p14="http://schemas.microsoft.com/office/powerpoint/2010/main" val="35140518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xmlns="" id="{14822BB7-DB89-4357-87F0-6E511FC44A6A}"/>
                  </a:ext>
                </a:extLst>
              </p:cNvPr>
              <p:cNvSpPr txBox="1">
                <a:spLocks/>
              </p:cNvSpPr>
              <p:nvPr/>
            </p:nvSpPr>
            <p:spPr>
              <a:xfrm>
                <a:off x="381000" y="5257800"/>
                <a:ext cx="17172709" cy="7391400"/>
              </a:xfrm>
              <a:prstGeom prst="rect">
                <a:avLst/>
              </a:prstGeom>
              <a:solidFill>
                <a:srgbClr val="E7F7FF"/>
              </a:solidFill>
              <a:ln w="12700">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spcBef>
                    <a:spcPts val="600"/>
                  </a:spcBef>
                  <a:buNone/>
                </a:pPr>
                <a:r>
                  <a:rPr lang="en-US" b="1" dirty="0"/>
                  <a:t>          </a:t>
                </a:r>
              </a:p>
              <a:p>
                <a:pPr marL="0" indent="0">
                  <a:spcBef>
                    <a:spcPts val="1800"/>
                  </a:spcBef>
                  <a:buNone/>
                </a:pP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dirty="0">
                    <a:latin typeface="Tahoma" panose="020B0604030504040204" pitchFamily="34" charset="0"/>
                    <a:ea typeface="Tahoma" panose="020B0604030504040204" pitchFamily="34" charset="0"/>
                    <a:cs typeface="Tahoma" panose="020B0604030504040204" pitchFamily="34" charset="0"/>
                  </a:rPr>
                  <a:t>Cho </a:t>
                </a:r>
                <a:r>
                  <a:rPr lang="en-US" sz="4400" dirty="0" err="1">
                    <a:latin typeface="Tahoma" panose="020B0604030504040204" pitchFamily="34" charset="0"/>
                    <a:ea typeface="Tahoma" panose="020B0604030504040204" pitchFamily="34" charset="0"/>
                    <a:cs typeface="Tahoma" panose="020B0604030504040204" pitchFamily="34" charset="0"/>
                  </a:rPr>
                  <a:t>parabol</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có</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phương</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trình</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chính</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tắc</a:t>
                </a:r>
                <a:r>
                  <a:rPr lang="en-US" sz="4400"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p>
                      <m:sSupPr>
                        <m:ctrlPr>
                          <a:rPr lang="en-US" sz="4400" i="1">
                            <a:latin typeface="Cambria Math" panose="02040503050406030204" pitchFamily="18" charset="0"/>
                          </a:rPr>
                        </m:ctrlPr>
                      </m:sSupPr>
                      <m:e>
                        <m:r>
                          <a:rPr lang="en-US" sz="4400" i="1">
                            <a:latin typeface="Cambria Math" panose="02040503050406030204" pitchFamily="18" charset="0"/>
                          </a:rPr>
                          <m:t>𝑦</m:t>
                        </m:r>
                      </m:e>
                      <m:sup>
                        <m:r>
                          <a:rPr lang="en-US" sz="4400" i="1">
                            <a:latin typeface="Cambria Math" panose="02040503050406030204" pitchFamily="18" charset="0"/>
                          </a:rPr>
                          <m:t>2</m:t>
                        </m:r>
                      </m:sup>
                    </m:sSup>
                    <m:r>
                      <a:rPr lang="en-US" sz="4400" i="1">
                        <a:latin typeface="Cambria Math" panose="02040503050406030204" pitchFamily="18" charset="0"/>
                      </a:rPr>
                      <m:t>=2</m:t>
                    </m:r>
                    <m:r>
                      <a:rPr lang="en-US" sz="4400" i="1">
                        <a:latin typeface="Cambria Math" panose="02040503050406030204" pitchFamily="18" charset="0"/>
                      </a:rPr>
                      <m:t>𝑝𝑥</m:t>
                    </m:r>
                  </m:oMath>
                </a14:m>
                <a:r>
                  <a:rPr lang="en-US" sz="4400" dirty="0">
                    <a:latin typeface="Tahoma" panose="020B0604030504040204" pitchFamily="34" charset="0"/>
                    <a:ea typeface="Tahoma" panose="020B0604030504040204" pitchFamily="34" charset="0"/>
                    <a:cs typeface="Tahoma" panose="020B0604030504040204" pitchFamily="34" charset="0"/>
                  </a:rPr>
                  <a:t>. </a:t>
                </a:r>
              </a:p>
              <a:p>
                <a:pPr marL="0" indent="0">
                  <a:spcBef>
                    <a:spcPts val="1800"/>
                  </a:spcBef>
                  <a:buNone/>
                </a:pPr>
                <a:r>
                  <a:rPr lang="en-US" sz="4400" dirty="0">
                    <a:latin typeface="Tahoma" panose="020B0604030504040204" pitchFamily="34" charset="0"/>
                    <a:ea typeface="Tahoma" panose="020B0604030504040204" pitchFamily="34" charset="0"/>
                    <a:cs typeface="Tahoma" panose="020B0604030504040204" pitchFamily="34" charset="0"/>
                  </a:rPr>
                  <a:t>Khi </a:t>
                </a:r>
                <a:r>
                  <a:rPr lang="en-US" sz="4400" dirty="0" err="1">
                    <a:latin typeface="Tahoma" panose="020B0604030504040204" pitchFamily="34" charset="0"/>
                    <a:ea typeface="Tahoma" panose="020B0604030504040204" pitchFamily="34" charset="0"/>
                    <a:cs typeface="Tahoma" panose="020B0604030504040204" pitchFamily="34" charset="0"/>
                  </a:rPr>
                  <a:t>đó</a:t>
                </a:r>
                <a:r>
                  <a:rPr lang="en-US" sz="4400" dirty="0">
                    <a:latin typeface="Tahoma" panose="020B0604030504040204" pitchFamily="34" charset="0"/>
                    <a:ea typeface="Tahoma" panose="020B0604030504040204" pitchFamily="34" charset="0"/>
                    <a:cs typeface="Tahoma" panose="020B0604030504040204" pitchFamily="34" charset="0"/>
                  </a:rPr>
                  <a:t>:</a:t>
                </a:r>
                <a:endParaRPr lang="en-US" dirty="0"/>
              </a:p>
              <a:p>
                <a:pPr lvl="0">
                  <a:spcBef>
                    <a:spcPts val="1800"/>
                  </a:spcBef>
                </a:pPr>
                <a:r>
                  <a:rPr lang="en-US" sz="4400" dirty="0" err="1">
                    <a:latin typeface="Tahoma" panose="020B0604030504040204" pitchFamily="34" charset="0"/>
                    <a:ea typeface="Tahoma" panose="020B0604030504040204" pitchFamily="34" charset="0"/>
                    <a:cs typeface="Tahoma" panose="020B0604030504040204" pitchFamily="34" charset="0"/>
                  </a:rPr>
                  <a:t>Parabol</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có</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tiêu</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điểm</a:t>
                </a:r>
                <a:r>
                  <a:rPr lang="en-US" sz="4400"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i="1">
                        <a:latin typeface="Cambria Math" panose="02040503050406030204" pitchFamily="18" charset="0"/>
                      </a:rPr>
                      <m:t>𝐹</m:t>
                    </m:r>
                    <m:d>
                      <m:dPr>
                        <m:ctrlPr>
                          <a:rPr lang="en-US" sz="4400" i="1">
                            <a:latin typeface="Cambria Math" panose="02040503050406030204" pitchFamily="18" charset="0"/>
                          </a:rPr>
                        </m:ctrlPr>
                      </m:dPr>
                      <m:e>
                        <m:f>
                          <m:fPr>
                            <m:ctrlPr>
                              <a:rPr lang="en-US" sz="4400" i="1">
                                <a:latin typeface="Cambria Math" panose="02040503050406030204" pitchFamily="18" charset="0"/>
                              </a:rPr>
                            </m:ctrlPr>
                          </m:fPr>
                          <m:num>
                            <m:r>
                              <a:rPr lang="en-US" sz="4400" i="1">
                                <a:latin typeface="Cambria Math" panose="02040503050406030204" pitchFamily="18" charset="0"/>
                              </a:rPr>
                              <m:t>𝑝</m:t>
                            </m:r>
                          </m:num>
                          <m:den>
                            <m:r>
                              <a:rPr lang="en-US" sz="4400" i="1">
                                <a:latin typeface="Cambria Math" panose="02040503050406030204" pitchFamily="18" charset="0"/>
                              </a:rPr>
                              <m:t>2</m:t>
                            </m:r>
                          </m:den>
                        </m:f>
                        <m:r>
                          <m:rPr>
                            <m:nor/>
                          </m:rPr>
                          <a:rPr lang="en-US" sz="4400">
                            <a:latin typeface="Tahoma" panose="020B0604030504040204" pitchFamily="34" charset="0"/>
                            <a:ea typeface="Tahoma" panose="020B0604030504040204" pitchFamily="34" charset="0"/>
                            <a:cs typeface="Tahoma" panose="020B0604030504040204" pitchFamily="34" charset="0"/>
                          </a:rPr>
                          <m:t> </m:t>
                        </m:r>
                        <m:r>
                          <a:rPr lang="en-US" sz="4400" i="1">
                            <a:latin typeface="Cambria Math" panose="02040503050406030204" pitchFamily="18" charset="0"/>
                          </a:rPr>
                          <m:t>;</m:t>
                        </m:r>
                        <m:r>
                          <m:rPr>
                            <m:nor/>
                          </m:rPr>
                          <a:rPr lang="en-US" sz="4400">
                            <a:latin typeface="Tahoma" panose="020B0604030504040204" pitchFamily="34" charset="0"/>
                            <a:ea typeface="Tahoma" panose="020B0604030504040204" pitchFamily="34" charset="0"/>
                            <a:cs typeface="Tahoma" panose="020B0604030504040204" pitchFamily="34" charset="0"/>
                          </a:rPr>
                          <m:t> </m:t>
                        </m:r>
                        <m:r>
                          <a:rPr lang="en-US" sz="4400" i="1">
                            <a:latin typeface="Cambria Math" panose="02040503050406030204" pitchFamily="18" charset="0"/>
                          </a:rPr>
                          <m:t>0</m:t>
                        </m:r>
                      </m:e>
                    </m:d>
                  </m:oMath>
                </a14:m>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và</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solidFill>
                      <a:srgbClr val="FF0000"/>
                    </a:solidFill>
                    <a:latin typeface="Tahoma" panose="020B0604030504040204" pitchFamily="34" charset="0"/>
                    <a:ea typeface="Tahoma" panose="020B0604030504040204" pitchFamily="34" charset="0"/>
                    <a:cs typeface="Tahoma" panose="020B0604030504040204" pitchFamily="34" charset="0"/>
                  </a:rPr>
                  <a:t>đường</a:t>
                </a:r>
                <a:r>
                  <a:rPr lang="en-US" sz="4400"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400" dirty="0" err="1">
                    <a:solidFill>
                      <a:srgbClr val="FF0000"/>
                    </a:solidFill>
                    <a:latin typeface="Tahoma" panose="020B0604030504040204" pitchFamily="34" charset="0"/>
                    <a:ea typeface="Tahoma" panose="020B0604030504040204" pitchFamily="34" charset="0"/>
                    <a:cs typeface="Tahoma" panose="020B0604030504040204" pitchFamily="34" charset="0"/>
                  </a:rPr>
                  <a:t>chuẩn</a:t>
                </a:r>
                <a:r>
                  <a:rPr lang="en-US" sz="4400" dirty="0">
                    <a:solidFill>
                      <a:srgbClr val="FF0000"/>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i="1">
                        <a:latin typeface="Cambria Math" panose="02040503050406030204" pitchFamily="18" charset="0"/>
                      </a:rPr>
                      <m:t>𝛥</m:t>
                    </m:r>
                    <m:r>
                      <a:rPr lang="en-US" sz="4400" i="1">
                        <a:latin typeface="Cambria Math" panose="02040503050406030204" pitchFamily="18" charset="0"/>
                      </a:rPr>
                      <m:t>:</m:t>
                    </m:r>
                    <m:r>
                      <m:rPr>
                        <m:nor/>
                      </m:rPr>
                      <a:rPr lang="en-US" sz="4400">
                        <a:latin typeface="Tahoma" panose="020B0604030504040204" pitchFamily="34" charset="0"/>
                        <a:ea typeface="Tahoma" panose="020B0604030504040204" pitchFamily="34" charset="0"/>
                        <a:cs typeface="Tahoma" panose="020B0604030504040204" pitchFamily="34" charset="0"/>
                      </a:rPr>
                      <m:t> </m:t>
                    </m:r>
                    <m:r>
                      <a:rPr lang="en-US" sz="4400" i="1">
                        <a:latin typeface="Cambria Math" panose="02040503050406030204" pitchFamily="18" charset="0"/>
                      </a:rPr>
                      <m:t>𝑥</m:t>
                    </m:r>
                    <m:r>
                      <a:rPr lang="en-US" sz="4400" i="1">
                        <a:latin typeface="Cambria Math" panose="02040503050406030204" pitchFamily="18" charset="0"/>
                      </a:rPr>
                      <m:t>=−</m:t>
                    </m:r>
                    <m:f>
                      <m:fPr>
                        <m:ctrlPr>
                          <a:rPr lang="en-US" sz="4400" i="1">
                            <a:latin typeface="Cambria Math" panose="02040503050406030204" pitchFamily="18" charset="0"/>
                          </a:rPr>
                        </m:ctrlPr>
                      </m:fPr>
                      <m:num>
                        <m:r>
                          <a:rPr lang="en-US" sz="4400" i="1">
                            <a:latin typeface="Cambria Math" panose="02040503050406030204" pitchFamily="18" charset="0"/>
                          </a:rPr>
                          <m:t>𝑝</m:t>
                        </m:r>
                      </m:num>
                      <m:den>
                        <m:r>
                          <a:rPr lang="en-US" sz="4400" i="1">
                            <a:latin typeface="Cambria Math" panose="02040503050406030204" pitchFamily="18" charset="0"/>
                          </a:rPr>
                          <m:t>2</m:t>
                        </m:r>
                      </m:den>
                    </m:f>
                    <m:r>
                      <a:rPr lang="en-US" sz="4400" i="1">
                        <a:latin typeface="Cambria Math" panose="02040503050406030204" pitchFamily="18" charset="0"/>
                      </a:rPr>
                      <m:t>;</m:t>
                    </m:r>
                  </m:oMath>
                </a14:m>
                <a:endParaRPr lang="en-US" sz="4400" dirty="0">
                  <a:latin typeface="Tahoma" panose="020B0604030504040204" pitchFamily="34" charset="0"/>
                  <a:ea typeface="Tahoma" panose="020B0604030504040204" pitchFamily="34" charset="0"/>
                  <a:cs typeface="Tahoma" panose="020B0604030504040204" pitchFamily="34" charset="0"/>
                </a:endParaRPr>
              </a:p>
              <a:p>
                <a:pPr lvl="0">
                  <a:spcBef>
                    <a:spcPts val="1800"/>
                  </a:spcBef>
                </a:pPr>
                <a:r>
                  <a:rPr lang="en-US" sz="4400" dirty="0" err="1">
                    <a:latin typeface="Tahoma" panose="020B0604030504040204" pitchFamily="34" charset="0"/>
                    <a:ea typeface="Tahoma" panose="020B0604030504040204" pitchFamily="34" charset="0"/>
                    <a:cs typeface="Tahoma" panose="020B0604030504040204" pitchFamily="34" charset="0"/>
                  </a:rPr>
                  <a:t>Với</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mỗi</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điểm</a:t>
                </a:r>
                <a:r>
                  <a:rPr lang="en-US" sz="4400"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i="1">
                        <a:latin typeface="Cambria Math" panose="02040503050406030204" pitchFamily="18" charset="0"/>
                      </a:rPr>
                      <m:t>𝑀</m:t>
                    </m:r>
                    <m:d>
                      <m:dPr>
                        <m:ctrlPr>
                          <a:rPr lang="en-US" sz="4400" i="1">
                            <a:latin typeface="Cambria Math" panose="02040503050406030204" pitchFamily="18" charset="0"/>
                          </a:rPr>
                        </m:ctrlPr>
                      </m:dPr>
                      <m:e>
                        <m:r>
                          <a:rPr lang="en-US" sz="4400" i="1">
                            <a:latin typeface="Cambria Math" panose="02040503050406030204" pitchFamily="18" charset="0"/>
                          </a:rPr>
                          <m:t>𝑥</m:t>
                        </m:r>
                        <m:r>
                          <m:rPr>
                            <m:nor/>
                          </m:rPr>
                          <a:rPr lang="en-US" sz="4400">
                            <a:latin typeface="Tahoma" panose="020B0604030504040204" pitchFamily="34" charset="0"/>
                            <a:ea typeface="Tahoma" panose="020B0604030504040204" pitchFamily="34" charset="0"/>
                            <a:cs typeface="Tahoma" panose="020B0604030504040204" pitchFamily="34" charset="0"/>
                          </a:rPr>
                          <m:t> </m:t>
                        </m:r>
                        <m:r>
                          <a:rPr lang="en-US" sz="4400" i="1">
                            <a:latin typeface="Cambria Math" panose="02040503050406030204" pitchFamily="18" charset="0"/>
                          </a:rPr>
                          <m:t>;</m:t>
                        </m:r>
                        <m:r>
                          <m:rPr>
                            <m:nor/>
                          </m:rPr>
                          <a:rPr lang="en-US" sz="4400">
                            <a:latin typeface="Tahoma" panose="020B0604030504040204" pitchFamily="34" charset="0"/>
                            <a:ea typeface="Tahoma" panose="020B0604030504040204" pitchFamily="34" charset="0"/>
                            <a:cs typeface="Tahoma" panose="020B0604030504040204" pitchFamily="34" charset="0"/>
                          </a:rPr>
                          <m:t> </m:t>
                        </m:r>
                        <m:r>
                          <a:rPr lang="en-US" sz="4400" i="1">
                            <a:latin typeface="Cambria Math" panose="02040503050406030204" pitchFamily="18" charset="0"/>
                          </a:rPr>
                          <m:t>𝑦</m:t>
                        </m:r>
                      </m:e>
                    </m:d>
                  </m:oMath>
                </a14:m>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thuộc</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parabol</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đoạn</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thẳng</a:t>
                </a:r>
                <a:r>
                  <a:rPr lang="en-US" sz="4400"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i="1">
                        <a:latin typeface="Cambria Math" panose="02040503050406030204" pitchFamily="18" charset="0"/>
                      </a:rPr>
                      <m:t>𝑀𝐹</m:t>
                    </m:r>
                  </m:oMath>
                </a14:m>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được</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gọi</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là</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solidFill>
                      <a:srgbClr val="FF0000"/>
                    </a:solidFill>
                    <a:latin typeface="Tahoma" panose="020B0604030504040204" pitchFamily="34" charset="0"/>
                    <a:ea typeface="Tahoma" panose="020B0604030504040204" pitchFamily="34" charset="0"/>
                    <a:cs typeface="Tahoma" panose="020B0604030504040204" pitchFamily="34" charset="0"/>
                  </a:rPr>
                  <a:t>bán</a:t>
                </a:r>
                <a:r>
                  <a:rPr lang="en-US" sz="4400"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400" dirty="0" err="1">
                    <a:solidFill>
                      <a:srgbClr val="FF0000"/>
                    </a:solidFill>
                    <a:latin typeface="Tahoma" panose="020B0604030504040204" pitchFamily="34" charset="0"/>
                    <a:ea typeface="Tahoma" panose="020B0604030504040204" pitchFamily="34" charset="0"/>
                    <a:cs typeface="Tahoma" panose="020B0604030504040204" pitchFamily="34" charset="0"/>
                  </a:rPr>
                  <a:t>kính</a:t>
                </a:r>
                <a:r>
                  <a:rPr lang="en-US" sz="4400" dirty="0">
                    <a:solidFill>
                      <a:srgbClr val="FF0000"/>
                    </a:solidFill>
                    <a:latin typeface="Tahoma" panose="020B0604030504040204" pitchFamily="34" charset="0"/>
                    <a:ea typeface="Tahoma" panose="020B0604030504040204" pitchFamily="34" charset="0"/>
                    <a:cs typeface="Tahoma" panose="020B0604030504040204" pitchFamily="34" charset="0"/>
                  </a:rPr>
                  <a:t> qua </a:t>
                </a:r>
                <a:r>
                  <a:rPr lang="en-US" sz="4400" dirty="0" err="1">
                    <a:solidFill>
                      <a:srgbClr val="FF0000"/>
                    </a:solidFill>
                    <a:latin typeface="Tahoma" panose="020B0604030504040204" pitchFamily="34" charset="0"/>
                    <a:ea typeface="Tahoma" panose="020B0604030504040204" pitchFamily="34" charset="0"/>
                    <a:cs typeface="Tahoma" panose="020B0604030504040204" pitchFamily="34" charset="0"/>
                  </a:rPr>
                  <a:t>tiêu</a:t>
                </a:r>
                <a:r>
                  <a:rPr lang="en-US" sz="4400"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của</a:t>
                </a:r>
                <a:r>
                  <a:rPr lang="en-US" sz="4400"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i="1">
                        <a:latin typeface="Cambria Math" panose="02040503050406030204" pitchFamily="18" charset="0"/>
                      </a:rPr>
                      <m:t>𝑀</m:t>
                    </m:r>
                  </m:oMath>
                </a14:m>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và</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có</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độ</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dài</a:t>
                </a:r>
                <a:r>
                  <a:rPr lang="en-US" sz="4400"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i="1">
                        <a:latin typeface="Cambria Math" panose="02040503050406030204" pitchFamily="18" charset="0"/>
                      </a:rPr>
                      <m:t>𝑀𝐹</m:t>
                    </m:r>
                    <m:r>
                      <a:rPr lang="en-US" sz="4400" i="1">
                        <a:latin typeface="Cambria Math" panose="02040503050406030204" pitchFamily="18" charset="0"/>
                      </a:rPr>
                      <m:t>=</m:t>
                    </m:r>
                    <m:r>
                      <a:rPr lang="en-US" sz="4400" i="1">
                        <a:latin typeface="Cambria Math" panose="02040503050406030204" pitchFamily="18" charset="0"/>
                      </a:rPr>
                      <m:t>𝑥</m:t>
                    </m:r>
                    <m:r>
                      <a:rPr lang="en-US" sz="4400" i="1">
                        <a:latin typeface="Cambria Math" panose="02040503050406030204" pitchFamily="18" charset="0"/>
                      </a:rPr>
                      <m:t>+</m:t>
                    </m:r>
                    <m:f>
                      <m:fPr>
                        <m:ctrlPr>
                          <a:rPr lang="en-US" sz="4400" i="1">
                            <a:latin typeface="Cambria Math" panose="02040503050406030204" pitchFamily="18" charset="0"/>
                          </a:rPr>
                        </m:ctrlPr>
                      </m:fPr>
                      <m:num>
                        <m:r>
                          <a:rPr lang="en-US" sz="4400" i="1">
                            <a:latin typeface="Cambria Math" panose="02040503050406030204" pitchFamily="18" charset="0"/>
                          </a:rPr>
                          <m:t>𝑝</m:t>
                        </m:r>
                      </m:num>
                      <m:den>
                        <m:r>
                          <a:rPr lang="en-US" sz="4400" i="1">
                            <a:latin typeface="Cambria Math" panose="02040503050406030204" pitchFamily="18" charset="0"/>
                          </a:rPr>
                          <m:t>2</m:t>
                        </m:r>
                      </m:den>
                    </m:f>
                  </m:oMath>
                </a14:m>
                <a:r>
                  <a:rPr lang="en-US" sz="4400" dirty="0">
                    <a:latin typeface="Tahoma" panose="020B0604030504040204" pitchFamily="34" charset="0"/>
                    <a:ea typeface="Tahoma" panose="020B0604030504040204" pitchFamily="34" charset="0"/>
                    <a:cs typeface="Tahoma" panose="020B0604030504040204" pitchFamily="34" charset="0"/>
                  </a:rPr>
                  <a:t>.</a:t>
                </a:r>
              </a:p>
              <a:p>
                <a:pPr>
                  <a:spcBef>
                    <a:spcPts val="1800"/>
                  </a:spcBef>
                </a:pPr>
                <a:r>
                  <a:rPr lang="en-US" sz="4400" dirty="0" err="1">
                    <a:latin typeface="Tahoma" panose="020B0604030504040204" pitchFamily="34" charset="0"/>
                    <a:ea typeface="Tahoma" panose="020B0604030504040204" pitchFamily="34" charset="0"/>
                    <a:cs typeface="Tahoma" panose="020B0604030504040204" pitchFamily="34" charset="0"/>
                  </a:rPr>
                  <a:t>Với</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mọi</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điểm</a:t>
                </a:r>
                <a:r>
                  <a:rPr lang="en-US" sz="4400"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i="1">
                        <a:latin typeface="Cambria Math" panose="02040503050406030204" pitchFamily="18" charset="0"/>
                      </a:rPr>
                      <m:t>𝑀</m:t>
                    </m:r>
                    <m:d>
                      <m:dPr>
                        <m:ctrlPr>
                          <a:rPr lang="en-US" sz="4400" i="1">
                            <a:latin typeface="Cambria Math" panose="02040503050406030204" pitchFamily="18" charset="0"/>
                          </a:rPr>
                        </m:ctrlPr>
                      </m:dPr>
                      <m:e>
                        <m:r>
                          <a:rPr lang="en-US" sz="4400" i="1">
                            <a:latin typeface="Cambria Math" panose="02040503050406030204" pitchFamily="18" charset="0"/>
                          </a:rPr>
                          <m:t>𝑥</m:t>
                        </m:r>
                        <m:r>
                          <m:rPr>
                            <m:nor/>
                          </m:rPr>
                          <a:rPr lang="en-US" sz="4400">
                            <a:latin typeface="Tahoma" panose="020B0604030504040204" pitchFamily="34" charset="0"/>
                            <a:ea typeface="Tahoma" panose="020B0604030504040204" pitchFamily="34" charset="0"/>
                            <a:cs typeface="Tahoma" panose="020B0604030504040204" pitchFamily="34" charset="0"/>
                          </a:rPr>
                          <m:t> </m:t>
                        </m:r>
                        <m:r>
                          <a:rPr lang="en-US" sz="4400" i="1">
                            <a:latin typeface="Cambria Math" panose="02040503050406030204" pitchFamily="18" charset="0"/>
                          </a:rPr>
                          <m:t>;</m:t>
                        </m:r>
                        <m:r>
                          <m:rPr>
                            <m:nor/>
                          </m:rPr>
                          <a:rPr lang="en-US" sz="4400">
                            <a:latin typeface="Tahoma" panose="020B0604030504040204" pitchFamily="34" charset="0"/>
                            <a:ea typeface="Tahoma" panose="020B0604030504040204" pitchFamily="34" charset="0"/>
                            <a:cs typeface="Tahoma" panose="020B0604030504040204" pitchFamily="34" charset="0"/>
                          </a:rPr>
                          <m:t> </m:t>
                        </m:r>
                        <m:r>
                          <a:rPr lang="en-US" sz="4400" i="1">
                            <a:latin typeface="Cambria Math" panose="02040503050406030204" pitchFamily="18" charset="0"/>
                          </a:rPr>
                          <m:t>𝑦</m:t>
                        </m:r>
                      </m:e>
                    </m:d>
                  </m:oMath>
                </a14:m>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thuộc</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parabol</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tỉ</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số</a:t>
                </a:r>
                <a:r>
                  <a:rPr lang="en-US" sz="4400"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f>
                      <m:fPr>
                        <m:ctrlPr>
                          <a:rPr lang="en-US" sz="4400" i="1">
                            <a:latin typeface="Cambria Math" panose="02040503050406030204" pitchFamily="18" charset="0"/>
                          </a:rPr>
                        </m:ctrlPr>
                      </m:fPr>
                      <m:num>
                        <m:r>
                          <a:rPr lang="en-US" sz="4400" i="1">
                            <a:latin typeface="Cambria Math" panose="02040503050406030204" pitchFamily="18" charset="0"/>
                          </a:rPr>
                          <m:t>𝑀𝐹</m:t>
                        </m:r>
                      </m:num>
                      <m:den>
                        <m:r>
                          <a:rPr lang="en-US" sz="4400" i="1">
                            <a:latin typeface="Cambria Math" panose="02040503050406030204" pitchFamily="18" charset="0"/>
                          </a:rPr>
                          <m:t>𝑑</m:t>
                        </m:r>
                        <m:d>
                          <m:dPr>
                            <m:ctrlPr>
                              <a:rPr lang="en-US" sz="4400" i="1">
                                <a:latin typeface="Cambria Math" panose="02040503050406030204" pitchFamily="18" charset="0"/>
                              </a:rPr>
                            </m:ctrlPr>
                          </m:dPr>
                          <m:e>
                            <m:r>
                              <a:rPr lang="en-US" sz="4400" i="1">
                                <a:latin typeface="Cambria Math" panose="02040503050406030204" pitchFamily="18" charset="0"/>
                              </a:rPr>
                              <m:t>𝑀</m:t>
                            </m:r>
                            <m:r>
                              <a:rPr lang="en-US" sz="4400" i="1">
                                <a:latin typeface="Cambria Math" panose="02040503050406030204" pitchFamily="18" charset="0"/>
                              </a:rPr>
                              <m:t>,</m:t>
                            </m:r>
                            <m:r>
                              <a:rPr lang="en-US" sz="4400" i="1">
                                <a:latin typeface="Cambria Math" panose="02040503050406030204" pitchFamily="18" charset="0"/>
                              </a:rPr>
                              <m:t>𝛥</m:t>
                            </m:r>
                          </m:e>
                        </m:d>
                      </m:den>
                    </m:f>
                  </m:oMath>
                </a14:m>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luôn</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bằng</a:t>
                </a:r>
                <a:r>
                  <a:rPr lang="en-US" sz="4400" dirty="0">
                    <a:latin typeface="Tahoma" panose="020B0604030504040204" pitchFamily="34" charset="0"/>
                    <a:ea typeface="Tahoma" panose="020B0604030504040204" pitchFamily="34" charset="0"/>
                    <a:cs typeface="Tahoma" panose="020B0604030504040204" pitchFamily="34" charset="0"/>
                  </a:rPr>
                  <a:t> 1. Ta </a:t>
                </a:r>
                <a:r>
                  <a:rPr lang="en-US" sz="4400" dirty="0" err="1">
                    <a:latin typeface="Tahoma" panose="020B0604030504040204" pitchFamily="34" charset="0"/>
                    <a:ea typeface="Tahoma" panose="020B0604030504040204" pitchFamily="34" charset="0"/>
                    <a:cs typeface="Tahoma" panose="020B0604030504040204" pitchFamily="34" charset="0"/>
                  </a:rPr>
                  <a:t>nói</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parabol</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có</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solidFill>
                      <a:srgbClr val="0000FF"/>
                    </a:solidFill>
                    <a:latin typeface="Tahoma" panose="020B0604030504040204" pitchFamily="34" charset="0"/>
                    <a:ea typeface="Tahoma" panose="020B0604030504040204" pitchFamily="34" charset="0"/>
                    <a:cs typeface="Tahoma" panose="020B0604030504040204" pitchFamily="34" charset="0"/>
                  </a:rPr>
                  <a:t>tâm</a:t>
                </a:r>
                <a:r>
                  <a:rPr lang="en-US" sz="4400"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400" dirty="0" err="1">
                    <a:solidFill>
                      <a:srgbClr val="0000FF"/>
                    </a:solidFill>
                    <a:latin typeface="Tahoma" panose="020B0604030504040204" pitchFamily="34" charset="0"/>
                    <a:ea typeface="Tahoma" panose="020B0604030504040204" pitchFamily="34" charset="0"/>
                    <a:cs typeface="Tahoma" panose="020B0604030504040204" pitchFamily="34" charset="0"/>
                  </a:rPr>
                  <a:t>sai</a:t>
                </a:r>
                <a:r>
                  <a:rPr lang="en-US" sz="4400"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bằng</a:t>
                </a:r>
                <a:r>
                  <a:rPr lang="en-US" sz="4400" dirty="0">
                    <a:latin typeface="Tahoma" panose="020B0604030504040204" pitchFamily="34" charset="0"/>
                    <a:ea typeface="Tahoma" panose="020B0604030504040204" pitchFamily="34" charset="0"/>
                    <a:cs typeface="Tahoma" panose="020B0604030504040204" pitchFamily="34" charset="0"/>
                  </a:rPr>
                  <a:t> 1.</a:t>
                </a:r>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381000" y="5257800"/>
                <a:ext cx="17172709" cy="7391400"/>
              </a:xfrm>
              <a:prstGeom prst="rect">
                <a:avLst/>
              </a:prstGeom>
              <a:blipFill>
                <a:blip r:embed="rId3"/>
                <a:stretch>
                  <a:fillRect l="-1419"/>
                </a:stretch>
              </a:blipFill>
              <a:ln w="12700">
                <a:solidFill>
                  <a:srgbClr val="00B0F0"/>
                </a:solidFill>
              </a:ln>
            </p:spPr>
            <p:txBody>
              <a:bodyPr/>
              <a:lstStyle/>
              <a:p>
                <a:r>
                  <a:rPr lang="en-US">
                    <a:noFill/>
                  </a:rPr>
                  <a:t> </a:t>
                </a:r>
              </a:p>
            </p:txBody>
          </p:sp>
        </mc:Fallback>
      </mc:AlternateContent>
      <p:sp>
        <p:nvSpPr>
          <p:cNvPr id="7" name="Content Placeholder 2">
            <a:extLst>
              <a:ext uri="{FF2B5EF4-FFF2-40B4-BE49-F238E27FC236}">
                <a16:creationId xmlns:a16="http://schemas.microsoft.com/office/drawing/2014/main" xmlns="" id="{08B49A2E-2A9D-46FD-AE9C-29462A33F0E6}"/>
              </a:ext>
            </a:extLst>
          </p:cNvPr>
          <p:cNvSpPr txBox="1">
            <a:spLocks/>
          </p:cNvSpPr>
          <p:nvPr/>
        </p:nvSpPr>
        <p:spPr>
          <a:xfrm>
            <a:off x="17629909" y="5257800"/>
            <a:ext cx="6373091" cy="7391400"/>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dirty="0"/>
          </a:p>
        </p:txBody>
      </p:sp>
      <p:grpSp>
        <p:nvGrpSpPr>
          <p:cNvPr id="4" name="Group 3">
            <a:extLst>
              <a:ext uri="{FF2B5EF4-FFF2-40B4-BE49-F238E27FC236}">
                <a16:creationId xmlns:a16="http://schemas.microsoft.com/office/drawing/2014/main" xmlns="" id="{6C4C2A1A-FBF3-4C05-96A5-1651DB3D8643}"/>
              </a:ext>
            </a:extLst>
          </p:cNvPr>
          <p:cNvGrpSpPr/>
          <p:nvPr/>
        </p:nvGrpSpPr>
        <p:grpSpPr>
          <a:xfrm>
            <a:off x="6400800" y="1475102"/>
            <a:ext cx="13746537" cy="1205201"/>
            <a:chOff x="71819" y="148683"/>
            <a:chExt cx="6395438" cy="824094"/>
          </a:xfrm>
        </p:grpSpPr>
        <p:pic>
          <p:nvPicPr>
            <p:cNvPr id="5" name="Picture 4">
              <a:extLst>
                <a:ext uri="{FF2B5EF4-FFF2-40B4-BE49-F238E27FC236}">
                  <a16:creationId xmlns:a16="http://schemas.microsoft.com/office/drawing/2014/main" xmlns="" id="{14624A5A-3E44-4C6A-8865-49296B060601}"/>
                </a:ext>
              </a:extLst>
            </p:cNvPr>
            <p:cNvPicPr>
              <a:picLocks noChangeAspect="1"/>
            </p:cNvPicPr>
            <p:nvPr/>
          </p:nvPicPr>
          <p:blipFill>
            <a:blip r:embed="rId4"/>
            <a:stretch>
              <a:fillRect/>
            </a:stretch>
          </p:blipFill>
          <p:spPr>
            <a:xfrm>
              <a:off x="71819" y="148683"/>
              <a:ext cx="6395438" cy="824094"/>
            </a:xfrm>
            <a:prstGeom prst="rect">
              <a:avLst/>
            </a:prstGeom>
          </p:spPr>
        </p:pic>
        <p:sp>
          <p:nvSpPr>
            <p:cNvPr id="6" name="TextBox 321">
              <a:extLst>
                <a:ext uri="{FF2B5EF4-FFF2-40B4-BE49-F238E27FC236}">
                  <a16:creationId xmlns:a16="http://schemas.microsoft.com/office/drawing/2014/main" xmlns="" id="{91948075-319B-4BB3-ABC8-6AA54031B2C7}"/>
                </a:ext>
              </a:extLst>
            </p:cNvPr>
            <p:cNvSpPr txBox="1"/>
            <p:nvPr/>
          </p:nvSpPr>
          <p:spPr>
            <a:xfrm>
              <a:off x="1236809" y="245789"/>
              <a:ext cx="4239341" cy="595896"/>
            </a:xfrm>
            <a:prstGeom prst="rect">
              <a:avLst/>
            </a:prstGeom>
            <a:noFill/>
          </p:spPr>
          <p:txBody>
            <a:bodyPr wrap="square" rtlCol="0">
              <a:noAutofit/>
            </a:bodyPr>
            <a:lstStyle/>
            <a:p>
              <a:pPr marL="0" marR="0" algn="ctr">
                <a:lnSpc>
                  <a:spcPct val="106000"/>
                </a:lnSpc>
                <a:spcBef>
                  <a:spcPts val="0"/>
                </a:spcBef>
                <a:spcAft>
                  <a:spcPts val="800"/>
                </a:spcAft>
              </a:pPr>
              <a:r>
                <a:rPr lang="en-US" sz="5400" b="1" dirty="0">
                  <a:solidFill>
                    <a:srgbClr val="FCFFEF"/>
                  </a:solidFill>
                  <a:latin typeface="Calibri" panose="020F0502020204030204" pitchFamily="34" charset="0"/>
                  <a:ea typeface="Cascadia Mono" panose="020B0609020000020004" pitchFamily="49" charset="0"/>
                  <a:cs typeface="Times New Roman" panose="02020603050405020304" pitchFamily="18" charset="0"/>
                </a:rPr>
                <a:t>B. </a:t>
              </a:r>
              <a:r>
                <a:rPr lang="en-US" sz="5400" b="1" dirty="0">
                  <a:solidFill>
                    <a:srgbClr val="FCFFEF"/>
                  </a:solidFill>
                  <a:effectLst/>
                  <a:latin typeface="Calibri" panose="020F0502020204030204" pitchFamily="34" charset="0"/>
                  <a:ea typeface="Cascadia Mono" panose="020B0609020000020004" pitchFamily="49" charset="0"/>
                  <a:cs typeface="Times New Roman" panose="02020603050405020304" pitchFamily="18" charset="0"/>
                </a:rPr>
                <a:t>HÌNH </a:t>
              </a:r>
              <a:r>
                <a:rPr lang="en-US" sz="5400" b="1" dirty="0">
                  <a:solidFill>
                    <a:srgbClr val="FCFFEF"/>
                  </a:solidFill>
                  <a:latin typeface="Calibri" panose="020F0502020204030204" pitchFamily="34" charset="0"/>
                  <a:ea typeface="Cascadia Mono" panose="020B0609020000020004" pitchFamily="49" charset="0"/>
                  <a:cs typeface="Times New Roman" panose="02020603050405020304" pitchFamily="18" charset="0"/>
                </a:rPr>
                <a:t>THÀNH KIẾN THỨC</a:t>
              </a:r>
              <a:endParaRPr lang="en-US" sz="54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8" name="TextBox 7">
            <a:extLst>
              <a:ext uri="{FF2B5EF4-FFF2-40B4-BE49-F238E27FC236}">
                <a16:creationId xmlns:a16="http://schemas.microsoft.com/office/drawing/2014/main" xmlns="" id="{A828692D-B767-4ED9-92E3-A5660A8E078A}"/>
              </a:ext>
            </a:extLst>
          </p:cNvPr>
          <p:cNvSpPr txBox="1"/>
          <p:nvPr/>
        </p:nvSpPr>
        <p:spPr>
          <a:xfrm>
            <a:off x="7447283" y="1551727"/>
            <a:ext cx="476412" cy="784830"/>
          </a:xfrm>
          <a:prstGeom prst="rect">
            <a:avLst/>
          </a:prstGeom>
          <a:noFill/>
        </p:spPr>
        <p:txBody>
          <a:bodyPr wrap="none" rtlCol="0">
            <a:spAutoFit/>
          </a:bodyPr>
          <a:lstStyle/>
          <a:p>
            <a:r>
              <a:rPr lang="en-US" sz="4500" b="1" dirty="0">
                <a:solidFill>
                  <a:schemeClr val="bg1"/>
                </a:solidFill>
              </a:rPr>
              <a:t>7</a:t>
            </a:r>
          </a:p>
        </p:txBody>
      </p:sp>
      <p:sp>
        <p:nvSpPr>
          <p:cNvPr id="9" name="Title 1">
            <a:extLst>
              <a:ext uri="{FF2B5EF4-FFF2-40B4-BE49-F238E27FC236}">
                <a16:creationId xmlns:a16="http://schemas.microsoft.com/office/drawing/2014/main" xmlns="" id="{ADB6DFD9-5F2B-44CC-99FA-5CEFBA0AE657}"/>
              </a:ext>
            </a:extLst>
          </p:cNvPr>
          <p:cNvSpPr txBox="1">
            <a:spLocks/>
          </p:cNvSpPr>
          <p:nvPr/>
        </p:nvSpPr>
        <p:spPr>
          <a:xfrm>
            <a:off x="381000" y="2875246"/>
            <a:ext cx="16764000" cy="920010"/>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r>
              <a:rPr lang="en-US" sz="5000" b="1" dirty="0"/>
              <a:t>2. BÁN KÍNH QUA TIÊU, TÂM SAI VÀ ĐƯỜNG CHUẨN</a:t>
            </a:r>
            <a:endParaRPr lang="en-US" sz="5000" dirty="0"/>
          </a:p>
        </p:txBody>
      </p:sp>
      <p:pic>
        <p:nvPicPr>
          <p:cNvPr id="13" name="Picture 12">
            <a:extLst>
              <a:ext uri="{FF2B5EF4-FFF2-40B4-BE49-F238E27FC236}">
                <a16:creationId xmlns:a16="http://schemas.microsoft.com/office/drawing/2014/main" xmlns="" id="{F58077EB-BA93-4BF0-8190-CA90BB06EF2E}"/>
              </a:ext>
            </a:extLst>
          </p:cNvPr>
          <p:cNvPicPr/>
          <p:nvPr/>
        </p:nvPicPr>
        <p:blipFill>
          <a:blip r:embed="rId5">
            <a:extLst>
              <a:ext uri="{28A0092B-C50C-407E-A947-70E740481C1C}">
                <a14:useLocalDpi xmlns:a14="http://schemas.microsoft.com/office/drawing/2010/main" val="0"/>
              </a:ext>
            </a:extLst>
          </a:blip>
          <a:stretch>
            <a:fillRect/>
          </a:stretch>
        </p:blipFill>
        <p:spPr>
          <a:xfrm>
            <a:off x="17861566" y="6096000"/>
            <a:ext cx="5909776" cy="5181599"/>
          </a:xfrm>
          <a:prstGeom prst="rect">
            <a:avLst/>
          </a:prstGeom>
        </p:spPr>
      </p:pic>
      <p:grpSp>
        <p:nvGrpSpPr>
          <p:cNvPr id="14" name="Group 13">
            <a:extLst>
              <a:ext uri="{FF2B5EF4-FFF2-40B4-BE49-F238E27FC236}">
                <a16:creationId xmlns:a16="http://schemas.microsoft.com/office/drawing/2014/main" xmlns="" id="{4CE41CB0-3472-494A-9B8F-EB4C2732B7A5}"/>
              </a:ext>
            </a:extLst>
          </p:cNvPr>
          <p:cNvGrpSpPr/>
          <p:nvPr/>
        </p:nvGrpSpPr>
        <p:grpSpPr>
          <a:xfrm>
            <a:off x="381001" y="3990199"/>
            <a:ext cx="5486399" cy="1504778"/>
            <a:chOff x="739068" y="1515168"/>
            <a:chExt cx="9473319" cy="1583997"/>
          </a:xfrm>
        </p:grpSpPr>
        <p:sp>
          <p:nvSpPr>
            <p:cNvPr id="15" name="Freeform 71">
              <a:extLst>
                <a:ext uri="{FF2B5EF4-FFF2-40B4-BE49-F238E27FC236}">
                  <a16:creationId xmlns:a16="http://schemas.microsoft.com/office/drawing/2014/main" xmlns="" id="{923E3AB5-E7C3-4546-B2FA-488C7FED7325}"/>
                </a:ext>
              </a:extLst>
            </p:cNvPr>
            <p:cNvSpPr>
              <a:spLocks/>
            </p:cNvSpPr>
            <p:nvPr/>
          </p:nvSpPr>
          <p:spPr bwMode="auto">
            <a:xfrm flipH="1">
              <a:off x="3250419" y="2066147"/>
              <a:ext cx="6961968" cy="417465"/>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solidFill>
              <a:srgbClr val="B9EA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400">
                <a:latin typeface="+mj-lt"/>
              </a:endParaRPr>
            </a:p>
          </p:txBody>
        </p:sp>
        <p:grpSp>
          <p:nvGrpSpPr>
            <p:cNvPr id="16" name="Group 15">
              <a:extLst>
                <a:ext uri="{FF2B5EF4-FFF2-40B4-BE49-F238E27FC236}">
                  <a16:creationId xmlns:a16="http://schemas.microsoft.com/office/drawing/2014/main" xmlns="" id="{E1E04488-D645-4C38-B48D-2FDFD52395E9}"/>
                </a:ext>
              </a:extLst>
            </p:cNvPr>
            <p:cNvGrpSpPr/>
            <p:nvPr/>
          </p:nvGrpSpPr>
          <p:grpSpPr>
            <a:xfrm>
              <a:off x="739068" y="1515168"/>
              <a:ext cx="7738165" cy="1583997"/>
              <a:chOff x="739068" y="1515168"/>
              <a:chExt cx="7738165" cy="1583997"/>
            </a:xfrm>
          </p:grpSpPr>
          <p:sp>
            <p:nvSpPr>
              <p:cNvPr id="17" name="Freeform 71">
                <a:extLst>
                  <a:ext uri="{FF2B5EF4-FFF2-40B4-BE49-F238E27FC236}">
                    <a16:creationId xmlns:a16="http://schemas.microsoft.com/office/drawing/2014/main" xmlns="" id="{EE5C3118-AF49-463F-8C8B-EBB3013EF7BB}"/>
                  </a:ext>
                </a:extLst>
              </p:cNvPr>
              <p:cNvSpPr>
                <a:spLocks/>
              </p:cNvSpPr>
              <p:nvPr/>
            </p:nvSpPr>
            <p:spPr bwMode="auto">
              <a:xfrm>
                <a:off x="739068" y="2058030"/>
                <a:ext cx="6961968" cy="417465"/>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solidFill>
                <a:srgbClr val="B9EA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400">
                  <a:latin typeface="+mj-lt"/>
                </a:endParaRPr>
              </a:p>
            </p:txBody>
          </p:sp>
          <p:sp>
            <p:nvSpPr>
              <p:cNvPr id="18" name="Oval 72">
                <a:extLst>
                  <a:ext uri="{FF2B5EF4-FFF2-40B4-BE49-F238E27FC236}">
                    <a16:creationId xmlns:a16="http://schemas.microsoft.com/office/drawing/2014/main" xmlns="" id="{793CBECA-ACF1-4E9B-8C76-2744DD47F114}"/>
                  </a:ext>
                </a:extLst>
              </p:cNvPr>
              <p:cNvSpPr>
                <a:spLocks noChangeArrowheads="1"/>
              </p:cNvSpPr>
              <p:nvPr/>
            </p:nvSpPr>
            <p:spPr bwMode="auto">
              <a:xfrm>
                <a:off x="1372407" y="1515168"/>
                <a:ext cx="285717" cy="280956"/>
              </a:xfrm>
              <a:prstGeom prst="ellipse">
                <a:avLst/>
              </a:pr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400">
                  <a:latin typeface="+mj-lt"/>
                </a:endParaRPr>
              </a:p>
            </p:txBody>
          </p:sp>
          <p:sp>
            <p:nvSpPr>
              <p:cNvPr id="19" name="Freeform 73">
                <a:extLst>
                  <a:ext uri="{FF2B5EF4-FFF2-40B4-BE49-F238E27FC236}">
                    <a16:creationId xmlns:a16="http://schemas.microsoft.com/office/drawing/2014/main" xmlns="" id="{D523F409-8E6C-442D-9DB6-70736489F096}"/>
                  </a:ext>
                </a:extLst>
              </p:cNvPr>
              <p:cNvSpPr>
                <a:spLocks/>
              </p:cNvSpPr>
              <p:nvPr/>
            </p:nvSpPr>
            <p:spPr bwMode="auto">
              <a:xfrm>
                <a:off x="1300977" y="1773901"/>
                <a:ext cx="209526" cy="190478"/>
              </a:xfrm>
              <a:custGeom>
                <a:avLst/>
                <a:gdLst>
                  <a:gd name="T0" fmla="*/ 0 w 56"/>
                  <a:gd name="T1" fmla="*/ 18 h 51"/>
                  <a:gd name="T2" fmla="*/ 45 w 56"/>
                  <a:gd name="T3" fmla="*/ 10 h 51"/>
                  <a:gd name="T4" fmla="*/ 56 w 56"/>
                  <a:gd name="T5" fmla="*/ 12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7" y="0"/>
                      <a:pt x="45" y="10"/>
                    </a:cubicBezTo>
                    <a:cubicBezTo>
                      <a:pt x="51" y="12"/>
                      <a:pt x="52" y="12"/>
                      <a:pt x="56" y="12"/>
                    </a:cubicBezTo>
                    <a:cubicBezTo>
                      <a:pt x="55" y="30"/>
                      <a:pt x="56" y="51"/>
                      <a:pt x="56" y="51"/>
                    </a:cubicBezTo>
                    <a:cubicBezTo>
                      <a:pt x="56" y="51"/>
                      <a:pt x="30" y="24"/>
                      <a:pt x="0" y="18"/>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400">
                  <a:latin typeface="+mj-lt"/>
                </a:endParaRPr>
              </a:p>
            </p:txBody>
          </p:sp>
          <p:sp>
            <p:nvSpPr>
              <p:cNvPr id="20" name="Freeform 74">
                <a:extLst>
                  <a:ext uri="{FF2B5EF4-FFF2-40B4-BE49-F238E27FC236}">
                    <a16:creationId xmlns:a16="http://schemas.microsoft.com/office/drawing/2014/main" xmlns="" id="{26DE3B86-6B17-40D8-895D-B91DFC00CC3A}"/>
                  </a:ext>
                </a:extLst>
              </p:cNvPr>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400">
                  <a:latin typeface="+mj-lt"/>
                </a:endParaRPr>
              </a:p>
            </p:txBody>
          </p:sp>
          <p:sp>
            <p:nvSpPr>
              <p:cNvPr id="21" name="Freeform 75">
                <a:extLst>
                  <a:ext uri="{FF2B5EF4-FFF2-40B4-BE49-F238E27FC236}">
                    <a16:creationId xmlns:a16="http://schemas.microsoft.com/office/drawing/2014/main" xmlns="" id="{62B6675A-862C-4D1C-AF24-D406D847CA60}"/>
                  </a:ext>
                </a:extLst>
              </p:cNvPr>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400">
                  <a:latin typeface="+mj-lt"/>
                </a:endParaRPr>
              </a:p>
            </p:txBody>
          </p:sp>
          <p:sp>
            <p:nvSpPr>
              <p:cNvPr id="22" name="Freeform 76">
                <a:extLst>
                  <a:ext uri="{FF2B5EF4-FFF2-40B4-BE49-F238E27FC236}">
                    <a16:creationId xmlns:a16="http://schemas.microsoft.com/office/drawing/2014/main" xmlns="" id="{523769A0-8867-4F75-8D17-044D681D2499}"/>
                  </a:ext>
                </a:extLst>
              </p:cNvPr>
              <p:cNvSpPr>
                <a:spLocks/>
              </p:cNvSpPr>
              <p:nvPr/>
            </p:nvSpPr>
            <p:spPr bwMode="auto">
              <a:xfrm>
                <a:off x="1300977" y="1773901"/>
                <a:ext cx="415877" cy="190478"/>
              </a:xfrm>
              <a:custGeom>
                <a:avLst/>
                <a:gdLst>
                  <a:gd name="T0" fmla="*/ 72 w 111"/>
                  <a:gd name="T1" fmla="*/ 8 h 51"/>
                  <a:gd name="T2" fmla="*/ 56 w 111"/>
                  <a:gd name="T3" fmla="*/ 11 h 51"/>
                  <a:gd name="T4" fmla="*/ 39 w 111"/>
                  <a:gd name="T5" fmla="*/ 8 h 51"/>
                  <a:gd name="T6" fmla="*/ 0 w 111"/>
                  <a:gd name="T7" fmla="*/ 18 h 51"/>
                  <a:gd name="T8" fmla="*/ 56 w 111"/>
                  <a:gd name="T9" fmla="*/ 51 h 51"/>
                  <a:gd name="T10" fmla="*/ 111 w 111"/>
                  <a:gd name="T11" fmla="*/ 18 h 51"/>
                  <a:gd name="T12" fmla="*/ 72 w 111"/>
                  <a:gd name="T13" fmla="*/ 8 h 51"/>
                </a:gdLst>
                <a:ahLst/>
                <a:cxnLst>
                  <a:cxn ang="0">
                    <a:pos x="T0" y="T1"/>
                  </a:cxn>
                  <a:cxn ang="0">
                    <a:pos x="T2" y="T3"/>
                  </a:cxn>
                  <a:cxn ang="0">
                    <a:pos x="T4" y="T5"/>
                  </a:cxn>
                  <a:cxn ang="0">
                    <a:pos x="T6" y="T7"/>
                  </a:cxn>
                  <a:cxn ang="0">
                    <a:pos x="T8" y="T9"/>
                  </a:cxn>
                  <a:cxn ang="0">
                    <a:pos x="T10" y="T11"/>
                  </a:cxn>
                  <a:cxn ang="0">
                    <a:pos x="T12" y="T13"/>
                  </a:cxn>
                </a:cxnLst>
                <a:rect l="0" t="0" r="r" b="b"/>
                <a:pathLst>
                  <a:path w="111" h="51">
                    <a:moveTo>
                      <a:pt x="72" y="8"/>
                    </a:moveTo>
                    <a:cubicBezTo>
                      <a:pt x="63" y="11"/>
                      <a:pt x="59" y="11"/>
                      <a:pt x="56" y="11"/>
                    </a:cubicBezTo>
                    <a:cubicBezTo>
                      <a:pt x="52" y="11"/>
                      <a:pt x="48" y="11"/>
                      <a:pt x="39" y="8"/>
                    </a:cubicBezTo>
                    <a:cubicBezTo>
                      <a:pt x="10" y="0"/>
                      <a:pt x="0" y="18"/>
                      <a:pt x="0" y="18"/>
                    </a:cubicBezTo>
                    <a:cubicBezTo>
                      <a:pt x="30" y="24"/>
                      <a:pt x="56" y="51"/>
                      <a:pt x="56" y="51"/>
                    </a:cubicBezTo>
                    <a:cubicBezTo>
                      <a:pt x="56" y="51"/>
                      <a:pt x="82" y="24"/>
                      <a:pt x="111" y="18"/>
                    </a:cubicBezTo>
                    <a:cubicBezTo>
                      <a:pt x="111" y="18"/>
                      <a:pt x="101" y="0"/>
                      <a:pt x="72" y="8"/>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400">
                  <a:latin typeface="+mj-lt"/>
                </a:endParaRPr>
              </a:p>
            </p:txBody>
          </p:sp>
          <p:sp>
            <p:nvSpPr>
              <p:cNvPr id="23" name="Freeform 77">
                <a:extLst>
                  <a:ext uri="{FF2B5EF4-FFF2-40B4-BE49-F238E27FC236}">
                    <a16:creationId xmlns:a16="http://schemas.microsoft.com/office/drawing/2014/main" xmlns="" id="{2DC62DAF-1BB1-4E16-BF2B-740474577B57}"/>
                  </a:ext>
                </a:extLst>
              </p:cNvPr>
              <p:cNvSpPr>
                <a:spLocks/>
              </p:cNvSpPr>
              <p:nvPr/>
            </p:nvSpPr>
            <p:spPr bwMode="auto">
              <a:xfrm>
                <a:off x="1226374" y="1853267"/>
                <a:ext cx="566671" cy="176193"/>
              </a:xfrm>
              <a:custGeom>
                <a:avLst/>
                <a:gdLst>
                  <a:gd name="T0" fmla="*/ 142 w 151"/>
                  <a:gd name="T1" fmla="*/ 1 h 47"/>
                  <a:gd name="T2" fmla="*/ 76 w 151"/>
                  <a:gd name="T3" fmla="*/ 40 h 47"/>
                  <a:gd name="T4" fmla="*/ 10 w 151"/>
                  <a:gd name="T5" fmla="*/ 1 h 47"/>
                  <a:gd name="T6" fmla="*/ 0 w 151"/>
                  <a:gd name="T7" fmla="*/ 7 h 47"/>
                  <a:gd name="T8" fmla="*/ 72 w 151"/>
                  <a:gd name="T9" fmla="*/ 47 h 47"/>
                  <a:gd name="T10" fmla="*/ 76 w 151"/>
                  <a:gd name="T11" fmla="*/ 47 h 47"/>
                  <a:gd name="T12" fmla="*/ 79 w 151"/>
                  <a:gd name="T13" fmla="*/ 47 h 47"/>
                  <a:gd name="T14" fmla="*/ 151 w 151"/>
                  <a:gd name="T15" fmla="*/ 7 h 47"/>
                  <a:gd name="T16" fmla="*/ 142 w 151"/>
                  <a:gd name="T17"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47">
                    <a:moveTo>
                      <a:pt x="142" y="1"/>
                    </a:moveTo>
                    <a:cubicBezTo>
                      <a:pt x="116" y="7"/>
                      <a:pt x="76" y="40"/>
                      <a:pt x="76" y="40"/>
                    </a:cubicBezTo>
                    <a:cubicBezTo>
                      <a:pt x="76" y="40"/>
                      <a:pt x="36" y="7"/>
                      <a:pt x="10" y="1"/>
                    </a:cubicBezTo>
                    <a:cubicBezTo>
                      <a:pt x="3" y="0"/>
                      <a:pt x="0" y="6"/>
                      <a:pt x="0" y="7"/>
                    </a:cubicBezTo>
                    <a:cubicBezTo>
                      <a:pt x="8" y="11"/>
                      <a:pt x="18" y="4"/>
                      <a:pt x="72" y="47"/>
                    </a:cubicBezTo>
                    <a:cubicBezTo>
                      <a:pt x="73" y="47"/>
                      <a:pt x="76" y="47"/>
                      <a:pt x="76" y="47"/>
                    </a:cubicBezTo>
                    <a:cubicBezTo>
                      <a:pt x="76" y="47"/>
                      <a:pt x="77" y="47"/>
                      <a:pt x="79" y="47"/>
                    </a:cubicBezTo>
                    <a:cubicBezTo>
                      <a:pt x="132" y="4"/>
                      <a:pt x="143" y="11"/>
                      <a:pt x="151" y="7"/>
                    </a:cubicBezTo>
                    <a:cubicBezTo>
                      <a:pt x="151" y="6"/>
                      <a:pt x="148" y="0"/>
                      <a:pt x="142" y="1"/>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400">
                  <a:latin typeface="+mj-lt"/>
                </a:endParaRPr>
              </a:p>
            </p:txBody>
          </p:sp>
          <p:sp>
            <p:nvSpPr>
              <p:cNvPr id="24" name="Freeform 78">
                <a:extLst>
                  <a:ext uri="{FF2B5EF4-FFF2-40B4-BE49-F238E27FC236}">
                    <a16:creationId xmlns:a16="http://schemas.microsoft.com/office/drawing/2014/main" xmlns="" id="{D06B37FB-8742-4C93-BDED-D71D350A996D}"/>
                  </a:ext>
                </a:extLst>
              </p:cNvPr>
              <p:cNvSpPr>
                <a:spLocks/>
              </p:cNvSpPr>
              <p:nvPr/>
            </p:nvSpPr>
            <p:spPr bwMode="auto">
              <a:xfrm>
                <a:off x="1515265" y="1908822"/>
                <a:ext cx="306352" cy="473020"/>
              </a:xfrm>
              <a:custGeom>
                <a:avLst/>
                <a:gdLst>
                  <a:gd name="T0" fmla="*/ 0 w 82"/>
                  <a:gd name="T1" fmla="*/ 40 h 126"/>
                  <a:gd name="T2" fmla="*/ 8 w 82"/>
                  <a:gd name="T3" fmla="*/ 40 h 126"/>
                  <a:gd name="T4" fmla="*/ 68 w 82"/>
                  <a:gd name="T5" fmla="*/ 0 h 126"/>
                  <a:gd name="T6" fmla="*/ 82 w 82"/>
                  <a:gd name="T7" fmla="*/ 0 h 126"/>
                  <a:gd name="T8" fmla="*/ 75 w 82"/>
                  <a:gd name="T9" fmla="*/ 89 h 126"/>
                  <a:gd name="T10" fmla="*/ 8 w 82"/>
                  <a:gd name="T11" fmla="*/ 126 h 126"/>
                  <a:gd name="T12" fmla="*/ 0 w 82"/>
                  <a:gd name="T13" fmla="*/ 126 h 126"/>
                  <a:gd name="T14" fmla="*/ 0 w 82"/>
                  <a:gd name="T15" fmla="*/ 40 h 126"/>
                  <a:gd name="T16" fmla="*/ 0 w 82"/>
                  <a:gd name="T17" fmla="*/ 4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126">
                    <a:moveTo>
                      <a:pt x="0" y="40"/>
                    </a:moveTo>
                    <a:cubicBezTo>
                      <a:pt x="8" y="40"/>
                      <a:pt x="8" y="40"/>
                      <a:pt x="8" y="40"/>
                    </a:cubicBezTo>
                    <a:cubicBezTo>
                      <a:pt x="8" y="40"/>
                      <a:pt x="37" y="9"/>
                      <a:pt x="68" y="0"/>
                    </a:cubicBezTo>
                    <a:cubicBezTo>
                      <a:pt x="71" y="0"/>
                      <a:pt x="82" y="0"/>
                      <a:pt x="82" y="0"/>
                    </a:cubicBezTo>
                    <a:cubicBezTo>
                      <a:pt x="82" y="0"/>
                      <a:pt x="75" y="71"/>
                      <a:pt x="75" y="89"/>
                    </a:cubicBezTo>
                    <a:cubicBezTo>
                      <a:pt x="68" y="89"/>
                      <a:pt x="40" y="90"/>
                      <a:pt x="8" y="126"/>
                    </a:cubicBezTo>
                    <a:cubicBezTo>
                      <a:pt x="0" y="126"/>
                      <a:pt x="0" y="126"/>
                      <a:pt x="0" y="126"/>
                    </a:cubicBezTo>
                    <a:cubicBezTo>
                      <a:pt x="0" y="40"/>
                      <a:pt x="0" y="40"/>
                      <a:pt x="0" y="40"/>
                    </a:cubicBezTo>
                    <a:cubicBezTo>
                      <a:pt x="0" y="40"/>
                      <a:pt x="0" y="40"/>
                      <a:pt x="0" y="40"/>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400">
                  <a:latin typeface="+mj-lt"/>
                </a:endParaRPr>
              </a:p>
            </p:txBody>
          </p:sp>
          <p:sp>
            <p:nvSpPr>
              <p:cNvPr id="25" name="Freeform 79">
                <a:extLst>
                  <a:ext uri="{FF2B5EF4-FFF2-40B4-BE49-F238E27FC236}">
                    <a16:creationId xmlns:a16="http://schemas.microsoft.com/office/drawing/2014/main" xmlns="" id="{273379B5-7BD5-4EE4-84F4-527587CB2420}"/>
                  </a:ext>
                </a:extLst>
              </p:cNvPr>
              <p:cNvSpPr>
                <a:spLocks/>
              </p:cNvSpPr>
              <p:nvPr/>
            </p:nvSpPr>
            <p:spPr bwMode="auto">
              <a:xfrm>
                <a:off x="1204151" y="1908822"/>
                <a:ext cx="617466" cy="473020"/>
              </a:xfrm>
              <a:custGeom>
                <a:avLst/>
                <a:gdLst>
                  <a:gd name="T0" fmla="*/ 151 w 165"/>
                  <a:gd name="T1" fmla="*/ 0 h 126"/>
                  <a:gd name="T2" fmla="*/ 91 w 165"/>
                  <a:gd name="T3" fmla="*/ 40 h 126"/>
                  <a:gd name="T4" fmla="*/ 84 w 165"/>
                  <a:gd name="T5" fmla="*/ 40 h 126"/>
                  <a:gd name="T6" fmla="*/ 81 w 165"/>
                  <a:gd name="T7" fmla="*/ 40 h 126"/>
                  <a:gd name="T8" fmla="*/ 75 w 165"/>
                  <a:gd name="T9" fmla="*/ 40 h 126"/>
                  <a:gd name="T10" fmla="*/ 16 w 165"/>
                  <a:gd name="T11" fmla="*/ 0 h 126"/>
                  <a:gd name="T12" fmla="*/ 0 w 165"/>
                  <a:gd name="T13" fmla="*/ 0 h 126"/>
                  <a:gd name="T14" fmla="*/ 9 w 165"/>
                  <a:gd name="T15" fmla="*/ 89 h 126"/>
                  <a:gd name="T16" fmla="*/ 75 w 165"/>
                  <a:gd name="T17" fmla="*/ 126 h 126"/>
                  <a:gd name="T18" fmla="*/ 83 w 165"/>
                  <a:gd name="T19" fmla="*/ 126 h 126"/>
                  <a:gd name="T20" fmla="*/ 91 w 165"/>
                  <a:gd name="T21" fmla="*/ 126 h 126"/>
                  <a:gd name="T22" fmla="*/ 158 w 165"/>
                  <a:gd name="T23" fmla="*/ 89 h 126"/>
                  <a:gd name="T24" fmla="*/ 165 w 165"/>
                  <a:gd name="T25" fmla="*/ 0 h 126"/>
                  <a:gd name="T26" fmla="*/ 151 w 165"/>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26">
                    <a:moveTo>
                      <a:pt x="151" y="0"/>
                    </a:moveTo>
                    <a:cubicBezTo>
                      <a:pt x="120" y="9"/>
                      <a:pt x="91" y="40"/>
                      <a:pt x="91" y="40"/>
                    </a:cubicBezTo>
                    <a:cubicBezTo>
                      <a:pt x="84" y="40"/>
                      <a:pt x="84" y="40"/>
                      <a:pt x="84" y="40"/>
                    </a:cubicBezTo>
                    <a:cubicBezTo>
                      <a:pt x="81" y="40"/>
                      <a:pt x="81" y="40"/>
                      <a:pt x="81" y="40"/>
                    </a:cubicBezTo>
                    <a:cubicBezTo>
                      <a:pt x="75" y="40"/>
                      <a:pt x="75" y="40"/>
                      <a:pt x="75" y="40"/>
                    </a:cubicBezTo>
                    <a:cubicBezTo>
                      <a:pt x="75" y="40"/>
                      <a:pt x="46" y="9"/>
                      <a:pt x="16" y="0"/>
                    </a:cubicBezTo>
                    <a:cubicBezTo>
                      <a:pt x="12" y="0"/>
                      <a:pt x="0" y="0"/>
                      <a:pt x="0" y="0"/>
                    </a:cubicBezTo>
                    <a:cubicBezTo>
                      <a:pt x="0" y="0"/>
                      <a:pt x="9" y="71"/>
                      <a:pt x="9" y="89"/>
                    </a:cubicBezTo>
                    <a:cubicBezTo>
                      <a:pt x="14" y="89"/>
                      <a:pt x="43" y="90"/>
                      <a:pt x="75" y="126"/>
                    </a:cubicBezTo>
                    <a:cubicBezTo>
                      <a:pt x="83" y="126"/>
                      <a:pt x="83" y="126"/>
                      <a:pt x="83" y="126"/>
                    </a:cubicBezTo>
                    <a:cubicBezTo>
                      <a:pt x="83" y="126"/>
                      <a:pt x="83" y="126"/>
                      <a:pt x="91" y="126"/>
                    </a:cubicBezTo>
                    <a:cubicBezTo>
                      <a:pt x="123" y="90"/>
                      <a:pt x="151" y="89"/>
                      <a:pt x="158" y="89"/>
                    </a:cubicBezTo>
                    <a:cubicBezTo>
                      <a:pt x="158" y="71"/>
                      <a:pt x="165" y="0"/>
                      <a:pt x="165" y="0"/>
                    </a:cubicBezTo>
                    <a:cubicBezTo>
                      <a:pt x="165" y="0"/>
                      <a:pt x="154" y="0"/>
                      <a:pt x="151" y="0"/>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400">
                  <a:latin typeface="+mj-lt"/>
                </a:endParaRPr>
              </a:p>
            </p:txBody>
          </p:sp>
          <p:sp>
            <p:nvSpPr>
              <p:cNvPr id="26" name="Freeform 80">
                <a:extLst>
                  <a:ext uri="{FF2B5EF4-FFF2-40B4-BE49-F238E27FC236}">
                    <a16:creationId xmlns:a16="http://schemas.microsoft.com/office/drawing/2014/main" xmlns="" id="{C7970871-E6B2-40DB-AEE2-F5128827FDA2}"/>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 name="T8" fmla="*/ 0 w 19"/>
                  <a:gd name="T9" fmla="*/ 204 h 204"/>
                  <a:gd name="T10" fmla="*/ 0 w 19"/>
                  <a:gd name="T11" fmla="*/ 204 h 204"/>
                </a:gdLst>
                <a:ahLst/>
                <a:cxnLst>
                  <a:cxn ang="0">
                    <a:pos x="T0" y="T1"/>
                  </a:cxn>
                  <a:cxn ang="0">
                    <a:pos x="T2" y="T3"/>
                  </a:cxn>
                  <a:cxn ang="0">
                    <a:pos x="T4" y="T5"/>
                  </a:cxn>
                  <a:cxn ang="0">
                    <a:pos x="T6" y="T7"/>
                  </a:cxn>
                  <a:cxn ang="0">
                    <a:pos x="T8" y="T9"/>
                  </a:cxn>
                  <a:cxn ang="0">
                    <a:pos x="T10" y="T11"/>
                  </a:cxn>
                </a:cxnLst>
                <a:rect l="0" t="0" r="r" b="b"/>
                <a:pathLst>
                  <a:path w="19" h="204">
                    <a:moveTo>
                      <a:pt x="0" y="204"/>
                    </a:moveTo>
                    <a:lnTo>
                      <a:pt x="0" y="0"/>
                    </a:lnTo>
                    <a:lnTo>
                      <a:pt x="19" y="0"/>
                    </a:lnTo>
                    <a:lnTo>
                      <a:pt x="0" y="204"/>
                    </a:lnTo>
                    <a:lnTo>
                      <a:pt x="0" y="204"/>
                    </a:lnTo>
                    <a:lnTo>
                      <a:pt x="0" y="204"/>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400">
                  <a:latin typeface="+mj-lt"/>
                </a:endParaRPr>
              </a:p>
            </p:txBody>
          </p:sp>
          <p:sp>
            <p:nvSpPr>
              <p:cNvPr id="27" name="Freeform 81">
                <a:extLst>
                  <a:ext uri="{FF2B5EF4-FFF2-40B4-BE49-F238E27FC236}">
                    <a16:creationId xmlns:a16="http://schemas.microsoft.com/office/drawing/2014/main" xmlns="" id="{887C35D7-4FD7-4EF5-962F-400ED2AF27BE}"/>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Lst>
                <a:ahLst/>
                <a:cxnLst>
                  <a:cxn ang="0">
                    <a:pos x="T0" y="T1"/>
                  </a:cxn>
                  <a:cxn ang="0">
                    <a:pos x="T2" y="T3"/>
                  </a:cxn>
                  <a:cxn ang="0">
                    <a:pos x="T4" y="T5"/>
                  </a:cxn>
                  <a:cxn ang="0">
                    <a:pos x="T6" y="T7"/>
                  </a:cxn>
                </a:cxnLst>
                <a:rect l="0" t="0" r="r" b="b"/>
                <a:pathLst>
                  <a:path w="19" h="204">
                    <a:moveTo>
                      <a:pt x="0" y="204"/>
                    </a:moveTo>
                    <a:lnTo>
                      <a:pt x="0" y="0"/>
                    </a:lnTo>
                    <a:lnTo>
                      <a:pt x="19" y="0"/>
                    </a:lnTo>
                    <a:lnTo>
                      <a:pt x="0" y="204"/>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400">
                  <a:latin typeface="+mj-lt"/>
                </a:endParaRPr>
              </a:p>
            </p:txBody>
          </p:sp>
          <p:sp>
            <p:nvSpPr>
              <p:cNvPr id="28" name="Freeform 82">
                <a:extLst>
                  <a:ext uri="{FF2B5EF4-FFF2-40B4-BE49-F238E27FC236}">
                    <a16:creationId xmlns:a16="http://schemas.microsoft.com/office/drawing/2014/main" xmlns="" id="{6ADC894B-295E-4370-8FE8-8C0CEE03025D}"/>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Lst>
                <a:ahLst/>
                <a:cxnLst>
                  <a:cxn ang="0">
                    <a:pos x="T0" y="T1"/>
                  </a:cxn>
                  <a:cxn ang="0">
                    <a:pos x="T2" y="T3"/>
                  </a:cxn>
                  <a:cxn ang="0">
                    <a:pos x="T4" y="T5"/>
                  </a:cxn>
                </a:cxnLst>
                <a:rect l="0" t="0" r="r" b="b"/>
                <a:pathLst>
                  <a:path w="19" h="204">
                    <a:moveTo>
                      <a:pt x="0" y="204"/>
                    </a:moveTo>
                    <a:lnTo>
                      <a:pt x="0" y="0"/>
                    </a:lnTo>
                    <a:lnTo>
                      <a:pt x="1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400">
                  <a:latin typeface="+mj-lt"/>
                </a:endParaRPr>
              </a:p>
            </p:txBody>
          </p:sp>
          <p:sp>
            <p:nvSpPr>
              <p:cNvPr id="29" name="TextBox 28">
                <a:extLst>
                  <a:ext uri="{FF2B5EF4-FFF2-40B4-BE49-F238E27FC236}">
                    <a16:creationId xmlns:a16="http://schemas.microsoft.com/office/drawing/2014/main" xmlns="" id="{363B4839-CB2E-40E0-B622-F4FE7358AD81}"/>
                  </a:ext>
                </a:extLst>
              </p:cNvPr>
              <p:cNvSpPr txBox="1"/>
              <p:nvPr/>
            </p:nvSpPr>
            <p:spPr>
              <a:xfrm>
                <a:off x="2132732" y="1706054"/>
                <a:ext cx="6344501" cy="1393111"/>
              </a:xfrm>
              <a:prstGeom prst="rect">
                <a:avLst/>
              </a:prstGeom>
              <a:noFill/>
            </p:spPr>
            <p:txBody>
              <a:bodyPr wrap="square" rtlCol="0">
                <a:spAutoFit/>
              </a:bodyPr>
              <a:lstStyle/>
              <a:p>
                <a:pPr algn="ctr"/>
                <a:r>
                  <a:rPr lang="en-US" sz="4000" b="1" dirty="0">
                    <a:ln>
                      <a:solidFill>
                        <a:srgbClr val="008000"/>
                      </a:solidFill>
                    </a:ln>
                    <a:solidFill>
                      <a:srgbClr val="008000"/>
                    </a:solidFill>
                    <a:latin typeface="Tahoma" panose="020B0604030504040204" pitchFamily="34" charset="0"/>
                    <a:ea typeface="Tahoma" panose="020B0604030504040204" pitchFamily="34" charset="0"/>
                    <a:cs typeface="Tahoma" panose="020B0604030504040204" pitchFamily="34" charset="0"/>
                  </a:rPr>
                  <a:t>NHẬN XÉT</a:t>
                </a:r>
              </a:p>
            </p:txBody>
          </p:sp>
        </p:grpSp>
      </p:grpSp>
    </p:spTree>
    <p:extLst>
      <p:ext uri="{BB962C8B-B14F-4D97-AF65-F5344CB8AC3E}">
        <p14:creationId xmlns:p14="http://schemas.microsoft.com/office/powerpoint/2010/main" val="20445847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9"/>
                                        </p:tgtEl>
                                        <p:attrNameLst>
                                          <p:attrName>style.visibility</p:attrName>
                                        </p:attrNameLst>
                                      </p:cBhvr>
                                      <p:to>
                                        <p:strVal val="visible"/>
                                      </p:to>
                                    </p:set>
                                    <p:animEffect transition="in" filter="wipe(up)">
                                      <p:cBhvr>
                                        <p:cTn id="12" dur="500"/>
                                        <p:tgtEl>
                                          <p:spTgt spid="99"/>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500"/>
                                        <p:tgtEl>
                                          <p:spTgt spid="7"/>
                                        </p:tgtEl>
                                      </p:cBhvr>
                                    </p:animEffect>
                                  </p:childTnLst>
                                </p:cTn>
                              </p:par>
                              <p:par>
                                <p:cTn id="16" presetID="22" presetClass="entr" presetSubtype="1" fill="hold" nodeType="withEffect" nodePh="1">
                                  <p:stCondLst>
                                    <p:cond delay="0"/>
                                  </p:stCondLst>
                                  <p:endCondLst>
                                    <p:cond evt="begin" delay="0">
                                      <p:tn val="16"/>
                                    </p:cond>
                                  </p:end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wipe(up)">
                                      <p:cBhvr>
                                        <p:cTn id="18" dur="500"/>
                                        <p:tgtEl>
                                          <p:spTgt spid="7">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99">
                                            <p:txEl>
                                              <p:pRg st="0" end="0"/>
                                            </p:txEl>
                                          </p:spTgt>
                                        </p:tgtEl>
                                        <p:attrNameLst>
                                          <p:attrName>style.visibility</p:attrName>
                                        </p:attrNameLst>
                                      </p:cBhvr>
                                      <p:to>
                                        <p:strVal val="visible"/>
                                      </p:to>
                                    </p:set>
                                    <p:animEffect transition="in" filter="wipe(up)">
                                      <p:cBhvr>
                                        <p:cTn id="23" dur="500"/>
                                        <p:tgtEl>
                                          <p:spTgt spid="99">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nodeType="clickEffect">
                                  <p:stCondLst>
                                    <p:cond delay="0"/>
                                  </p:stCondLst>
                                  <p:childTnLst>
                                    <p:set>
                                      <p:cBhvr>
                                        <p:cTn id="27" dur="1" fill="hold">
                                          <p:stCondLst>
                                            <p:cond delay="0"/>
                                          </p:stCondLst>
                                        </p:cTn>
                                        <p:tgtEl>
                                          <p:spTgt spid="99">
                                            <p:txEl>
                                              <p:pRg st="1" end="1"/>
                                            </p:txEl>
                                          </p:spTgt>
                                        </p:tgtEl>
                                        <p:attrNameLst>
                                          <p:attrName>style.visibility</p:attrName>
                                        </p:attrNameLst>
                                      </p:cBhvr>
                                      <p:to>
                                        <p:strVal val="visible"/>
                                      </p:to>
                                    </p:set>
                                    <p:animEffect transition="in" filter="wipe(up)">
                                      <p:cBhvr>
                                        <p:cTn id="28" dur="500"/>
                                        <p:tgtEl>
                                          <p:spTgt spid="99">
                                            <p:txEl>
                                              <p:pRg st="1" end="1"/>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nodeType="clickEffect">
                                  <p:stCondLst>
                                    <p:cond delay="0"/>
                                  </p:stCondLst>
                                  <p:childTnLst>
                                    <p:set>
                                      <p:cBhvr>
                                        <p:cTn id="35" dur="1" fill="hold">
                                          <p:stCondLst>
                                            <p:cond delay="0"/>
                                          </p:stCondLst>
                                        </p:cTn>
                                        <p:tgtEl>
                                          <p:spTgt spid="99">
                                            <p:txEl>
                                              <p:pRg st="2" end="2"/>
                                            </p:txEl>
                                          </p:spTgt>
                                        </p:tgtEl>
                                        <p:attrNameLst>
                                          <p:attrName>style.visibility</p:attrName>
                                        </p:attrNameLst>
                                      </p:cBhvr>
                                      <p:to>
                                        <p:strVal val="visible"/>
                                      </p:to>
                                    </p:set>
                                    <p:animEffect transition="in" filter="wipe(up)">
                                      <p:cBhvr>
                                        <p:cTn id="36" dur="500"/>
                                        <p:tgtEl>
                                          <p:spTgt spid="99">
                                            <p:txEl>
                                              <p:pRg st="2" end="2"/>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99">
                                            <p:txEl>
                                              <p:pRg st="3" end="3"/>
                                            </p:txEl>
                                          </p:spTgt>
                                        </p:tgtEl>
                                        <p:attrNameLst>
                                          <p:attrName>style.visibility</p:attrName>
                                        </p:attrNameLst>
                                      </p:cBhvr>
                                      <p:to>
                                        <p:strVal val="visible"/>
                                      </p:to>
                                    </p:set>
                                    <p:animEffect transition="in" filter="barn(inVertical)">
                                      <p:cBhvr>
                                        <p:cTn id="41" dur="500"/>
                                        <p:tgtEl>
                                          <p:spTgt spid="99">
                                            <p:txEl>
                                              <p:pRg st="3" end="3"/>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nodeType="clickEffect">
                                  <p:stCondLst>
                                    <p:cond delay="0"/>
                                  </p:stCondLst>
                                  <p:childTnLst>
                                    <p:set>
                                      <p:cBhvr>
                                        <p:cTn id="45" dur="1" fill="hold">
                                          <p:stCondLst>
                                            <p:cond delay="0"/>
                                          </p:stCondLst>
                                        </p:cTn>
                                        <p:tgtEl>
                                          <p:spTgt spid="99">
                                            <p:txEl>
                                              <p:pRg st="4" end="4"/>
                                            </p:txEl>
                                          </p:spTgt>
                                        </p:tgtEl>
                                        <p:attrNameLst>
                                          <p:attrName>style.visibility</p:attrName>
                                        </p:attrNameLst>
                                      </p:cBhvr>
                                      <p:to>
                                        <p:strVal val="visible"/>
                                      </p:to>
                                    </p:set>
                                    <p:animEffect transition="in" filter="barn(inVertical)">
                                      <p:cBhvr>
                                        <p:cTn id="46" dur="500"/>
                                        <p:tgtEl>
                                          <p:spTgt spid="99">
                                            <p:txEl>
                                              <p:pRg st="4" end="4"/>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nodeType="clickEffect">
                                  <p:stCondLst>
                                    <p:cond delay="0"/>
                                  </p:stCondLst>
                                  <p:childTnLst>
                                    <p:set>
                                      <p:cBhvr>
                                        <p:cTn id="50" dur="1" fill="hold">
                                          <p:stCondLst>
                                            <p:cond delay="0"/>
                                          </p:stCondLst>
                                        </p:cTn>
                                        <p:tgtEl>
                                          <p:spTgt spid="99">
                                            <p:txEl>
                                              <p:pRg st="5" end="5"/>
                                            </p:txEl>
                                          </p:spTgt>
                                        </p:tgtEl>
                                        <p:attrNameLst>
                                          <p:attrName>style.visibility</p:attrName>
                                        </p:attrNameLst>
                                      </p:cBhvr>
                                      <p:to>
                                        <p:strVal val="visible"/>
                                      </p:to>
                                    </p:set>
                                    <p:animEffect transition="in" filter="barn(inVertical)">
                                      <p:cBhvr>
                                        <p:cTn id="51" dur="500"/>
                                        <p:tgtEl>
                                          <p:spTgt spid="99">
                                            <p:txEl>
                                              <p:pRg st="5" end="5"/>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1" presetClass="emph" presetSubtype="0" fill="hold" nodeType="clickEffect">
                                  <p:stCondLst>
                                    <p:cond delay="0"/>
                                  </p:stCondLst>
                                  <p:childTnLst>
                                    <p:animClr clrSpc="hsl" dir="cw">
                                      <p:cBhvr override="childStyle">
                                        <p:cTn id="55" dur="500" fill="hold"/>
                                        <p:tgtEl>
                                          <p:spTgt spid="99"/>
                                        </p:tgtEl>
                                        <p:attrNameLst>
                                          <p:attrName>style.color</p:attrName>
                                        </p:attrNameLst>
                                      </p:cBhvr>
                                      <p:by>
                                        <p:hsl h="7200000" s="0" l="0"/>
                                      </p:by>
                                    </p:animClr>
                                    <p:animClr clrSpc="hsl" dir="cw">
                                      <p:cBhvr>
                                        <p:cTn id="56" dur="500" fill="hold"/>
                                        <p:tgtEl>
                                          <p:spTgt spid="99"/>
                                        </p:tgtEl>
                                        <p:attrNameLst>
                                          <p:attrName>fillcolor</p:attrName>
                                        </p:attrNameLst>
                                      </p:cBhvr>
                                      <p:by>
                                        <p:hsl h="7200000" s="0" l="0"/>
                                      </p:by>
                                    </p:animClr>
                                    <p:animClr clrSpc="hsl" dir="cw">
                                      <p:cBhvr>
                                        <p:cTn id="57" dur="500" fill="hold"/>
                                        <p:tgtEl>
                                          <p:spTgt spid="99"/>
                                        </p:tgtEl>
                                        <p:attrNameLst>
                                          <p:attrName>stroke.color</p:attrName>
                                        </p:attrNameLst>
                                      </p:cBhvr>
                                      <p:by>
                                        <p:hsl h="7200000" s="0" l="0"/>
                                      </p:by>
                                    </p:animClr>
                                    <p:set>
                                      <p:cBhvr>
                                        <p:cTn id="58" dur="500" fill="hold"/>
                                        <p:tgtEl>
                                          <p:spTgt spid="9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xmlns="" id="{0C47FCD2-B8C3-436E-B669-BB9389B5E1BA}"/>
              </a:ext>
            </a:extLst>
          </p:cNvPr>
          <p:cNvGrpSpPr/>
          <p:nvPr/>
        </p:nvGrpSpPr>
        <p:grpSpPr>
          <a:xfrm>
            <a:off x="556044" y="2978043"/>
            <a:ext cx="23187420" cy="4276589"/>
            <a:chOff x="1177638" y="2491133"/>
            <a:chExt cx="23512749" cy="2915828"/>
          </a:xfrm>
        </p:grpSpPr>
        <p:sp>
          <p:nvSpPr>
            <p:cNvPr id="8" name="Rounded Rectangle 10">
              <a:extLst>
                <a:ext uri="{FF2B5EF4-FFF2-40B4-BE49-F238E27FC236}">
                  <a16:creationId xmlns:a16="http://schemas.microsoft.com/office/drawing/2014/main" xmlns="" id="{B03BC450-EA91-4E6B-A077-72AFB0487CAD}"/>
                </a:ext>
              </a:extLst>
            </p:cNvPr>
            <p:cNvSpPr/>
            <p:nvPr/>
          </p:nvSpPr>
          <p:spPr>
            <a:xfrm>
              <a:off x="1177638" y="2895122"/>
              <a:ext cx="23512749" cy="2511839"/>
            </a:xfrm>
            <a:prstGeom prst="roundRect">
              <a:avLst>
                <a:gd name="adj" fmla="val 4496"/>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xmlns="" id="{6C122723-EB0B-475F-AD57-045EB7B9DC5B}"/>
                </a:ext>
              </a:extLst>
            </p:cNvPr>
            <p:cNvGrpSpPr/>
            <p:nvPr/>
          </p:nvGrpSpPr>
          <p:grpSpPr>
            <a:xfrm>
              <a:off x="1177638" y="2491133"/>
              <a:ext cx="3624548" cy="896324"/>
              <a:chOff x="1177638" y="2491133"/>
              <a:chExt cx="3624548" cy="896324"/>
            </a:xfrm>
          </p:grpSpPr>
          <p:sp>
            <p:nvSpPr>
              <p:cNvPr id="12" name="Freeform 20">
                <a:extLst>
                  <a:ext uri="{FF2B5EF4-FFF2-40B4-BE49-F238E27FC236}">
                    <a16:creationId xmlns:a16="http://schemas.microsoft.com/office/drawing/2014/main" xmlns="" id="{B8547641-1349-48AE-B2E2-1DD65B95AE26}"/>
                  </a:ext>
                </a:extLst>
              </p:cNvPr>
              <p:cNvSpPr>
                <a:spLocks/>
              </p:cNvSpPr>
              <p:nvPr/>
            </p:nvSpPr>
            <p:spPr bwMode="auto">
              <a:xfrm rot="16200000" flipV="1">
                <a:off x="2813108" y="1398378"/>
                <a:ext cx="767196" cy="3210961"/>
              </a:xfrm>
              <a:prstGeom prst="round1Rect">
                <a:avLst/>
              </a:prstGeom>
              <a:solidFill>
                <a:srgbClr val="999158"/>
              </a:solidFill>
              <a:ln w="57150">
                <a:solidFill>
                  <a:srgbClr val="99915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13" name="TextBox 12">
                <a:extLst>
                  <a:ext uri="{FF2B5EF4-FFF2-40B4-BE49-F238E27FC236}">
                    <a16:creationId xmlns:a16="http://schemas.microsoft.com/office/drawing/2014/main" xmlns="" id="{EC214210-9BB8-4DED-B0C3-FD17811F1BC2}"/>
                  </a:ext>
                </a:extLst>
              </p:cNvPr>
              <p:cNvSpPr txBox="1"/>
              <p:nvPr/>
            </p:nvSpPr>
            <p:spPr>
              <a:xfrm>
                <a:off x="2149148" y="2590800"/>
                <a:ext cx="2380048" cy="524614"/>
              </a:xfrm>
              <a:prstGeom prst="rect">
                <a:avLst/>
              </a:prstGeom>
              <a:noFill/>
            </p:spPr>
            <p:txBody>
              <a:bodyPr wrap="none" rtlCol="0">
                <a:spAutoFit/>
              </a:bodyPr>
              <a:lstStyle/>
              <a:p>
                <a:r>
                  <a:rPr lang="vi-VN" sz="4400" b="1" dirty="0">
                    <a:solidFill>
                      <a:schemeClr val="bg1"/>
                    </a:solidFill>
                    <a:latin typeface="Tahoma" pitchFamily="34" charset="0"/>
                    <a:ea typeface="Tahoma" pitchFamily="34" charset="0"/>
                    <a:cs typeface="Tahoma" pitchFamily="34" charset="0"/>
                  </a:rPr>
                  <a:t>Ví dụ </a:t>
                </a:r>
                <a:r>
                  <a:rPr lang="en-US" sz="4400" b="1" dirty="0">
                    <a:solidFill>
                      <a:schemeClr val="bg1"/>
                    </a:solidFill>
                    <a:latin typeface="Tahoma" pitchFamily="34" charset="0"/>
                    <a:ea typeface="Tahoma" pitchFamily="34" charset="0"/>
                    <a:cs typeface="Tahoma" pitchFamily="34" charset="0"/>
                  </a:rPr>
                  <a:t>2</a:t>
                </a:r>
                <a:r>
                  <a:rPr lang="vi-VN" sz="4400" b="1" dirty="0">
                    <a:solidFill>
                      <a:schemeClr val="bg1"/>
                    </a:solidFill>
                    <a:latin typeface="Tahoma" pitchFamily="34" charset="0"/>
                    <a:ea typeface="Tahoma" pitchFamily="34" charset="0"/>
                    <a:cs typeface="Tahoma" pitchFamily="34" charset="0"/>
                  </a:rPr>
                  <a:t>:</a:t>
                </a:r>
                <a:endParaRPr lang="en-US" sz="3600" i="1" dirty="0">
                  <a:solidFill>
                    <a:schemeClr val="bg1"/>
                  </a:solidFill>
                  <a:latin typeface="Tahoma" pitchFamily="34" charset="0"/>
                  <a:ea typeface="Tahoma" pitchFamily="34" charset="0"/>
                  <a:cs typeface="Tahoma" pitchFamily="34" charset="0"/>
                </a:endParaRPr>
              </a:p>
            </p:txBody>
          </p:sp>
          <p:sp>
            <p:nvSpPr>
              <p:cNvPr id="14" name="Round Diagonal Corner Rectangle 14">
                <a:extLst>
                  <a:ext uri="{FF2B5EF4-FFF2-40B4-BE49-F238E27FC236}">
                    <a16:creationId xmlns:a16="http://schemas.microsoft.com/office/drawing/2014/main" xmlns="" id="{E29E20AD-A2EB-49F3-AC5B-47A64F1EC993}"/>
                  </a:ext>
                </a:extLst>
              </p:cNvPr>
              <p:cNvSpPr/>
              <p:nvPr/>
            </p:nvSpPr>
            <p:spPr>
              <a:xfrm flipV="1">
                <a:off x="1177638" y="2491133"/>
                <a:ext cx="912132" cy="888687"/>
              </a:xfrm>
              <a:prstGeom prst="round2DiagRect">
                <a:avLst/>
              </a:prstGeom>
              <a:solidFill>
                <a:schemeClr val="bg1"/>
              </a:solidFill>
              <a:ln w="63500">
                <a:solidFill>
                  <a:srgbClr val="99915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2">
                <a:extLst>
                  <a:ext uri="{FF2B5EF4-FFF2-40B4-BE49-F238E27FC236}">
                    <a16:creationId xmlns:a16="http://schemas.microsoft.com/office/drawing/2014/main" xmlns="" id="{650FF229-8792-4C99-98C5-C582DDDE5973}"/>
                  </a:ext>
                </a:extLst>
              </p:cNvPr>
              <p:cNvGrpSpPr/>
              <p:nvPr/>
            </p:nvGrpSpPr>
            <p:grpSpPr>
              <a:xfrm>
                <a:off x="1305304" y="2598000"/>
                <a:ext cx="693827" cy="641071"/>
                <a:chOff x="7440266" y="3398551"/>
                <a:chExt cx="757238" cy="765175"/>
              </a:xfrm>
              <a:solidFill>
                <a:srgbClr val="999158"/>
              </a:solidFill>
            </p:grpSpPr>
            <p:sp>
              <p:nvSpPr>
                <p:cNvPr id="16" name="Freeform 15">
                  <a:extLst>
                    <a:ext uri="{FF2B5EF4-FFF2-40B4-BE49-F238E27FC236}">
                      <a16:creationId xmlns:a16="http://schemas.microsoft.com/office/drawing/2014/main" xmlns="" id="{B1B93818-5CF0-4A3D-AC18-511EB9133007}"/>
                    </a:ext>
                  </a:extLst>
                </p:cNvPr>
                <p:cNvSpPr>
                  <a:spLocks noEditPoints="1"/>
                </p:cNvSpPr>
                <p:nvPr/>
              </p:nvSpPr>
              <p:spPr bwMode="auto">
                <a:xfrm>
                  <a:off x="7440266" y="3436651"/>
                  <a:ext cx="344488" cy="344488"/>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17" name="Freeform 16">
                  <a:extLst>
                    <a:ext uri="{FF2B5EF4-FFF2-40B4-BE49-F238E27FC236}">
                      <a16:creationId xmlns:a16="http://schemas.microsoft.com/office/drawing/2014/main" xmlns="" id="{CA9BBC0A-761F-49AF-AF0C-7B9C459F95E6}"/>
                    </a:ext>
                  </a:extLst>
                </p:cNvPr>
                <p:cNvSpPr>
                  <a:spLocks noEditPoints="1"/>
                </p:cNvSpPr>
                <p:nvPr/>
              </p:nvSpPr>
              <p:spPr bwMode="auto">
                <a:xfrm>
                  <a:off x="7440266" y="3814476"/>
                  <a:ext cx="344488" cy="349250"/>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18" name="Freeform 17">
                  <a:extLst>
                    <a:ext uri="{FF2B5EF4-FFF2-40B4-BE49-F238E27FC236}">
                      <a16:creationId xmlns:a16="http://schemas.microsoft.com/office/drawing/2014/main" xmlns="" id="{B2427E87-728C-4DF3-AB35-5AAB2293493B}"/>
                    </a:ext>
                  </a:extLst>
                </p:cNvPr>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19" name="Rectangle 18">
                  <a:extLst>
                    <a:ext uri="{FF2B5EF4-FFF2-40B4-BE49-F238E27FC236}">
                      <a16:creationId xmlns:a16="http://schemas.microsoft.com/office/drawing/2014/main" xmlns="" id="{3D03A13A-DA5A-48C2-A732-49FD718202BC}"/>
                    </a:ext>
                  </a:extLst>
                </p:cNvPr>
                <p:cNvSpPr>
                  <a:spLocks noChangeArrowheads="1"/>
                </p:cNvSpPr>
                <p:nvPr/>
              </p:nvSpPr>
              <p:spPr bwMode="auto">
                <a:xfrm>
                  <a:off x="7840316" y="4100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20" name="Rectangle 19">
                  <a:extLst>
                    <a:ext uri="{FF2B5EF4-FFF2-40B4-BE49-F238E27FC236}">
                      <a16:creationId xmlns:a16="http://schemas.microsoft.com/office/drawing/2014/main" xmlns="" id="{BBEBB131-F4FF-44E4-8483-0468EECDD0BD}"/>
                    </a:ext>
                  </a:extLst>
                </p:cNvPr>
                <p:cNvSpPr>
                  <a:spLocks noChangeArrowheads="1"/>
                </p:cNvSpPr>
                <p:nvPr/>
              </p:nvSpPr>
              <p:spPr bwMode="auto">
                <a:xfrm>
                  <a:off x="7840316" y="3717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21" name="Rectangle 20">
                  <a:extLst>
                    <a:ext uri="{FF2B5EF4-FFF2-40B4-BE49-F238E27FC236}">
                      <a16:creationId xmlns:a16="http://schemas.microsoft.com/office/drawing/2014/main" xmlns="" id="{2FACBB9F-2214-4734-80AB-7FAB22BC2374}"/>
                    </a:ext>
                  </a:extLst>
                </p:cNvPr>
                <p:cNvSpPr>
                  <a:spLocks noChangeArrowheads="1"/>
                </p:cNvSpPr>
                <p:nvPr/>
              </p:nvSpPr>
              <p:spPr bwMode="auto">
                <a:xfrm>
                  <a:off x="7840316" y="3973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22" name="Rectangle 21">
                  <a:extLst>
                    <a:ext uri="{FF2B5EF4-FFF2-40B4-BE49-F238E27FC236}">
                      <a16:creationId xmlns:a16="http://schemas.microsoft.com/office/drawing/2014/main" xmlns="" id="{7CDFBCEB-E2CA-4137-99F7-930DABE51C49}"/>
                    </a:ext>
                  </a:extLst>
                </p:cNvPr>
                <p:cNvSpPr>
                  <a:spLocks noChangeArrowheads="1"/>
                </p:cNvSpPr>
                <p:nvPr/>
              </p:nvSpPr>
              <p:spPr bwMode="auto">
                <a:xfrm>
                  <a:off x="7840316" y="3590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grpSp>
        </p:grpSp>
      </p:grpSp>
      <mc:AlternateContent xmlns:mc="http://schemas.openxmlformats.org/markup-compatibility/2006" xmlns:a14="http://schemas.microsoft.com/office/drawing/2010/main">
        <mc:Choice Requires="a14">
          <p:sp>
            <p:nvSpPr>
              <p:cNvPr id="23" name="Rectangle 22">
                <a:extLst>
                  <a:ext uri="{FF2B5EF4-FFF2-40B4-BE49-F238E27FC236}">
                    <a16:creationId xmlns:a16="http://schemas.microsoft.com/office/drawing/2014/main" xmlns="" id="{2DE224C9-2D0F-4BC2-B504-53AAA13181D9}"/>
                  </a:ext>
                </a:extLst>
              </p:cNvPr>
              <p:cNvSpPr/>
              <p:nvPr/>
            </p:nvSpPr>
            <p:spPr>
              <a:xfrm>
                <a:off x="4395794" y="4095315"/>
                <a:ext cx="15080676" cy="833626"/>
              </a:xfrm>
              <a:prstGeom prst="rect">
                <a:avLst/>
              </a:prstGeom>
            </p:spPr>
            <p:txBody>
              <a:bodyPr wrap="square">
                <a:spAutoFit/>
              </a:bodyPr>
              <a:lstStyle/>
              <a:p>
                <a:pPr>
                  <a:lnSpc>
                    <a:spcPct val="115000"/>
                  </a:lnSpc>
                  <a:spcBef>
                    <a:spcPts val="600"/>
                  </a:spcBef>
                  <a:spcAft>
                    <a:spcPts val="800"/>
                  </a:spcAft>
                  <a:tabLst>
                    <a:tab pos="629920" algn="l"/>
                  </a:tabLst>
                </a:pPr>
                <a:r>
                  <a:rPr lang="en-US" sz="4400" dirty="0">
                    <a:latin typeface="Tahoma" panose="020B0604030504040204" pitchFamily="34" charset="0"/>
                    <a:ea typeface="Tahoma" panose="020B0604030504040204" pitchFamily="34" charset="0"/>
                    <a:cs typeface="Tahoma" panose="020B0604030504040204" pitchFamily="34" charset="0"/>
                  </a:rPr>
                  <a:t>Cho </a:t>
                </a:r>
                <a:r>
                  <a:rPr lang="en-US" sz="4400" dirty="0" err="1">
                    <a:latin typeface="Tahoma" panose="020B0604030504040204" pitchFamily="34" charset="0"/>
                    <a:ea typeface="Tahoma" panose="020B0604030504040204" pitchFamily="34" charset="0"/>
                    <a:cs typeface="Tahoma" panose="020B0604030504040204" pitchFamily="34" charset="0"/>
                  </a:rPr>
                  <a:t>parabol</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có</a:t>
                </a:r>
                <a:r>
                  <a:rPr lang="vi-VN" sz="4400" dirty="0">
                    <a:latin typeface="Tahoma" panose="020B0604030504040204" pitchFamily="34" charset="0"/>
                    <a:ea typeface="Tahoma" panose="020B0604030504040204" pitchFamily="34" charset="0"/>
                    <a:cs typeface="Tahoma" panose="020B0604030504040204" pitchFamily="34" charset="0"/>
                  </a:rPr>
                  <a:t> phương trình </a:t>
                </a:r>
                <a14:m>
                  <m:oMath xmlns:m="http://schemas.openxmlformats.org/officeDocument/2006/math">
                    <m:sSup>
                      <m:sSupPr>
                        <m:ctrlPr>
                          <a:rPr lang="en-US" sz="4400" i="1">
                            <a:latin typeface="Cambria Math" panose="02040503050406030204" pitchFamily="18" charset="0"/>
                          </a:rPr>
                        </m:ctrlPr>
                      </m:sSupPr>
                      <m:e>
                        <m:r>
                          <a:rPr lang="en-US" sz="4400" i="1">
                            <a:latin typeface="Cambria Math" panose="02040503050406030204" pitchFamily="18" charset="0"/>
                          </a:rPr>
                          <m:t>𝑦</m:t>
                        </m:r>
                      </m:e>
                      <m:sup>
                        <m:r>
                          <a:rPr lang="en-US" sz="4400" i="1">
                            <a:latin typeface="Cambria Math" panose="02040503050406030204" pitchFamily="18" charset="0"/>
                          </a:rPr>
                          <m:t>2</m:t>
                        </m:r>
                      </m:sup>
                    </m:sSup>
                    <m:r>
                      <a:rPr lang="en-US" sz="4400" i="1">
                        <a:latin typeface="Cambria Math" panose="02040503050406030204" pitchFamily="18" charset="0"/>
                      </a:rPr>
                      <m:t>=4</m:t>
                    </m:r>
                    <m:r>
                      <a:rPr lang="en-US" sz="4400" i="1">
                        <a:latin typeface="Cambria Math" panose="02040503050406030204" pitchFamily="18" charset="0"/>
                      </a:rPr>
                      <m:t>𝑥</m:t>
                    </m:r>
                  </m:oMath>
                </a14:m>
                <a:r>
                  <a:rPr lang="en-US" sz="4400" dirty="0">
                    <a:latin typeface="Tahoma" panose="020B0604030504040204" pitchFamily="34" charset="0"/>
                    <a:ea typeface="Tahoma" panose="020B0604030504040204" pitchFamily="34" charset="0"/>
                    <a:cs typeface="Tahoma" panose="020B0604030504040204" pitchFamily="34" charset="0"/>
                  </a:rPr>
                  <a:t>. </a:t>
                </a:r>
                <a:endParaRPr lang="vi-VN" sz="4400"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3" name="Rectangle 22">
                <a:extLst>
                  <a:ext uri="{FF2B5EF4-FFF2-40B4-BE49-F238E27FC236}">
                    <a16:creationId xmlns:a16="http://schemas.microsoft.com/office/drawing/2014/main" id="{2DE224C9-2D0F-4BC2-B504-53AAA13181D9}"/>
                  </a:ext>
                </a:extLst>
              </p:cNvPr>
              <p:cNvSpPr>
                <a:spLocks noRot="1" noChangeAspect="1" noMove="1" noResize="1" noEditPoints="1" noAdjustHandles="1" noChangeArrowheads="1" noChangeShapeType="1" noTextEdit="1"/>
              </p:cNvSpPr>
              <p:nvPr/>
            </p:nvSpPr>
            <p:spPr>
              <a:xfrm>
                <a:off x="4395794" y="4095315"/>
                <a:ext cx="15080676" cy="833626"/>
              </a:xfrm>
              <a:prstGeom prst="rect">
                <a:avLst/>
              </a:prstGeom>
              <a:blipFill>
                <a:blip r:embed="rId3"/>
                <a:stretch>
                  <a:fillRect l="-1617" t="-10949" b="-30657"/>
                </a:stretch>
              </a:blipFill>
            </p:spPr>
            <p:txBody>
              <a:bodyPr/>
              <a:lstStyle/>
              <a:p>
                <a:r>
                  <a:rPr lang="en-US">
                    <a:noFill/>
                  </a:rPr>
                  <a:t> </a:t>
                </a:r>
              </a:p>
            </p:txBody>
          </p:sp>
        </mc:Fallback>
      </mc:AlternateContent>
      <p:grpSp>
        <p:nvGrpSpPr>
          <p:cNvPr id="41" name="Group 40">
            <a:extLst>
              <a:ext uri="{FF2B5EF4-FFF2-40B4-BE49-F238E27FC236}">
                <a16:creationId xmlns:a16="http://schemas.microsoft.com/office/drawing/2014/main" xmlns="" id="{B191910F-FE43-4C7C-8436-E64B63907DC5}"/>
              </a:ext>
            </a:extLst>
          </p:cNvPr>
          <p:cNvGrpSpPr/>
          <p:nvPr/>
        </p:nvGrpSpPr>
        <p:grpSpPr>
          <a:xfrm>
            <a:off x="566932" y="7467247"/>
            <a:ext cx="23163974" cy="5550362"/>
            <a:chOff x="1222851" y="5331408"/>
            <a:chExt cx="23543736" cy="5328976"/>
          </a:xfrm>
        </p:grpSpPr>
        <p:sp>
          <p:nvSpPr>
            <p:cNvPr id="42" name="Rounded Rectangle 24">
              <a:extLst>
                <a:ext uri="{FF2B5EF4-FFF2-40B4-BE49-F238E27FC236}">
                  <a16:creationId xmlns:a16="http://schemas.microsoft.com/office/drawing/2014/main" xmlns="" id="{5B9B8F61-3576-437C-B9F4-AB2965DB2CC4}"/>
                </a:ext>
              </a:extLst>
            </p:cNvPr>
            <p:cNvSpPr/>
            <p:nvPr/>
          </p:nvSpPr>
          <p:spPr>
            <a:xfrm>
              <a:off x="1224549" y="5601639"/>
              <a:ext cx="23542038" cy="5058745"/>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60">
              <a:extLst>
                <a:ext uri="{FF2B5EF4-FFF2-40B4-BE49-F238E27FC236}">
                  <a16:creationId xmlns:a16="http://schemas.microsoft.com/office/drawing/2014/main" xmlns="" id="{44BDB3FD-9D89-4F20-BB34-0585AE4EAC48}"/>
                </a:ext>
              </a:extLst>
            </p:cNvPr>
            <p:cNvGrpSpPr/>
            <p:nvPr/>
          </p:nvGrpSpPr>
          <p:grpSpPr>
            <a:xfrm>
              <a:off x="1222851" y="5331408"/>
              <a:ext cx="3305109" cy="841174"/>
              <a:chOff x="1224542" y="6305967"/>
              <a:chExt cx="3305491" cy="845462"/>
            </a:xfrm>
          </p:grpSpPr>
          <p:sp>
            <p:nvSpPr>
              <p:cNvPr id="44" name="Freeform 20">
                <a:extLst>
                  <a:ext uri="{FF2B5EF4-FFF2-40B4-BE49-F238E27FC236}">
                    <a16:creationId xmlns:a16="http://schemas.microsoft.com/office/drawing/2014/main" xmlns="" id="{CC6DEA59-7373-410C-9294-C2800E01899E}"/>
                  </a:ext>
                </a:extLst>
              </p:cNvPr>
              <p:cNvSpPr>
                <a:spLocks/>
              </p:cNvSpPr>
              <p:nvPr/>
            </p:nvSpPr>
            <p:spPr bwMode="auto">
              <a:xfrm rot="16200000" flipV="1">
                <a:off x="2748828" y="5370222"/>
                <a:ext cx="828631" cy="2733779"/>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45" name="TextBox 44">
                <a:extLst>
                  <a:ext uri="{FF2B5EF4-FFF2-40B4-BE49-F238E27FC236}">
                    <a16:creationId xmlns:a16="http://schemas.microsoft.com/office/drawing/2014/main" xmlns="" id="{26196802-84C7-4ACE-91A3-DA0006E181F0}"/>
                  </a:ext>
                </a:extLst>
              </p:cNvPr>
              <p:cNvSpPr txBox="1"/>
              <p:nvPr/>
            </p:nvSpPr>
            <p:spPr>
              <a:xfrm>
                <a:off x="2091562" y="6305967"/>
                <a:ext cx="2278188" cy="817157"/>
              </a:xfrm>
              <a:prstGeom prst="rect">
                <a:avLst/>
              </a:prstGeom>
              <a:noFill/>
            </p:spPr>
            <p:txBody>
              <a:bodyPr wrap="none" rtlCol="0">
                <a:spAutoFit/>
              </a:bodyPr>
              <a:lstStyle/>
              <a:p>
                <a:r>
                  <a:rPr lang="vi-VN" sz="4400" b="1" dirty="0">
                    <a:solidFill>
                      <a:srgbClr val="0999C8"/>
                    </a:solidFill>
                    <a:latin typeface="Tahoma" pitchFamily="34" charset="0"/>
                    <a:ea typeface="Tahoma" pitchFamily="34" charset="0"/>
                    <a:cs typeface="Tahoma" pitchFamily="34" charset="0"/>
                  </a:rPr>
                  <a:t>Bài giải</a:t>
                </a:r>
                <a:endParaRPr lang="en-US" sz="4400" b="1" dirty="0">
                  <a:solidFill>
                    <a:srgbClr val="0999C8"/>
                  </a:solidFill>
                  <a:latin typeface="Tahoma" pitchFamily="34" charset="0"/>
                  <a:ea typeface="Tahoma" pitchFamily="34" charset="0"/>
                  <a:cs typeface="Tahoma" pitchFamily="34" charset="0"/>
                </a:endParaRPr>
              </a:p>
            </p:txBody>
          </p:sp>
          <p:sp>
            <p:nvSpPr>
              <p:cNvPr id="46" name="Round Diagonal Corner Rectangle 28">
                <a:extLst>
                  <a:ext uri="{FF2B5EF4-FFF2-40B4-BE49-F238E27FC236}">
                    <a16:creationId xmlns:a16="http://schemas.microsoft.com/office/drawing/2014/main" xmlns="" id="{42289408-7052-4CF7-A9DE-6BBC18EF2E77}"/>
                  </a:ext>
                </a:extLst>
              </p:cNvPr>
              <p:cNvSpPr/>
              <p:nvPr/>
            </p:nvSpPr>
            <p:spPr>
              <a:xfrm flipV="1">
                <a:off x="1224542" y="6322799"/>
                <a:ext cx="777240"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5">
                <a:extLst>
                  <a:ext uri="{FF2B5EF4-FFF2-40B4-BE49-F238E27FC236}">
                    <a16:creationId xmlns:a16="http://schemas.microsoft.com/office/drawing/2014/main" xmlns="" id="{28A2CA8E-5F1C-4FC3-AB11-55C1208D69F6}"/>
                  </a:ext>
                </a:extLst>
              </p:cNvPr>
              <p:cNvSpPr>
                <a:spLocks noEditPoints="1"/>
              </p:cNvSpPr>
              <p:nvPr/>
            </p:nvSpPr>
            <p:spPr bwMode="auto">
              <a:xfrm>
                <a:off x="1376941"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endParaRPr lang="en-US"/>
              </a:p>
            </p:txBody>
          </p:sp>
        </p:grpSp>
      </p:grpSp>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xmlns="" id="{A4A11553-9E6A-4C6B-A212-5939355E97FA}"/>
                  </a:ext>
                </a:extLst>
              </p:cNvPr>
              <p:cNvSpPr txBox="1"/>
              <p:nvPr/>
            </p:nvSpPr>
            <p:spPr>
              <a:xfrm>
                <a:off x="1892301" y="11270159"/>
                <a:ext cx="21335999" cy="769441"/>
              </a:xfrm>
              <a:prstGeom prst="rect">
                <a:avLst/>
              </a:prstGeom>
              <a:noFill/>
            </p:spPr>
            <p:txBody>
              <a:bodyPr wrap="square">
                <a:spAutoFit/>
              </a:bodyPr>
              <a:lstStyle/>
              <a:p>
                <a:pPr lvl="0"/>
                <a:r>
                  <a:rPr lang="en-US" sz="4400" dirty="0">
                    <a:latin typeface="Tahoma" panose="020B0604030504040204" pitchFamily="34" charset="0"/>
                    <a:ea typeface="Tahoma" panose="020B0604030504040204" pitchFamily="34" charset="0"/>
                    <a:cs typeface="Tahoma" panose="020B0604030504040204" pitchFamily="34" charset="0"/>
                  </a:rPr>
                  <a:t>b) </a:t>
                </a:r>
                <a:r>
                  <a:rPr lang="vi-VN" sz="4400" dirty="0">
                    <a:latin typeface="Tahoma" panose="020B0604030504040204" pitchFamily="34" charset="0"/>
                    <a:ea typeface="Tahoma" panose="020B0604030504040204" pitchFamily="34" charset="0"/>
                    <a:cs typeface="Tahoma" panose="020B0604030504040204" pitchFamily="34" charset="0"/>
                  </a:rPr>
                  <a:t>Theo công thức bán kính qua tiêu ta có: </a:t>
                </a:r>
                <a14:m>
                  <m:oMath xmlns:m="http://schemas.openxmlformats.org/officeDocument/2006/math">
                    <m:r>
                      <a:rPr lang="en-US" sz="4400" i="1">
                        <a:latin typeface="Cambria Math" panose="02040503050406030204" pitchFamily="18" charset="0"/>
                      </a:rPr>
                      <m:t>𝑀𝐹</m:t>
                    </m:r>
                    <m:r>
                      <a:rPr lang="en-US" sz="4400" i="1">
                        <a:latin typeface="Cambria Math" panose="02040503050406030204" pitchFamily="18" charset="0"/>
                      </a:rPr>
                      <m:t>=3+1=4</m:t>
                    </m:r>
                  </m:oMath>
                </a14:m>
                <a:r>
                  <a:rPr lang="vi-VN" sz="4400" dirty="0">
                    <a:latin typeface="Tahoma" panose="020B0604030504040204" pitchFamily="34" charset="0"/>
                    <a:ea typeface="Tahoma" panose="020B0604030504040204" pitchFamily="34" charset="0"/>
                    <a:cs typeface="Tahoma" panose="020B0604030504040204" pitchFamily="34" charset="0"/>
                  </a:rPr>
                  <a:t>.</a:t>
                </a:r>
                <a:endParaRPr lang="en-US" sz="4400"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0" name="TextBox 49">
                <a:extLst>
                  <a:ext uri="{FF2B5EF4-FFF2-40B4-BE49-F238E27FC236}">
                    <a16:creationId xmlns:a16="http://schemas.microsoft.com/office/drawing/2014/main" id="{A4A11553-9E6A-4C6B-A212-5939355E97FA}"/>
                  </a:ext>
                </a:extLst>
              </p:cNvPr>
              <p:cNvSpPr txBox="1">
                <a:spLocks noRot="1" noChangeAspect="1" noMove="1" noResize="1" noEditPoints="1" noAdjustHandles="1" noChangeArrowheads="1" noChangeShapeType="1" noTextEdit="1"/>
              </p:cNvSpPr>
              <p:nvPr/>
            </p:nvSpPr>
            <p:spPr>
              <a:xfrm>
                <a:off x="1892301" y="11270159"/>
                <a:ext cx="21335999" cy="769441"/>
              </a:xfrm>
              <a:prstGeom prst="rect">
                <a:avLst/>
              </a:prstGeom>
              <a:blipFill>
                <a:blip r:embed="rId4"/>
                <a:stretch>
                  <a:fillRect l="-1143" t="-17460" b="-365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xmlns="" id="{D7917448-AFF7-4E59-85C4-4EF131EEF77D}"/>
                  </a:ext>
                </a:extLst>
              </p:cNvPr>
              <p:cNvSpPr txBox="1"/>
              <p:nvPr/>
            </p:nvSpPr>
            <p:spPr>
              <a:xfrm>
                <a:off x="2218212" y="4789811"/>
                <a:ext cx="21609744" cy="2002023"/>
              </a:xfrm>
              <a:prstGeom prst="rect">
                <a:avLst/>
              </a:prstGeom>
              <a:noFill/>
            </p:spPr>
            <p:txBody>
              <a:bodyPr wrap="square">
                <a:spAutoFit/>
              </a:bodyPr>
              <a:lstStyle/>
              <a:p>
                <a:pPr marL="342900" lvl="0" indent="-342900" algn="just">
                  <a:lnSpc>
                    <a:spcPct val="150000"/>
                  </a:lnSpc>
                  <a:buFont typeface="+mj-lt"/>
                  <a:buAutoNum type="alphaLcParenR"/>
                </a:pPr>
                <a:r>
                  <a:rPr lang="vi-VN" sz="4400" dirty="0">
                    <a:effectLst/>
                    <a:latin typeface="Tahoma" panose="020B0604030504040204" pitchFamily="34" charset="0"/>
                    <a:ea typeface="Tahoma" panose="020B0604030504040204" pitchFamily="34" charset="0"/>
                    <a:cs typeface="Tahoma" panose="020B0604030504040204" pitchFamily="34" charset="0"/>
                  </a:rPr>
                  <a:t>Tìm tọa độ tiêu điểm và phương trình đường chuẩn của parabol.</a:t>
                </a:r>
                <a:endParaRPr lang="en-US" sz="4400" dirty="0">
                  <a:effectLst/>
                  <a:latin typeface="Tahoma" panose="020B0604030504040204" pitchFamily="34" charset="0"/>
                  <a:ea typeface="Tahoma" panose="020B0604030504040204" pitchFamily="34" charset="0"/>
                  <a:cs typeface="Tahoma" panose="020B0604030504040204" pitchFamily="34" charset="0"/>
                </a:endParaRPr>
              </a:p>
              <a:p>
                <a:pPr marL="342900" lvl="0" indent="-342900" algn="just">
                  <a:lnSpc>
                    <a:spcPct val="150000"/>
                  </a:lnSpc>
                  <a:buFont typeface="+mj-lt"/>
                  <a:buAutoNum type="alphaLcParenR"/>
                </a:pPr>
                <a:r>
                  <a:rPr lang="vi-VN" sz="4400" dirty="0">
                    <a:effectLst/>
                    <a:latin typeface="Tahoma" panose="020B0604030504040204" pitchFamily="34" charset="0"/>
                    <a:ea typeface="Tahoma" panose="020B0604030504040204" pitchFamily="34" charset="0"/>
                    <a:cs typeface="Tahoma" panose="020B0604030504040204" pitchFamily="34" charset="0"/>
                  </a:rPr>
                  <a:t>Tính bán kính qua tiêu của điểm </a:t>
                </a:r>
                <a14:m>
                  <m:oMath xmlns:m="http://schemas.openxmlformats.org/officeDocument/2006/math">
                    <m:r>
                      <a:rPr lang="en-US" sz="4400" i="1">
                        <a:solidFill>
                          <a:srgbClr val="000000"/>
                        </a:solidFill>
                        <a:effectLst/>
                        <a:latin typeface="Cambria Math" panose="02040503050406030204" pitchFamily="18" charset="0"/>
                        <a:ea typeface="Calibri" panose="020F0502020204030204" pitchFamily="34" charset="0"/>
                      </a:rPr>
                      <m:t>𝑀</m:t>
                    </m:r>
                  </m:oMath>
                </a14:m>
                <a:r>
                  <a:rPr lang="vi-VN" sz="4400" dirty="0">
                    <a:effectLst/>
                    <a:latin typeface="Tahoma" panose="020B0604030504040204" pitchFamily="34" charset="0"/>
                    <a:ea typeface="Tahoma" panose="020B0604030504040204" pitchFamily="34" charset="0"/>
                    <a:cs typeface="Tahoma" panose="020B0604030504040204" pitchFamily="34" charset="0"/>
                  </a:rPr>
                  <a:t> thuộc parabol và có hoành độ bằng 3.</a:t>
                </a:r>
                <a:endParaRPr lang="en-US" sz="4400" dirty="0">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2" name="TextBox 51">
                <a:extLst>
                  <a:ext uri="{FF2B5EF4-FFF2-40B4-BE49-F238E27FC236}">
                    <a16:creationId xmlns:a16="http://schemas.microsoft.com/office/drawing/2014/main" id="{D7917448-AFF7-4E59-85C4-4EF131EEF77D}"/>
                  </a:ext>
                </a:extLst>
              </p:cNvPr>
              <p:cNvSpPr txBox="1">
                <a:spLocks noRot="1" noChangeAspect="1" noMove="1" noResize="1" noEditPoints="1" noAdjustHandles="1" noChangeArrowheads="1" noChangeShapeType="1" noTextEdit="1"/>
              </p:cNvSpPr>
              <p:nvPr/>
            </p:nvSpPr>
            <p:spPr>
              <a:xfrm>
                <a:off x="2218212" y="4789811"/>
                <a:ext cx="21609744" cy="2002023"/>
              </a:xfrm>
              <a:prstGeom prst="rect">
                <a:avLst/>
              </a:prstGeom>
              <a:blipFill>
                <a:blip r:embed="rId5"/>
                <a:stretch>
                  <a:fillRect l="-1157" b="-1311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xmlns="" id="{BCE082F4-1A7B-45F2-A366-7F0D2B439E9F}"/>
                  </a:ext>
                </a:extLst>
              </p:cNvPr>
              <p:cNvSpPr txBox="1"/>
              <p:nvPr/>
            </p:nvSpPr>
            <p:spPr>
              <a:xfrm>
                <a:off x="1892301" y="8769058"/>
                <a:ext cx="17584168" cy="977704"/>
              </a:xfrm>
              <a:prstGeom prst="rect">
                <a:avLst/>
              </a:prstGeom>
              <a:noFill/>
            </p:spPr>
            <p:txBody>
              <a:bodyPr wrap="square">
                <a:spAutoFit/>
              </a:bodyPr>
              <a:lstStyle/>
              <a:p>
                <a:pPr marL="342900" lvl="0" indent="-342900" algn="just">
                  <a:lnSpc>
                    <a:spcPct val="150000"/>
                  </a:lnSpc>
                  <a:buFont typeface="+mj-lt"/>
                  <a:buAutoNum type="alphaLcParenR"/>
                </a:pPr>
                <a:r>
                  <a:rPr lang="en-US" sz="4400" dirty="0">
                    <a:effectLst/>
                    <a:latin typeface="Tahoma" panose="020B0604030504040204" pitchFamily="34" charset="0"/>
                    <a:ea typeface="Tahoma" panose="020B0604030504040204" pitchFamily="34" charset="0"/>
                    <a:cs typeface="Tahoma" panose="020B0604030504040204" pitchFamily="34" charset="0"/>
                  </a:rPr>
                  <a:t> </a:t>
                </a:r>
                <a:r>
                  <a:rPr lang="vi-VN" sz="4400" dirty="0">
                    <a:effectLst/>
                    <a:latin typeface="Tahoma" panose="020B0604030504040204" pitchFamily="34" charset="0"/>
                    <a:ea typeface="Tahoma" panose="020B0604030504040204" pitchFamily="34" charset="0"/>
                    <a:cs typeface="Tahoma" panose="020B0604030504040204" pitchFamily="34" charset="0"/>
                  </a:rPr>
                  <a:t>Từ </a:t>
                </a:r>
                <a:r>
                  <a:rPr lang="en-US" sz="4400" dirty="0" err="1">
                    <a:effectLst/>
                    <a:latin typeface="Tahoma" panose="020B0604030504040204" pitchFamily="34" charset="0"/>
                    <a:ea typeface="Tahoma" panose="020B0604030504040204" pitchFamily="34" charset="0"/>
                    <a:cs typeface="Tahoma" panose="020B0604030504040204" pitchFamily="34" charset="0"/>
                  </a:rPr>
                  <a:t>phương</a:t>
                </a:r>
                <a:r>
                  <a:rPr lang="en-US" sz="4400" dirty="0">
                    <a:effectLst/>
                    <a:latin typeface="Tahoma" panose="020B0604030504040204" pitchFamily="34" charset="0"/>
                    <a:ea typeface="Tahoma" panose="020B0604030504040204" pitchFamily="34" charset="0"/>
                    <a:cs typeface="Tahoma" panose="020B0604030504040204" pitchFamily="34" charset="0"/>
                  </a:rPr>
                  <a:t> </a:t>
                </a:r>
                <a:r>
                  <a:rPr lang="en-US" sz="4400" dirty="0" err="1">
                    <a:effectLst/>
                    <a:latin typeface="Tahoma" panose="020B0604030504040204" pitchFamily="34" charset="0"/>
                    <a:ea typeface="Tahoma" panose="020B0604030504040204" pitchFamily="34" charset="0"/>
                    <a:cs typeface="Tahoma" panose="020B0604030504040204" pitchFamily="34" charset="0"/>
                  </a:rPr>
                  <a:t>trình</a:t>
                </a:r>
                <a:r>
                  <a:rPr lang="en-US" sz="4400" dirty="0">
                    <a:effectLst/>
                    <a:latin typeface="Tahoma" panose="020B0604030504040204" pitchFamily="34" charset="0"/>
                    <a:ea typeface="Tahoma" panose="020B0604030504040204" pitchFamily="34" charset="0"/>
                    <a:cs typeface="Tahoma" panose="020B0604030504040204" pitchFamily="34" charset="0"/>
                  </a:rPr>
                  <a:t> </a:t>
                </a:r>
                <a:r>
                  <a:rPr lang="en-US" sz="4400" dirty="0" err="1">
                    <a:effectLst/>
                    <a:latin typeface="Tahoma" panose="020B0604030504040204" pitchFamily="34" charset="0"/>
                    <a:ea typeface="Tahoma" panose="020B0604030504040204" pitchFamily="34" charset="0"/>
                    <a:cs typeface="Tahoma" panose="020B0604030504040204" pitchFamily="34" charset="0"/>
                  </a:rPr>
                  <a:t>chính</a:t>
                </a:r>
                <a:r>
                  <a:rPr lang="en-US" sz="4400" dirty="0">
                    <a:effectLst/>
                    <a:latin typeface="Tahoma" panose="020B0604030504040204" pitchFamily="34" charset="0"/>
                    <a:ea typeface="Tahoma" panose="020B0604030504040204" pitchFamily="34" charset="0"/>
                    <a:cs typeface="Tahoma" panose="020B0604030504040204" pitchFamily="34" charset="0"/>
                  </a:rPr>
                  <a:t> </a:t>
                </a:r>
                <a:r>
                  <a:rPr lang="en-US" sz="4400" dirty="0" err="1">
                    <a:effectLst/>
                    <a:latin typeface="Tahoma" panose="020B0604030504040204" pitchFamily="34" charset="0"/>
                    <a:ea typeface="Tahoma" panose="020B0604030504040204" pitchFamily="34" charset="0"/>
                    <a:cs typeface="Tahoma" panose="020B0604030504040204" pitchFamily="34" charset="0"/>
                  </a:rPr>
                  <a:t>tắc</a:t>
                </a:r>
                <a:r>
                  <a:rPr lang="en-US" sz="4400" dirty="0">
                    <a:effectLst/>
                    <a:latin typeface="Tahoma" panose="020B0604030504040204" pitchFamily="34" charset="0"/>
                    <a:ea typeface="Tahoma" panose="020B0604030504040204" pitchFamily="34" charset="0"/>
                    <a:cs typeface="Tahoma" panose="020B0604030504040204" pitchFamily="34" charset="0"/>
                  </a:rPr>
                  <a:t> </a:t>
                </a:r>
                <a:r>
                  <a:rPr lang="en-US" sz="4400" dirty="0" err="1">
                    <a:effectLst/>
                    <a:latin typeface="Tahoma" panose="020B0604030504040204" pitchFamily="34" charset="0"/>
                    <a:ea typeface="Tahoma" panose="020B0604030504040204" pitchFamily="34" charset="0"/>
                    <a:cs typeface="Tahoma" panose="020B0604030504040204" pitchFamily="34" charset="0"/>
                  </a:rPr>
                  <a:t>của</a:t>
                </a:r>
                <a:r>
                  <a:rPr lang="en-US" sz="4400" dirty="0">
                    <a:effectLst/>
                    <a:latin typeface="Tahoma" panose="020B0604030504040204" pitchFamily="34" charset="0"/>
                    <a:ea typeface="Tahoma" panose="020B0604030504040204" pitchFamily="34" charset="0"/>
                    <a:cs typeface="Tahoma" panose="020B0604030504040204" pitchFamily="34" charset="0"/>
                  </a:rPr>
                  <a:t> </a:t>
                </a:r>
                <a:r>
                  <a:rPr lang="en-US" sz="4400" dirty="0" err="1">
                    <a:effectLst/>
                    <a:latin typeface="Tahoma" panose="020B0604030504040204" pitchFamily="34" charset="0"/>
                    <a:ea typeface="Tahoma" panose="020B0604030504040204" pitchFamily="34" charset="0"/>
                    <a:cs typeface="Tahoma" panose="020B0604030504040204" pitchFamily="34" charset="0"/>
                  </a:rPr>
                  <a:t>parabol</a:t>
                </a:r>
                <a:r>
                  <a:rPr lang="vi-VN" sz="4400" dirty="0">
                    <a:effectLst/>
                    <a:latin typeface="Tahoma" panose="020B0604030504040204" pitchFamily="34" charset="0"/>
                    <a:ea typeface="Tahoma" panose="020B0604030504040204" pitchFamily="34" charset="0"/>
                    <a:cs typeface="Tahoma" panose="020B0604030504040204" pitchFamily="34" charset="0"/>
                  </a:rPr>
                  <a:t>, ta có:  </a:t>
                </a:r>
                <a14:m>
                  <m:oMath xmlns:m="http://schemas.openxmlformats.org/officeDocument/2006/math">
                    <m:r>
                      <a:rPr lang="en-US" sz="4400" i="1">
                        <a:solidFill>
                          <a:srgbClr val="000000"/>
                        </a:solidFill>
                        <a:effectLst/>
                        <a:latin typeface="Cambria Math" panose="02040503050406030204" pitchFamily="18" charset="0"/>
                        <a:ea typeface="Calibri" panose="020F0502020204030204" pitchFamily="34" charset="0"/>
                      </a:rPr>
                      <m:t>2</m:t>
                    </m:r>
                    <m:r>
                      <a:rPr lang="en-US" sz="4400" i="1">
                        <a:solidFill>
                          <a:srgbClr val="000000"/>
                        </a:solidFill>
                        <a:effectLst/>
                        <a:latin typeface="Cambria Math" panose="02040503050406030204" pitchFamily="18" charset="0"/>
                        <a:ea typeface="Calibri" panose="020F0502020204030204" pitchFamily="34" charset="0"/>
                      </a:rPr>
                      <m:t>𝑝</m:t>
                    </m:r>
                    <m:r>
                      <a:rPr lang="en-US" sz="4400" i="1">
                        <a:solidFill>
                          <a:srgbClr val="000000"/>
                        </a:solidFill>
                        <a:effectLst/>
                        <a:latin typeface="Cambria Math" panose="02040503050406030204" pitchFamily="18" charset="0"/>
                        <a:ea typeface="Calibri" panose="020F0502020204030204" pitchFamily="34" charset="0"/>
                      </a:rPr>
                      <m:t>=4⇔</m:t>
                    </m:r>
                    <m:r>
                      <a:rPr lang="en-US" sz="4400" i="1">
                        <a:solidFill>
                          <a:srgbClr val="000000"/>
                        </a:solidFill>
                        <a:effectLst/>
                        <a:latin typeface="Cambria Math" panose="02040503050406030204" pitchFamily="18" charset="0"/>
                        <a:ea typeface="Calibri" panose="020F0502020204030204" pitchFamily="34" charset="0"/>
                      </a:rPr>
                      <m:t>𝑝</m:t>
                    </m:r>
                    <m:r>
                      <a:rPr lang="en-US" sz="4400" i="1">
                        <a:solidFill>
                          <a:srgbClr val="000000"/>
                        </a:solidFill>
                        <a:effectLst/>
                        <a:latin typeface="Cambria Math" panose="02040503050406030204" pitchFamily="18" charset="0"/>
                        <a:ea typeface="Calibri" panose="020F0502020204030204" pitchFamily="34" charset="0"/>
                      </a:rPr>
                      <m:t>=2</m:t>
                    </m:r>
                  </m:oMath>
                </a14:m>
                <a:endParaRPr lang="en-US" sz="4400" dirty="0">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5" name="TextBox 54">
                <a:extLst>
                  <a:ext uri="{FF2B5EF4-FFF2-40B4-BE49-F238E27FC236}">
                    <a16:creationId xmlns:a16="http://schemas.microsoft.com/office/drawing/2014/main" id="{BCE082F4-1A7B-45F2-A366-7F0D2B439E9F}"/>
                  </a:ext>
                </a:extLst>
              </p:cNvPr>
              <p:cNvSpPr txBox="1">
                <a:spLocks noRot="1" noChangeAspect="1" noMove="1" noResize="1" noEditPoints="1" noAdjustHandles="1" noChangeArrowheads="1" noChangeShapeType="1" noTextEdit="1"/>
              </p:cNvSpPr>
              <p:nvPr/>
            </p:nvSpPr>
            <p:spPr>
              <a:xfrm>
                <a:off x="1892301" y="8769058"/>
                <a:ext cx="17584168" cy="977704"/>
              </a:xfrm>
              <a:prstGeom prst="rect">
                <a:avLst/>
              </a:prstGeom>
              <a:blipFill>
                <a:blip r:embed="rId6"/>
                <a:stretch>
                  <a:fillRect l="-1421" b="-285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xmlns="" id="{A4F44FC7-6B4C-4F1E-8D5F-787151F055A4}"/>
                  </a:ext>
                </a:extLst>
              </p:cNvPr>
              <p:cNvSpPr txBox="1"/>
              <p:nvPr/>
            </p:nvSpPr>
            <p:spPr>
              <a:xfrm>
                <a:off x="2376748" y="9976816"/>
                <a:ext cx="17584167" cy="759375"/>
              </a:xfrm>
              <a:prstGeom prst="rect">
                <a:avLst/>
              </a:prstGeom>
              <a:noFill/>
            </p:spPr>
            <p:txBody>
              <a:bodyPr wrap="square">
                <a:spAutoFit/>
              </a:bodyPr>
              <a:lstStyle/>
              <a:p>
                <a:pPr>
                  <a:lnSpc>
                    <a:spcPct val="107000"/>
                  </a:lnSpc>
                  <a:spcAft>
                    <a:spcPts val="800"/>
                  </a:spcAft>
                </a:pPr>
                <a:r>
                  <a:rPr lang="en-US" sz="4400" dirty="0" err="1">
                    <a:effectLst/>
                    <a:latin typeface="Tahoma" panose="020B0604030504040204" pitchFamily="34" charset="0"/>
                    <a:ea typeface="Tahoma" panose="020B0604030504040204" pitchFamily="34" charset="0"/>
                    <a:cs typeface="Tahoma" panose="020B0604030504040204" pitchFamily="34" charset="0"/>
                  </a:rPr>
                  <a:t>Vậy</a:t>
                </a:r>
                <a:r>
                  <a:rPr lang="vi-VN" sz="4400" dirty="0">
                    <a:effectLst/>
                    <a:latin typeface="Tahoma" panose="020B0604030504040204" pitchFamily="34" charset="0"/>
                    <a:ea typeface="Tahoma" panose="020B0604030504040204" pitchFamily="34" charset="0"/>
                    <a:cs typeface="Tahoma" panose="020B0604030504040204" pitchFamily="34" charset="0"/>
                  </a:rPr>
                  <a:t> parabol có tiêu điểm là: </a:t>
                </a:r>
                <a14:m>
                  <m:oMath xmlns:m="http://schemas.openxmlformats.org/officeDocument/2006/math">
                    <m:r>
                      <a:rPr lang="en-US" sz="4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𝐹</m:t>
                    </m:r>
                    <m:d>
                      <m:dPr>
                        <m:ctrlPr>
                          <a:rPr lang="en-US" sz="4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4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m:t>
                        </m:r>
                        <m:r>
                          <m:rPr>
                            <m:nor/>
                          </m:rPr>
                          <a:rPr lang="en-US" sz="4400">
                            <a:solidFill>
                              <a:srgbClr val="000000"/>
                            </a:solidFill>
                            <a:effectLst/>
                            <a:latin typeface="Tahoma" panose="020B0604030504040204" pitchFamily="34" charset="0"/>
                            <a:ea typeface="Tahoma" panose="020B0604030504040204" pitchFamily="34" charset="0"/>
                            <a:cs typeface="Tahoma" panose="020B0604030504040204" pitchFamily="34" charset="0"/>
                          </a:rPr>
                          <m:t> </m:t>
                        </m:r>
                        <m:r>
                          <a:rPr lang="en-US" sz="4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m:rPr>
                            <m:nor/>
                          </m:rPr>
                          <a:rPr lang="en-US" sz="4400">
                            <a:solidFill>
                              <a:srgbClr val="000000"/>
                            </a:solidFill>
                            <a:effectLst/>
                            <a:latin typeface="Tahoma" panose="020B0604030504040204" pitchFamily="34" charset="0"/>
                            <a:ea typeface="Tahoma" panose="020B0604030504040204" pitchFamily="34" charset="0"/>
                            <a:cs typeface="Tahoma" panose="020B0604030504040204" pitchFamily="34" charset="0"/>
                          </a:rPr>
                          <m:t> </m:t>
                        </m:r>
                        <m:r>
                          <a:rPr lang="en-US" sz="4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0</m:t>
                        </m:r>
                      </m:e>
                    </m:d>
                  </m:oMath>
                </a14:m>
                <a:r>
                  <a:rPr lang="en-US" sz="4400" dirty="0">
                    <a:effectLst/>
                    <a:latin typeface="Tahoma" panose="020B0604030504040204" pitchFamily="34" charset="0"/>
                    <a:ea typeface="Tahoma" panose="020B0604030504040204" pitchFamily="34" charset="0"/>
                    <a:cs typeface="Tahoma" panose="020B0604030504040204" pitchFamily="34" charset="0"/>
                  </a:rPr>
                  <a:t> </a:t>
                </a:r>
                <a:r>
                  <a:rPr lang="en-US" sz="4400" dirty="0" err="1">
                    <a:effectLst/>
                    <a:latin typeface="Tahoma" panose="020B0604030504040204" pitchFamily="34" charset="0"/>
                    <a:ea typeface="Tahoma" panose="020B0604030504040204" pitchFamily="34" charset="0"/>
                    <a:cs typeface="Tahoma" panose="020B0604030504040204" pitchFamily="34" charset="0"/>
                  </a:rPr>
                  <a:t>và</a:t>
                </a:r>
                <a:r>
                  <a:rPr lang="en-US" sz="4400" dirty="0">
                    <a:effectLst/>
                    <a:latin typeface="Tahoma" panose="020B0604030504040204" pitchFamily="34" charset="0"/>
                    <a:ea typeface="Tahoma" panose="020B0604030504040204" pitchFamily="34" charset="0"/>
                    <a:cs typeface="Tahoma" panose="020B0604030504040204" pitchFamily="34" charset="0"/>
                  </a:rPr>
                  <a:t> </a:t>
                </a:r>
                <a:r>
                  <a:rPr lang="en-US" sz="4400" dirty="0" err="1">
                    <a:effectLst/>
                    <a:latin typeface="Tahoma" panose="020B0604030504040204" pitchFamily="34" charset="0"/>
                    <a:ea typeface="Tahoma" panose="020B0604030504040204" pitchFamily="34" charset="0"/>
                    <a:cs typeface="Tahoma" panose="020B0604030504040204" pitchFamily="34" charset="0"/>
                  </a:rPr>
                  <a:t>đường</a:t>
                </a:r>
                <a:r>
                  <a:rPr lang="vi-VN" sz="4400" dirty="0">
                    <a:effectLst/>
                    <a:latin typeface="Tahoma" panose="020B0604030504040204" pitchFamily="34" charset="0"/>
                    <a:ea typeface="Tahoma" panose="020B0604030504040204" pitchFamily="34" charset="0"/>
                    <a:cs typeface="Tahoma" panose="020B0604030504040204" pitchFamily="34" charset="0"/>
                  </a:rPr>
                  <a:t> chuẩn là </a:t>
                </a:r>
                <a14:m>
                  <m:oMath xmlns:m="http://schemas.openxmlformats.org/officeDocument/2006/math">
                    <m:r>
                      <a:rPr lang="en-US" sz="4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𝑥</m:t>
                    </m:r>
                    <m:r>
                      <a:rPr lang="en-US" sz="4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m:t>
                    </m:r>
                  </m:oMath>
                </a14:m>
                <a:r>
                  <a:rPr lang="en-US" sz="4400" dirty="0">
                    <a:effectLst/>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57" name="TextBox 56">
                <a:extLst>
                  <a:ext uri="{FF2B5EF4-FFF2-40B4-BE49-F238E27FC236}">
                    <a16:creationId xmlns:a16="http://schemas.microsoft.com/office/drawing/2014/main" id="{A4F44FC7-6B4C-4F1E-8D5F-787151F055A4}"/>
                  </a:ext>
                </a:extLst>
              </p:cNvPr>
              <p:cNvSpPr txBox="1">
                <a:spLocks noRot="1" noChangeAspect="1" noMove="1" noResize="1" noEditPoints="1" noAdjustHandles="1" noChangeArrowheads="1" noChangeShapeType="1" noTextEdit="1"/>
              </p:cNvSpPr>
              <p:nvPr/>
            </p:nvSpPr>
            <p:spPr>
              <a:xfrm>
                <a:off x="2376748" y="9976816"/>
                <a:ext cx="17584167" cy="759375"/>
              </a:xfrm>
              <a:prstGeom prst="rect">
                <a:avLst/>
              </a:prstGeom>
              <a:blipFill>
                <a:blip r:embed="rId7"/>
                <a:stretch>
                  <a:fillRect l="-1422" t="-19355" b="-37097"/>
                </a:stretch>
              </a:blipFill>
            </p:spPr>
            <p:txBody>
              <a:bodyPr/>
              <a:lstStyle/>
              <a:p>
                <a:r>
                  <a:rPr lang="en-US">
                    <a:noFill/>
                  </a:rPr>
                  <a:t> </a:t>
                </a:r>
              </a:p>
            </p:txBody>
          </p:sp>
        </mc:Fallback>
      </mc:AlternateContent>
      <p:grpSp>
        <p:nvGrpSpPr>
          <p:cNvPr id="59" name="Group 58">
            <a:extLst>
              <a:ext uri="{FF2B5EF4-FFF2-40B4-BE49-F238E27FC236}">
                <a16:creationId xmlns:a16="http://schemas.microsoft.com/office/drawing/2014/main" xmlns="" id="{FCA8DA82-9BFC-4B7D-A32D-993DB0907911}"/>
              </a:ext>
            </a:extLst>
          </p:cNvPr>
          <p:cNvGrpSpPr/>
          <p:nvPr/>
        </p:nvGrpSpPr>
        <p:grpSpPr>
          <a:xfrm>
            <a:off x="632798" y="1878129"/>
            <a:ext cx="7596802" cy="935974"/>
            <a:chOff x="739068" y="1515168"/>
            <a:chExt cx="9473319" cy="968444"/>
          </a:xfrm>
        </p:grpSpPr>
        <p:sp>
          <p:nvSpPr>
            <p:cNvPr id="60" name="Freeform 71">
              <a:extLst>
                <a:ext uri="{FF2B5EF4-FFF2-40B4-BE49-F238E27FC236}">
                  <a16:creationId xmlns:a16="http://schemas.microsoft.com/office/drawing/2014/main" xmlns="" id="{FBD3D38A-AFF0-4310-91C0-604C53C99BEA}"/>
                </a:ext>
              </a:extLst>
            </p:cNvPr>
            <p:cNvSpPr>
              <a:spLocks/>
            </p:cNvSpPr>
            <p:nvPr/>
          </p:nvSpPr>
          <p:spPr bwMode="auto">
            <a:xfrm flipH="1">
              <a:off x="3250419" y="2066147"/>
              <a:ext cx="6961968" cy="417465"/>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solidFill>
              <a:srgbClr val="B9EA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400">
                <a:latin typeface="+mj-lt"/>
              </a:endParaRPr>
            </a:p>
          </p:txBody>
        </p:sp>
        <p:grpSp>
          <p:nvGrpSpPr>
            <p:cNvPr id="61" name="Group 60">
              <a:extLst>
                <a:ext uri="{FF2B5EF4-FFF2-40B4-BE49-F238E27FC236}">
                  <a16:creationId xmlns:a16="http://schemas.microsoft.com/office/drawing/2014/main" xmlns="" id="{9CEC74DD-8CB6-4979-8110-62BC44B3BBC8}"/>
                </a:ext>
              </a:extLst>
            </p:cNvPr>
            <p:cNvGrpSpPr/>
            <p:nvPr/>
          </p:nvGrpSpPr>
          <p:grpSpPr>
            <a:xfrm>
              <a:off x="739068" y="1515168"/>
              <a:ext cx="7431590" cy="960327"/>
              <a:chOff x="739068" y="1515168"/>
              <a:chExt cx="7431590" cy="960327"/>
            </a:xfrm>
          </p:grpSpPr>
          <p:sp>
            <p:nvSpPr>
              <p:cNvPr id="62" name="Freeform 71">
                <a:extLst>
                  <a:ext uri="{FF2B5EF4-FFF2-40B4-BE49-F238E27FC236}">
                    <a16:creationId xmlns:a16="http://schemas.microsoft.com/office/drawing/2014/main" xmlns="" id="{1EEB6F9B-8AD6-44FA-A74C-0CBF013ACC6C}"/>
                  </a:ext>
                </a:extLst>
              </p:cNvPr>
              <p:cNvSpPr>
                <a:spLocks/>
              </p:cNvSpPr>
              <p:nvPr/>
            </p:nvSpPr>
            <p:spPr bwMode="auto">
              <a:xfrm>
                <a:off x="739068" y="2058030"/>
                <a:ext cx="6961968" cy="417465"/>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solidFill>
                <a:srgbClr val="B9EA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400">
                  <a:latin typeface="+mj-lt"/>
                </a:endParaRPr>
              </a:p>
            </p:txBody>
          </p:sp>
          <p:sp>
            <p:nvSpPr>
              <p:cNvPr id="63" name="Oval 72">
                <a:extLst>
                  <a:ext uri="{FF2B5EF4-FFF2-40B4-BE49-F238E27FC236}">
                    <a16:creationId xmlns:a16="http://schemas.microsoft.com/office/drawing/2014/main" xmlns="" id="{823E351E-6EBE-4F63-88C9-F23ACFB1E5A6}"/>
                  </a:ext>
                </a:extLst>
              </p:cNvPr>
              <p:cNvSpPr>
                <a:spLocks noChangeArrowheads="1"/>
              </p:cNvSpPr>
              <p:nvPr/>
            </p:nvSpPr>
            <p:spPr bwMode="auto">
              <a:xfrm>
                <a:off x="1372407" y="1515168"/>
                <a:ext cx="285717" cy="280956"/>
              </a:xfrm>
              <a:prstGeom prst="ellipse">
                <a:avLst/>
              </a:pr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400">
                  <a:latin typeface="+mj-lt"/>
                </a:endParaRPr>
              </a:p>
            </p:txBody>
          </p:sp>
          <p:sp>
            <p:nvSpPr>
              <p:cNvPr id="64" name="Freeform 73">
                <a:extLst>
                  <a:ext uri="{FF2B5EF4-FFF2-40B4-BE49-F238E27FC236}">
                    <a16:creationId xmlns:a16="http://schemas.microsoft.com/office/drawing/2014/main" xmlns="" id="{D54A6EC3-7097-42ED-AE4A-B8F0661D175D}"/>
                  </a:ext>
                </a:extLst>
              </p:cNvPr>
              <p:cNvSpPr>
                <a:spLocks/>
              </p:cNvSpPr>
              <p:nvPr/>
            </p:nvSpPr>
            <p:spPr bwMode="auto">
              <a:xfrm>
                <a:off x="1300977" y="1773901"/>
                <a:ext cx="209526" cy="190478"/>
              </a:xfrm>
              <a:custGeom>
                <a:avLst/>
                <a:gdLst>
                  <a:gd name="T0" fmla="*/ 0 w 56"/>
                  <a:gd name="T1" fmla="*/ 18 h 51"/>
                  <a:gd name="T2" fmla="*/ 45 w 56"/>
                  <a:gd name="T3" fmla="*/ 10 h 51"/>
                  <a:gd name="T4" fmla="*/ 56 w 56"/>
                  <a:gd name="T5" fmla="*/ 12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7" y="0"/>
                      <a:pt x="45" y="10"/>
                    </a:cubicBezTo>
                    <a:cubicBezTo>
                      <a:pt x="51" y="12"/>
                      <a:pt x="52" y="12"/>
                      <a:pt x="56" y="12"/>
                    </a:cubicBezTo>
                    <a:cubicBezTo>
                      <a:pt x="55" y="30"/>
                      <a:pt x="56" y="51"/>
                      <a:pt x="56" y="51"/>
                    </a:cubicBezTo>
                    <a:cubicBezTo>
                      <a:pt x="56" y="51"/>
                      <a:pt x="30" y="24"/>
                      <a:pt x="0" y="18"/>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400">
                  <a:latin typeface="+mj-lt"/>
                </a:endParaRPr>
              </a:p>
            </p:txBody>
          </p:sp>
          <p:sp>
            <p:nvSpPr>
              <p:cNvPr id="65" name="Freeform 74">
                <a:extLst>
                  <a:ext uri="{FF2B5EF4-FFF2-40B4-BE49-F238E27FC236}">
                    <a16:creationId xmlns:a16="http://schemas.microsoft.com/office/drawing/2014/main" xmlns="" id="{6C6EC13E-22E2-4F31-8F20-8CCD4B96F4F3}"/>
                  </a:ext>
                </a:extLst>
              </p:cNvPr>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400">
                  <a:latin typeface="+mj-lt"/>
                </a:endParaRPr>
              </a:p>
            </p:txBody>
          </p:sp>
          <p:sp>
            <p:nvSpPr>
              <p:cNvPr id="66" name="Freeform 75">
                <a:extLst>
                  <a:ext uri="{FF2B5EF4-FFF2-40B4-BE49-F238E27FC236}">
                    <a16:creationId xmlns:a16="http://schemas.microsoft.com/office/drawing/2014/main" xmlns="" id="{81FB7147-1DA0-49BA-B6BF-15606AB27B90}"/>
                  </a:ext>
                </a:extLst>
              </p:cNvPr>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400">
                  <a:latin typeface="+mj-lt"/>
                </a:endParaRPr>
              </a:p>
            </p:txBody>
          </p:sp>
          <p:sp>
            <p:nvSpPr>
              <p:cNvPr id="67" name="Freeform 76">
                <a:extLst>
                  <a:ext uri="{FF2B5EF4-FFF2-40B4-BE49-F238E27FC236}">
                    <a16:creationId xmlns:a16="http://schemas.microsoft.com/office/drawing/2014/main" xmlns="" id="{DB2EE1E7-8C41-4787-BC78-98E039810E5C}"/>
                  </a:ext>
                </a:extLst>
              </p:cNvPr>
              <p:cNvSpPr>
                <a:spLocks/>
              </p:cNvSpPr>
              <p:nvPr/>
            </p:nvSpPr>
            <p:spPr bwMode="auto">
              <a:xfrm>
                <a:off x="1300977" y="1773901"/>
                <a:ext cx="415877" cy="190478"/>
              </a:xfrm>
              <a:custGeom>
                <a:avLst/>
                <a:gdLst>
                  <a:gd name="T0" fmla="*/ 72 w 111"/>
                  <a:gd name="T1" fmla="*/ 8 h 51"/>
                  <a:gd name="T2" fmla="*/ 56 w 111"/>
                  <a:gd name="T3" fmla="*/ 11 h 51"/>
                  <a:gd name="T4" fmla="*/ 39 w 111"/>
                  <a:gd name="T5" fmla="*/ 8 h 51"/>
                  <a:gd name="T6" fmla="*/ 0 w 111"/>
                  <a:gd name="T7" fmla="*/ 18 h 51"/>
                  <a:gd name="T8" fmla="*/ 56 w 111"/>
                  <a:gd name="T9" fmla="*/ 51 h 51"/>
                  <a:gd name="T10" fmla="*/ 111 w 111"/>
                  <a:gd name="T11" fmla="*/ 18 h 51"/>
                  <a:gd name="T12" fmla="*/ 72 w 111"/>
                  <a:gd name="T13" fmla="*/ 8 h 51"/>
                </a:gdLst>
                <a:ahLst/>
                <a:cxnLst>
                  <a:cxn ang="0">
                    <a:pos x="T0" y="T1"/>
                  </a:cxn>
                  <a:cxn ang="0">
                    <a:pos x="T2" y="T3"/>
                  </a:cxn>
                  <a:cxn ang="0">
                    <a:pos x="T4" y="T5"/>
                  </a:cxn>
                  <a:cxn ang="0">
                    <a:pos x="T6" y="T7"/>
                  </a:cxn>
                  <a:cxn ang="0">
                    <a:pos x="T8" y="T9"/>
                  </a:cxn>
                  <a:cxn ang="0">
                    <a:pos x="T10" y="T11"/>
                  </a:cxn>
                  <a:cxn ang="0">
                    <a:pos x="T12" y="T13"/>
                  </a:cxn>
                </a:cxnLst>
                <a:rect l="0" t="0" r="r" b="b"/>
                <a:pathLst>
                  <a:path w="111" h="51">
                    <a:moveTo>
                      <a:pt x="72" y="8"/>
                    </a:moveTo>
                    <a:cubicBezTo>
                      <a:pt x="63" y="11"/>
                      <a:pt x="59" y="11"/>
                      <a:pt x="56" y="11"/>
                    </a:cubicBezTo>
                    <a:cubicBezTo>
                      <a:pt x="52" y="11"/>
                      <a:pt x="48" y="11"/>
                      <a:pt x="39" y="8"/>
                    </a:cubicBezTo>
                    <a:cubicBezTo>
                      <a:pt x="10" y="0"/>
                      <a:pt x="0" y="18"/>
                      <a:pt x="0" y="18"/>
                    </a:cubicBezTo>
                    <a:cubicBezTo>
                      <a:pt x="30" y="24"/>
                      <a:pt x="56" y="51"/>
                      <a:pt x="56" y="51"/>
                    </a:cubicBezTo>
                    <a:cubicBezTo>
                      <a:pt x="56" y="51"/>
                      <a:pt x="82" y="24"/>
                      <a:pt x="111" y="18"/>
                    </a:cubicBezTo>
                    <a:cubicBezTo>
                      <a:pt x="111" y="18"/>
                      <a:pt x="101" y="0"/>
                      <a:pt x="72" y="8"/>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400">
                  <a:latin typeface="+mj-lt"/>
                </a:endParaRPr>
              </a:p>
            </p:txBody>
          </p:sp>
          <p:sp>
            <p:nvSpPr>
              <p:cNvPr id="68" name="Freeform 77">
                <a:extLst>
                  <a:ext uri="{FF2B5EF4-FFF2-40B4-BE49-F238E27FC236}">
                    <a16:creationId xmlns:a16="http://schemas.microsoft.com/office/drawing/2014/main" xmlns="" id="{D5010F3F-B289-43AF-8F80-4EEE4055DB8F}"/>
                  </a:ext>
                </a:extLst>
              </p:cNvPr>
              <p:cNvSpPr>
                <a:spLocks/>
              </p:cNvSpPr>
              <p:nvPr/>
            </p:nvSpPr>
            <p:spPr bwMode="auto">
              <a:xfrm>
                <a:off x="1226374" y="1853267"/>
                <a:ext cx="566671" cy="176193"/>
              </a:xfrm>
              <a:custGeom>
                <a:avLst/>
                <a:gdLst>
                  <a:gd name="T0" fmla="*/ 142 w 151"/>
                  <a:gd name="T1" fmla="*/ 1 h 47"/>
                  <a:gd name="T2" fmla="*/ 76 w 151"/>
                  <a:gd name="T3" fmla="*/ 40 h 47"/>
                  <a:gd name="T4" fmla="*/ 10 w 151"/>
                  <a:gd name="T5" fmla="*/ 1 h 47"/>
                  <a:gd name="T6" fmla="*/ 0 w 151"/>
                  <a:gd name="T7" fmla="*/ 7 h 47"/>
                  <a:gd name="T8" fmla="*/ 72 w 151"/>
                  <a:gd name="T9" fmla="*/ 47 h 47"/>
                  <a:gd name="T10" fmla="*/ 76 w 151"/>
                  <a:gd name="T11" fmla="*/ 47 h 47"/>
                  <a:gd name="T12" fmla="*/ 79 w 151"/>
                  <a:gd name="T13" fmla="*/ 47 h 47"/>
                  <a:gd name="T14" fmla="*/ 151 w 151"/>
                  <a:gd name="T15" fmla="*/ 7 h 47"/>
                  <a:gd name="T16" fmla="*/ 142 w 151"/>
                  <a:gd name="T17"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47">
                    <a:moveTo>
                      <a:pt x="142" y="1"/>
                    </a:moveTo>
                    <a:cubicBezTo>
                      <a:pt x="116" y="7"/>
                      <a:pt x="76" y="40"/>
                      <a:pt x="76" y="40"/>
                    </a:cubicBezTo>
                    <a:cubicBezTo>
                      <a:pt x="76" y="40"/>
                      <a:pt x="36" y="7"/>
                      <a:pt x="10" y="1"/>
                    </a:cubicBezTo>
                    <a:cubicBezTo>
                      <a:pt x="3" y="0"/>
                      <a:pt x="0" y="6"/>
                      <a:pt x="0" y="7"/>
                    </a:cubicBezTo>
                    <a:cubicBezTo>
                      <a:pt x="8" y="11"/>
                      <a:pt x="18" y="4"/>
                      <a:pt x="72" y="47"/>
                    </a:cubicBezTo>
                    <a:cubicBezTo>
                      <a:pt x="73" y="47"/>
                      <a:pt x="76" y="47"/>
                      <a:pt x="76" y="47"/>
                    </a:cubicBezTo>
                    <a:cubicBezTo>
                      <a:pt x="76" y="47"/>
                      <a:pt x="77" y="47"/>
                      <a:pt x="79" y="47"/>
                    </a:cubicBezTo>
                    <a:cubicBezTo>
                      <a:pt x="132" y="4"/>
                      <a:pt x="143" y="11"/>
                      <a:pt x="151" y="7"/>
                    </a:cubicBezTo>
                    <a:cubicBezTo>
                      <a:pt x="151" y="6"/>
                      <a:pt x="148" y="0"/>
                      <a:pt x="142" y="1"/>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400">
                  <a:latin typeface="+mj-lt"/>
                </a:endParaRPr>
              </a:p>
            </p:txBody>
          </p:sp>
          <p:sp>
            <p:nvSpPr>
              <p:cNvPr id="69" name="Freeform 78">
                <a:extLst>
                  <a:ext uri="{FF2B5EF4-FFF2-40B4-BE49-F238E27FC236}">
                    <a16:creationId xmlns:a16="http://schemas.microsoft.com/office/drawing/2014/main" xmlns="" id="{83A1801A-17D6-4C43-888B-AD0A054060BA}"/>
                  </a:ext>
                </a:extLst>
              </p:cNvPr>
              <p:cNvSpPr>
                <a:spLocks/>
              </p:cNvSpPr>
              <p:nvPr/>
            </p:nvSpPr>
            <p:spPr bwMode="auto">
              <a:xfrm>
                <a:off x="1515265" y="1908822"/>
                <a:ext cx="306352" cy="473020"/>
              </a:xfrm>
              <a:custGeom>
                <a:avLst/>
                <a:gdLst>
                  <a:gd name="T0" fmla="*/ 0 w 82"/>
                  <a:gd name="T1" fmla="*/ 40 h 126"/>
                  <a:gd name="T2" fmla="*/ 8 w 82"/>
                  <a:gd name="T3" fmla="*/ 40 h 126"/>
                  <a:gd name="T4" fmla="*/ 68 w 82"/>
                  <a:gd name="T5" fmla="*/ 0 h 126"/>
                  <a:gd name="T6" fmla="*/ 82 w 82"/>
                  <a:gd name="T7" fmla="*/ 0 h 126"/>
                  <a:gd name="T8" fmla="*/ 75 w 82"/>
                  <a:gd name="T9" fmla="*/ 89 h 126"/>
                  <a:gd name="T10" fmla="*/ 8 w 82"/>
                  <a:gd name="T11" fmla="*/ 126 h 126"/>
                  <a:gd name="T12" fmla="*/ 0 w 82"/>
                  <a:gd name="T13" fmla="*/ 126 h 126"/>
                  <a:gd name="T14" fmla="*/ 0 w 82"/>
                  <a:gd name="T15" fmla="*/ 40 h 126"/>
                  <a:gd name="T16" fmla="*/ 0 w 82"/>
                  <a:gd name="T17" fmla="*/ 4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126">
                    <a:moveTo>
                      <a:pt x="0" y="40"/>
                    </a:moveTo>
                    <a:cubicBezTo>
                      <a:pt x="8" y="40"/>
                      <a:pt x="8" y="40"/>
                      <a:pt x="8" y="40"/>
                    </a:cubicBezTo>
                    <a:cubicBezTo>
                      <a:pt x="8" y="40"/>
                      <a:pt x="37" y="9"/>
                      <a:pt x="68" y="0"/>
                    </a:cubicBezTo>
                    <a:cubicBezTo>
                      <a:pt x="71" y="0"/>
                      <a:pt x="82" y="0"/>
                      <a:pt x="82" y="0"/>
                    </a:cubicBezTo>
                    <a:cubicBezTo>
                      <a:pt x="82" y="0"/>
                      <a:pt x="75" y="71"/>
                      <a:pt x="75" y="89"/>
                    </a:cubicBezTo>
                    <a:cubicBezTo>
                      <a:pt x="68" y="89"/>
                      <a:pt x="40" y="90"/>
                      <a:pt x="8" y="126"/>
                    </a:cubicBezTo>
                    <a:cubicBezTo>
                      <a:pt x="0" y="126"/>
                      <a:pt x="0" y="126"/>
                      <a:pt x="0" y="126"/>
                    </a:cubicBezTo>
                    <a:cubicBezTo>
                      <a:pt x="0" y="40"/>
                      <a:pt x="0" y="40"/>
                      <a:pt x="0" y="40"/>
                    </a:cubicBezTo>
                    <a:cubicBezTo>
                      <a:pt x="0" y="40"/>
                      <a:pt x="0" y="40"/>
                      <a:pt x="0" y="40"/>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400">
                  <a:latin typeface="+mj-lt"/>
                </a:endParaRPr>
              </a:p>
            </p:txBody>
          </p:sp>
          <p:sp>
            <p:nvSpPr>
              <p:cNvPr id="70" name="Freeform 79">
                <a:extLst>
                  <a:ext uri="{FF2B5EF4-FFF2-40B4-BE49-F238E27FC236}">
                    <a16:creationId xmlns:a16="http://schemas.microsoft.com/office/drawing/2014/main" xmlns="" id="{95B3D08B-A75E-4E64-962E-F210282C986B}"/>
                  </a:ext>
                </a:extLst>
              </p:cNvPr>
              <p:cNvSpPr>
                <a:spLocks/>
              </p:cNvSpPr>
              <p:nvPr/>
            </p:nvSpPr>
            <p:spPr bwMode="auto">
              <a:xfrm>
                <a:off x="1204151" y="1908822"/>
                <a:ext cx="617466" cy="473020"/>
              </a:xfrm>
              <a:custGeom>
                <a:avLst/>
                <a:gdLst>
                  <a:gd name="T0" fmla="*/ 151 w 165"/>
                  <a:gd name="T1" fmla="*/ 0 h 126"/>
                  <a:gd name="T2" fmla="*/ 91 w 165"/>
                  <a:gd name="T3" fmla="*/ 40 h 126"/>
                  <a:gd name="T4" fmla="*/ 84 w 165"/>
                  <a:gd name="T5" fmla="*/ 40 h 126"/>
                  <a:gd name="T6" fmla="*/ 81 w 165"/>
                  <a:gd name="T7" fmla="*/ 40 h 126"/>
                  <a:gd name="T8" fmla="*/ 75 w 165"/>
                  <a:gd name="T9" fmla="*/ 40 h 126"/>
                  <a:gd name="T10" fmla="*/ 16 w 165"/>
                  <a:gd name="T11" fmla="*/ 0 h 126"/>
                  <a:gd name="T12" fmla="*/ 0 w 165"/>
                  <a:gd name="T13" fmla="*/ 0 h 126"/>
                  <a:gd name="T14" fmla="*/ 9 w 165"/>
                  <a:gd name="T15" fmla="*/ 89 h 126"/>
                  <a:gd name="T16" fmla="*/ 75 w 165"/>
                  <a:gd name="T17" fmla="*/ 126 h 126"/>
                  <a:gd name="T18" fmla="*/ 83 w 165"/>
                  <a:gd name="T19" fmla="*/ 126 h 126"/>
                  <a:gd name="T20" fmla="*/ 91 w 165"/>
                  <a:gd name="T21" fmla="*/ 126 h 126"/>
                  <a:gd name="T22" fmla="*/ 158 w 165"/>
                  <a:gd name="T23" fmla="*/ 89 h 126"/>
                  <a:gd name="T24" fmla="*/ 165 w 165"/>
                  <a:gd name="T25" fmla="*/ 0 h 126"/>
                  <a:gd name="T26" fmla="*/ 151 w 165"/>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26">
                    <a:moveTo>
                      <a:pt x="151" y="0"/>
                    </a:moveTo>
                    <a:cubicBezTo>
                      <a:pt x="120" y="9"/>
                      <a:pt x="91" y="40"/>
                      <a:pt x="91" y="40"/>
                    </a:cubicBezTo>
                    <a:cubicBezTo>
                      <a:pt x="84" y="40"/>
                      <a:pt x="84" y="40"/>
                      <a:pt x="84" y="40"/>
                    </a:cubicBezTo>
                    <a:cubicBezTo>
                      <a:pt x="81" y="40"/>
                      <a:pt x="81" y="40"/>
                      <a:pt x="81" y="40"/>
                    </a:cubicBezTo>
                    <a:cubicBezTo>
                      <a:pt x="75" y="40"/>
                      <a:pt x="75" y="40"/>
                      <a:pt x="75" y="40"/>
                    </a:cubicBezTo>
                    <a:cubicBezTo>
                      <a:pt x="75" y="40"/>
                      <a:pt x="46" y="9"/>
                      <a:pt x="16" y="0"/>
                    </a:cubicBezTo>
                    <a:cubicBezTo>
                      <a:pt x="12" y="0"/>
                      <a:pt x="0" y="0"/>
                      <a:pt x="0" y="0"/>
                    </a:cubicBezTo>
                    <a:cubicBezTo>
                      <a:pt x="0" y="0"/>
                      <a:pt x="9" y="71"/>
                      <a:pt x="9" y="89"/>
                    </a:cubicBezTo>
                    <a:cubicBezTo>
                      <a:pt x="14" y="89"/>
                      <a:pt x="43" y="90"/>
                      <a:pt x="75" y="126"/>
                    </a:cubicBezTo>
                    <a:cubicBezTo>
                      <a:pt x="83" y="126"/>
                      <a:pt x="83" y="126"/>
                      <a:pt x="83" y="126"/>
                    </a:cubicBezTo>
                    <a:cubicBezTo>
                      <a:pt x="83" y="126"/>
                      <a:pt x="83" y="126"/>
                      <a:pt x="91" y="126"/>
                    </a:cubicBezTo>
                    <a:cubicBezTo>
                      <a:pt x="123" y="90"/>
                      <a:pt x="151" y="89"/>
                      <a:pt x="158" y="89"/>
                    </a:cubicBezTo>
                    <a:cubicBezTo>
                      <a:pt x="158" y="71"/>
                      <a:pt x="165" y="0"/>
                      <a:pt x="165" y="0"/>
                    </a:cubicBezTo>
                    <a:cubicBezTo>
                      <a:pt x="165" y="0"/>
                      <a:pt x="154" y="0"/>
                      <a:pt x="151" y="0"/>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400">
                  <a:latin typeface="+mj-lt"/>
                </a:endParaRPr>
              </a:p>
            </p:txBody>
          </p:sp>
          <p:sp>
            <p:nvSpPr>
              <p:cNvPr id="71" name="Freeform 80">
                <a:extLst>
                  <a:ext uri="{FF2B5EF4-FFF2-40B4-BE49-F238E27FC236}">
                    <a16:creationId xmlns:a16="http://schemas.microsoft.com/office/drawing/2014/main" xmlns="" id="{1B6E6716-3863-48BD-AD86-A9C4DA69FB0C}"/>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 name="T8" fmla="*/ 0 w 19"/>
                  <a:gd name="T9" fmla="*/ 204 h 204"/>
                  <a:gd name="T10" fmla="*/ 0 w 19"/>
                  <a:gd name="T11" fmla="*/ 204 h 204"/>
                </a:gdLst>
                <a:ahLst/>
                <a:cxnLst>
                  <a:cxn ang="0">
                    <a:pos x="T0" y="T1"/>
                  </a:cxn>
                  <a:cxn ang="0">
                    <a:pos x="T2" y="T3"/>
                  </a:cxn>
                  <a:cxn ang="0">
                    <a:pos x="T4" y="T5"/>
                  </a:cxn>
                  <a:cxn ang="0">
                    <a:pos x="T6" y="T7"/>
                  </a:cxn>
                  <a:cxn ang="0">
                    <a:pos x="T8" y="T9"/>
                  </a:cxn>
                  <a:cxn ang="0">
                    <a:pos x="T10" y="T11"/>
                  </a:cxn>
                </a:cxnLst>
                <a:rect l="0" t="0" r="r" b="b"/>
                <a:pathLst>
                  <a:path w="19" h="204">
                    <a:moveTo>
                      <a:pt x="0" y="204"/>
                    </a:moveTo>
                    <a:lnTo>
                      <a:pt x="0" y="0"/>
                    </a:lnTo>
                    <a:lnTo>
                      <a:pt x="19" y="0"/>
                    </a:lnTo>
                    <a:lnTo>
                      <a:pt x="0" y="204"/>
                    </a:lnTo>
                    <a:lnTo>
                      <a:pt x="0" y="204"/>
                    </a:lnTo>
                    <a:lnTo>
                      <a:pt x="0" y="204"/>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400">
                  <a:latin typeface="+mj-lt"/>
                </a:endParaRPr>
              </a:p>
            </p:txBody>
          </p:sp>
          <p:sp>
            <p:nvSpPr>
              <p:cNvPr id="72" name="Freeform 81">
                <a:extLst>
                  <a:ext uri="{FF2B5EF4-FFF2-40B4-BE49-F238E27FC236}">
                    <a16:creationId xmlns:a16="http://schemas.microsoft.com/office/drawing/2014/main" xmlns="" id="{314BEC76-1794-4F4A-9C03-A64F1740DEEE}"/>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Lst>
                <a:ahLst/>
                <a:cxnLst>
                  <a:cxn ang="0">
                    <a:pos x="T0" y="T1"/>
                  </a:cxn>
                  <a:cxn ang="0">
                    <a:pos x="T2" y="T3"/>
                  </a:cxn>
                  <a:cxn ang="0">
                    <a:pos x="T4" y="T5"/>
                  </a:cxn>
                  <a:cxn ang="0">
                    <a:pos x="T6" y="T7"/>
                  </a:cxn>
                </a:cxnLst>
                <a:rect l="0" t="0" r="r" b="b"/>
                <a:pathLst>
                  <a:path w="19" h="204">
                    <a:moveTo>
                      <a:pt x="0" y="204"/>
                    </a:moveTo>
                    <a:lnTo>
                      <a:pt x="0" y="0"/>
                    </a:lnTo>
                    <a:lnTo>
                      <a:pt x="19" y="0"/>
                    </a:lnTo>
                    <a:lnTo>
                      <a:pt x="0" y="204"/>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400">
                  <a:latin typeface="+mj-lt"/>
                </a:endParaRPr>
              </a:p>
            </p:txBody>
          </p:sp>
          <p:sp>
            <p:nvSpPr>
              <p:cNvPr id="73" name="Freeform 82">
                <a:extLst>
                  <a:ext uri="{FF2B5EF4-FFF2-40B4-BE49-F238E27FC236}">
                    <a16:creationId xmlns:a16="http://schemas.microsoft.com/office/drawing/2014/main" xmlns="" id="{99741E6F-0158-4041-AF23-10FDAA0ECBD0}"/>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Lst>
                <a:ahLst/>
                <a:cxnLst>
                  <a:cxn ang="0">
                    <a:pos x="T0" y="T1"/>
                  </a:cxn>
                  <a:cxn ang="0">
                    <a:pos x="T2" y="T3"/>
                  </a:cxn>
                  <a:cxn ang="0">
                    <a:pos x="T4" y="T5"/>
                  </a:cxn>
                </a:cxnLst>
                <a:rect l="0" t="0" r="r" b="b"/>
                <a:pathLst>
                  <a:path w="19" h="204">
                    <a:moveTo>
                      <a:pt x="0" y="204"/>
                    </a:moveTo>
                    <a:lnTo>
                      <a:pt x="0" y="0"/>
                    </a:lnTo>
                    <a:lnTo>
                      <a:pt x="1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400">
                  <a:latin typeface="+mj-lt"/>
                </a:endParaRPr>
              </a:p>
            </p:txBody>
          </p:sp>
          <p:sp>
            <p:nvSpPr>
              <p:cNvPr id="74" name="TextBox 73">
                <a:extLst>
                  <a:ext uri="{FF2B5EF4-FFF2-40B4-BE49-F238E27FC236}">
                    <a16:creationId xmlns:a16="http://schemas.microsoft.com/office/drawing/2014/main" xmlns="" id="{412A3E32-E345-4EC7-A7BB-936D2C890BAE}"/>
                  </a:ext>
                </a:extLst>
              </p:cNvPr>
              <p:cNvSpPr txBox="1"/>
              <p:nvPr/>
            </p:nvSpPr>
            <p:spPr>
              <a:xfrm>
                <a:off x="2527546" y="1551121"/>
                <a:ext cx="5643112" cy="796134"/>
              </a:xfrm>
              <a:prstGeom prst="rect">
                <a:avLst/>
              </a:prstGeom>
              <a:noFill/>
            </p:spPr>
            <p:txBody>
              <a:bodyPr wrap="square" rtlCol="0">
                <a:spAutoFit/>
              </a:bodyPr>
              <a:lstStyle/>
              <a:p>
                <a:pPr algn="ctr"/>
                <a:r>
                  <a:rPr lang="en-US" sz="4400" b="1" dirty="0">
                    <a:ln>
                      <a:solidFill>
                        <a:srgbClr val="008000"/>
                      </a:solidFill>
                    </a:ln>
                    <a:solidFill>
                      <a:srgbClr val="008000"/>
                    </a:solidFill>
                    <a:latin typeface="Tahoma" panose="020B0604030504040204" pitchFamily="34" charset="0"/>
                    <a:ea typeface="Tahoma" panose="020B0604030504040204" pitchFamily="34" charset="0"/>
                    <a:cs typeface="Tahoma" panose="020B0604030504040204" pitchFamily="34" charset="0"/>
                  </a:rPr>
                  <a:t>BÀI TẬP VÍ DỤ</a:t>
                </a:r>
              </a:p>
            </p:txBody>
          </p:sp>
        </p:grpSp>
      </p:grpSp>
    </p:spTree>
    <p:extLst>
      <p:ext uri="{BB962C8B-B14F-4D97-AF65-F5344CB8AC3E}">
        <p14:creationId xmlns:p14="http://schemas.microsoft.com/office/powerpoint/2010/main" val="14834157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barn(inVertical)">
                                      <p:cBhvr>
                                        <p:cTn id="7" dur="500"/>
                                        <p:tgtEl>
                                          <p:spTgt spid="5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barn(inVertical)">
                                      <p:cBhvr>
                                        <p:cTn id="17" dur="500"/>
                                        <p:tgtEl>
                                          <p:spTgt spid="23"/>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barn(inVertical)">
                                      <p:cBhvr>
                                        <p:cTn id="20" dur="500"/>
                                        <p:tgtEl>
                                          <p:spTgt spid="5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500"/>
                                        <p:tgtEl>
                                          <p:spTgt spid="41"/>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55"/>
                                        </p:tgtEl>
                                        <p:attrNameLst>
                                          <p:attrName>style.visibility</p:attrName>
                                        </p:attrNameLst>
                                      </p:cBhvr>
                                      <p:to>
                                        <p:strVal val="visible"/>
                                      </p:to>
                                    </p:set>
                                    <p:animEffect transition="in" filter="barn(inVertical)">
                                      <p:cBhvr>
                                        <p:cTn id="30" dur="500"/>
                                        <p:tgtEl>
                                          <p:spTgt spid="5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57"/>
                                        </p:tgtEl>
                                        <p:attrNameLst>
                                          <p:attrName>style.visibility</p:attrName>
                                        </p:attrNameLst>
                                      </p:cBhvr>
                                      <p:to>
                                        <p:strVal val="visible"/>
                                      </p:to>
                                    </p:set>
                                    <p:animEffect transition="in" filter="wipe(left)">
                                      <p:cBhvr>
                                        <p:cTn id="35" dur="500"/>
                                        <p:tgtEl>
                                          <p:spTgt spid="57"/>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wipe(left)">
                                      <p:cBhvr>
                                        <p:cTn id="40"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50" grpId="0"/>
      <p:bldP spid="52" grpId="0"/>
      <p:bldP spid="55" grpId="0"/>
      <p:bldP spid="5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7" name="Title 1">
                <a:extLst>
                  <a:ext uri="{FF2B5EF4-FFF2-40B4-BE49-F238E27FC236}">
                    <a16:creationId xmlns:a16="http://schemas.microsoft.com/office/drawing/2014/main" xmlns="" id="{D87ADF89-46F9-4713-9744-A644701231B8}"/>
                  </a:ext>
                </a:extLst>
              </p:cNvPr>
              <p:cNvSpPr txBox="1">
                <a:spLocks/>
              </p:cNvSpPr>
              <p:nvPr/>
            </p:nvSpPr>
            <p:spPr>
              <a:xfrm>
                <a:off x="838200" y="1879600"/>
                <a:ext cx="23164800" cy="2516935"/>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pPr marL="0" marR="0" lvl="0" indent="0" algn="just" defTabSz="1828800" rtl="0" eaLnBrk="1" fontAlgn="auto" latinLnBrk="0" hangingPunct="1">
                  <a:lnSpc>
                    <a:spcPct val="100000"/>
                  </a:lnSpc>
                  <a:spcBef>
                    <a:spcPct val="0"/>
                  </a:spcBef>
                  <a:spcAft>
                    <a:spcPts val="0"/>
                  </a:spcAft>
                  <a:buClrTx/>
                  <a:buSzTx/>
                  <a:buFontTx/>
                  <a:buNone/>
                  <a:tabLst/>
                  <a:defRPr/>
                </a:pPr>
                <a: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Cho parabol có phương trình </a:t>
                </a:r>
                <a14:m>
                  <m:oMath xmlns:m="http://schemas.openxmlformats.org/officeDocument/2006/math">
                    <m:sSup>
                      <m:sSupPr>
                        <m:ctrlPr>
                          <a:rPr kumimoji="0" lang="vi-VN" sz="4800" b="1" i="1" u="none" strike="noStrike" kern="1200" cap="none" spc="0" normalizeH="0" baseline="0" noProof="0">
                            <a:ln>
                              <a:noFill/>
                            </a:ln>
                            <a:solidFill>
                              <a:prstClr val="black"/>
                            </a:solidFill>
                            <a:effectLst/>
                            <a:uLnTx/>
                            <a:uFillTx/>
                            <a:latin typeface="Cambria Math" panose="02040503050406030204" pitchFamily="18" charset="0"/>
                            <a:ea typeface="+mj-ea"/>
                            <a:cs typeface="+mj-cs"/>
                          </a:rPr>
                        </m:ctrlPr>
                      </m:sSupPr>
                      <m:e>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j-ea"/>
                            <a:cs typeface="+mj-cs"/>
                          </a:rPr>
                          <m:t>𝒚</m:t>
                        </m:r>
                      </m:e>
                      <m:sup>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j-ea"/>
                            <a:cs typeface="+mj-cs"/>
                          </a:rPr>
                          <m:t>𝟐</m:t>
                        </m:r>
                      </m:sup>
                    </m:sSup>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j-ea"/>
                        <a:cs typeface="+mj-cs"/>
                      </a:rPr>
                      <m:t>=</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j-ea"/>
                        <a:cs typeface="+mj-cs"/>
                      </a:rPr>
                      <m:t>𝟖</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j-ea"/>
                        <a:cs typeface="+mj-cs"/>
                      </a:rPr>
                      <m:t>𝒙</m:t>
                    </m:r>
                  </m:oMath>
                </a14:m>
                <a: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Tìm toạ độ tiêu điểm và phương trình đường chuẩn của parabol. Tính bán kính qua tiêu của điểm </a:t>
                </a:r>
                <a14:m>
                  <m:oMath xmlns:m="http://schemas.openxmlformats.org/officeDocument/2006/math">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j-ea"/>
                        <a:cs typeface="+mj-cs"/>
                      </a:rPr>
                      <m:t>𝑴</m:t>
                    </m:r>
                  </m:oMath>
                </a14:m>
                <a: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thuộc parabol biết điểm </a:t>
                </a:r>
                <a14:m>
                  <m:oMath xmlns:m="http://schemas.openxmlformats.org/officeDocument/2006/math">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j-ea"/>
                        <a:cs typeface="+mj-cs"/>
                      </a:rPr>
                      <m:t>𝑴</m:t>
                    </m:r>
                  </m:oMath>
                </a14:m>
                <a: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có tung độ bằng </a:t>
                </a:r>
                <a14:m>
                  <m:oMath xmlns:m="http://schemas.openxmlformats.org/officeDocument/2006/math">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j-ea"/>
                        <a:cs typeface="+mj-cs"/>
                      </a:rPr>
                      <m:t>𝟒</m:t>
                    </m:r>
                  </m:oMath>
                </a14:m>
                <a: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t>
                </a:r>
                <a:endParaRPr kumimoji="0" lang="vi-VN"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97" name="Title 1">
                <a:extLst>
                  <a:ext uri="{FF2B5EF4-FFF2-40B4-BE49-F238E27FC236}">
                    <a16:creationId xmlns:a16="http://schemas.microsoft.com/office/drawing/2014/main" id="{D87ADF89-46F9-4713-9744-A644701231B8}"/>
                  </a:ext>
                </a:extLst>
              </p:cNvPr>
              <p:cNvSpPr txBox="1">
                <a:spLocks noRot="1" noChangeAspect="1" noMove="1" noResize="1" noEditPoints="1" noAdjustHandles="1" noChangeArrowheads="1" noChangeShapeType="1" noTextEdit="1"/>
              </p:cNvSpPr>
              <p:nvPr/>
            </p:nvSpPr>
            <p:spPr>
              <a:xfrm>
                <a:off x="838200" y="1879600"/>
                <a:ext cx="23164800" cy="2516935"/>
              </a:xfrm>
              <a:prstGeom prst="rect">
                <a:avLst/>
              </a:prstGeom>
              <a:blipFill>
                <a:blip r:embed="rId3"/>
                <a:stretch>
                  <a:fillRect l="-1184" t="-4819" r="-1157" b="-3855"/>
                </a:stretch>
              </a:blipFill>
              <a:ln>
                <a:solidFill>
                  <a:schemeClr val="tx2">
                    <a:lumMod val="20000"/>
                    <a:lumOff val="80000"/>
                  </a:schemeClr>
                </a:solidFill>
              </a:ln>
            </p:spPr>
            <p:txBody>
              <a:bodyPr/>
              <a:lstStyle/>
              <a:p>
                <a:r>
                  <a:rPr lang="vi-VN">
                    <a:noFill/>
                  </a:rPr>
                  <a:t> </a:t>
                </a:r>
              </a:p>
            </p:txBody>
          </p:sp>
        </mc:Fallback>
      </mc:AlternateContent>
      <p:grpSp>
        <p:nvGrpSpPr>
          <p:cNvPr id="6" name="Group 5">
            <a:extLst>
              <a:ext uri="{FF2B5EF4-FFF2-40B4-BE49-F238E27FC236}">
                <a16:creationId xmlns:a16="http://schemas.microsoft.com/office/drawing/2014/main" xmlns="" id="{0CB462B8-9BC8-4DDD-8C30-C05E9B659D58}"/>
              </a:ext>
            </a:extLst>
          </p:cNvPr>
          <p:cNvGrpSpPr/>
          <p:nvPr/>
        </p:nvGrpSpPr>
        <p:grpSpPr>
          <a:xfrm>
            <a:off x="793474" y="1811335"/>
            <a:ext cx="5715000" cy="1084265"/>
            <a:chOff x="22440" y="59288"/>
            <a:chExt cx="953655" cy="196393"/>
          </a:xfrm>
        </p:grpSpPr>
        <p:grpSp>
          <p:nvGrpSpPr>
            <p:cNvPr id="8" name="Group 7">
              <a:extLst>
                <a:ext uri="{FF2B5EF4-FFF2-40B4-BE49-F238E27FC236}">
                  <a16:creationId xmlns:a16="http://schemas.microsoft.com/office/drawing/2014/main" xmlns="" id="{82489352-E56F-4D34-89C4-658FAFFCC6E9}"/>
                </a:ext>
              </a:extLst>
            </p:cNvPr>
            <p:cNvGrpSpPr/>
            <p:nvPr/>
          </p:nvGrpSpPr>
          <p:grpSpPr>
            <a:xfrm>
              <a:off x="22440" y="59288"/>
              <a:ext cx="953655" cy="159667"/>
              <a:chOff x="31572" y="60276"/>
              <a:chExt cx="1341810" cy="197595"/>
            </a:xfrm>
          </p:grpSpPr>
          <p:sp>
            <p:nvSpPr>
              <p:cNvPr id="10" name="Arrow: Pentagon 9">
                <a:extLst>
                  <a:ext uri="{FF2B5EF4-FFF2-40B4-BE49-F238E27FC236}">
                    <a16:creationId xmlns:a16="http://schemas.microsoft.com/office/drawing/2014/main" xmlns="" id="{C02AA6E2-EB1C-4B21-9914-2F93A0749EF8}"/>
                  </a:ext>
                </a:extLst>
              </p:cNvPr>
              <p:cNvSpPr/>
              <p:nvPr/>
            </p:nvSpPr>
            <p:spPr>
              <a:xfrm>
                <a:off x="204506" y="61809"/>
                <a:ext cx="1168876" cy="196062"/>
              </a:xfrm>
              <a:prstGeom prst="homePlate">
                <a:avLst/>
              </a:prstGeom>
              <a:solidFill>
                <a:srgbClr val="FCFFEF"/>
              </a:solidFill>
              <a:ln w="12700" cap="flat" cmpd="sng" algn="ctr">
                <a:solidFill>
                  <a:srgbClr val="ED7D31">
                    <a:lumMod val="20000"/>
                    <a:lumOff val="80000"/>
                  </a:srgbClr>
                </a:solidFill>
                <a:prstDash val="solid"/>
                <a:miter lim="800000"/>
              </a:ln>
              <a:effectLst/>
            </p:spPr>
            <p:txBody>
              <a:bodyPr rtlCol="0" anchor="ctr"/>
              <a:lstStyle/>
              <a:p>
                <a:pPr marL="0" marR="0" lvl="0" indent="0" algn="l" defTabSz="2177278" rtl="0" eaLnBrk="1" fontAlgn="auto" latinLnBrk="0" hangingPunct="1">
                  <a:lnSpc>
                    <a:spcPct val="106000"/>
                  </a:lnSpc>
                  <a:spcBef>
                    <a:spcPts val="0"/>
                  </a:spcBef>
                  <a:spcAft>
                    <a:spcPts val="800"/>
                  </a:spcAft>
                  <a:buClrTx/>
                  <a:buSzTx/>
                  <a:buFontTx/>
                  <a:buNone/>
                  <a:tabLst/>
                  <a:defRPr/>
                </a:pPr>
                <a:r>
                  <a:rPr kumimoji="0" lang="vi-VN" sz="4800" b="1" i="0" u="none" strike="noStrike" kern="1200" cap="none" spc="0" normalizeH="0" baseline="0" noProof="0">
                    <a:ln>
                      <a:noFill/>
                    </a:ln>
                    <a:solidFill>
                      <a:srgbClr val="0000CC"/>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vi-VN" sz="48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 name="Arrow: Chevron 10">
                <a:extLst>
                  <a:ext uri="{FF2B5EF4-FFF2-40B4-BE49-F238E27FC236}">
                    <a16:creationId xmlns:a16="http://schemas.microsoft.com/office/drawing/2014/main" xmlns="" id="{649CEE80-E53C-4254-BFE6-7D42627DDC09}"/>
                  </a:ext>
                </a:extLst>
              </p:cNvPr>
              <p:cNvSpPr/>
              <p:nvPr/>
            </p:nvSpPr>
            <p:spPr>
              <a:xfrm>
                <a:off x="31572" y="60341"/>
                <a:ext cx="162630" cy="196062"/>
              </a:xfrm>
              <a:prstGeom prst="chevron">
                <a:avLst/>
              </a:prstGeom>
              <a:solidFill>
                <a:srgbClr val="4472C4"/>
              </a:solidFill>
              <a:ln w="12700" cap="flat" cmpd="sng" algn="ctr">
                <a:noFill/>
                <a:prstDash val="solid"/>
                <a:miter lim="800000"/>
              </a:ln>
              <a:effectLst/>
            </p:spPr>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8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vi-VN" sz="48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2" name="Arrow: Chevron 11">
                <a:extLst>
                  <a:ext uri="{FF2B5EF4-FFF2-40B4-BE49-F238E27FC236}">
                    <a16:creationId xmlns:a16="http://schemas.microsoft.com/office/drawing/2014/main" xmlns="" id="{A05222D0-F0E9-4BC1-A4D9-9EF5B1B35547}"/>
                  </a:ext>
                </a:extLst>
              </p:cNvPr>
              <p:cNvSpPr/>
              <p:nvPr/>
            </p:nvSpPr>
            <p:spPr>
              <a:xfrm>
                <a:off x="116273" y="60276"/>
                <a:ext cx="176766" cy="196062"/>
              </a:xfrm>
              <a:prstGeom prst="chevron">
                <a:avLst/>
              </a:prstGeom>
              <a:solidFill>
                <a:srgbClr val="FFC000"/>
              </a:solidFill>
              <a:ln w="12700" cap="flat" cmpd="sng" algn="ctr">
                <a:noFill/>
                <a:prstDash val="solid"/>
                <a:miter lim="800000"/>
              </a:ln>
              <a:effectLst/>
            </p:spPr>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8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vi-VN" sz="48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9" name="TextBox 56">
              <a:extLst>
                <a:ext uri="{FF2B5EF4-FFF2-40B4-BE49-F238E27FC236}">
                  <a16:creationId xmlns:a16="http://schemas.microsoft.com/office/drawing/2014/main" xmlns="" id="{85E0F82A-2851-412A-B783-0B1CC448C6D1}"/>
                </a:ext>
              </a:extLst>
            </p:cNvPr>
            <p:cNvSpPr txBox="1"/>
            <p:nvPr/>
          </p:nvSpPr>
          <p:spPr>
            <a:xfrm>
              <a:off x="204467" y="68894"/>
              <a:ext cx="690084" cy="186787"/>
            </a:xfrm>
            <a:prstGeom prst="rect">
              <a:avLst/>
            </a:prstGeom>
            <a:noFill/>
          </p:spPr>
          <p:txBody>
            <a:bodyPr wrap="square">
              <a:noAutofit/>
            </a:bodyPr>
            <a:lstStyle/>
            <a:p>
              <a:pPr marL="0" marR="0" lvl="0" indent="0" algn="l" defTabSz="2177278" rtl="0" eaLnBrk="1" fontAlgn="auto" latinLnBrk="0" hangingPunct="1">
                <a:lnSpc>
                  <a:spcPct val="107000"/>
                </a:lnSpc>
                <a:spcBef>
                  <a:spcPts val="0"/>
                </a:spcBef>
                <a:spcAft>
                  <a:spcPts val="800"/>
                </a:spcAft>
                <a:buClrTx/>
                <a:buSzTx/>
                <a:buFontTx/>
                <a:buNone/>
                <a:tabLst/>
                <a:defRPr/>
              </a:pPr>
              <a:r>
                <a:rPr kumimoji="0" lang="en-US" sz="4800" b="1" i="0" u="none" strike="noStrike" kern="1200" cap="none" spc="0" normalizeH="0" baseline="0" noProof="0">
                  <a:ln>
                    <a:noFill/>
                  </a:ln>
                  <a:solidFill>
                    <a:srgbClr val="0000CC"/>
                  </a:solidFill>
                  <a:effectLst/>
                  <a:uLnTx/>
                  <a:uFillTx/>
                  <a:latin typeface="Tahoma" panose="020B0604030504040204" pitchFamily="34" charset="0"/>
                  <a:ea typeface="Tahoma" panose="020B0604030504040204" pitchFamily="34" charset="0"/>
                  <a:cs typeface="Tahoma" panose="020B0604030504040204" pitchFamily="34" charset="0"/>
                </a:rPr>
                <a:t>Luyện tập 2.</a:t>
              </a:r>
              <a:endParaRPr kumimoji="0" lang="vi-VN" sz="4800" b="0"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mc:AlternateContent xmlns:mc="http://schemas.openxmlformats.org/markup-compatibility/2006" xmlns:a14="http://schemas.microsoft.com/office/drawing/2010/main">
        <mc:Choice Requires="a14">
          <p:sp>
            <p:nvSpPr>
              <p:cNvPr id="14" name="Content Placeholder 2">
                <a:extLst>
                  <a:ext uri="{FF2B5EF4-FFF2-40B4-BE49-F238E27FC236}">
                    <a16:creationId xmlns:a16="http://schemas.microsoft.com/office/drawing/2014/main" xmlns="" id="{5A9873FA-B411-43FB-9AD2-8C3F7A6A6F3B}"/>
                  </a:ext>
                </a:extLst>
              </p:cNvPr>
              <p:cNvSpPr txBox="1">
                <a:spLocks/>
              </p:cNvSpPr>
              <p:nvPr/>
            </p:nvSpPr>
            <p:spPr>
              <a:xfrm>
                <a:off x="838200" y="4457961"/>
                <a:ext cx="23164800" cy="8934988"/>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marR="0" lvl="0" indent="0" algn="ctr"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Giải</a:t>
                </a:r>
                <a:endParaRPr kumimoji="0" lang="vi-VN"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Cho parabol có phương trình </a:t>
                </a:r>
                <a14:m>
                  <m:oMath xmlns:m="http://schemas.openxmlformats.org/officeDocument/2006/math">
                    <m:sSup>
                      <m:sSupPr>
                        <m:ctrlPr>
                          <a:rPr kumimoji="0" lang="vi-VN"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pPr>
                      <m:e>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𝒚</m:t>
                        </m:r>
                      </m:e>
                      <m:sup>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sup>
                    </m:sSup>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𝟖</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𝒙</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m:rPr>
                        <m:nor/>
                      </m:rP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m:t>2</m:t>
                    </m:r>
                    <m:r>
                      <m:rPr>
                        <m:nor/>
                      </m:rP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m:t>p</m:t>
                    </m:r>
                    <m:r>
                      <m:rPr>
                        <m:nor/>
                      </m:rP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m:t>=8</m:t>
                    </m:r>
                    <m:r>
                      <a:rPr kumimoji="0" lang="en-US" sz="48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m:rPr>
                        <m:nor/>
                      </m:rP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m:t>p</m:t>
                    </m:r>
                    <m:r>
                      <m:rPr>
                        <m:nor/>
                      </m:rP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m:t>=4</m:t>
                    </m:r>
                  </m:oMath>
                </a14:m>
                <a: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Toạ độ tiêu điểm là </a:t>
                </a:r>
                <a14:m>
                  <m:oMath xmlns:m="http://schemas.openxmlformats.org/officeDocument/2006/math">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𝑭</m:t>
                    </m:r>
                    <m:d>
                      <m:dPr>
                        <m:ctrlPr>
                          <a:rPr kumimoji="0" lang="vi-VN"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𝟎</m:t>
                        </m:r>
                      </m:e>
                    </m:d>
                  </m:oMath>
                </a14:m>
                <a: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t>
                </a:r>
                <a:endParaRPr kumimoji="0" lang="vi-VN"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Phương trình đường chuẩn là </a:t>
                </a:r>
                <a14:m>
                  <m:oMath xmlns:m="http://schemas.openxmlformats.org/officeDocument/2006/math">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𝜟</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𝒙</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oMath>
                </a14:m>
                <a: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t>
                </a:r>
                <a:endParaRPr kumimoji="0" lang="vi-VN"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Do điểm </a:t>
                </a:r>
                <a14:m>
                  <m:oMath xmlns:m="http://schemas.openxmlformats.org/officeDocument/2006/math">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𝑴</m:t>
                    </m:r>
                  </m:oMath>
                </a14:m>
                <a: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có tung độ bằng </a:t>
                </a:r>
                <a14:m>
                  <m:oMath xmlns:m="http://schemas.openxmlformats.org/officeDocument/2006/math">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𝟒</m:t>
                    </m:r>
                  </m:oMath>
                </a14:m>
                <a: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thuộc parabol nên giả sử </a:t>
                </a:r>
                <a14:m>
                  <m:oMath xmlns:m="http://schemas.openxmlformats.org/officeDocument/2006/math">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𝑴</m:t>
                    </m:r>
                    <m:d>
                      <m:dPr>
                        <m:ctrlPr>
                          <a:rPr kumimoji="0" lang="vi-VN"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sSub>
                          <m:sSubPr>
                            <m:ctrlPr>
                              <a:rPr kumimoji="0" lang="vi-VN"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𝒙</m:t>
                            </m:r>
                          </m:e>
                          <m:sub>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𝑴</m:t>
                            </m:r>
                          </m:sub>
                        </m:sSub>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𝟒</m:t>
                        </m:r>
                      </m:e>
                    </m:d>
                  </m:oMath>
                </a14:m>
                <a:endParaRPr kumimoji="0" lang="vi-VN"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Ta có: </a:t>
                </a:r>
                <a14:m>
                  <m:oMath xmlns:m="http://schemas.openxmlformats.org/officeDocument/2006/math">
                    <m:sSup>
                      <m:sSupPr>
                        <m:ctrlPr>
                          <a:rPr kumimoji="0" lang="vi-VN"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pPr>
                      <m:e>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𝟒</m:t>
                        </m:r>
                      </m:e>
                      <m:sup>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sup>
                    </m:sSup>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𝟖</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sSub>
                      <m:sSubPr>
                        <m:ctrlPr>
                          <a:rPr kumimoji="0" lang="vi-VN"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𝒙</m:t>
                        </m:r>
                      </m:e>
                      <m:sub>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𝑴</m:t>
                        </m:r>
                      </m:sub>
                    </m:sSub>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sSub>
                      <m:sSubPr>
                        <m:ctrlPr>
                          <a:rPr kumimoji="0" lang="vi-VN"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𝒙</m:t>
                        </m:r>
                      </m:e>
                      <m:sub>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𝑴</m:t>
                        </m:r>
                      </m:sub>
                    </m:sSub>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𝑴𝑭</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sSub>
                      <m:sSubPr>
                        <m:ctrlPr>
                          <a:rPr kumimoji="0" lang="vi-VN"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𝒙</m:t>
                        </m:r>
                      </m:e>
                      <m:sub>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𝑴</m:t>
                        </m:r>
                      </m:sub>
                    </m:sSub>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f>
                      <m:fPr>
                        <m:ctrlPr>
                          <a:rPr kumimoji="0" lang="vi-VN"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𝒑</m:t>
                        </m:r>
                      </m:num>
                      <m:den>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den>
                    </m:f>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𝟒</m:t>
                    </m:r>
                  </m:oMath>
                </a14:m>
                <a: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t>
                </a:r>
                <a:endParaRPr kumimoji="0" lang="vi-VN"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Vậy nếu M có tung độ bằng 4 thì bán kính qua tiêu của điểm </a:t>
                </a:r>
                <a14:m>
                  <m:oMath xmlns:m="http://schemas.openxmlformats.org/officeDocument/2006/math">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𝑴</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oMath>
                </a14:m>
                <a: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là </a:t>
                </a:r>
                <a14:m>
                  <m:oMath xmlns:m="http://schemas.openxmlformats.org/officeDocument/2006/math">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𝑴𝑭</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𝟒</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oMath>
                </a14:m>
                <a:endParaRPr kumimoji="0" lang="vi-VN"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4" name="Content Placeholder 2">
                <a:extLst>
                  <a:ext uri="{FF2B5EF4-FFF2-40B4-BE49-F238E27FC236}">
                    <a16:creationId xmlns:a16="http://schemas.microsoft.com/office/drawing/2014/main" id="{5A9873FA-B411-43FB-9AD2-8C3F7A6A6F3B}"/>
                  </a:ext>
                </a:extLst>
              </p:cNvPr>
              <p:cNvSpPr txBox="1">
                <a:spLocks noRot="1" noChangeAspect="1" noMove="1" noResize="1" noEditPoints="1" noAdjustHandles="1" noChangeArrowheads="1" noChangeShapeType="1" noTextEdit="1"/>
              </p:cNvSpPr>
              <p:nvPr/>
            </p:nvSpPr>
            <p:spPr>
              <a:xfrm>
                <a:off x="838200" y="4457961"/>
                <a:ext cx="23164800" cy="8934988"/>
              </a:xfrm>
              <a:prstGeom prst="rect">
                <a:avLst/>
              </a:prstGeom>
              <a:blipFill>
                <a:blip r:embed="rId4"/>
                <a:stretch>
                  <a:fillRect l="-1184" t="-2316"/>
                </a:stretch>
              </a:blipFill>
              <a:ln>
                <a:solidFill>
                  <a:srgbClr val="00B0F0"/>
                </a:solidFill>
              </a:ln>
            </p:spPr>
            <p:txBody>
              <a:bodyPr/>
              <a:lstStyle/>
              <a:p>
                <a:r>
                  <a:rPr lang="vi-VN">
                    <a:noFill/>
                  </a:rPr>
                  <a:t> </a:t>
                </a:r>
              </a:p>
            </p:txBody>
          </p:sp>
        </mc:Fallback>
      </mc:AlternateContent>
    </p:spTree>
    <p:extLst>
      <p:ext uri="{BB962C8B-B14F-4D97-AF65-F5344CB8AC3E}">
        <p14:creationId xmlns:p14="http://schemas.microsoft.com/office/powerpoint/2010/main" val="18314096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up)">
                                      <p:cBhvr>
                                        <p:cTn id="7" dur="10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up)">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4">
                                            <p:txEl>
                                              <p:pRg st="0" end="0"/>
                                            </p:txEl>
                                          </p:spTgt>
                                        </p:tgtEl>
                                        <p:attrNameLst>
                                          <p:attrName>style.visibility</p:attrName>
                                        </p:attrNameLst>
                                      </p:cBhvr>
                                      <p:to>
                                        <p:strVal val="visible"/>
                                      </p:to>
                                    </p:set>
                                    <p:animEffect transition="in" filter="wipe(up)">
                                      <p:cBhvr>
                                        <p:cTn id="17" dur="500"/>
                                        <p:tgtEl>
                                          <p:spTgt spid="1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4">
                                            <p:txEl>
                                              <p:pRg st="1" end="1"/>
                                            </p:txEl>
                                          </p:spTgt>
                                        </p:tgtEl>
                                        <p:attrNameLst>
                                          <p:attrName>style.visibility</p:attrName>
                                        </p:attrNameLst>
                                      </p:cBhvr>
                                      <p:to>
                                        <p:strVal val="visible"/>
                                      </p:to>
                                    </p:set>
                                    <p:animEffect transition="in" filter="wipe(up)">
                                      <p:cBhvr>
                                        <p:cTn id="22" dur="500"/>
                                        <p:tgtEl>
                                          <p:spTgt spid="1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14">
                                            <p:txEl>
                                              <p:pRg st="2" end="2"/>
                                            </p:txEl>
                                          </p:spTgt>
                                        </p:tgtEl>
                                        <p:attrNameLst>
                                          <p:attrName>style.visibility</p:attrName>
                                        </p:attrNameLst>
                                      </p:cBhvr>
                                      <p:to>
                                        <p:strVal val="visible"/>
                                      </p:to>
                                    </p:set>
                                    <p:animEffect transition="in" filter="wipe(up)">
                                      <p:cBhvr>
                                        <p:cTn id="27" dur="500"/>
                                        <p:tgtEl>
                                          <p:spTgt spid="14">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14">
                                            <p:txEl>
                                              <p:pRg st="3" end="3"/>
                                            </p:txEl>
                                          </p:spTgt>
                                        </p:tgtEl>
                                        <p:attrNameLst>
                                          <p:attrName>style.visibility</p:attrName>
                                        </p:attrNameLst>
                                      </p:cBhvr>
                                      <p:to>
                                        <p:strVal val="visible"/>
                                      </p:to>
                                    </p:set>
                                    <p:animEffect transition="in" filter="wipe(up)">
                                      <p:cBhvr>
                                        <p:cTn id="32" dur="500"/>
                                        <p:tgtEl>
                                          <p:spTgt spid="14">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14">
                                            <p:txEl>
                                              <p:pRg st="4" end="4"/>
                                            </p:txEl>
                                          </p:spTgt>
                                        </p:tgtEl>
                                        <p:attrNameLst>
                                          <p:attrName>style.visibility</p:attrName>
                                        </p:attrNameLst>
                                      </p:cBhvr>
                                      <p:to>
                                        <p:strVal val="visible"/>
                                      </p:to>
                                    </p:set>
                                    <p:animEffect transition="in" filter="wipe(up)">
                                      <p:cBhvr>
                                        <p:cTn id="37" dur="500"/>
                                        <p:tgtEl>
                                          <p:spTgt spid="14">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14">
                                            <p:txEl>
                                              <p:pRg st="5" end="5"/>
                                            </p:txEl>
                                          </p:spTgt>
                                        </p:tgtEl>
                                        <p:attrNameLst>
                                          <p:attrName>style.visibility</p:attrName>
                                        </p:attrNameLst>
                                      </p:cBhvr>
                                      <p:to>
                                        <p:strVal val="visible"/>
                                      </p:to>
                                    </p:set>
                                    <p:animEffect transition="in" filter="wipe(up)">
                                      <p:cBhvr>
                                        <p:cTn id="42" dur="500"/>
                                        <p:tgtEl>
                                          <p:spTgt spid="14">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14">
                                            <p:txEl>
                                              <p:pRg st="6" end="6"/>
                                            </p:txEl>
                                          </p:spTgt>
                                        </p:tgtEl>
                                        <p:attrNameLst>
                                          <p:attrName>style.visibility</p:attrName>
                                        </p:attrNameLst>
                                      </p:cBhvr>
                                      <p:to>
                                        <p:strVal val="visible"/>
                                      </p:to>
                                    </p:set>
                                    <p:animEffect transition="in" filter="wipe(up)">
                                      <p:cBhvr>
                                        <p:cTn id="47" dur="500"/>
                                        <p:tgtEl>
                                          <p:spTgt spid="1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itle 1">
            <a:extLst>
              <a:ext uri="{FF2B5EF4-FFF2-40B4-BE49-F238E27FC236}">
                <a16:creationId xmlns:a16="http://schemas.microsoft.com/office/drawing/2014/main" xmlns="" id="{D87ADF89-46F9-4713-9744-A644701231B8}"/>
              </a:ext>
            </a:extLst>
          </p:cNvPr>
          <p:cNvSpPr txBox="1">
            <a:spLocks/>
          </p:cNvSpPr>
          <p:nvPr/>
        </p:nvSpPr>
        <p:spPr>
          <a:xfrm>
            <a:off x="838200" y="1879601"/>
            <a:ext cx="23164800" cy="1930399"/>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pPr marL="0" marR="0" lvl="0" indent="0" algn="just" defTabSz="1828800"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a:ln>
                  <a:noFill/>
                </a:ln>
                <a:solidFill>
                  <a:prstClr val="black"/>
                </a:solidFill>
                <a:effectLst/>
                <a:uLnTx/>
                <a:uFillTx/>
                <a:latin typeface="Tomaho"/>
                <a:ea typeface="+mj-ea"/>
                <a:cs typeface="+mj-cs"/>
              </a:rPr>
              <a:t>Chứng minh rằng trong các điểm thuộc parabol thì đỉnh parabol có khoảng cách tới tiêu điểm nhỏ nhất và khoảng cách đó bằng một nửa tham số tiêu.</a:t>
            </a:r>
            <a:endParaRPr kumimoji="0" lang="vi-VN"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6" name="Group 5">
            <a:extLst>
              <a:ext uri="{FF2B5EF4-FFF2-40B4-BE49-F238E27FC236}">
                <a16:creationId xmlns:a16="http://schemas.microsoft.com/office/drawing/2014/main" xmlns="" id="{0CB462B8-9BC8-4DDD-8C30-C05E9B659D58}"/>
              </a:ext>
            </a:extLst>
          </p:cNvPr>
          <p:cNvGrpSpPr/>
          <p:nvPr/>
        </p:nvGrpSpPr>
        <p:grpSpPr>
          <a:xfrm>
            <a:off x="793474" y="1811335"/>
            <a:ext cx="4921527" cy="976227"/>
            <a:chOff x="22440" y="59288"/>
            <a:chExt cx="1016616" cy="190190"/>
          </a:xfrm>
        </p:grpSpPr>
        <p:grpSp>
          <p:nvGrpSpPr>
            <p:cNvPr id="8" name="Group 7">
              <a:extLst>
                <a:ext uri="{FF2B5EF4-FFF2-40B4-BE49-F238E27FC236}">
                  <a16:creationId xmlns:a16="http://schemas.microsoft.com/office/drawing/2014/main" xmlns="" id="{82489352-E56F-4D34-89C4-658FAFFCC6E9}"/>
                </a:ext>
              </a:extLst>
            </p:cNvPr>
            <p:cNvGrpSpPr/>
            <p:nvPr/>
          </p:nvGrpSpPr>
          <p:grpSpPr>
            <a:xfrm>
              <a:off x="22440" y="59288"/>
              <a:ext cx="953655" cy="159667"/>
              <a:chOff x="31572" y="60276"/>
              <a:chExt cx="1341810" cy="197595"/>
            </a:xfrm>
          </p:grpSpPr>
          <p:sp>
            <p:nvSpPr>
              <p:cNvPr id="10" name="Arrow: Pentagon 9">
                <a:extLst>
                  <a:ext uri="{FF2B5EF4-FFF2-40B4-BE49-F238E27FC236}">
                    <a16:creationId xmlns:a16="http://schemas.microsoft.com/office/drawing/2014/main" xmlns="" id="{C02AA6E2-EB1C-4B21-9914-2F93A0749EF8}"/>
                  </a:ext>
                </a:extLst>
              </p:cNvPr>
              <p:cNvSpPr/>
              <p:nvPr/>
            </p:nvSpPr>
            <p:spPr>
              <a:xfrm>
                <a:off x="204506" y="61809"/>
                <a:ext cx="1168876" cy="196062"/>
              </a:xfrm>
              <a:prstGeom prst="homePlate">
                <a:avLst/>
              </a:prstGeom>
              <a:solidFill>
                <a:srgbClr val="FCFFEF"/>
              </a:solidFill>
              <a:ln w="12700" cap="flat" cmpd="sng" algn="ctr">
                <a:solidFill>
                  <a:srgbClr val="ED7D31">
                    <a:lumMod val="20000"/>
                    <a:lumOff val="80000"/>
                  </a:srgbClr>
                </a:solidFill>
                <a:prstDash val="solid"/>
                <a:miter lim="800000"/>
              </a:ln>
              <a:effectLst/>
            </p:spPr>
            <p:txBody>
              <a:bodyPr rtlCol="0" anchor="ctr"/>
              <a:lstStyle/>
              <a:p>
                <a:pPr marL="0" marR="0" lvl="0" indent="0" algn="l" defTabSz="2177278" rtl="0" eaLnBrk="1" fontAlgn="auto" latinLnBrk="0" hangingPunct="1">
                  <a:lnSpc>
                    <a:spcPct val="106000"/>
                  </a:lnSpc>
                  <a:spcBef>
                    <a:spcPts val="0"/>
                  </a:spcBef>
                  <a:spcAft>
                    <a:spcPts val="800"/>
                  </a:spcAft>
                  <a:buClrTx/>
                  <a:buSzTx/>
                  <a:buFontTx/>
                  <a:buNone/>
                  <a:tabLst/>
                  <a:defRPr/>
                </a:pPr>
                <a:r>
                  <a:rPr kumimoji="0" lang="vi-VN" sz="4800" b="1" i="0" u="none" strike="noStrike" kern="1200" cap="none" spc="0" normalizeH="0" baseline="0" noProof="0">
                    <a:ln>
                      <a:noFill/>
                    </a:ln>
                    <a:solidFill>
                      <a:srgbClr val="0000CC"/>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vi-VN" sz="4800" b="1"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 name="Arrow: Chevron 10">
                <a:extLst>
                  <a:ext uri="{FF2B5EF4-FFF2-40B4-BE49-F238E27FC236}">
                    <a16:creationId xmlns:a16="http://schemas.microsoft.com/office/drawing/2014/main" xmlns="" id="{649CEE80-E53C-4254-BFE6-7D42627DDC09}"/>
                  </a:ext>
                </a:extLst>
              </p:cNvPr>
              <p:cNvSpPr/>
              <p:nvPr/>
            </p:nvSpPr>
            <p:spPr>
              <a:xfrm>
                <a:off x="31572" y="60341"/>
                <a:ext cx="162630" cy="196062"/>
              </a:xfrm>
              <a:prstGeom prst="chevron">
                <a:avLst/>
              </a:prstGeom>
              <a:solidFill>
                <a:srgbClr val="4472C4"/>
              </a:solidFill>
              <a:ln w="12700" cap="flat" cmpd="sng" algn="ctr">
                <a:noFill/>
                <a:prstDash val="solid"/>
                <a:miter lim="800000"/>
              </a:ln>
              <a:effectLst/>
            </p:spPr>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800" b="1"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vi-VN" sz="4800" b="1"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2" name="Arrow: Chevron 11">
                <a:extLst>
                  <a:ext uri="{FF2B5EF4-FFF2-40B4-BE49-F238E27FC236}">
                    <a16:creationId xmlns:a16="http://schemas.microsoft.com/office/drawing/2014/main" xmlns="" id="{A05222D0-F0E9-4BC1-A4D9-9EF5B1B35547}"/>
                  </a:ext>
                </a:extLst>
              </p:cNvPr>
              <p:cNvSpPr/>
              <p:nvPr/>
            </p:nvSpPr>
            <p:spPr>
              <a:xfrm>
                <a:off x="116273" y="60276"/>
                <a:ext cx="176766" cy="196062"/>
              </a:xfrm>
              <a:prstGeom prst="chevron">
                <a:avLst/>
              </a:prstGeom>
              <a:solidFill>
                <a:srgbClr val="FFC000"/>
              </a:solidFill>
              <a:ln w="12700" cap="flat" cmpd="sng" algn="ctr">
                <a:noFill/>
                <a:prstDash val="solid"/>
                <a:miter lim="800000"/>
              </a:ln>
              <a:effectLst/>
            </p:spPr>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800" b="1"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vi-VN" sz="4800" b="1"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9" name="TextBox 56">
              <a:extLst>
                <a:ext uri="{FF2B5EF4-FFF2-40B4-BE49-F238E27FC236}">
                  <a16:creationId xmlns:a16="http://schemas.microsoft.com/office/drawing/2014/main" xmlns="" id="{85E0F82A-2851-412A-B783-0B1CC448C6D1}"/>
                </a:ext>
              </a:extLst>
            </p:cNvPr>
            <p:cNvSpPr txBox="1"/>
            <p:nvPr/>
          </p:nvSpPr>
          <p:spPr>
            <a:xfrm>
              <a:off x="267428" y="62691"/>
              <a:ext cx="771628" cy="186787"/>
            </a:xfrm>
            <a:prstGeom prst="rect">
              <a:avLst/>
            </a:prstGeom>
            <a:noFill/>
          </p:spPr>
          <p:txBody>
            <a:bodyPr wrap="square">
              <a:noAutofit/>
            </a:bodyPr>
            <a:lstStyle/>
            <a:p>
              <a:pPr marL="0" marR="0" lvl="0" indent="0" algn="l" defTabSz="2177278" rtl="0" eaLnBrk="1" fontAlgn="auto" latinLnBrk="0" hangingPunct="1">
                <a:lnSpc>
                  <a:spcPct val="107000"/>
                </a:lnSpc>
                <a:spcBef>
                  <a:spcPts val="0"/>
                </a:spcBef>
                <a:spcAft>
                  <a:spcPts val="800"/>
                </a:spcAft>
                <a:buClrTx/>
                <a:buSzTx/>
                <a:buFontTx/>
                <a:buNone/>
                <a:tabLst/>
                <a:defRPr/>
              </a:pPr>
              <a:r>
                <a:rPr kumimoji="0" lang="en-US" sz="4800" b="1" i="0" u="none" strike="noStrike" kern="1200" cap="none" spc="0" normalizeH="0" baseline="0" noProof="0">
                  <a:ln>
                    <a:noFill/>
                  </a:ln>
                  <a:solidFill>
                    <a:srgbClr val="0000CC"/>
                  </a:solidFill>
                  <a:effectLst/>
                  <a:uLnTx/>
                  <a:uFillTx/>
                  <a:latin typeface="Tahoma" panose="020B0604030504040204" pitchFamily="34" charset="0"/>
                  <a:ea typeface="Tahoma" panose="020B0604030504040204" pitchFamily="34" charset="0"/>
                  <a:cs typeface="Tahoma" panose="020B0604030504040204" pitchFamily="34" charset="0"/>
                </a:rPr>
                <a:t>Ví dụ 3.</a:t>
              </a:r>
              <a:endParaRPr kumimoji="0" lang="vi-VN"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mc:AlternateContent xmlns:mc="http://schemas.openxmlformats.org/markup-compatibility/2006" xmlns:a14="http://schemas.microsoft.com/office/drawing/2010/main">
        <mc:Choice Requires="a14">
          <p:sp>
            <p:nvSpPr>
              <p:cNvPr id="15" name="Content Placeholder 2">
                <a:extLst>
                  <a:ext uri="{FF2B5EF4-FFF2-40B4-BE49-F238E27FC236}">
                    <a16:creationId xmlns:a16="http://schemas.microsoft.com/office/drawing/2014/main" xmlns="" id="{898C0AEE-1DFD-4311-B3B7-E95A076DFA8F}"/>
                  </a:ext>
                </a:extLst>
              </p:cNvPr>
              <p:cNvSpPr txBox="1">
                <a:spLocks/>
              </p:cNvSpPr>
              <p:nvPr/>
            </p:nvSpPr>
            <p:spPr>
              <a:xfrm>
                <a:off x="838200" y="3878266"/>
                <a:ext cx="23164800" cy="9514683"/>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marR="0" lvl="0" indent="0" algn="ctr"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kumimoji="0" lang="en-US" sz="4800" b="1" i="0" u="none" strike="noStrike" kern="1200" cap="none" spc="0" normalizeH="0" baseline="0" noProof="0">
                    <a:ln>
                      <a:noFill/>
                    </a:ln>
                    <a:solidFill>
                      <a:prstClr val="black"/>
                    </a:solidFill>
                    <a:effectLst/>
                    <a:uLnTx/>
                    <a:uFillTx/>
                    <a:latin typeface="Tomaho"/>
                    <a:ea typeface="+mn-ea"/>
                    <a:cs typeface="+mn-cs"/>
                  </a:rPr>
                  <a:t>Giải</a:t>
                </a:r>
                <a:endParaRPr kumimoji="0" lang="vi-VN" sz="4800" b="1" i="0" u="none" strike="noStrike" kern="1200" cap="none" spc="0" normalizeH="0" baseline="0" noProof="0">
                  <a:ln>
                    <a:noFill/>
                  </a:ln>
                  <a:solidFill>
                    <a:prstClr val="black"/>
                  </a:solidFill>
                  <a:effectLst/>
                  <a:uLnTx/>
                  <a:uFillTx/>
                  <a:latin typeface="Tomaho"/>
                  <a:ea typeface="+mn-ea"/>
                  <a:cs typeface="+mn-cs"/>
                </a:endParaRPr>
              </a:p>
              <a:p>
                <a:pPr marL="0" marR="0" lvl="0" indent="0" algn="just"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Giả sử parabol có phương trình chính tắc là </a:t>
                </a:r>
                <a14:m>
                  <m:oMath xmlns:m="http://schemas.openxmlformats.org/officeDocument/2006/math">
                    <m:sSup>
                      <m:sSupPr>
                        <m:ctrlPr>
                          <a:rPr kumimoji="0" lang="vi-VN"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pPr>
                      <m:e>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𝒚</m:t>
                        </m:r>
                      </m:e>
                      <m:sup>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sup>
                    </m:sSup>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𝒑</m:t>
                    </m:r>
                    <m:r>
                      <m:rPr>
                        <m:nor/>
                      </m:rP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m:t>x</m:t>
                    </m:r>
                    <m:r>
                      <m:rPr>
                        <m:nor/>
                      </m:rP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m:t>, </m:t>
                    </m:r>
                    <m:r>
                      <m:rPr>
                        <m:nor/>
                      </m:rP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m:t>p</m:t>
                    </m:r>
                    <m:r>
                      <m:rPr>
                        <m:nor/>
                      </m:rP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m:t>&gt;0</m:t>
                    </m:r>
                  </m:oMath>
                </a14:m>
                <a: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Với điểm </a:t>
                </a:r>
                <a14:m>
                  <m:oMath xmlns:m="http://schemas.openxmlformats.org/officeDocument/2006/math">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𝑴</m:t>
                    </m:r>
                    <m:d>
                      <m:dPr>
                        <m:ctrlPr>
                          <a:rPr kumimoji="0" lang="vi-VN"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sSub>
                          <m:sSubPr>
                            <m:ctrlPr>
                              <a:rPr kumimoji="0" lang="vi-VN"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𝒙</m:t>
                            </m:r>
                          </m:e>
                          <m:sub>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𝟎</m:t>
                            </m:r>
                          </m:sub>
                        </m:sSub>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sSub>
                          <m:sSubPr>
                            <m:ctrlPr>
                              <a:rPr kumimoji="0" lang="vi-VN"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𝒚</m:t>
                            </m:r>
                          </m:e>
                          <m:sub>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𝟎</m:t>
                            </m:r>
                          </m:sub>
                        </m:sSub>
                      </m:e>
                    </m:d>
                  </m:oMath>
                </a14:m>
                <a: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bất kì thuộc parabol, ta có </a:t>
                </a:r>
                <a14:m>
                  <m:oMath xmlns:m="http://schemas.openxmlformats.org/officeDocument/2006/math">
                    <m:sSub>
                      <m:sSubPr>
                        <m:ctrlPr>
                          <a:rPr kumimoji="0" lang="vi-VN"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𝒙</m:t>
                        </m:r>
                      </m:e>
                      <m:sub>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𝟎</m:t>
                        </m:r>
                      </m:sub>
                    </m:sSub>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𝟎</m:t>
                    </m:r>
                  </m:oMath>
                </a14:m>
                <a: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p>
              <a:p>
                <a:pPr marL="0" marR="0" lvl="0" indent="0" algn="just"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Do đó, theo công thức bán kính qua tiêu, ta có </a:t>
                </a:r>
                <a14:m>
                  <m:oMath xmlns:m="http://schemas.openxmlformats.org/officeDocument/2006/math">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𝑴𝑭</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sSub>
                      <m:sSubPr>
                        <m:ctrlPr>
                          <a:rPr kumimoji="0" lang="vi-VN"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𝒙</m:t>
                        </m:r>
                      </m:e>
                      <m:sub>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𝟎</m:t>
                        </m:r>
                      </m:sub>
                    </m:sSub>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f>
                      <m:fPr>
                        <m:ctrlPr>
                          <a:rPr kumimoji="0" lang="vi-VN"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𝒑</m:t>
                        </m:r>
                      </m:num>
                      <m:den>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den>
                    </m:f>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f>
                      <m:fPr>
                        <m:ctrlPr>
                          <a:rPr kumimoji="0" lang="vi-VN"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𝒑</m:t>
                        </m:r>
                      </m:num>
                      <m:den>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den>
                    </m:f>
                  </m:oMath>
                </a14:m>
                <a: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just"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Dấu của đẳng thức xảy ra khi và chỉ khi </a:t>
                </a:r>
                <a14:m>
                  <m:oMath xmlns:m="http://schemas.openxmlformats.org/officeDocument/2006/math">
                    <m:sSub>
                      <m:sSubPr>
                        <m:ctrlPr>
                          <a:rPr kumimoji="0" lang="vi-VN"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𝒙</m:t>
                        </m:r>
                      </m:e>
                      <m:sub>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𝟎</m:t>
                        </m:r>
                      </m:sub>
                    </m:sSub>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𝟎</m:t>
                    </m:r>
                  </m:oMath>
                </a14:m>
                <a: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 và do đó </a:t>
                </a:r>
                <a14:m>
                  <m:oMath xmlns:m="http://schemas.openxmlformats.org/officeDocument/2006/math">
                    <m:sSub>
                      <m:sSubPr>
                        <m:ctrlPr>
                          <a:rPr kumimoji="0" lang="vi-VN"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𝒚</m:t>
                        </m:r>
                      </m:e>
                      <m:sub>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𝟎</m:t>
                        </m:r>
                      </m:sub>
                    </m:sSub>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𝟎</m:t>
                    </m:r>
                  </m:oMath>
                </a14:m>
                <a: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tức là </a:t>
                </a:r>
                <a14:m>
                  <m:oMath xmlns:m="http://schemas.openxmlformats.org/officeDocument/2006/math">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𝑴</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oMath>
                </a14:m>
                <a: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trùng với đỉnh </a:t>
                </a:r>
                <a14:m>
                  <m:oMath xmlns:m="http://schemas.openxmlformats.org/officeDocument/2006/math">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𝑶</m:t>
                    </m:r>
                    <m:d>
                      <m:dPr>
                        <m:ctrlPr>
                          <a:rPr kumimoji="0" lang="vi-VN"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𝟎</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𝟎</m:t>
                        </m:r>
                      </m:e>
                    </m:d>
                  </m:oMath>
                </a14:m>
                <a: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của parabol. </a:t>
                </a:r>
              </a:p>
              <a:p>
                <a:pPr marL="0" marR="0" lvl="0" indent="0" algn="just"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Từ đó, ta nhận được điều phải chứng minh.</a:t>
                </a:r>
                <a:endParaRPr kumimoji="0" lang="en-US" sz="4800" b="1" i="0" u="none" strike="noStrike" kern="1200" cap="none" spc="0" normalizeH="0" baseline="0" noProof="0">
                  <a:ln>
                    <a:noFill/>
                  </a:ln>
                  <a:solidFill>
                    <a:prstClr val="black"/>
                  </a:solidFill>
                  <a:effectLst/>
                  <a:uLnTx/>
                  <a:uFillTx/>
                  <a:latin typeface="Tomaho"/>
                  <a:ea typeface="+mn-ea"/>
                  <a:cs typeface="+mn-cs"/>
                </a:endParaRPr>
              </a:p>
            </p:txBody>
          </p:sp>
        </mc:Choice>
        <mc:Fallback xmlns="">
          <p:sp>
            <p:nvSpPr>
              <p:cNvPr id="15" name="Content Placeholder 2">
                <a:extLst>
                  <a:ext uri="{FF2B5EF4-FFF2-40B4-BE49-F238E27FC236}">
                    <a16:creationId xmlns:a16="http://schemas.microsoft.com/office/drawing/2014/main" id="{898C0AEE-1DFD-4311-B3B7-E95A076DFA8F}"/>
                  </a:ext>
                </a:extLst>
              </p:cNvPr>
              <p:cNvSpPr txBox="1">
                <a:spLocks noRot="1" noChangeAspect="1" noMove="1" noResize="1" noEditPoints="1" noAdjustHandles="1" noChangeArrowheads="1" noChangeShapeType="1" noTextEdit="1"/>
              </p:cNvSpPr>
              <p:nvPr/>
            </p:nvSpPr>
            <p:spPr>
              <a:xfrm>
                <a:off x="838200" y="3878266"/>
                <a:ext cx="23164800" cy="9514683"/>
              </a:xfrm>
              <a:prstGeom prst="rect">
                <a:avLst/>
              </a:prstGeom>
              <a:blipFill>
                <a:blip r:embed="rId3"/>
                <a:stretch>
                  <a:fillRect l="-1184" t="-2111" r="-1157"/>
                </a:stretch>
              </a:blipFill>
              <a:ln>
                <a:solidFill>
                  <a:srgbClr val="00B0F0"/>
                </a:solidFill>
              </a:ln>
            </p:spPr>
            <p:txBody>
              <a:bodyPr/>
              <a:lstStyle/>
              <a:p>
                <a:r>
                  <a:rPr lang="vi-VN">
                    <a:noFill/>
                  </a:rPr>
                  <a:t> </a:t>
                </a:r>
              </a:p>
            </p:txBody>
          </p:sp>
        </mc:Fallback>
      </mc:AlternateContent>
    </p:spTree>
    <p:extLst>
      <p:ext uri="{BB962C8B-B14F-4D97-AF65-F5344CB8AC3E}">
        <p14:creationId xmlns:p14="http://schemas.microsoft.com/office/powerpoint/2010/main" val="27346248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up)">
                                      <p:cBhvr>
                                        <p:cTn id="7" dur="10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up)">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5">
                                            <p:txEl>
                                              <p:pRg st="0" end="0"/>
                                            </p:txEl>
                                          </p:spTgt>
                                        </p:tgtEl>
                                        <p:attrNameLst>
                                          <p:attrName>style.visibility</p:attrName>
                                        </p:attrNameLst>
                                      </p:cBhvr>
                                      <p:to>
                                        <p:strVal val="visible"/>
                                      </p:to>
                                    </p:set>
                                    <p:animEffect transition="in" filter="wipe(up)">
                                      <p:cBhvr>
                                        <p:cTn id="17" dur="500"/>
                                        <p:tgtEl>
                                          <p:spTgt spid="1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5">
                                            <p:txEl>
                                              <p:pRg st="1" end="1"/>
                                            </p:txEl>
                                          </p:spTgt>
                                        </p:tgtEl>
                                        <p:attrNameLst>
                                          <p:attrName>style.visibility</p:attrName>
                                        </p:attrNameLst>
                                      </p:cBhvr>
                                      <p:to>
                                        <p:strVal val="visible"/>
                                      </p:to>
                                    </p:set>
                                    <p:animEffect transition="in" filter="wipe(up)">
                                      <p:cBhvr>
                                        <p:cTn id="22" dur="500"/>
                                        <p:tgtEl>
                                          <p:spTgt spid="1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wipe(up)">
                                      <p:cBhvr>
                                        <p:cTn id="27" dur="500"/>
                                        <p:tgtEl>
                                          <p:spTgt spid="15">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15">
                                            <p:txEl>
                                              <p:pRg st="3" end="3"/>
                                            </p:txEl>
                                          </p:spTgt>
                                        </p:tgtEl>
                                        <p:attrNameLst>
                                          <p:attrName>style.visibility</p:attrName>
                                        </p:attrNameLst>
                                      </p:cBhvr>
                                      <p:to>
                                        <p:strVal val="visible"/>
                                      </p:to>
                                    </p:set>
                                    <p:animEffect transition="in" filter="wipe(up)">
                                      <p:cBhvr>
                                        <p:cTn id="32" dur="500"/>
                                        <p:tgtEl>
                                          <p:spTgt spid="15">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15">
                                            <p:txEl>
                                              <p:pRg st="4" end="4"/>
                                            </p:txEl>
                                          </p:spTgt>
                                        </p:tgtEl>
                                        <p:attrNameLst>
                                          <p:attrName>style.visibility</p:attrName>
                                        </p:attrNameLst>
                                      </p:cBhvr>
                                      <p:to>
                                        <p:strVal val="visible"/>
                                      </p:to>
                                    </p:set>
                                    <p:animEffect transition="in" filter="wipe(up)">
                                      <p:cBhvr>
                                        <p:cTn id="37" dur="500"/>
                                        <p:tgtEl>
                                          <p:spTgt spid="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7" name="Title 1">
                <a:extLst>
                  <a:ext uri="{FF2B5EF4-FFF2-40B4-BE49-F238E27FC236}">
                    <a16:creationId xmlns:a16="http://schemas.microsoft.com/office/drawing/2014/main" xmlns="" id="{D87ADF89-46F9-4713-9744-A644701231B8}"/>
                  </a:ext>
                </a:extLst>
              </p:cNvPr>
              <p:cNvSpPr txBox="1">
                <a:spLocks/>
              </p:cNvSpPr>
              <p:nvPr/>
            </p:nvSpPr>
            <p:spPr>
              <a:xfrm>
                <a:off x="838200" y="1879601"/>
                <a:ext cx="23164800" cy="3981440"/>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pPr marL="0" marR="0" lvl="0" indent="0" algn="just" defTabSz="1828800"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Một sao chổi chuyển động theo quỹ đạo parabol nhận tâm Mặt Trời làm tiêu điểm. Khoảng cách ngắn nhất từ sao chổi đến tâm Mặt Trời là </a:t>
                </a:r>
                <a14:m>
                  <m:oMath xmlns:m="http://schemas.openxmlformats.org/officeDocument/2006/math">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j-ea"/>
                        <a:cs typeface="+mj-cs"/>
                      </a:rPr>
                      <m:t>𝟏𝟎𝟔</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j-ea"/>
                        <a:cs typeface="+mj-cs"/>
                      </a:rPr>
                      <m:t>𝒌𝒎</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j-ea"/>
                        <a:cs typeface="+mj-cs"/>
                      </a:rPr>
                      <m:t>.</m:t>
                    </m:r>
                  </m:oMath>
                </a14:m>
                <a: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Lập phương trình chính tắc của quỹ đạo theo đơn vị kilômét. Hỏi khi sao chổi nằm trên đường vuông góc với trục đối xứng của quỹ đạo tại tâm Mặt Trời, thì khoảng cách từ sao chổi đến tâm Mặt Trời là bao nhiêu kilômét?</a:t>
                </a:r>
                <a:endParaRPr kumimoji="0" lang="vi-VN"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97" name="Title 1">
                <a:extLst>
                  <a:ext uri="{FF2B5EF4-FFF2-40B4-BE49-F238E27FC236}">
                    <a16:creationId xmlns:a16="http://schemas.microsoft.com/office/drawing/2014/main" id="{D87ADF89-46F9-4713-9744-A644701231B8}"/>
                  </a:ext>
                </a:extLst>
              </p:cNvPr>
              <p:cNvSpPr txBox="1">
                <a:spLocks noRot="1" noChangeAspect="1" noMove="1" noResize="1" noEditPoints="1" noAdjustHandles="1" noChangeArrowheads="1" noChangeShapeType="1" noTextEdit="1"/>
              </p:cNvSpPr>
              <p:nvPr/>
            </p:nvSpPr>
            <p:spPr>
              <a:xfrm>
                <a:off x="838200" y="1879601"/>
                <a:ext cx="23164800" cy="3981440"/>
              </a:xfrm>
              <a:prstGeom prst="rect">
                <a:avLst/>
              </a:prstGeom>
              <a:blipFill>
                <a:blip r:embed="rId3"/>
                <a:stretch>
                  <a:fillRect l="-1184" t="-5191" r="-1157" b="-9466"/>
                </a:stretch>
              </a:blipFill>
              <a:ln>
                <a:solidFill>
                  <a:schemeClr val="tx2">
                    <a:lumMod val="20000"/>
                    <a:lumOff val="80000"/>
                  </a:schemeClr>
                </a:solidFill>
              </a:ln>
            </p:spPr>
            <p:txBody>
              <a:bodyPr/>
              <a:lstStyle/>
              <a:p>
                <a:r>
                  <a:rPr lang="vi-VN">
                    <a:noFill/>
                  </a:rPr>
                  <a:t> </a:t>
                </a:r>
              </a:p>
            </p:txBody>
          </p:sp>
        </mc:Fallback>
      </mc:AlternateContent>
      <p:grpSp>
        <p:nvGrpSpPr>
          <p:cNvPr id="6" name="Group 5">
            <a:extLst>
              <a:ext uri="{FF2B5EF4-FFF2-40B4-BE49-F238E27FC236}">
                <a16:creationId xmlns:a16="http://schemas.microsoft.com/office/drawing/2014/main" xmlns="" id="{0CB462B8-9BC8-4DDD-8C30-C05E9B659D58}"/>
              </a:ext>
            </a:extLst>
          </p:cNvPr>
          <p:cNvGrpSpPr/>
          <p:nvPr/>
        </p:nvGrpSpPr>
        <p:grpSpPr>
          <a:xfrm>
            <a:off x="838200" y="1676400"/>
            <a:ext cx="7131326" cy="976227"/>
            <a:chOff x="22440" y="59288"/>
            <a:chExt cx="1103030" cy="190190"/>
          </a:xfrm>
        </p:grpSpPr>
        <p:grpSp>
          <p:nvGrpSpPr>
            <p:cNvPr id="8" name="Group 7">
              <a:extLst>
                <a:ext uri="{FF2B5EF4-FFF2-40B4-BE49-F238E27FC236}">
                  <a16:creationId xmlns:a16="http://schemas.microsoft.com/office/drawing/2014/main" xmlns="" id="{82489352-E56F-4D34-89C4-658FAFFCC6E9}"/>
                </a:ext>
              </a:extLst>
            </p:cNvPr>
            <p:cNvGrpSpPr/>
            <p:nvPr/>
          </p:nvGrpSpPr>
          <p:grpSpPr>
            <a:xfrm>
              <a:off x="22440" y="59288"/>
              <a:ext cx="953655" cy="159667"/>
              <a:chOff x="31572" y="60276"/>
              <a:chExt cx="1341810" cy="197595"/>
            </a:xfrm>
          </p:grpSpPr>
          <p:sp>
            <p:nvSpPr>
              <p:cNvPr id="10" name="Arrow: Pentagon 9">
                <a:extLst>
                  <a:ext uri="{FF2B5EF4-FFF2-40B4-BE49-F238E27FC236}">
                    <a16:creationId xmlns:a16="http://schemas.microsoft.com/office/drawing/2014/main" xmlns="" id="{C02AA6E2-EB1C-4B21-9914-2F93A0749EF8}"/>
                  </a:ext>
                </a:extLst>
              </p:cNvPr>
              <p:cNvSpPr/>
              <p:nvPr/>
            </p:nvSpPr>
            <p:spPr>
              <a:xfrm>
                <a:off x="204506" y="61809"/>
                <a:ext cx="1168876" cy="196062"/>
              </a:xfrm>
              <a:prstGeom prst="homePlate">
                <a:avLst/>
              </a:prstGeom>
              <a:solidFill>
                <a:srgbClr val="FCFFEF"/>
              </a:solidFill>
              <a:ln w="12700" cap="flat" cmpd="sng" algn="ctr">
                <a:solidFill>
                  <a:srgbClr val="ED7D31">
                    <a:lumMod val="20000"/>
                    <a:lumOff val="80000"/>
                  </a:srgbClr>
                </a:solidFill>
                <a:prstDash val="solid"/>
                <a:miter lim="800000"/>
              </a:ln>
              <a:effectLst/>
            </p:spPr>
            <p:txBody>
              <a:bodyPr rtlCol="0" anchor="ctr"/>
              <a:lstStyle/>
              <a:p>
                <a:pPr marL="0" marR="0" lvl="0" indent="0" algn="l" defTabSz="2177278" rtl="0" eaLnBrk="1" fontAlgn="auto" latinLnBrk="0" hangingPunct="1">
                  <a:lnSpc>
                    <a:spcPct val="106000"/>
                  </a:lnSpc>
                  <a:spcBef>
                    <a:spcPts val="0"/>
                  </a:spcBef>
                  <a:spcAft>
                    <a:spcPts val="800"/>
                  </a:spcAft>
                  <a:buClrTx/>
                  <a:buSzTx/>
                  <a:buFontTx/>
                  <a:buNone/>
                  <a:tabLst/>
                  <a:defRPr/>
                </a:pPr>
                <a:r>
                  <a:rPr kumimoji="0" lang="vi-VN" sz="4800" b="1" i="0" u="none" strike="noStrike" kern="1200" cap="none" spc="0" normalizeH="0" baseline="0" noProof="0">
                    <a:ln>
                      <a:noFill/>
                    </a:ln>
                    <a:solidFill>
                      <a:srgbClr val="0000CC"/>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vi-VN" sz="48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 name="Arrow: Chevron 10">
                <a:extLst>
                  <a:ext uri="{FF2B5EF4-FFF2-40B4-BE49-F238E27FC236}">
                    <a16:creationId xmlns:a16="http://schemas.microsoft.com/office/drawing/2014/main" xmlns="" id="{649CEE80-E53C-4254-BFE6-7D42627DDC09}"/>
                  </a:ext>
                </a:extLst>
              </p:cNvPr>
              <p:cNvSpPr/>
              <p:nvPr/>
            </p:nvSpPr>
            <p:spPr>
              <a:xfrm>
                <a:off x="31572" y="60341"/>
                <a:ext cx="162630" cy="196062"/>
              </a:xfrm>
              <a:prstGeom prst="chevron">
                <a:avLst/>
              </a:prstGeom>
              <a:solidFill>
                <a:srgbClr val="4472C4"/>
              </a:solidFill>
              <a:ln w="12700" cap="flat" cmpd="sng" algn="ctr">
                <a:noFill/>
                <a:prstDash val="solid"/>
                <a:miter lim="800000"/>
              </a:ln>
              <a:effectLst/>
            </p:spPr>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8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vi-VN" sz="48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2" name="Arrow: Chevron 11">
                <a:extLst>
                  <a:ext uri="{FF2B5EF4-FFF2-40B4-BE49-F238E27FC236}">
                    <a16:creationId xmlns:a16="http://schemas.microsoft.com/office/drawing/2014/main" xmlns="" id="{A05222D0-F0E9-4BC1-A4D9-9EF5B1B35547}"/>
                  </a:ext>
                </a:extLst>
              </p:cNvPr>
              <p:cNvSpPr/>
              <p:nvPr/>
            </p:nvSpPr>
            <p:spPr>
              <a:xfrm>
                <a:off x="116273" y="60276"/>
                <a:ext cx="176766" cy="196062"/>
              </a:xfrm>
              <a:prstGeom prst="chevron">
                <a:avLst/>
              </a:prstGeom>
              <a:solidFill>
                <a:srgbClr val="FFC000"/>
              </a:solidFill>
              <a:ln w="12700" cap="flat" cmpd="sng" algn="ctr">
                <a:noFill/>
                <a:prstDash val="solid"/>
                <a:miter lim="800000"/>
              </a:ln>
              <a:effectLst/>
            </p:spPr>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8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vi-VN" sz="48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9" name="TextBox 56">
              <a:extLst>
                <a:ext uri="{FF2B5EF4-FFF2-40B4-BE49-F238E27FC236}">
                  <a16:creationId xmlns:a16="http://schemas.microsoft.com/office/drawing/2014/main" xmlns="" id="{85E0F82A-2851-412A-B783-0B1CC448C6D1}"/>
                </a:ext>
              </a:extLst>
            </p:cNvPr>
            <p:cNvSpPr txBox="1"/>
            <p:nvPr/>
          </p:nvSpPr>
          <p:spPr>
            <a:xfrm>
              <a:off x="267428" y="62691"/>
              <a:ext cx="858042" cy="186787"/>
            </a:xfrm>
            <a:prstGeom prst="rect">
              <a:avLst/>
            </a:prstGeom>
            <a:noFill/>
          </p:spPr>
          <p:txBody>
            <a:bodyPr wrap="square">
              <a:noAutofit/>
            </a:bodyPr>
            <a:lstStyle/>
            <a:p>
              <a:pPr marL="0" marR="0" lvl="0" indent="0" algn="l" defTabSz="2177278" rtl="0" eaLnBrk="1" fontAlgn="auto" latinLnBrk="0" hangingPunct="1">
                <a:lnSpc>
                  <a:spcPct val="107000"/>
                </a:lnSpc>
                <a:spcBef>
                  <a:spcPts val="0"/>
                </a:spcBef>
                <a:spcAft>
                  <a:spcPts val="800"/>
                </a:spcAft>
                <a:buClrTx/>
                <a:buSzTx/>
                <a:buFontTx/>
                <a:buNone/>
                <a:tabLst/>
                <a:defRPr/>
              </a:pPr>
              <a:r>
                <a:rPr kumimoji="0" lang="en-US" sz="4800" b="1" i="0" u="none" strike="noStrike" kern="1200" cap="none" spc="0" normalizeH="0" baseline="0" noProof="0">
                  <a:ln>
                    <a:noFill/>
                  </a:ln>
                  <a:solidFill>
                    <a:srgbClr val="0000CC"/>
                  </a:solidFill>
                  <a:effectLst/>
                  <a:uLnTx/>
                  <a:uFillTx/>
                  <a:latin typeface="Tahoma" panose="020B0604030504040204" pitchFamily="34" charset="0"/>
                  <a:ea typeface="Tahoma" panose="020B0604030504040204" pitchFamily="34" charset="0"/>
                  <a:cs typeface="Tahoma" panose="020B0604030504040204" pitchFamily="34" charset="0"/>
                </a:rPr>
                <a:t>Luyện tập  3.</a:t>
              </a:r>
              <a:endParaRPr kumimoji="0" lang="vi-VN" sz="4800" b="0"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mc:AlternateContent xmlns:mc="http://schemas.openxmlformats.org/markup-compatibility/2006" xmlns:a14="http://schemas.microsoft.com/office/drawing/2010/main">
        <mc:Choice Requires="a14">
          <p:sp>
            <p:nvSpPr>
              <p:cNvPr id="15" name="Content Placeholder 2">
                <a:extLst>
                  <a:ext uri="{FF2B5EF4-FFF2-40B4-BE49-F238E27FC236}">
                    <a16:creationId xmlns:a16="http://schemas.microsoft.com/office/drawing/2014/main" xmlns="" id="{AE963E65-82B2-40E0-8167-419918955E1D}"/>
                  </a:ext>
                </a:extLst>
              </p:cNvPr>
              <p:cNvSpPr txBox="1">
                <a:spLocks/>
              </p:cNvSpPr>
              <p:nvPr/>
            </p:nvSpPr>
            <p:spPr>
              <a:xfrm>
                <a:off x="838200" y="5867399"/>
                <a:ext cx="15513775" cy="7525549"/>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marR="0" lvl="0" indent="0" algn="ctr"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kumimoji="0" lang="en-US" sz="4800" b="1" i="0" u="none" strike="noStrike" kern="1200" cap="none" spc="0" normalizeH="0" baseline="0" noProof="0">
                    <a:ln>
                      <a:noFill/>
                    </a:ln>
                    <a:solidFill>
                      <a:prstClr val="black"/>
                    </a:solidFill>
                    <a:effectLst/>
                    <a:uLnTx/>
                    <a:uFillTx/>
                    <a:latin typeface="Tomaho"/>
                    <a:ea typeface="+mn-ea"/>
                    <a:cs typeface="+mn-cs"/>
                  </a:rPr>
                  <a:t>Giải</a:t>
                </a:r>
                <a:endParaRPr kumimoji="0" lang="vi-VN" sz="4800" b="1" i="0" u="none" strike="noStrike" kern="1200" cap="none" spc="0" normalizeH="0" baseline="0" noProof="0">
                  <a:ln>
                    <a:noFill/>
                  </a:ln>
                  <a:solidFill>
                    <a:prstClr val="black"/>
                  </a:solidFill>
                  <a:effectLst/>
                  <a:uLnTx/>
                  <a:uFillTx/>
                  <a:latin typeface="Tomaho"/>
                  <a:ea typeface="+mn-ea"/>
                  <a:cs typeface="+mn-cs"/>
                </a:endParaRPr>
              </a:p>
              <a:p>
                <a:pPr marL="0" marR="0" lvl="0" indent="0" algn="just"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Theo ví dụ 3, trong các điểm thuộc parabol thì đỉnh parabol có khoảng cách tới tiêu điểm nhỏ nhất và khoảng cách đó bằng một nửa tham số tiêu. </a:t>
                </a:r>
                <a:endParaRPr kumimoji="0" lang="vi-VN"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just"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Theo bài ra ta có: Một sao chổi chuyển động theo quỹ đạo parabol nhận tâm Mặt Trời làm tiêu điểm. Khoảng cách ngắn nhất từ sao chổi đến tâm Mặt Trời là </a:t>
                </a:r>
                <a14:m>
                  <m:oMath xmlns:m="http://schemas.openxmlformats.org/officeDocument/2006/math">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𝟏𝟎𝟔</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𝒌𝒎</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oMath>
                </a14:m>
                <a:endParaRPr kumimoji="0" lang="vi-VN"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just"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Vậy </a:t>
                </a:r>
                <a14:m>
                  <m:oMath xmlns:m="http://schemas.openxmlformats.org/officeDocument/2006/math">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𝑶𝑭</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𝟏𝟎𝟔</m:t>
                    </m:r>
                    <m:d>
                      <m:dPr>
                        <m:ctrlPr>
                          <a:rPr kumimoji="0" lang="vi-VN"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𝒌𝒎</m:t>
                        </m:r>
                      </m:e>
                    </m:d>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f>
                      <m:fPr>
                        <m:ctrlPr>
                          <a:rPr kumimoji="0" lang="vi-VN"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𝒑</m:t>
                        </m:r>
                      </m:num>
                      <m:den>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den>
                    </m:f>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𝟏𝟎𝟔</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𝒑</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𝟐𝟏𝟐</m:t>
                    </m:r>
                  </m:oMath>
                </a14:m>
                <a: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t>
                </a:r>
                <a:endParaRPr kumimoji="0" lang="vi-VN"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5" name="Content Placeholder 2">
                <a:extLst>
                  <a:ext uri="{FF2B5EF4-FFF2-40B4-BE49-F238E27FC236}">
                    <a16:creationId xmlns:a16="http://schemas.microsoft.com/office/drawing/2014/main" id="{AE963E65-82B2-40E0-8167-419918955E1D}"/>
                  </a:ext>
                </a:extLst>
              </p:cNvPr>
              <p:cNvSpPr txBox="1">
                <a:spLocks noRot="1" noChangeAspect="1" noMove="1" noResize="1" noEditPoints="1" noAdjustHandles="1" noChangeArrowheads="1" noChangeShapeType="1" noTextEdit="1"/>
              </p:cNvSpPr>
              <p:nvPr/>
            </p:nvSpPr>
            <p:spPr>
              <a:xfrm>
                <a:off x="838200" y="5867399"/>
                <a:ext cx="15513775" cy="7525549"/>
              </a:xfrm>
              <a:prstGeom prst="rect">
                <a:avLst/>
              </a:prstGeom>
              <a:blipFill>
                <a:blip r:embed="rId4"/>
                <a:stretch>
                  <a:fillRect l="-1767" t="-2587" r="-1767" b="-3800"/>
                </a:stretch>
              </a:blipFill>
              <a:ln>
                <a:solidFill>
                  <a:srgbClr val="00B0F0"/>
                </a:solidFill>
              </a:ln>
            </p:spPr>
            <p:txBody>
              <a:bodyPr/>
              <a:lstStyle/>
              <a:p>
                <a:r>
                  <a:rPr lang="vi-VN">
                    <a:noFill/>
                  </a:rPr>
                  <a:t> </a:t>
                </a:r>
              </a:p>
            </p:txBody>
          </p:sp>
        </mc:Fallback>
      </mc:AlternateContent>
      <p:pic>
        <p:nvPicPr>
          <p:cNvPr id="17" name="Picture 16" descr="Chart, scatter chart&#10;&#10;Description automatically generated">
            <a:extLst>
              <a:ext uri="{FF2B5EF4-FFF2-40B4-BE49-F238E27FC236}">
                <a16:creationId xmlns:a16="http://schemas.microsoft.com/office/drawing/2014/main" xmlns="" id="{696F99CB-CCC1-4CD9-A73B-5D10E0ACF31F}"/>
              </a:ext>
            </a:extLst>
          </p:cNvPr>
          <p:cNvPicPr>
            <a:picLocks noChangeAspect="1"/>
          </p:cNvPicPr>
          <p:nvPr/>
        </p:nvPicPr>
        <p:blipFill>
          <a:blip r:embed="rId5"/>
          <a:stretch>
            <a:fillRect/>
          </a:stretch>
        </p:blipFill>
        <p:spPr>
          <a:xfrm>
            <a:off x="16351975" y="5861041"/>
            <a:ext cx="7651025" cy="7672052"/>
          </a:xfrm>
          <a:prstGeom prst="rect">
            <a:avLst/>
          </a:prstGeom>
        </p:spPr>
      </p:pic>
    </p:spTree>
    <p:extLst>
      <p:ext uri="{BB962C8B-B14F-4D97-AF65-F5344CB8AC3E}">
        <p14:creationId xmlns:p14="http://schemas.microsoft.com/office/powerpoint/2010/main" val="35712272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up)">
                                      <p:cBhvr>
                                        <p:cTn id="7" dur="10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up)">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5">
                                            <p:txEl>
                                              <p:pRg st="0" end="0"/>
                                            </p:txEl>
                                          </p:spTgt>
                                        </p:tgtEl>
                                        <p:attrNameLst>
                                          <p:attrName>style.visibility</p:attrName>
                                        </p:attrNameLst>
                                      </p:cBhvr>
                                      <p:to>
                                        <p:strVal val="visible"/>
                                      </p:to>
                                    </p:set>
                                    <p:animEffect transition="in" filter="wipe(up)">
                                      <p:cBhvr>
                                        <p:cTn id="17" dur="500"/>
                                        <p:tgtEl>
                                          <p:spTgt spid="1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down)">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15">
                                            <p:txEl>
                                              <p:pRg st="1" end="1"/>
                                            </p:txEl>
                                          </p:spTgt>
                                        </p:tgtEl>
                                        <p:attrNameLst>
                                          <p:attrName>style.visibility</p:attrName>
                                        </p:attrNameLst>
                                      </p:cBhvr>
                                      <p:to>
                                        <p:strVal val="visible"/>
                                      </p:to>
                                    </p:set>
                                    <p:animEffect transition="in" filter="wipe(up)">
                                      <p:cBhvr>
                                        <p:cTn id="27" dur="500"/>
                                        <p:tgtEl>
                                          <p:spTgt spid="15">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15">
                                            <p:txEl>
                                              <p:pRg st="2" end="2"/>
                                            </p:txEl>
                                          </p:spTgt>
                                        </p:tgtEl>
                                        <p:attrNameLst>
                                          <p:attrName>style.visibility</p:attrName>
                                        </p:attrNameLst>
                                      </p:cBhvr>
                                      <p:to>
                                        <p:strVal val="visible"/>
                                      </p:to>
                                    </p:set>
                                    <p:animEffect transition="in" filter="wipe(up)">
                                      <p:cBhvr>
                                        <p:cTn id="32" dur="500"/>
                                        <p:tgtEl>
                                          <p:spTgt spid="15">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15">
                                            <p:txEl>
                                              <p:pRg st="3" end="3"/>
                                            </p:txEl>
                                          </p:spTgt>
                                        </p:tgtEl>
                                        <p:attrNameLst>
                                          <p:attrName>style.visibility</p:attrName>
                                        </p:attrNameLst>
                                      </p:cBhvr>
                                      <p:to>
                                        <p:strVal val="visible"/>
                                      </p:to>
                                    </p:set>
                                    <p:animEffect transition="in" filter="wipe(up)">
                                      <p:cBhvr>
                                        <p:cTn id="37" dur="500"/>
                                        <p:tgtEl>
                                          <p:spTgt spid="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99" name="Content Placeholder 2">
                <a:extLst>
                  <a:ext uri="{FF2B5EF4-FFF2-40B4-BE49-F238E27FC236}">
                    <a16:creationId xmlns:a16="http://schemas.microsoft.com/office/drawing/2014/main" xmlns="" id="{14822BB7-DB89-4357-87F0-6E511FC44A6A}"/>
                  </a:ext>
                </a:extLst>
              </p:cNvPr>
              <p:cNvSpPr txBox="1">
                <a:spLocks/>
              </p:cNvSpPr>
              <p:nvPr/>
            </p:nvSpPr>
            <p:spPr>
              <a:xfrm>
                <a:off x="838200" y="1981200"/>
                <a:ext cx="14477999" cy="11411749"/>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marR="0" lvl="0" indent="0" algn="just"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kumimoji="0" lang="en-US" sz="4800" b="0" i="0" u="none" strike="noStrike" kern="1200" cap="none" spc="0" normalizeH="0" baseline="0" noProof="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Do đó, sao chổi chuyển động theo quỹ đạo là một parabol có phương trình: </a:t>
                </a:r>
                <a14:m>
                  <m:oMath xmlns:m="http://schemas.openxmlformats.org/officeDocument/2006/math">
                    <m:sSup>
                      <m:sSupPr>
                        <m:ctrlPr>
                          <a:rPr kumimoji="0" lang="vi-VN" sz="4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pPr>
                      <m:e>
                        <m:r>
                          <a:rPr kumimoji="0" lang="en-US" sz="4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𝑦</m:t>
                        </m:r>
                      </m:e>
                      <m:sup>
                        <m:r>
                          <a:rPr kumimoji="0" lang="en-US" sz="4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2</m:t>
                        </m:r>
                      </m:sup>
                    </m:sSup>
                    <m:r>
                      <a:rPr kumimoji="0" lang="en-US" sz="4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=42</m:t>
                    </m:r>
                    <m:r>
                      <a:rPr kumimoji="0" lang="en-US" sz="4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4</m:t>
                    </m:r>
                    <m:r>
                      <a:rPr kumimoji="0" lang="en-US" sz="4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𝑥</m:t>
                    </m:r>
                  </m:oMath>
                </a14:m>
                <a:r>
                  <a:rPr kumimoji="0" lang="en-US" sz="4800" b="0"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p>
              <a:p>
                <a:pPr marL="0" marR="0" lvl="0" indent="0" algn="just"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kumimoji="0" lang="en-US" sz="4800" b="0"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Khi sao chổi nằm trên đường vuông góc với trục đối xứng của quỹ đạo tại tâm Mặt Trời( sao chổi ở vị trí điểm </a:t>
                </a:r>
                <a14:m>
                  <m:oMath xmlns:m="http://schemas.openxmlformats.org/officeDocument/2006/math">
                    <m:r>
                      <a:rPr kumimoji="0" lang="en-US" sz="4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𝑀</m:t>
                    </m:r>
                  </m:oMath>
                </a14:m>
                <a:r>
                  <a:rPr kumimoji="0" lang="en-US" sz="4800" b="0"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trên hình vẽ) thì khoảng cách từ sao chổi đến tâm mặt trời bằng độ dài đoạn </a:t>
                </a:r>
                <a14:m>
                  <m:oMath xmlns:m="http://schemas.openxmlformats.org/officeDocument/2006/math">
                    <m:r>
                      <a:rPr kumimoji="0" lang="en-US" sz="4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𝑀𝐹</m:t>
                    </m:r>
                  </m:oMath>
                </a14:m>
                <a:r>
                  <a:rPr kumimoji="0" lang="en-US" sz="4800" b="0"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t>
                </a:r>
                <a:endParaRPr kumimoji="0" lang="vi-VN" sz="4800" b="0"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just"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kumimoji="0" lang="en-US" sz="4800" b="0"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Dễ thấy, khi đó điểm </a:t>
                </a:r>
                <a14:m>
                  <m:oMath xmlns:m="http://schemas.openxmlformats.org/officeDocument/2006/math">
                    <m:r>
                      <a:rPr kumimoji="0" lang="en-US" sz="4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𝑀</m:t>
                    </m:r>
                  </m:oMath>
                </a14:m>
                <a:r>
                  <a:rPr kumimoji="0" lang="en-US" sz="4800" b="0"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có hoành độ là </a:t>
                </a:r>
                <a14:m>
                  <m:oMath xmlns:m="http://schemas.openxmlformats.org/officeDocument/2006/math">
                    <m:r>
                      <a:rPr kumimoji="0" lang="en-US" sz="4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106</m:t>
                    </m:r>
                  </m:oMath>
                </a14:m>
                <a:r>
                  <a:rPr kumimoji="0" lang="en-US" sz="4800" b="0"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nên </a:t>
                </a:r>
                <a14:m>
                  <m:oMath xmlns:m="http://schemas.openxmlformats.org/officeDocument/2006/math">
                    <m:r>
                      <a:rPr kumimoji="0" lang="en-US" sz="4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𝑀𝐹</m:t>
                    </m:r>
                    <m:r>
                      <a:rPr kumimoji="0" lang="en-US" sz="4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=106+</m:t>
                    </m:r>
                    <m:f>
                      <m:fPr>
                        <m:ctrlPr>
                          <a:rPr kumimoji="0" lang="vi-VN" sz="4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r>
                          <a:rPr kumimoji="0" lang="en-US" sz="4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𝑝</m:t>
                        </m:r>
                      </m:num>
                      <m:den>
                        <m:r>
                          <a:rPr kumimoji="0" lang="en-US" sz="4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2</m:t>
                        </m:r>
                      </m:den>
                    </m:f>
                    <m:r>
                      <a:rPr kumimoji="0" lang="en-US" sz="4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=106+106=212</m:t>
                    </m:r>
                    <m:d>
                      <m:dPr>
                        <m:ctrlPr>
                          <a:rPr kumimoji="0" lang="vi-VN" sz="4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US" sz="4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𝑘𝑚</m:t>
                        </m:r>
                      </m:e>
                    </m:d>
                    <m:r>
                      <a:rPr kumimoji="0" lang="en-US" sz="4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oMath>
                </a14:m>
                <a:endParaRPr kumimoji="0" lang="vi-VN" sz="4800" b="0"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mc:Choice>
        <mc:Fallback>
          <p:sp>
            <p:nvSpPr>
              <p:cNvPr id="99" name="Content Placeholder 2">
                <a:extLst>
                  <a:ext uri="{FF2B5EF4-FFF2-40B4-BE49-F238E27FC236}">
                    <a16:creationId xmlns:a16="http://schemas.microsoft.com/office/drawing/2014/main" xmlns:a14="http://schemas.microsoft.com/office/drawing/2010/main" xmlns="" id="{14822BB7-DB89-4357-87F0-6E511FC44A6A}"/>
                  </a:ext>
                </a:extLst>
              </p:cNvPr>
              <p:cNvSpPr txBox="1">
                <a:spLocks noRot="1" noChangeAspect="1" noMove="1" noResize="1" noEditPoints="1" noAdjustHandles="1" noChangeArrowheads="1" noChangeShapeType="1" noTextEdit="1"/>
              </p:cNvSpPr>
              <p:nvPr/>
            </p:nvSpPr>
            <p:spPr>
              <a:xfrm>
                <a:off x="838200" y="1981200"/>
                <a:ext cx="14477999" cy="11411749"/>
              </a:xfrm>
              <a:prstGeom prst="rect">
                <a:avLst/>
              </a:prstGeom>
              <a:blipFill rotWithShape="0">
                <a:blip r:embed="rId3"/>
                <a:stretch>
                  <a:fillRect l="-1894" t="-1814" r="-1894"/>
                </a:stretch>
              </a:blipFill>
              <a:ln>
                <a:solidFill>
                  <a:srgbClr val="00B0F0"/>
                </a:solidFill>
              </a:ln>
            </p:spPr>
            <p:txBody>
              <a:bodyPr/>
              <a:lstStyle/>
              <a:p>
                <a:r>
                  <a:rPr lang="en-IN">
                    <a:noFill/>
                  </a:rPr>
                  <a:t> </a:t>
                </a:r>
              </a:p>
            </p:txBody>
          </p:sp>
        </mc:Fallback>
      </mc:AlternateContent>
      <p:sp>
        <p:nvSpPr>
          <p:cNvPr id="7" name="Content Placeholder 2">
            <a:extLst>
              <a:ext uri="{FF2B5EF4-FFF2-40B4-BE49-F238E27FC236}">
                <a16:creationId xmlns:a16="http://schemas.microsoft.com/office/drawing/2014/main" xmlns="" id="{08B49A2E-2A9D-46FD-AE9C-29462A33F0E6}"/>
              </a:ext>
            </a:extLst>
          </p:cNvPr>
          <p:cNvSpPr txBox="1">
            <a:spLocks/>
          </p:cNvSpPr>
          <p:nvPr/>
        </p:nvSpPr>
        <p:spPr>
          <a:xfrm>
            <a:off x="15316200" y="1981200"/>
            <a:ext cx="8735291" cy="11411749"/>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marR="0" lvl="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endParaRPr kumimoji="0" lang="en-US" sz="4800" b="0" i="0" u="none" strike="noStrike" kern="1200" cap="none" spc="0" normalizeH="0" baseline="0" noProof="0">
              <a:ln>
                <a:noFill/>
              </a:ln>
              <a:solidFill>
                <a:prstClr val="black"/>
              </a:solidFill>
              <a:effectLst/>
              <a:uLnTx/>
              <a:uFillTx/>
              <a:latin typeface="Tomaho"/>
              <a:ea typeface="+mn-ea"/>
              <a:cs typeface="+mn-cs"/>
            </a:endParaRPr>
          </a:p>
        </p:txBody>
      </p:sp>
      <p:pic>
        <p:nvPicPr>
          <p:cNvPr id="4" name="Picture 3" descr="Chart, scatter chart&#10;&#10;Description automatically generated">
            <a:extLst>
              <a:ext uri="{FF2B5EF4-FFF2-40B4-BE49-F238E27FC236}">
                <a16:creationId xmlns:a16="http://schemas.microsoft.com/office/drawing/2014/main" xmlns="" id="{7F651A83-AEB2-44D2-B653-DA8C35BF7728}"/>
              </a:ext>
            </a:extLst>
          </p:cNvPr>
          <p:cNvPicPr>
            <a:picLocks noChangeAspect="1"/>
          </p:cNvPicPr>
          <p:nvPr/>
        </p:nvPicPr>
        <p:blipFill>
          <a:blip r:embed="rId4"/>
          <a:stretch>
            <a:fillRect/>
          </a:stretch>
        </p:blipFill>
        <p:spPr>
          <a:xfrm>
            <a:off x="15492845" y="1981200"/>
            <a:ext cx="8382000" cy="8710971"/>
          </a:xfrm>
          <a:prstGeom prst="rect">
            <a:avLst/>
          </a:prstGeom>
        </p:spPr>
      </p:pic>
    </p:spTree>
    <p:extLst>
      <p:ext uri="{BB962C8B-B14F-4D97-AF65-F5344CB8AC3E}">
        <p14:creationId xmlns:p14="http://schemas.microsoft.com/office/powerpoint/2010/main" val="26407564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up)">
                                      <p:cBhvr>
                                        <p:cTn id="7" dur="500"/>
                                        <p:tgtEl>
                                          <p:spTgt spid="9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9">
                                            <p:txEl>
                                              <p:pRg st="0" end="0"/>
                                            </p:txEl>
                                          </p:spTgt>
                                        </p:tgtEl>
                                        <p:attrNameLst>
                                          <p:attrName>style.visibility</p:attrName>
                                        </p:attrNameLst>
                                      </p:cBhvr>
                                      <p:to>
                                        <p:strVal val="visible"/>
                                      </p:to>
                                    </p:set>
                                    <p:animEffect transition="in" filter="wipe(up)">
                                      <p:cBhvr>
                                        <p:cTn id="12" dur="500"/>
                                        <p:tgtEl>
                                          <p:spTgt spid="9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9">
                                            <p:txEl>
                                              <p:pRg st="1" end="1"/>
                                            </p:txEl>
                                          </p:spTgt>
                                        </p:tgtEl>
                                        <p:attrNameLst>
                                          <p:attrName>style.visibility</p:attrName>
                                        </p:attrNameLst>
                                      </p:cBhvr>
                                      <p:to>
                                        <p:strVal val="visible"/>
                                      </p:to>
                                    </p:set>
                                    <p:animEffect transition="in" filter="wipe(up)">
                                      <p:cBhvr>
                                        <p:cTn id="17" dur="500"/>
                                        <p:tgtEl>
                                          <p:spTgt spid="9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99">
                                            <p:txEl>
                                              <p:pRg st="2" end="2"/>
                                            </p:txEl>
                                          </p:spTgt>
                                        </p:tgtEl>
                                        <p:attrNameLst>
                                          <p:attrName>style.visibility</p:attrName>
                                        </p:attrNameLst>
                                      </p:cBhvr>
                                      <p:to>
                                        <p:strVal val="visible"/>
                                      </p:to>
                                    </p:set>
                                    <p:animEffect transition="in" filter="wipe(up)">
                                      <p:cBhvr>
                                        <p:cTn id="22" dur="500"/>
                                        <p:tgtEl>
                                          <p:spTgt spid="9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nodePh="1">
                                  <p:stCondLst>
                                    <p:cond delay="0"/>
                                  </p:stCondLst>
                                  <p:endCondLst>
                                    <p:cond evt="begin" delay="0">
                                      <p:tn val="30"/>
                                    </p:cond>
                                  </p:endCondLst>
                                  <p:childTnLst>
                                    <p:set>
                                      <p:cBhvr>
                                        <p:cTn id="31" dur="1" fill="hold">
                                          <p:stCondLst>
                                            <p:cond delay="0"/>
                                          </p:stCondLst>
                                        </p:cTn>
                                        <p:tgtEl>
                                          <p:spTgt spid="7">
                                            <p:txEl>
                                              <p:pRg st="0" end="0"/>
                                            </p:txEl>
                                          </p:spTgt>
                                        </p:tgtEl>
                                        <p:attrNameLst>
                                          <p:attrName>style.visibility</p:attrName>
                                        </p:attrNameLst>
                                      </p:cBhvr>
                                      <p:to>
                                        <p:strVal val="visible"/>
                                      </p:to>
                                    </p:set>
                                    <p:animEffect transition="in" filter="wipe(up)">
                                      <p:cBhvr>
                                        <p:cTn id="32"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itle 1">
            <a:extLst>
              <a:ext uri="{FF2B5EF4-FFF2-40B4-BE49-F238E27FC236}">
                <a16:creationId xmlns:a16="http://schemas.microsoft.com/office/drawing/2014/main" xmlns="" id="{D87ADF89-46F9-4713-9744-A644701231B8}"/>
              </a:ext>
            </a:extLst>
          </p:cNvPr>
          <p:cNvSpPr txBox="1">
            <a:spLocks/>
          </p:cNvSpPr>
          <p:nvPr/>
        </p:nvSpPr>
        <p:spPr>
          <a:xfrm>
            <a:off x="838200" y="1879600"/>
            <a:ext cx="23164800" cy="4673599"/>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pPr marL="0" marR="0" lvl="0" indent="0" algn="just" defTabSz="1828800" rtl="0" eaLnBrk="1" fontAlgn="auto" latinLnBrk="0" hangingPunct="1">
              <a:lnSpc>
                <a:spcPct val="90000"/>
              </a:lnSpc>
              <a:spcBef>
                <a:spcPct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Theo </a:t>
            </a:r>
            <a:r>
              <a:rPr kumimoji="0" lang="en-US" sz="48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các</a:t>
            </a:r>
            <a:r>
              <a:rPr kumimoji="0" lang="en-US" sz="4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bước</a:t>
            </a:r>
            <a:r>
              <a:rPr kumimoji="0" lang="en-US" sz="4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sau</a:t>
            </a:r>
            <a:r>
              <a:rPr kumimoji="0" lang="en-US" sz="4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hãy</a:t>
            </a:r>
            <a:r>
              <a:rPr kumimoji="0" lang="en-US" sz="4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giải</a:t>
            </a:r>
            <a:r>
              <a:rPr kumimoji="0" lang="en-US" sz="4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quyết</a:t>
            </a:r>
            <a:r>
              <a:rPr kumimoji="0" lang="en-US" sz="4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vấn</a:t>
            </a:r>
            <a:r>
              <a:rPr kumimoji="0" lang="en-US" sz="4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đề</a:t>
            </a:r>
            <a:r>
              <a:rPr kumimoji="0" lang="en-US" sz="4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đã</a:t>
            </a:r>
            <a:r>
              <a:rPr kumimoji="0" lang="en-US" sz="4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được</a:t>
            </a:r>
            <a:r>
              <a:rPr kumimoji="0" lang="en-US" sz="4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nêu</a:t>
            </a:r>
            <a:r>
              <a:rPr kumimoji="0" lang="en-US" sz="4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ra</a:t>
            </a:r>
            <a:r>
              <a:rPr kumimoji="0" lang="en-US" sz="4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ở </a:t>
            </a:r>
            <a:r>
              <a:rPr kumimoji="0" lang="en-US" sz="48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phần</a:t>
            </a:r>
            <a:r>
              <a:rPr kumimoji="0" lang="en-US" sz="4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mở</a:t>
            </a:r>
            <a:r>
              <a:rPr kumimoji="0" lang="en-US" sz="4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đầu</a:t>
            </a:r>
            <a:r>
              <a:rPr kumimoji="0" lang="en-US" sz="4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bài</a:t>
            </a:r>
            <a:r>
              <a:rPr kumimoji="0" lang="en-US" sz="4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học</a:t>
            </a:r>
            <a:r>
              <a:rPr kumimoji="0" lang="en-US" sz="4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t>
            </a:r>
            <a:endParaRPr kumimoji="0" lang="vi-VN" sz="4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just" defTabSz="1828800" rtl="0" eaLnBrk="1" fontAlgn="auto" latinLnBrk="0" hangingPunct="1">
              <a:lnSpc>
                <a:spcPct val="90000"/>
              </a:lnSpc>
              <a:spcBef>
                <a:spcPct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 </a:t>
            </a:r>
            <a:r>
              <a:rPr kumimoji="0" lang="en-US" sz="48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Tìm</a:t>
            </a:r>
            <a:r>
              <a:rPr kumimoji="0" lang="en-US" sz="4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chiều</a:t>
            </a:r>
            <a:r>
              <a:rPr kumimoji="0" lang="en-US" sz="4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cao</a:t>
            </a:r>
            <a:r>
              <a:rPr kumimoji="0" lang="en-US" sz="4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và</a:t>
            </a:r>
            <a:r>
              <a:rPr kumimoji="0" lang="en-US" sz="4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chiều</a:t>
            </a:r>
            <a:r>
              <a:rPr kumimoji="0" lang="en-US" sz="4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rộng</a:t>
            </a:r>
            <a:r>
              <a:rPr kumimoji="0" lang="en-US" sz="4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của</a:t>
            </a:r>
            <a:r>
              <a:rPr kumimoji="0" lang="en-US" sz="4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mô</a:t>
            </a:r>
            <a:r>
              <a:rPr kumimoji="0" lang="en-US" sz="4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hình</a:t>
            </a:r>
            <a:r>
              <a:rPr kumimoji="0" lang="en-US" sz="4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thu</a:t>
            </a:r>
            <a:r>
              <a:rPr kumimoji="0" lang="en-US" sz="4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nhỏ</a:t>
            </a:r>
            <a:r>
              <a:rPr kumimoji="0" lang="en-US" sz="4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mà</a:t>
            </a:r>
            <a:r>
              <a:rPr kumimoji="0" lang="en-US" sz="4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bác</a:t>
            </a:r>
            <a:r>
              <a:rPr kumimoji="0" lang="en-US" sz="4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Vinh</a:t>
            </a:r>
            <a:r>
              <a:rPr kumimoji="0" lang="en-US" sz="4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dự</a:t>
            </a:r>
            <a:r>
              <a:rPr kumimoji="0" lang="en-US" sz="4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định</a:t>
            </a:r>
            <a:r>
              <a:rPr kumimoji="0" lang="en-US" sz="4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làm</a:t>
            </a:r>
            <a:r>
              <a:rPr kumimoji="0" lang="en-US" sz="4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t>
            </a:r>
            <a:endParaRPr kumimoji="0" lang="vi-VN" sz="4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just" defTabSz="1828800" rtl="0" eaLnBrk="1" fontAlgn="auto" latinLnBrk="0" hangingPunct="1">
              <a:lnSpc>
                <a:spcPct val="90000"/>
              </a:lnSpc>
              <a:spcBef>
                <a:spcPct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b) </a:t>
            </a:r>
            <a:r>
              <a:rPr kumimoji="0" lang="en-US" sz="48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Tìm</a:t>
            </a:r>
            <a:r>
              <a:rPr kumimoji="0" lang="en-US" sz="4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phương</a:t>
            </a:r>
            <a:r>
              <a:rPr kumimoji="0" lang="en-US" sz="4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trình</a:t>
            </a:r>
            <a:r>
              <a:rPr kumimoji="0" lang="en-US" sz="4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chính</a:t>
            </a:r>
            <a:r>
              <a:rPr kumimoji="0" lang="en-US" sz="4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tắc</a:t>
            </a:r>
            <a:r>
              <a:rPr kumimoji="0" lang="en-US" sz="4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của</a:t>
            </a:r>
            <a:r>
              <a:rPr kumimoji="0" lang="en-US" sz="4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mô</a:t>
            </a:r>
            <a:r>
              <a:rPr kumimoji="0" lang="en-US" sz="4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hình</a:t>
            </a:r>
            <a:r>
              <a:rPr kumimoji="0" lang="en-US" sz="4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đó</a:t>
            </a:r>
            <a:r>
              <a:rPr kumimoji="0" lang="en-US" sz="4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theo</a:t>
            </a:r>
            <a:r>
              <a:rPr kumimoji="0" lang="en-US" sz="4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đơn</a:t>
            </a:r>
            <a:r>
              <a:rPr kumimoji="0" lang="en-US" sz="4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vị</a:t>
            </a:r>
            <a:r>
              <a:rPr kumimoji="0" lang="en-US" sz="4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mét</a:t>
            </a:r>
            <a:r>
              <a:rPr kumimoji="0" lang="en-US" sz="4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t>
            </a:r>
            <a:endParaRPr kumimoji="0" lang="vi-VN" sz="4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just" defTabSz="1828800" rtl="0" eaLnBrk="1" fontAlgn="auto" latinLnBrk="0" hangingPunct="1">
              <a:lnSpc>
                <a:spcPct val="90000"/>
              </a:lnSpc>
              <a:spcBef>
                <a:spcPct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 </a:t>
            </a:r>
            <a:r>
              <a:rPr kumimoji="0" lang="en-US" sz="48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Nếu</a:t>
            </a:r>
            <a:r>
              <a:rPr kumimoji="0" lang="en-US" sz="4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tại</a:t>
            </a:r>
            <a:r>
              <a:rPr kumimoji="0" lang="en-US" sz="4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tiêu</a:t>
            </a:r>
            <a:r>
              <a:rPr kumimoji="0" lang="en-US" sz="4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điểm</a:t>
            </a:r>
            <a:r>
              <a:rPr kumimoji="0" lang="en-US" sz="4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của</a:t>
            </a:r>
            <a:r>
              <a:rPr kumimoji="0" lang="en-US" sz="4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mô</a:t>
            </a:r>
            <a:r>
              <a:rPr kumimoji="0" lang="en-US" sz="4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hình</a:t>
            </a:r>
            <a:r>
              <a:rPr kumimoji="0" lang="en-US" sz="4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bác</a:t>
            </a:r>
            <a:r>
              <a:rPr kumimoji="0" lang="en-US" sz="4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Vinh</a:t>
            </a:r>
            <a:r>
              <a:rPr kumimoji="0" lang="en-US" sz="4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treo</a:t>
            </a:r>
            <a:r>
              <a:rPr kumimoji="0" lang="en-US" sz="4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một</a:t>
            </a:r>
            <a:r>
              <a:rPr kumimoji="0" lang="en-US" sz="4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ngôi</a:t>
            </a:r>
            <a:r>
              <a:rPr kumimoji="0" lang="en-US" sz="4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sao</a:t>
            </a:r>
            <a:r>
              <a:rPr kumimoji="0" lang="en-US" sz="4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thì</a:t>
            </a:r>
            <a:r>
              <a:rPr kumimoji="0" lang="en-US" sz="4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ngôi</a:t>
            </a:r>
            <a:r>
              <a:rPr kumimoji="0" lang="en-US" sz="4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sao</a:t>
            </a:r>
            <a:r>
              <a:rPr kumimoji="0" lang="en-US" sz="4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đó</a:t>
            </a:r>
            <a:r>
              <a:rPr kumimoji="0" lang="en-US" sz="4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ở </a:t>
            </a:r>
            <a:r>
              <a:rPr kumimoji="0" lang="en-US" sz="48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độ</a:t>
            </a:r>
            <a:r>
              <a:rPr kumimoji="0" lang="en-US" sz="4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cao</a:t>
            </a:r>
            <a:r>
              <a:rPr kumimoji="0" lang="en-US" sz="4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bao</a:t>
            </a:r>
            <a:r>
              <a:rPr kumimoji="0" lang="en-US" sz="4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nhiêu</a:t>
            </a:r>
            <a:r>
              <a:rPr kumimoji="0" lang="en-US" sz="4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mét</a:t>
            </a:r>
            <a:r>
              <a:rPr kumimoji="0" lang="en-US" sz="4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so </a:t>
            </a:r>
            <a:r>
              <a:rPr kumimoji="0" lang="en-US" sz="48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với</a:t>
            </a:r>
            <a:r>
              <a:rPr kumimoji="0" lang="en-US" sz="4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mặt</a:t>
            </a:r>
            <a:r>
              <a:rPr kumimoji="0" lang="en-US" sz="4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đất</a:t>
            </a:r>
            <a:r>
              <a:rPr kumimoji="0" lang="en-US" sz="4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t>
            </a:r>
            <a:endParaRPr kumimoji="0" lang="vi-VN" sz="4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6" name="Group 5">
            <a:extLst>
              <a:ext uri="{FF2B5EF4-FFF2-40B4-BE49-F238E27FC236}">
                <a16:creationId xmlns:a16="http://schemas.microsoft.com/office/drawing/2014/main" xmlns="" id="{0CB462B8-9BC8-4DDD-8C30-C05E9B659D58}"/>
              </a:ext>
            </a:extLst>
          </p:cNvPr>
          <p:cNvGrpSpPr/>
          <p:nvPr/>
        </p:nvGrpSpPr>
        <p:grpSpPr>
          <a:xfrm>
            <a:off x="838200" y="1676402"/>
            <a:ext cx="5638800" cy="883923"/>
            <a:chOff x="22440" y="40149"/>
            <a:chExt cx="1103030" cy="186787"/>
          </a:xfrm>
        </p:grpSpPr>
        <p:grpSp>
          <p:nvGrpSpPr>
            <p:cNvPr id="8" name="Group 7">
              <a:extLst>
                <a:ext uri="{FF2B5EF4-FFF2-40B4-BE49-F238E27FC236}">
                  <a16:creationId xmlns:a16="http://schemas.microsoft.com/office/drawing/2014/main" xmlns="" id="{82489352-E56F-4D34-89C4-658FAFFCC6E9}"/>
                </a:ext>
              </a:extLst>
            </p:cNvPr>
            <p:cNvGrpSpPr/>
            <p:nvPr/>
          </p:nvGrpSpPr>
          <p:grpSpPr>
            <a:xfrm>
              <a:off x="22440" y="59288"/>
              <a:ext cx="953655" cy="159667"/>
              <a:chOff x="31572" y="60276"/>
              <a:chExt cx="1341810" cy="197595"/>
            </a:xfrm>
          </p:grpSpPr>
          <p:sp>
            <p:nvSpPr>
              <p:cNvPr id="10" name="Arrow: Pentagon 9">
                <a:extLst>
                  <a:ext uri="{FF2B5EF4-FFF2-40B4-BE49-F238E27FC236}">
                    <a16:creationId xmlns:a16="http://schemas.microsoft.com/office/drawing/2014/main" xmlns="" id="{C02AA6E2-EB1C-4B21-9914-2F93A0749EF8}"/>
                  </a:ext>
                </a:extLst>
              </p:cNvPr>
              <p:cNvSpPr/>
              <p:nvPr/>
            </p:nvSpPr>
            <p:spPr>
              <a:xfrm>
                <a:off x="204506" y="61809"/>
                <a:ext cx="1168876" cy="196062"/>
              </a:xfrm>
              <a:prstGeom prst="homePlate">
                <a:avLst/>
              </a:prstGeom>
              <a:solidFill>
                <a:srgbClr val="FCFFEF"/>
              </a:solidFill>
              <a:ln w="12700" cap="flat" cmpd="sng" algn="ctr">
                <a:solidFill>
                  <a:srgbClr val="ED7D31">
                    <a:lumMod val="20000"/>
                    <a:lumOff val="80000"/>
                  </a:srgbClr>
                </a:solidFill>
                <a:prstDash val="solid"/>
                <a:miter lim="800000"/>
              </a:ln>
              <a:effectLst/>
            </p:spPr>
            <p:txBody>
              <a:bodyPr rtlCol="0" anchor="ctr"/>
              <a:lstStyle/>
              <a:p>
                <a:pPr marL="0" marR="0" lvl="0" indent="0" algn="l" defTabSz="2177278" rtl="0" eaLnBrk="1" fontAlgn="auto" latinLnBrk="0" hangingPunct="1">
                  <a:lnSpc>
                    <a:spcPct val="106000"/>
                  </a:lnSpc>
                  <a:spcBef>
                    <a:spcPts val="0"/>
                  </a:spcBef>
                  <a:spcAft>
                    <a:spcPts val="800"/>
                  </a:spcAft>
                  <a:buClrTx/>
                  <a:buSzTx/>
                  <a:buFontTx/>
                  <a:buNone/>
                  <a:tabLst/>
                  <a:defRPr/>
                </a:pPr>
                <a:r>
                  <a:rPr kumimoji="0" lang="vi-VN" sz="4800" b="1" i="0" u="none" strike="noStrike" kern="1200" cap="none" spc="0" normalizeH="0" baseline="0" noProof="0">
                    <a:ln>
                      <a:noFill/>
                    </a:ln>
                    <a:solidFill>
                      <a:srgbClr val="0000CC"/>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vi-VN" sz="48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 name="Arrow: Chevron 10">
                <a:extLst>
                  <a:ext uri="{FF2B5EF4-FFF2-40B4-BE49-F238E27FC236}">
                    <a16:creationId xmlns:a16="http://schemas.microsoft.com/office/drawing/2014/main" xmlns="" id="{649CEE80-E53C-4254-BFE6-7D42627DDC09}"/>
                  </a:ext>
                </a:extLst>
              </p:cNvPr>
              <p:cNvSpPr/>
              <p:nvPr/>
            </p:nvSpPr>
            <p:spPr>
              <a:xfrm>
                <a:off x="31572" y="60341"/>
                <a:ext cx="162630" cy="196062"/>
              </a:xfrm>
              <a:prstGeom prst="chevron">
                <a:avLst/>
              </a:prstGeom>
              <a:solidFill>
                <a:srgbClr val="4472C4"/>
              </a:solidFill>
              <a:ln w="12700" cap="flat" cmpd="sng" algn="ctr">
                <a:noFill/>
                <a:prstDash val="solid"/>
                <a:miter lim="800000"/>
              </a:ln>
              <a:effectLst/>
            </p:spPr>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8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vi-VN" sz="48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2" name="Arrow: Chevron 11">
                <a:extLst>
                  <a:ext uri="{FF2B5EF4-FFF2-40B4-BE49-F238E27FC236}">
                    <a16:creationId xmlns:a16="http://schemas.microsoft.com/office/drawing/2014/main" xmlns="" id="{A05222D0-F0E9-4BC1-A4D9-9EF5B1B35547}"/>
                  </a:ext>
                </a:extLst>
              </p:cNvPr>
              <p:cNvSpPr/>
              <p:nvPr/>
            </p:nvSpPr>
            <p:spPr>
              <a:xfrm>
                <a:off x="116273" y="60276"/>
                <a:ext cx="176766" cy="196062"/>
              </a:xfrm>
              <a:prstGeom prst="chevron">
                <a:avLst/>
              </a:prstGeom>
              <a:solidFill>
                <a:srgbClr val="FFC000"/>
              </a:solidFill>
              <a:ln w="12700" cap="flat" cmpd="sng" algn="ctr">
                <a:noFill/>
                <a:prstDash val="solid"/>
                <a:miter lim="800000"/>
              </a:ln>
              <a:effectLst/>
            </p:spPr>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8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vi-VN" sz="48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9" name="TextBox 56">
              <a:extLst>
                <a:ext uri="{FF2B5EF4-FFF2-40B4-BE49-F238E27FC236}">
                  <a16:creationId xmlns:a16="http://schemas.microsoft.com/office/drawing/2014/main" xmlns="" id="{85E0F82A-2851-412A-B783-0B1CC448C6D1}"/>
                </a:ext>
              </a:extLst>
            </p:cNvPr>
            <p:cNvSpPr txBox="1"/>
            <p:nvPr/>
          </p:nvSpPr>
          <p:spPr>
            <a:xfrm>
              <a:off x="267428" y="40149"/>
              <a:ext cx="858042" cy="186787"/>
            </a:xfrm>
            <a:prstGeom prst="rect">
              <a:avLst/>
            </a:prstGeom>
            <a:noFill/>
          </p:spPr>
          <p:txBody>
            <a:bodyPr wrap="square">
              <a:noAutofit/>
            </a:bodyPr>
            <a:lstStyle/>
            <a:p>
              <a:pPr marL="0" marR="0" lvl="0" indent="0" algn="l" defTabSz="2177278" rtl="0" eaLnBrk="1" fontAlgn="auto" latinLnBrk="0" hangingPunct="1">
                <a:lnSpc>
                  <a:spcPct val="107000"/>
                </a:lnSpc>
                <a:spcBef>
                  <a:spcPts val="0"/>
                </a:spcBef>
                <a:spcAft>
                  <a:spcPts val="800"/>
                </a:spcAft>
                <a:buClrTx/>
                <a:buSzTx/>
                <a:buFontTx/>
                <a:buNone/>
                <a:tabLst/>
                <a:defRPr/>
              </a:pPr>
              <a:r>
                <a:rPr kumimoji="0" lang="en-US" sz="4800" b="1" i="0" u="none" strike="noStrike" kern="1200" cap="none" spc="0" normalizeH="0" baseline="0" noProof="0">
                  <a:ln>
                    <a:noFill/>
                  </a:ln>
                  <a:solidFill>
                    <a:srgbClr val="0000CC"/>
                  </a:solidFill>
                  <a:effectLst/>
                  <a:uLnTx/>
                  <a:uFillTx/>
                  <a:latin typeface="Tahoma" panose="020B0604030504040204" pitchFamily="34" charset="0"/>
                  <a:ea typeface="Tahoma" panose="020B0604030504040204" pitchFamily="34" charset="0"/>
                  <a:cs typeface="Tahoma" panose="020B0604030504040204" pitchFamily="34" charset="0"/>
                </a:rPr>
                <a:t>Vận dụng.</a:t>
              </a:r>
              <a:endParaRPr kumimoji="0" lang="vi-VN" sz="4800" b="0"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15" name="Content Placeholder 2">
            <a:extLst>
              <a:ext uri="{FF2B5EF4-FFF2-40B4-BE49-F238E27FC236}">
                <a16:creationId xmlns:a16="http://schemas.microsoft.com/office/drawing/2014/main" xmlns="" id="{AE963E65-82B2-40E0-8167-419918955E1D}"/>
              </a:ext>
            </a:extLst>
          </p:cNvPr>
          <p:cNvSpPr txBox="1">
            <a:spLocks/>
          </p:cNvSpPr>
          <p:nvPr/>
        </p:nvSpPr>
        <p:spPr>
          <a:xfrm>
            <a:off x="838200" y="6553199"/>
            <a:ext cx="23164800" cy="6839750"/>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marR="0" lvl="0" indent="0" algn="ctr"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endParaRPr kumimoji="0" lang="vi-VN" sz="4800" b="0"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13" name="Picture 12">
            <a:extLst>
              <a:ext uri="{FF2B5EF4-FFF2-40B4-BE49-F238E27FC236}">
                <a16:creationId xmlns:a16="http://schemas.microsoft.com/office/drawing/2014/main" xmlns="" id="{BC2D7A6C-FBE8-4813-8C17-97AC51C90888}"/>
              </a:ext>
            </a:extLst>
          </p:cNvPr>
          <p:cNvPicPr>
            <a:picLocks noChangeAspect="1"/>
          </p:cNvPicPr>
          <p:nvPr/>
        </p:nvPicPr>
        <p:blipFill>
          <a:blip r:embed="rId3"/>
          <a:stretch>
            <a:fillRect/>
          </a:stretch>
        </p:blipFill>
        <p:spPr>
          <a:xfrm>
            <a:off x="6705600" y="6566451"/>
            <a:ext cx="10538538" cy="6839750"/>
          </a:xfrm>
          <a:prstGeom prst="rect">
            <a:avLst/>
          </a:prstGeom>
        </p:spPr>
      </p:pic>
    </p:spTree>
    <p:extLst>
      <p:ext uri="{BB962C8B-B14F-4D97-AF65-F5344CB8AC3E}">
        <p14:creationId xmlns:p14="http://schemas.microsoft.com/office/powerpoint/2010/main" val="34785158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up)">
                                      <p:cBhvr>
                                        <p:cTn id="7" dur="10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up)">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nodePh="1">
                                  <p:stCondLst>
                                    <p:cond delay="0"/>
                                  </p:stCondLst>
                                  <p:endCondLst>
                                    <p:cond evt="begin" delay="0">
                                      <p:tn val="20"/>
                                    </p:cond>
                                  </p:endCondLst>
                                  <p:childTnLst>
                                    <p:set>
                                      <p:cBhvr>
                                        <p:cTn id="21" dur="1" fill="hold">
                                          <p:stCondLst>
                                            <p:cond delay="0"/>
                                          </p:stCondLst>
                                        </p:cTn>
                                        <p:tgtEl>
                                          <p:spTgt spid="15">
                                            <p:txEl>
                                              <p:pRg st="0" end="0"/>
                                            </p:txEl>
                                          </p:spTgt>
                                        </p:tgtEl>
                                        <p:attrNameLst>
                                          <p:attrName>style.visibility</p:attrName>
                                        </p:attrNameLst>
                                      </p:cBhvr>
                                      <p:to>
                                        <p:strVal val="visible"/>
                                      </p:to>
                                    </p:set>
                                    <p:animEffect transition="in" filter="wipe(up)">
                                      <p:cBhvr>
                                        <p:cTn id="22"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xmlns="" id="{14822BB7-DB89-4357-87F0-6E511FC44A6A}"/>
                  </a:ext>
                </a:extLst>
              </p:cNvPr>
              <p:cNvSpPr txBox="1">
                <a:spLocks/>
              </p:cNvSpPr>
              <p:nvPr/>
            </p:nvSpPr>
            <p:spPr>
              <a:xfrm>
                <a:off x="838199" y="1752600"/>
                <a:ext cx="15011401" cy="11640349"/>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marR="0" lvl="0" indent="0" algn="ctr"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kumimoji="0" lang="en-US" sz="4800" b="1" i="0" u="none" strike="noStrike" kern="1200" cap="none" spc="0" normalizeH="0" baseline="0" noProof="0">
                    <a:ln>
                      <a:noFill/>
                    </a:ln>
                    <a:solidFill>
                      <a:prstClr val="black"/>
                    </a:solidFill>
                    <a:effectLst/>
                    <a:uLnTx/>
                    <a:uFillTx/>
                    <a:latin typeface="Tomaho"/>
                    <a:ea typeface="+mn-ea"/>
                    <a:cs typeface="+mn-cs"/>
                  </a:rPr>
                  <a:t>Giải</a:t>
                </a:r>
                <a:endParaRPr kumimoji="0" lang="vi-VN" sz="4800" b="1" i="0" u="none" strike="noStrike" kern="1200" cap="none" spc="0" normalizeH="0" baseline="0" noProof="0">
                  <a:ln>
                    <a:noFill/>
                  </a:ln>
                  <a:solidFill>
                    <a:prstClr val="black"/>
                  </a:solidFill>
                  <a:effectLst/>
                  <a:uLnTx/>
                  <a:uFillTx/>
                  <a:latin typeface="Tomaho"/>
                  <a:ea typeface="+mn-ea"/>
                  <a:cs typeface="+mn-cs"/>
                </a:endParaRPr>
              </a:p>
              <a:p>
                <a:pPr marL="0" marR="0" lvl="0" indent="0" algn="just"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Chọn hệ toạ độ như hình vẽ. </a:t>
                </a:r>
                <a:endParaRPr kumimoji="0" lang="vi-VN"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just"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 Ta có tung độ của điểm </a:t>
                </a:r>
                <a14:m>
                  <m:oMath xmlns:m="http://schemas.openxmlformats.org/officeDocument/2006/math">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𝑴</m:t>
                    </m:r>
                  </m:oMath>
                </a14:m>
                <a: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bằng </a:t>
                </a:r>
                <a14:m>
                  <m:oMath xmlns:m="http://schemas.openxmlformats.org/officeDocument/2006/math">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𝟗𝟔</m:t>
                    </m:r>
                  </m:oMath>
                </a14:m>
                <a: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Nên giả sử </a:t>
                </a:r>
                <a14:m>
                  <m:oMath xmlns:m="http://schemas.openxmlformats.org/officeDocument/2006/math">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𝑴</m:t>
                    </m:r>
                    <m:d>
                      <m:dPr>
                        <m:ctrlPr>
                          <a:rPr kumimoji="0" lang="vi-VN"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sSub>
                          <m:sSubPr>
                            <m:ctrlPr>
                              <a:rPr kumimoji="0" lang="vi-VN"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𝒙</m:t>
                            </m:r>
                          </m:e>
                          <m:sub>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𝟎</m:t>
                            </m:r>
                          </m:sub>
                        </m:sSub>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𝟗𝟔</m:t>
                        </m:r>
                      </m:e>
                    </m:d>
                  </m:oMath>
                </a14:m>
                <a:endParaRPr kumimoji="0" lang="vi-VN"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just"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Vì điểm </a:t>
                </a:r>
                <a14:m>
                  <m:oMath xmlns:m="http://schemas.openxmlformats.org/officeDocument/2006/math">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𝑴</m:t>
                    </m:r>
                    <m:r>
                      <a:rPr kumimoji="0" lang="en-US" sz="4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oMath>
                </a14:m>
                <a: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thuộc parabol </a:t>
                </a:r>
                <a14:m>
                  <m:oMath xmlns:m="http://schemas.openxmlformats.org/officeDocument/2006/math">
                    <m:sSup>
                      <m:sSupPr>
                        <m:ctrlPr>
                          <a:rPr kumimoji="0" lang="vi-VN"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pPr>
                      <m:e>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𝒚</m:t>
                        </m:r>
                      </m:e>
                      <m:sup>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sup>
                    </m:sSup>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𝟒𝟖</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𝒙</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𝟗</m:t>
                    </m:r>
                    <m:sSup>
                      <m:sSupPr>
                        <m:ctrlPr>
                          <a:rPr kumimoji="0" lang="vi-VN"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pPr>
                      <m:e>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𝟔</m:t>
                        </m:r>
                      </m:e>
                      <m:sup>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sup>
                    </m:sSup>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𝟒𝟖</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sSub>
                      <m:sSubPr>
                        <m:ctrlPr>
                          <a:rPr kumimoji="0" lang="vi-VN"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𝒙</m:t>
                        </m:r>
                      </m:e>
                      <m:sub>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𝟎</m:t>
                        </m:r>
                      </m:sub>
                    </m:sSub>
                  </m:oMath>
                </a14:m>
                <a:endParaRPr kumimoji="0" lang="en-US" sz="4800" b="1" i="1" u="none" strike="noStrike" kern="1200" cap="none" spc="0" normalizeH="0" baseline="0" noProof="0">
                  <a:ln>
                    <a:noFill/>
                  </a:ln>
                  <a:solidFill>
                    <a:prstClr val="black"/>
                  </a:solidFill>
                  <a:effectLst/>
                  <a:uLnTx/>
                  <a:uFillTx/>
                  <a:latin typeface="Tomaho"/>
                  <a:ea typeface="+mn-ea"/>
                  <a:cs typeface="+mn-cs"/>
                </a:endParaRPr>
              </a:p>
              <a:p>
                <a:pPr marL="0" marR="0" lvl="0" indent="0" algn="just"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14:m>
                  <m:oMathPara xmlns:m="http://schemas.openxmlformats.org/officeDocument/2006/math">
                    <m:oMathParaPr>
                      <m:jc m:val="left"/>
                    </m:oMathParaPr>
                    <m:oMath xmlns:m="http://schemas.openxmlformats.org/officeDocument/2006/math">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sSub>
                        <m:sSubPr>
                          <m:ctrlPr>
                            <a:rPr kumimoji="0" lang="vi-VN"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𝒙</m:t>
                          </m:r>
                        </m:e>
                        <m:sub>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𝟎</m:t>
                          </m:r>
                        </m:sub>
                      </m:sSub>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𝟏𝟗𝟐</m:t>
                      </m:r>
                    </m:oMath>
                  </m:oMathPara>
                </a14:m>
                <a:endParaRPr kumimoji="0" lang="vi-VN"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just"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Vậy chiều cao của cổng mà bác Vinh đã tham quan là </a:t>
                </a:r>
                <a14:m>
                  <m:oMath xmlns:m="http://schemas.openxmlformats.org/officeDocument/2006/math">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𝟏𝟗𝟐</m:t>
                    </m:r>
                    <m:d>
                      <m:dPr>
                        <m:ctrlPr>
                          <a:rPr kumimoji="0" lang="vi-VN"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𝒎</m:t>
                        </m:r>
                      </m:e>
                    </m:d>
                  </m:oMath>
                </a14:m>
                <a: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t>
                </a:r>
                <a:endParaRPr kumimoji="0" lang="vi-VN"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just"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b) Do bác Vinh dự định làm mô hình thu nhỏ với tỉ lệ </a:t>
                </a:r>
                <a14:m>
                  <m:oMath xmlns:m="http://schemas.openxmlformats.org/officeDocument/2006/math">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𝟏</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𝟏𝟎𝟎</m:t>
                    </m:r>
                  </m:oMath>
                </a14:m>
                <a: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nên chiều rộng thu nhỏ của mô hình là </a:t>
                </a:r>
                <a14:m>
                  <m:oMath xmlns:m="http://schemas.openxmlformats.org/officeDocument/2006/math">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𝟏</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𝟗𝟐</m:t>
                    </m:r>
                    <m:d>
                      <m:dPr>
                        <m:ctrlPr>
                          <a:rPr kumimoji="0" lang="vi-VN"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𝒎</m:t>
                        </m:r>
                      </m:e>
                    </m:d>
                  </m:oMath>
                </a14:m>
                <a: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chiều cao thu nhỏ của mô hình là </a:t>
                </a:r>
                <a14:m>
                  <m:oMath xmlns:m="http://schemas.openxmlformats.org/officeDocument/2006/math">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𝟏</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𝟗𝟐</m:t>
                    </m:r>
                    <m:d>
                      <m:dPr>
                        <m:ctrlPr>
                          <a:rPr kumimoji="0" lang="vi-VN"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𝒎</m:t>
                        </m:r>
                      </m:e>
                    </m:d>
                  </m:oMath>
                </a14:m>
                <a: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t>
                </a:r>
                <a:endParaRPr kumimoji="0" lang="vi-VN"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just"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 Giả sử mô hình thu nhỏ có phương trình chính tắc là </a:t>
                </a:r>
                <a14:m>
                  <m:oMath xmlns:m="http://schemas.openxmlformats.org/officeDocument/2006/math">
                    <m:sSup>
                      <m:sSupPr>
                        <m:ctrlPr>
                          <a:rPr kumimoji="0" lang="vi-VN"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pPr>
                      <m:e>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𝒚</m:t>
                        </m:r>
                      </m:e>
                      <m:sup>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sup>
                    </m:sSup>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𝒑</m:t>
                    </m:r>
                    <m:r>
                      <m:rPr>
                        <m:nor/>
                      </m:rP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m:t>x</m:t>
                    </m:r>
                    <m:r>
                      <m:rPr>
                        <m:nor/>
                      </m:rP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m:t>, </m:t>
                    </m:r>
                    <m:r>
                      <m:rPr>
                        <m:nor/>
                      </m:rP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m:t>p</m:t>
                    </m:r>
                    <m:r>
                      <m:rPr>
                        <m:nor/>
                      </m:rP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m:t>&gt;0.</m:t>
                    </m:r>
                  </m:oMath>
                </a14:m>
                <a:endParaRPr kumimoji="0" lang="vi-VN"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838199" y="1752600"/>
                <a:ext cx="15011401" cy="11640349"/>
              </a:xfrm>
              <a:prstGeom prst="rect">
                <a:avLst/>
              </a:prstGeom>
              <a:blipFill>
                <a:blip r:embed="rId3"/>
                <a:stretch>
                  <a:fillRect l="-1785" t="-1727" r="-1785"/>
                </a:stretch>
              </a:blipFill>
              <a:ln>
                <a:solidFill>
                  <a:srgbClr val="00B0F0"/>
                </a:solidFill>
              </a:ln>
            </p:spPr>
            <p:txBody>
              <a:bodyPr/>
              <a:lstStyle/>
              <a:p>
                <a:r>
                  <a:rPr lang="vi-VN">
                    <a:noFill/>
                  </a:rPr>
                  <a:t> </a:t>
                </a:r>
              </a:p>
            </p:txBody>
          </p:sp>
        </mc:Fallback>
      </mc:AlternateContent>
      <p:sp>
        <p:nvSpPr>
          <p:cNvPr id="7" name="Content Placeholder 2">
            <a:extLst>
              <a:ext uri="{FF2B5EF4-FFF2-40B4-BE49-F238E27FC236}">
                <a16:creationId xmlns:a16="http://schemas.microsoft.com/office/drawing/2014/main" xmlns="" id="{08B49A2E-2A9D-46FD-AE9C-29462A33F0E6}"/>
              </a:ext>
            </a:extLst>
          </p:cNvPr>
          <p:cNvSpPr txBox="1">
            <a:spLocks/>
          </p:cNvSpPr>
          <p:nvPr/>
        </p:nvSpPr>
        <p:spPr>
          <a:xfrm>
            <a:off x="15849600" y="1752600"/>
            <a:ext cx="8201891" cy="11640349"/>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457200" marR="0" lvl="0" indent="-457200" algn="l" defTabSz="1828800" rtl="0" eaLnBrk="1" fontAlgn="auto" latinLnBrk="0" hangingPunct="1">
              <a:lnSpc>
                <a:spcPct val="90000"/>
              </a:lnSpc>
              <a:spcBef>
                <a:spcPts val="2000"/>
              </a:spcBef>
              <a:spcAft>
                <a:spcPts val="0"/>
              </a:spcAft>
              <a:buClrTx/>
              <a:buSzTx/>
              <a:buFont typeface="Arial" panose="020B0604020202020204" pitchFamily="34" charset="0"/>
              <a:buChar char="•"/>
              <a:tabLst/>
              <a:defRPr/>
            </a:pPr>
            <a:r>
              <a:rPr kumimoji="0" lang="en-US" sz="4800" b="0" i="0" u="none" strike="noStrike" kern="1200" cap="none" spc="0" normalizeH="0" baseline="0" noProof="0">
                <a:ln>
                  <a:noFill/>
                </a:ln>
                <a:solidFill>
                  <a:prstClr val="black"/>
                </a:solidFill>
                <a:effectLst/>
                <a:uLnTx/>
                <a:uFillTx/>
                <a:latin typeface="Tomaho"/>
                <a:ea typeface="+mn-ea"/>
                <a:cs typeface="+mn-cs"/>
              </a:rPr>
              <a:t>Edit Master text styles</a:t>
            </a:r>
          </a:p>
          <a:p>
            <a:pPr marL="1371600" marR="0" lvl="1" indent="-457200" algn="l" defTabSz="18288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4800" b="0" i="0" u="none" strike="noStrike" kern="1200" cap="none" spc="0" normalizeH="0" baseline="0" noProof="0">
                <a:ln>
                  <a:noFill/>
                </a:ln>
                <a:solidFill>
                  <a:prstClr val="black"/>
                </a:solidFill>
                <a:effectLst/>
                <a:uLnTx/>
                <a:uFillTx/>
                <a:latin typeface="Tomaho"/>
                <a:ea typeface="+mn-ea"/>
                <a:cs typeface="+mn-cs"/>
              </a:rPr>
              <a:t>Second level</a:t>
            </a:r>
          </a:p>
          <a:p>
            <a:pPr marL="2286000" marR="0" lvl="2" indent="-457200" algn="l" defTabSz="18288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4800" b="0" i="0" u="none" strike="noStrike" kern="1200" cap="none" spc="0" normalizeH="0" baseline="0" noProof="0">
                <a:ln>
                  <a:noFill/>
                </a:ln>
                <a:solidFill>
                  <a:prstClr val="black"/>
                </a:solidFill>
                <a:effectLst/>
                <a:uLnTx/>
                <a:uFillTx/>
                <a:latin typeface="Tomaho"/>
                <a:ea typeface="+mn-ea"/>
                <a:cs typeface="+mn-cs"/>
              </a:rPr>
              <a:t>Third level</a:t>
            </a:r>
          </a:p>
          <a:p>
            <a:pPr marL="3200400" marR="0" lvl="3" indent="-457200" algn="l" defTabSz="18288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4800" b="0" i="0" u="none" strike="noStrike" kern="1200" cap="none" spc="0" normalizeH="0" baseline="0" noProof="0">
                <a:ln>
                  <a:noFill/>
                </a:ln>
                <a:solidFill>
                  <a:prstClr val="black"/>
                </a:solidFill>
                <a:effectLst/>
                <a:uLnTx/>
                <a:uFillTx/>
                <a:latin typeface="Tomaho"/>
                <a:ea typeface="+mn-ea"/>
                <a:cs typeface="+mn-cs"/>
              </a:rPr>
              <a:t>Fourth level</a:t>
            </a:r>
          </a:p>
          <a:p>
            <a:pPr marL="4114800" marR="0" lvl="4" indent="-457200" algn="l" defTabSz="18288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4800" b="0" i="0" u="none" strike="noStrike" kern="1200" cap="none" spc="0" normalizeH="0" baseline="0" noProof="0">
                <a:ln>
                  <a:noFill/>
                </a:ln>
                <a:solidFill>
                  <a:prstClr val="black"/>
                </a:solidFill>
                <a:effectLst/>
                <a:uLnTx/>
                <a:uFillTx/>
                <a:latin typeface="Tomaho"/>
                <a:ea typeface="+mn-ea"/>
                <a:cs typeface="+mn-cs"/>
              </a:rPr>
              <a:t>Fifth level</a:t>
            </a:r>
          </a:p>
        </p:txBody>
      </p:sp>
      <p:pic>
        <p:nvPicPr>
          <p:cNvPr id="4" name="Picture 3">
            <a:extLst>
              <a:ext uri="{FF2B5EF4-FFF2-40B4-BE49-F238E27FC236}">
                <a16:creationId xmlns:a16="http://schemas.microsoft.com/office/drawing/2014/main" xmlns="" id="{C2F97428-D170-4073-9769-A2E9656F66FC}"/>
              </a:ext>
            </a:extLst>
          </p:cNvPr>
          <p:cNvPicPr>
            <a:picLocks noChangeAspect="1"/>
          </p:cNvPicPr>
          <p:nvPr/>
        </p:nvPicPr>
        <p:blipFill>
          <a:blip r:embed="rId4"/>
          <a:stretch>
            <a:fillRect/>
          </a:stretch>
        </p:blipFill>
        <p:spPr>
          <a:xfrm>
            <a:off x="16030436" y="1752600"/>
            <a:ext cx="8001000" cy="6629400"/>
          </a:xfrm>
          <a:prstGeom prst="rect">
            <a:avLst/>
          </a:prstGeom>
        </p:spPr>
      </p:pic>
      <p:pic>
        <p:nvPicPr>
          <p:cNvPr id="6" name="Picture 5" descr="Diagram, radar chart&#10;&#10;Description automatically generated">
            <a:extLst>
              <a:ext uri="{FF2B5EF4-FFF2-40B4-BE49-F238E27FC236}">
                <a16:creationId xmlns:a16="http://schemas.microsoft.com/office/drawing/2014/main" xmlns="" id="{D910C1D2-B57F-414C-B59F-86E17B159653}"/>
              </a:ext>
            </a:extLst>
          </p:cNvPr>
          <p:cNvPicPr>
            <a:picLocks noChangeAspect="1"/>
          </p:cNvPicPr>
          <p:nvPr/>
        </p:nvPicPr>
        <p:blipFill>
          <a:blip r:embed="rId5"/>
          <a:stretch>
            <a:fillRect/>
          </a:stretch>
        </p:blipFill>
        <p:spPr>
          <a:xfrm>
            <a:off x="16078200" y="8381999"/>
            <a:ext cx="8001000" cy="5010949"/>
          </a:xfrm>
          <a:prstGeom prst="rect">
            <a:avLst/>
          </a:prstGeom>
        </p:spPr>
      </p:pic>
    </p:spTree>
    <p:extLst>
      <p:ext uri="{BB962C8B-B14F-4D97-AF65-F5344CB8AC3E}">
        <p14:creationId xmlns:p14="http://schemas.microsoft.com/office/powerpoint/2010/main" val="25505617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up)">
                                      <p:cBhvr>
                                        <p:cTn id="7" dur="500"/>
                                        <p:tgtEl>
                                          <p:spTgt spid="9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9">
                                            <p:txEl>
                                              <p:pRg st="0" end="0"/>
                                            </p:txEl>
                                          </p:spTgt>
                                        </p:tgtEl>
                                        <p:attrNameLst>
                                          <p:attrName>style.visibility</p:attrName>
                                        </p:attrNameLst>
                                      </p:cBhvr>
                                      <p:to>
                                        <p:strVal val="visible"/>
                                      </p:to>
                                    </p:set>
                                    <p:animEffect transition="in" filter="wipe(up)">
                                      <p:cBhvr>
                                        <p:cTn id="12" dur="500"/>
                                        <p:tgtEl>
                                          <p:spTgt spid="9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99">
                                            <p:txEl>
                                              <p:pRg st="1" end="1"/>
                                            </p:txEl>
                                          </p:spTgt>
                                        </p:tgtEl>
                                        <p:attrNameLst>
                                          <p:attrName>style.visibility</p:attrName>
                                        </p:attrNameLst>
                                      </p:cBhvr>
                                      <p:to>
                                        <p:strVal val="visible"/>
                                      </p:to>
                                    </p:set>
                                    <p:animEffect transition="in" filter="wipe(up)">
                                      <p:cBhvr>
                                        <p:cTn id="22" dur="500"/>
                                        <p:tgtEl>
                                          <p:spTgt spid="99">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99">
                                            <p:txEl>
                                              <p:pRg st="2" end="2"/>
                                            </p:txEl>
                                          </p:spTgt>
                                        </p:tgtEl>
                                        <p:attrNameLst>
                                          <p:attrName>style.visibility</p:attrName>
                                        </p:attrNameLst>
                                      </p:cBhvr>
                                      <p:to>
                                        <p:strVal val="visible"/>
                                      </p:to>
                                    </p:set>
                                    <p:animEffect transition="in" filter="wipe(up)">
                                      <p:cBhvr>
                                        <p:cTn id="27" dur="500"/>
                                        <p:tgtEl>
                                          <p:spTgt spid="99">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99">
                                            <p:txEl>
                                              <p:pRg st="3" end="3"/>
                                            </p:txEl>
                                          </p:spTgt>
                                        </p:tgtEl>
                                        <p:attrNameLst>
                                          <p:attrName>style.visibility</p:attrName>
                                        </p:attrNameLst>
                                      </p:cBhvr>
                                      <p:to>
                                        <p:strVal val="visible"/>
                                      </p:to>
                                    </p:set>
                                    <p:animEffect transition="in" filter="wipe(up)">
                                      <p:cBhvr>
                                        <p:cTn id="32" dur="500"/>
                                        <p:tgtEl>
                                          <p:spTgt spid="99">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99">
                                            <p:txEl>
                                              <p:pRg st="4" end="4"/>
                                            </p:txEl>
                                          </p:spTgt>
                                        </p:tgtEl>
                                        <p:attrNameLst>
                                          <p:attrName>style.visibility</p:attrName>
                                        </p:attrNameLst>
                                      </p:cBhvr>
                                      <p:to>
                                        <p:strVal val="visible"/>
                                      </p:to>
                                    </p:set>
                                    <p:animEffect transition="in" filter="wipe(up)">
                                      <p:cBhvr>
                                        <p:cTn id="37" dur="500"/>
                                        <p:tgtEl>
                                          <p:spTgt spid="99">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99">
                                            <p:txEl>
                                              <p:pRg st="5" end="5"/>
                                            </p:txEl>
                                          </p:spTgt>
                                        </p:tgtEl>
                                        <p:attrNameLst>
                                          <p:attrName>style.visibility</p:attrName>
                                        </p:attrNameLst>
                                      </p:cBhvr>
                                      <p:to>
                                        <p:strVal val="visible"/>
                                      </p:to>
                                    </p:set>
                                    <p:animEffect transition="in" filter="wipe(up)">
                                      <p:cBhvr>
                                        <p:cTn id="42" dur="500"/>
                                        <p:tgtEl>
                                          <p:spTgt spid="99">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99">
                                            <p:txEl>
                                              <p:pRg st="6" end="6"/>
                                            </p:txEl>
                                          </p:spTgt>
                                        </p:tgtEl>
                                        <p:attrNameLst>
                                          <p:attrName>style.visibility</p:attrName>
                                        </p:attrNameLst>
                                      </p:cBhvr>
                                      <p:to>
                                        <p:strVal val="visible"/>
                                      </p:to>
                                    </p:set>
                                    <p:animEffect transition="in" filter="wipe(up)">
                                      <p:cBhvr>
                                        <p:cTn id="47" dur="500"/>
                                        <p:tgtEl>
                                          <p:spTgt spid="99">
                                            <p:txEl>
                                              <p:pRg st="6" end="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99">
                                            <p:txEl>
                                              <p:pRg st="7" end="7"/>
                                            </p:txEl>
                                          </p:spTgt>
                                        </p:tgtEl>
                                        <p:attrNameLst>
                                          <p:attrName>style.visibility</p:attrName>
                                        </p:attrNameLst>
                                      </p:cBhvr>
                                      <p:to>
                                        <p:strVal val="visible"/>
                                      </p:to>
                                    </p:set>
                                    <p:animEffect transition="in" filter="wipe(up)">
                                      <p:cBhvr>
                                        <p:cTn id="52" dur="500"/>
                                        <p:tgtEl>
                                          <p:spTgt spid="99">
                                            <p:txEl>
                                              <p:pRg st="7" end="7"/>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6"/>
                                        </p:tgtEl>
                                        <p:attrNameLst>
                                          <p:attrName>style.visibility</p:attrName>
                                        </p:attrNameLst>
                                      </p:cBhvr>
                                      <p:to>
                                        <p:strVal val="visible"/>
                                      </p:to>
                                    </p:set>
                                    <p:animEffect transition="in" filter="wipe(down)">
                                      <p:cBhvr>
                                        <p:cTn id="57" dur="500"/>
                                        <p:tgtEl>
                                          <p:spTgt spid="6"/>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grpId="0" nodeType="clickEffect">
                                  <p:stCondLst>
                                    <p:cond delay="0"/>
                                  </p:stCondLst>
                                  <p:childTnLst>
                                    <p:set>
                                      <p:cBhvr>
                                        <p:cTn id="61" dur="1" fill="hold">
                                          <p:stCondLst>
                                            <p:cond delay="0"/>
                                          </p:stCondLst>
                                        </p:cTn>
                                        <p:tgtEl>
                                          <p:spTgt spid="7"/>
                                        </p:tgtEl>
                                        <p:attrNameLst>
                                          <p:attrName>style.visibility</p:attrName>
                                        </p:attrNameLst>
                                      </p:cBhvr>
                                      <p:to>
                                        <p:strVal val="visible"/>
                                      </p:to>
                                    </p:set>
                                    <p:animEffect transition="in" filter="wipe(up)">
                                      <p:cBhvr>
                                        <p:cTn id="6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xmlns="" id="{14822BB7-DB89-4357-87F0-6E511FC44A6A}"/>
                  </a:ext>
                </a:extLst>
              </p:cNvPr>
              <p:cNvSpPr txBox="1">
                <a:spLocks/>
              </p:cNvSpPr>
              <p:nvPr/>
            </p:nvSpPr>
            <p:spPr>
              <a:xfrm>
                <a:off x="838200" y="1981200"/>
                <a:ext cx="15164527" cy="11411749"/>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marR="0" lvl="0" indent="0" algn="just"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Khi đó, điểm </a:t>
                </a:r>
                <a14:m>
                  <m:oMath xmlns:m="http://schemas.openxmlformats.org/officeDocument/2006/math">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𝑴</m:t>
                    </m:r>
                    <m:d>
                      <m:dPr>
                        <m:ctrlPr>
                          <a:rPr kumimoji="0" lang="vi-VN"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𝟏</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𝟗𝟐</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m:rPr>
                            <m:nor/>
                          </m:rP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m:t> 0,96</m:t>
                        </m:r>
                      </m:e>
                    </m:d>
                  </m:oMath>
                </a14:m>
                <a: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thuộc parabol nên ta có: </a:t>
                </a:r>
                <a14:m>
                  <m:oMath xmlns:m="http://schemas.openxmlformats.org/officeDocument/2006/math">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𝟎</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𝟗</m:t>
                    </m:r>
                    <m:sSup>
                      <m:sSupPr>
                        <m:ctrlPr>
                          <a:rPr kumimoji="0" lang="vi-VN"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pPr>
                      <m:e>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𝟔</m:t>
                        </m:r>
                      </m:e>
                      <m:sup>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sup>
                    </m:sSup>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𝒑</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𝟏</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𝟗𝟐</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𝒑</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f>
                      <m:fPr>
                        <m:ctrlPr>
                          <a:rPr kumimoji="0" lang="vi-VN"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𝟔</m:t>
                        </m:r>
                      </m:num>
                      <m:den>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𝟐𝟓</m:t>
                        </m:r>
                      </m:den>
                    </m:f>
                  </m:oMath>
                </a14:m>
                <a:endParaRPr kumimoji="0" lang="vi-VN"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just"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Vậy phương trình chính tắc của mô hình thu nhỏ là: </a:t>
                </a:r>
                <a14:m>
                  <m:oMath xmlns:m="http://schemas.openxmlformats.org/officeDocument/2006/math">
                    <m:sSup>
                      <m:sSupPr>
                        <m:ctrlPr>
                          <a:rPr kumimoji="0" lang="vi-VN"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pPr>
                      <m:e>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𝒚</m:t>
                        </m:r>
                      </m:e>
                      <m:sup>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sup>
                    </m:sSup>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f>
                      <m:fPr>
                        <m:ctrlPr>
                          <a:rPr kumimoji="0" lang="vi-VN"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𝟏𝟐</m:t>
                        </m:r>
                      </m:num>
                      <m:den>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𝟐𝟓</m:t>
                        </m:r>
                      </m:den>
                    </m:f>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𝒙</m:t>
                    </m:r>
                  </m:oMath>
                </a14:m>
                <a:endParaRPr kumimoji="0" lang="vi-VN"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just"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d) Ta có: </a:t>
                </a:r>
                <a14:m>
                  <m:oMath xmlns:m="http://schemas.openxmlformats.org/officeDocument/2006/math">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𝑶𝑭</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f>
                      <m:fPr>
                        <m:ctrlPr>
                          <a:rPr kumimoji="0" lang="vi-VN"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𝒑</m:t>
                        </m:r>
                      </m:num>
                      <m:den>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den>
                    </m:f>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f>
                      <m:fPr>
                        <m:ctrlPr>
                          <a:rPr kumimoji="0" lang="vi-VN"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𝟑</m:t>
                        </m:r>
                      </m:num>
                      <m:den>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𝟐𝟓</m:t>
                        </m:r>
                      </m:den>
                    </m:f>
                  </m:oMath>
                </a14:m>
                <a: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just"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Vậy nếu bác Vinh treo một ngôi sao tại tiêu điểm của mô hình thì ngôi sao đó cách mặt đất một khoảng bằng </a:t>
                </a:r>
                <a14:m>
                  <m:oMath xmlns:m="http://schemas.openxmlformats.org/officeDocument/2006/math">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𝟏</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𝟗𝟐</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f>
                      <m:fPr>
                        <m:ctrlPr>
                          <a:rPr kumimoji="0" lang="vi-VN"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𝟑</m:t>
                        </m:r>
                      </m:num>
                      <m:den>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𝟐𝟓</m:t>
                        </m:r>
                      </m:den>
                    </m:f>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𝟏</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𝟖</m:t>
                    </m:r>
                    <m:d>
                      <m:dPr>
                        <m:ctrlPr>
                          <a:rPr kumimoji="0" lang="vi-VN"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𝒎</m:t>
                        </m:r>
                      </m:e>
                    </m:d>
                  </m:oMath>
                </a14:m>
                <a: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t>
                </a:r>
                <a:endParaRPr kumimoji="0" lang="vi-VN"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838200" y="1981200"/>
                <a:ext cx="15164527" cy="11411749"/>
              </a:xfrm>
              <a:prstGeom prst="rect">
                <a:avLst/>
              </a:prstGeom>
              <a:blipFill>
                <a:blip r:embed="rId3"/>
                <a:stretch>
                  <a:fillRect l="-1808" t="-1868" r="-1808"/>
                </a:stretch>
              </a:blipFill>
              <a:ln>
                <a:solidFill>
                  <a:srgbClr val="00B0F0"/>
                </a:solidFill>
              </a:ln>
            </p:spPr>
            <p:txBody>
              <a:bodyPr/>
              <a:lstStyle/>
              <a:p>
                <a:r>
                  <a:rPr lang="vi-VN">
                    <a:noFill/>
                  </a:rPr>
                  <a:t> </a:t>
                </a:r>
              </a:p>
            </p:txBody>
          </p:sp>
        </mc:Fallback>
      </mc:AlternateContent>
      <p:sp>
        <p:nvSpPr>
          <p:cNvPr id="7" name="Content Placeholder 2">
            <a:extLst>
              <a:ext uri="{FF2B5EF4-FFF2-40B4-BE49-F238E27FC236}">
                <a16:creationId xmlns:a16="http://schemas.microsoft.com/office/drawing/2014/main" xmlns="" id="{08B49A2E-2A9D-46FD-AE9C-29462A33F0E6}"/>
              </a:ext>
            </a:extLst>
          </p:cNvPr>
          <p:cNvSpPr txBox="1">
            <a:spLocks/>
          </p:cNvSpPr>
          <p:nvPr/>
        </p:nvSpPr>
        <p:spPr>
          <a:xfrm>
            <a:off x="16078200" y="1981200"/>
            <a:ext cx="7973291" cy="11411749"/>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457200" marR="0" lvl="0" indent="-457200" algn="l" defTabSz="1828800" rtl="0" eaLnBrk="1" fontAlgn="auto" latinLnBrk="0" hangingPunct="1">
              <a:lnSpc>
                <a:spcPct val="90000"/>
              </a:lnSpc>
              <a:spcBef>
                <a:spcPts val="2000"/>
              </a:spcBef>
              <a:spcAft>
                <a:spcPts val="0"/>
              </a:spcAft>
              <a:buClrTx/>
              <a:buSzTx/>
              <a:buFont typeface="Arial" panose="020B0604020202020204" pitchFamily="34" charset="0"/>
              <a:buChar char="•"/>
              <a:tabLst/>
              <a:defRPr/>
            </a:pPr>
            <a:r>
              <a:rPr kumimoji="0" lang="en-US" sz="4800" b="1" i="0" u="none" strike="noStrike" kern="1200" cap="none" spc="0" normalizeH="0" baseline="0" noProof="0">
                <a:ln>
                  <a:noFill/>
                </a:ln>
                <a:solidFill>
                  <a:prstClr val="black"/>
                </a:solidFill>
                <a:effectLst/>
                <a:uLnTx/>
                <a:uFillTx/>
                <a:latin typeface="Tomaho"/>
                <a:ea typeface="+mn-ea"/>
                <a:cs typeface="+mn-cs"/>
              </a:rPr>
              <a:t>Edit Master text styles</a:t>
            </a:r>
          </a:p>
          <a:p>
            <a:pPr marL="1371600" marR="0" lvl="1" indent="-457200" algn="l" defTabSz="18288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4800" b="1" i="0" u="none" strike="noStrike" kern="1200" cap="none" spc="0" normalizeH="0" baseline="0" noProof="0">
                <a:ln>
                  <a:noFill/>
                </a:ln>
                <a:solidFill>
                  <a:prstClr val="black"/>
                </a:solidFill>
                <a:effectLst/>
                <a:uLnTx/>
                <a:uFillTx/>
                <a:latin typeface="Tomaho"/>
                <a:ea typeface="+mn-ea"/>
                <a:cs typeface="+mn-cs"/>
              </a:rPr>
              <a:t>Second level</a:t>
            </a:r>
          </a:p>
          <a:p>
            <a:pPr marL="2286000" marR="0" lvl="2" indent="-457200" algn="l" defTabSz="18288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4800" b="1" i="0" u="none" strike="noStrike" kern="1200" cap="none" spc="0" normalizeH="0" baseline="0" noProof="0">
                <a:ln>
                  <a:noFill/>
                </a:ln>
                <a:solidFill>
                  <a:prstClr val="black"/>
                </a:solidFill>
                <a:effectLst/>
                <a:uLnTx/>
                <a:uFillTx/>
                <a:latin typeface="Tomaho"/>
                <a:ea typeface="+mn-ea"/>
                <a:cs typeface="+mn-cs"/>
              </a:rPr>
              <a:t>Third level</a:t>
            </a:r>
          </a:p>
          <a:p>
            <a:pPr marL="3200400" marR="0" lvl="3" indent="-457200" algn="l" defTabSz="18288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4800" b="1" i="0" u="none" strike="noStrike" kern="1200" cap="none" spc="0" normalizeH="0" baseline="0" noProof="0">
                <a:ln>
                  <a:noFill/>
                </a:ln>
                <a:solidFill>
                  <a:prstClr val="black"/>
                </a:solidFill>
                <a:effectLst/>
                <a:uLnTx/>
                <a:uFillTx/>
                <a:latin typeface="Tomaho"/>
                <a:ea typeface="+mn-ea"/>
                <a:cs typeface="+mn-cs"/>
              </a:rPr>
              <a:t>Fourth level</a:t>
            </a:r>
          </a:p>
          <a:p>
            <a:pPr marL="4114800" marR="0" lvl="4" indent="-457200" algn="l" defTabSz="18288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4800" b="1" i="0" u="none" strike="noStrike" kern="1200" cap="none" spc="0" normalizeH="0" baseline="0" noProof="0">
                <a:ln>
                  <a:noFill/>
                </a:ln>
                <a:solidFill>
                  <a:prstClr val="black"/>
                </a:solidFill>
                <a:effectLst/>
                <a:uLnTx/>
                <a:uFillTx/>
                <a:latin typeface="Tomaho"/>
                <a:ea typeface="+mn-ea"/>
                <a:cs typeface="+mn-cs"/>
              </a:rPr>
              <a:t>Fifth level</a:t>
            </a:r>
          </a:p>
        </p:txBody>
      </p:sp>
      <p:pic>
        <p:nvPicPr>
          <p:cNvPr id="4" name="Picture 3">
            <a:extLst>
              <a:ext uri="{FF2B5EF4-FFF2-40B4-BE49-F238E27FC236}">
                <a16:creationId xmlns:a16="http://schemas.microsoft.com/office/drawing/2014/main" xmlns="" id="{D91DDC3C-8383-48F7-B029-F142A6FFB89A}"/>
              </a:ext>
            </a:extLst>
          </p:cNvPr>
          <p:cNvPicPr>
            <a:picLocks noChangeAspect="1"/>
          </p:cNvPicPr>
          <p:nvPr/>
        </p:nvPicPr>
        <p:blipFill>
          <a:blip r:embed="rId4"/>
          <a:stretch>
            <a:fillRect/>
          </a:stretch>
        </p:blipFill>
        <p:spPr>
          <a:xfrm>
            <a:off x="16030436" y="1752600"/>
            <a:ext cx="8001000" cy="6629400"/>
          </a:xfrm>
          <a:prstGeom prst="rect">
            <a:avLst/>
          </a:prstGeom>
        </p:spPr>
      </p:pic>
      <p:pic>
        <p:nvPicPr>
          <p:cNvPr id="5" name="Picture 4" descr="Diagram, radar chart&#10;&#10;Description automatically generated">
            <a:extLst>
              <a:ext uri="{FF2B5EF4-FFF2-40B4-BE49-F238E27FC236}">
                <a16:creationId xmlns:a16="http://schemas.microsoft.com/office/drawing/2014/main" xmlns="" id="{629E2197-ACD8-4F7F-A299-DE562482B2EF}"/>
              </a:ext>
            </a:extLst>
          </p:cNvPr>
          <p:cNvPicPr>
            <a:picLocks noChangeAspect="1"/>
          </p:cNvPicPr>
          <p:nvPr/>
        </p:nvPicPr>
        <p:blipFill>
          <a:blip r:embed="rId5"/>
          <a:stretch>
            <a:fillRect/>
          </a:stretch>
        </p:blipFill>
        <p:spPr>
          <a:xfrm>
            <a:off x="16002001" y="8381999"/>
            <a:ext cx="8077200" cy="5010949"/>
          </a:xfrm>
          <a:prstGeom prst="rect">
            <a:avLst/>
          </a:prstGeom>
        </p:spPr>
      </p:pic>
    </p:spTree>
    <p:extLst>
      <p:ext uri="{BB962C8B-B14F-4D97-AF65-F5344CB8AC3E}">
        <p14:creationId xmlns:p14="http://schemas.microsoft.com/office/powerpoint/2010/main" val="39765427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up)">
                                      <p:cBhvr>
                                        <p:cTn id="7" dur="500"/>
                                        <p:tgtEl>
                                          <p:spTgt spid="9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9">
                                            <p:txEl>
                                              <p:pRg st="0" end="0"/>
                                            </p:txEl>
                                          </p:spTgt>
                                        </p:tgtEl>
                                        <p:attrNameLst>
                                          <p:attrName>style.visibility</p:attrName>
                                        </p:attrNameLst>
                                      </p:cBhvr>
                                      <p:to>
                                        <p:strVal val="visible"/>
                                      </p:to>
                                    </p:set>
                                    <p:animEffect transition="in" filter="wipe(up)">
                                      <p:cBhvr>
                                        <p:cTn id="12" dur="500"/>
                                        <p:tgtEl>
                                          <p:spTgt spid="9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9">
                                            <p:txEl>
                                              <p:pRg st="1" end="1"/>
                                            </p:txEl>
                                          </p:spTgt>
                                        </p:tgtEl>
                                        <p:attrNameLst>
                                          <p:attrName>style.visibility</p:attrName>
                                        </p:attrNameLst>
                                      </p:cBhvr>
                                      <p:to>
                                        <p:strVal val="visible"/>
                                      </p:to>
                                    </p:set>
                                    <p:animEffect transition="in" filter="wipe(up)">
                                      <p:cBhvr>
                                        <p:cTn id="17" dur="500"/>
                                        <p:tgtEl>
                                          <p:spTgt spid="9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99">
                                            <p:txEl>
                                              <p:pRg st="2" end="2"/>
                                            </p:txEl>
                                          </p:spTgt>
                                        </p:tgtEl>
                                        <p:attrNameLst>
                                          <p:attrName>style.visibility</p:attrName>
                                        </p:attrNameLst>
                                      </p:cBhvr>
                                      <p:to>
                                        <p:strVal val="visible"/>
                                      </p:to>
                                    </p:set>
                                    <p:animEffect transition="in" filter="wipe(up)">
                                      <p:cBhvr>
                                        <p:cTn id="22" dur="500"/>
                                        <p:tgtEl>
                                          <p:spTgt spid="9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99">
                                            <p:txEl>
                                              <p:pRg st="3" end="3"/>
                                            </p:txEl>
                                          </p:spTgt>
                                        </p:tgtEl>
                                        <p:attrNameLst>
                                          <p:attrName>style.visibility</p:attrName>
                                        </p:attrNameLst>
                                      </p:cBhvr>
                                      <p:to>
                                        <p:strVal val="visible"/>
                                      </p:to>
                                    </p:set>
                                    <p:animEffect transition="in" filter="wipe(up)">
                                      <p:cBhvr>
                                        <p:cTn id="27" dur="500"/>
                                        <p:tgtEl>
                                          <p:spTgt spid="9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up)">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97" name="Title 1">
                <a:extLst>
                  <a:ext uri="{FF2B5EF4-FFF2-40B4-BE49-F238E27FC236}">
                    <a16:creationId xmlns:a16="http://schemas.microsoft.com/office/drawing/2014/main" xmlns="" id="{D87ADF89-46F9-4713-9744-A644701231B8}"/>
                  </a:ext>
                </a:extLst>
              </p:cNvPr>
              <p:cNvSpPr txBox="1">
                <a:spLocks/>
              </p:cNvSpPr>
              <p:nvPr/>
            </p:nvSpPr>
            <p:spPr>
              <a:xfrm>
                <a:off x="838200" y="1879601"/>
                <a:ext cx="23164800" cy="2997199"/>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pPr marL="0" marR="0" lvl="0" indent="0" algn="just" defTabSz="1828800"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0" normalizeH="0" baseline="0" noProof="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p>
              <a:p>
                <a:pPr marL="0" marR="0" lvl="0" indent="0" algn="just" defTabSz="1828800" rtl="0" eaLnBrk="1" fontAlgn="auto" latinLnBrk="0" hangingPunct="1">
                  <a:lnSpc>
                    <a:spcPct val="90000"/>
                  </a:lnSpc>
                  <a:spcBef>
                    <a:spcPct val="0"/>
                  </a:spcBef>
                  <a:spcAft>
                    <a:spcPts val="0"/>
                  </a:spcAft>
                  <a:buClrTx/>
                  <a:buSzTx/>
                  <a:buFontTx/>
                  <a:buNone/>
                  <a:tabLst/>
                  <a:defRPr/>
                </a:pPr>
                <a:r>
                  <a:rPr kumimoji="0" lang="en-US" sz="5400" b="1" i="0" u="none" strike="noStrike" kern="1200" cap="none" spc="0" normalizeH="0" baseline="0" noProof="0">
                    <a:ln>
                      <a:noFill/>
                    </a:ln>
                    <a:solidFill>
                      <a:prstClr val="black"/>
                    </a:solidFill>
                    <a:effectLst/>
                    <a:uLnTx/>
                    <a:uFillTx/>
                    <a:latin typeface="Tomaho"/>
                    <a:ea typeface="+mj-ea"/>
                    <a:cs typeface="+mj-cs"/>
                  </a:rPr>
                  <a:t>	</a:t>
                </a:r>
                <a: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3.13. Cho parabol có phương trình</a:t>
                </a:r>
                <a:r>
                  <a:rPr kumimoji="0" lang="vi-VN"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p>
                      <m:sSupPr>
                        <m:ctrlPr>
                          <a:rPr kumimoji="0" lang="vi-VN" sz="4800" b="1" i="1" u="none" strike="noStrike" kern="1200" cap="none" spc="0" normalizeH="0" baseline="0" noProof="0">
                            <a:ln>
                              <a:noFill/>
                            </a:ln>
                            <a:solidFill>
                              <a:prstClr val="black"/>
                            </a:solidFill>
                            <a:effectLst/>
                            <a:uLnTx/>
                            <a:uFillTx/>
                            <a:latin typeface="Cambria Math" panose="02040503050406030204" pitchFamily="18" charset="0"/>
                            <a:ea typeface="+mj-ea"/>
                            <a:cs typeface="+mj-cs"/>
                          </a:rPr>
                        </m:ctrlPr>
                      </m:sSupPr>
                      <m:e>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j-ea"/>
                            <a:cs typeface="+mj-cs"/>
                          </a:rPr>
                          <m:t>𝒚</m:t>
                        </m:r>
                      </m:e>
                      <m:sup>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j-ea"/>
                            <a:cs typeface="+mj-cs"/>
                          </a:rPr>
                          <m:t>𝟐</m:t>
                        </m:r>
                      </m:sup>
                    </m:sSup>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j-ea"/>
                        <a:cs typeface="+mj-cs"/>
                      </a:rPr>
                      <m:t>=</m:t>
                    </m:r>
                    <m:r>
                      <a:rPr kumimoji="0" lang="en-US" sz="4800" b="1" i="1" u="none" strike="noStrike" kern="1200" cap="none" spc="0" normalizeH="0" baseline="0" noProof="0" smtClean="0">
                        <a:ln>
                          <a:noFill/>
                        </a:ln>
                        <a:solidFill>
                          <a:prstClr val="black"/>
                        </a:solidFill>
                        <a:effectLst/>
                        <a:uLnTx/>
                        <a:uFillTx/>
                        <a:latin typeface="Cambria Math" panose="02040503050406030204" pitchFamily="18" charset="0"/>
                        <a:ea typeface="+mj-ea"/>
                        <a:cs typeface="+mj-cs"/>
                      </a:rPr>
                      <m:t>𝟏</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j-ea"/>
                        <a:cs typeface="+mj-cs"/>
                      </a:rPr>
                      <m:t>𝟐</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j-ea"/>
                        <a:cs typeface="+mj-cs"/>
                      </a:rPr>
                      <m:t>𝒙</m:t>
                    </m:r>
                  </m:oMath>
                </a14:m>
                <a: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Tìm tiêu điểm và đường chuẩn của parabol. Tính bán kính qua tiêu của điểm </a:t>
                </a:r>
                <a14:m>
                  <m:oMath xmlns:m="http://schemas.openxmlformats.org/officeDocument/2006/math">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j-ea"/>
                        <a:cs typeface="+mj-cs"/>
                      </a:rPr>
                      <m:t>𝑴</m:t>
                    </m:r>
                  </m:oMath>
                </a14:m>
                <a: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thuộc parabol và có hoành độ bằng</a:t>
                </a:r>
                <a14:m>
                  <m:oMath xmlns:m="http://schemas.openxmlformats.org/officeDocument/2006/math">
                    <m:r>
                      <a:rPr kumimoji="0" lang="en-US" sz="4800" b="1" i="0" u="none" strike="noStrike" kern="1200" cap="none" spc="0" normalizeH="0" baseline="0" noProof="0" smtClean="0">
                        <a:ln>
                          <a:noFill/>
                        </a:ln>
                        <a:solidFill>
                          <a:prstClr val="black"/>
                        </a:solidFill>
                        <a:effectLst/>
                        <a:uLnTx/>
                        <a:uFillTx/>
                        <a:latin typeface="Cambria Math" panose="02040503050406030204" pitchFamily="18" charset="0"/>
                        <a:ea typeface="+mj-ea"/>
                        <a:cs typeface="+mj-cs"/>
                      </a:rPr>
                      <m:t> </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j-ea"/>
                        <a:cs typeface="+mj-cs"/>
                      </a:rPr>
                      <m:t>𝟓</m:t>
                    </m:r>
                  </m:oMath>
                </a14:m>
                <a: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t>
                </a:r>
                <a:endParaRPr kumimoji="0" lang="vi-VN"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mc:Choice>
        <mc:Fallback>
          <p:sp>
            <p:nvSpPr>
              <p:cNvPr id="97" name="Title 1">
                <a:extLst>
                  <a:ext uri="{FF2B5EF4-FFF2-40B4-BE49-F238E27FC236}">
                    <a16:creationId xmlns:a16="http://schemas.microsoft.com/office/drawing/2014/main" xmlns:a14="http://schemas.microsoft.com/office/drawing/2010/main" xmlns="" id="{D87ADF89-46F9-4713-9744-A644701231B8}"/>
                  </a:ext>
                </a:extLst>
              </p:cNvPr>
              <p:cNvSpPr txBox="1">
                <a:spLocks noRot="1" noChangeAspect="1" noMove="1" noResize="1" noEditPoints="1" noAdjustHandles="1" noChangeArrowheads="1" noChangeShapeType="1" noTextEdit="1"/>
              </p:cNvSpPr>
              <p:nvPr/>
            </p:nvSpPr>
            <p:spPr>
              <a:xfrm>
                <a:off x="838200" y="1879601"/>
                <a:ext cx="23164800" cy="2997199"/>
              </a:xfrm>
              <a:prstGeom prst="rect">
                <a:avLst/>
              </a:prstGeom>
              <a:blipFill rotWithShape="0">
                <a:blip r:embed="rId3"/>
                <a:stretch>
                  <a:fillRect l="-1184" r="-1157" b="-4049"/>
                </a:stretch>
              </a:blipFill>
              <a:ln>
                <a:solidFill>
                  <a:schemeClr val="tx2">
                    <a:lumMod val="20000"/>
                    <a:lumOff val="80000"/>
                  </a:schemeClr>
                </a:solidFill>
              </a:ln>
            </p:spPr>
            <p:txBody>
              <a:bodyPr/>
              <a:lstStyle/>
              <a:p>
                <a:r>
                  <a:rPr lang="en-IN">
                    <a:noFill/>
                  </a:rPr>
                  <a:t> </a:t>
                </a:r>
              </a:p>
            </p:txBody>
          </p:sp>
        </mc:Fallback>
      </mc:AlternateContent>
      <p:grpSp>
        <p:nvGrpSpPr>
          <p:cNvPr id="6" name="Group 5">
            <a:extLst>
              <a:ext uri="{FF2B5EF4-FFF2-40B4-BE49-F238E27FC236}">
                <a16:creationId xmlns:a16="http://schemas.microsoft.com/office/drawing/2014/main" xmlns="" id="{0CB462B8-9BC8-4DDD-8C30-C05E9B659D58}"/>
              </a:ext>
            </a:extLst>
          </p:cNvPr>
          <p:cNvGrpSpPr/>
          <p:nvPr/>
        </p:nvGrpSpPr>
        <p:grpSpPr>
          <a:xfrm>
            <a:off x="793474" y="1811335"/>
            <a:ext cx="4921527" cy="976227"/>
            <a:chOff x="22440" y="59288"/>
            <a:chExt cx="1016616" cy="190190"/>
          </a:xfrm>
        </p:grpSpPr>
        <p:grpSp>
          <p:nvGrpSpPr>
            <p:cNvPr id="8" name="Group 7">
              <a:extLst>
                <a:ext uri="{FF2B5EF4-FFF2-40B4-BE49-F238E27FC236}">
                  <a16:creationId xmlns:a16="http://schemas.microsoft.com/office/drawing/2014/main" xmlns="" id="{82489352-E56F-4D34-89C4-658FAFFCC6E9}"/>
                </a:ext>
              </a:extLst>
            </p:cNvPr>
            <p:cNvGrpSpPr/>
            <p:nvPr/>
          </p:nvGrpSpPr>
          <p:grpSpPr>
            <a:xfrm>
              <a:off x="22440" y="59288"/>
              <a:ext cx="953655" cy="159667"/>
              <a:chOff x="31572" y="60276"/>
              <a:chExt cx="1341810" cy="197595"/>
            </a:xfrm>
          </p:grpSpPr>
          <p:sp>
            <p:nvSpPr>
              <p:cNvPr id="10" name="Arrow: Pentagon 9">
                <a:extLst>
                  <a:ext uri="{FF2B5EF4-FFF2-40B4-BE49-F238E27FC236}">
                    <a16:creationId xmlns:a16="http://schemas.microsoft.com/office/drawing/2014/main" xmlns="" id="{C02AA6E2-EB1C-4B21-9914-2F93A0749EF8}"/>
                  </a:ext>
                </a:extLst>
              </p:cNvPr>
              <p:cNvSpPr/>
              <p:nvPr/>
            </p:nvSpPr>
            <p:spPr>
              <a:xfrm>
                <a:off x="204506" y="61809"/>
                <a:ext cx="1168876" cy="196062"/>
              </a:xfrm>
              <a:prstGeom prst="homePlate">
                <a:avLst/>
              </a:prstGeom>
              <a:solidFill>
                <a:srgbClr val="FCFFEF"/>
              </a:solidFill>
              <a:ln w="12700" cap="flat" cmpd="sng" algn="ctr">
                <a:solidFill>
                  <a:srgbClr val="ED7D31">
                    <a:lumMod val="20000"/>
                    <a:lumOff val="80000"/>
                  </a:srgbClr>
                </a:solidFill>
                <a:prstDash val="solid"/>
                <a:miter lim="800000"/>
              </a:ln>
              <a:effectLst/>
            </p:spPr>
            <p:txBody>
              <a:bodyPr rtlCol="0" anchor="ctr"/>
              <a:lstStyle/>
              <a:p>
                <a:pPr marL="0" marR="0" lvl="0" indent="0" algn="l" defTabSz="2177278" rtl="0" eaLnBrk="1" fontAlgn="auto" latinLnBrk="0" hangingPunct="1">
                  <a:lnSpc>
                    <a:spcPct val="106000"/>
                  </a:lnSpc>
                  <a:spcBef>
                    <a:spcPts val="0"/>
                  </a:spcBef>
                  <a:spcAft>
                    <a:spcPts val="800"/>
                  </a:spcAft>
                  <a:buClrTx/>
                  <a:buSzTx/>
                  <a:buFontTx/>
                  <a:buNone/>
                  <a:tabLst/>
                  <a:defRPr/>
                </a:pPr>
                <a:r>
                  <a:rPr kumimoji="0" lang="vi-VN" sz="4800" b="1" i="0" u="none" strike="noStrike" kern="1200" cap="none" spc="0" normalizeH="0" baseline="0" noProof="0">
                    <a:ln>
                      <a:noFill/>
                    </a:ln>
                    <a:solidFill>
                      <a:srgbClr val="0000CC"/>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vi-VN" sz="48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 name="Arrow: Chevron 10">
                <a:extLst>
                  <a:ext uri="{FF2B5EF4-FFF2-40B4-BE49-F238E27FC236}">
                    <a16:creationId xmlns:a16="http://schemas.microsoft.com/office/drawing/2014/main" xmlns="" id="{649CEE80-E53C-4254-BFE6-7D42627DDC09}"/>
                  </a:ext>
                </a:extLst>
              </p:cNvPr>
              <p:cNvSpPr/>
              <p:nvPr/>
            </p:nvSpPr>
            <p:spPr>
              <a:xfrm>
                <a:off x="31572" y="60341"/>
                <a:ext cx="162630" cy="196062"/>
              </a:xfrm>
              <a:prstGeom prst="chevron">
                <a:avLst/>
              </a:prstGeom>
              <a:solidFill>
                <a:srgbClr val="4472C4"/>
              </a:solidFill>
              <a:ln w="12700" cap="flat" cmpd="sng" algn="ctr">
                <a:noFill/>
                <a:prstDash val="solid"/>
                <a:miter lim="800000"/>
              </a:ln>
              <a:effectLst/>
            </p:spPr>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8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vi-VN" sz="48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2" name="Arrow: Chevron 11">
                <a:extLst>
                  <a:ext uri="{FF2B5EF4-FFF2-40B4-BE49-F238E27FC236}">
                    <a16:creationId xmlns:a16="http://schemas.microsoft.com/office/drawing/2014/main" xmlns="" id="{A05222D0-F0E9-4BC1-A4D9-9EF5B1B35547}"/>
                  </a:ext>
                </a:extLst>
              </p:cNvPr>
              <p:cNvSpPr/>
              <p:nvPr/>
            </p:nvSpPr>
            <p:spPr>
              <a:xfrm>
                <a:off x="116273" y="60276"/>
                <a:ext cx="176766" cy="196062"/>
              </a:xfrm>
              <a:prstGeom prst="chevron">
                <a:avLst/>
              </a:prstGeom>
              <a:solidFill>
                <a:srgbClr val="FFC000"/>
              </a:solidFill>
              <a:ln w="12700" cap="flat" cmpd="sng" algn="ctr">
                <a:noFill/>
                <a:prstDash val="solid"/>
                <a:miter lim="800000"/>
              </a:ln>
              <a:effectLst/>
            </p:spPr>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8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vi-VN" sz="48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9" name="TextBox 56">
              <a:extLst>
                <a:ext uri="{FF2B5EF4-FFF2-40B4-BE49-F238E27FC236}">
                  <a16:creationId xmlns:a16="http://schemas.microsoft.com/office/drawing/2014/main" xmlns="" id="{85E0F82A-2851-412A-B783-0B1CC448C6D1}"/>
                </a:ext>
              </a:extLst>
            </p:cNvPr>
            <p:cNvSpPr txBox="1"/>
            <p:nvPr/>
          </p:nvSpPr>
          <p:spPr>
            <a:xfrm>
              <a:off x="267428" y="62691"/>
              <a:ext cx="771628" cy="186787"/>
            </a:xfrm>
            <a:prstGeom prst="rect">
              <a:avLst/>
            </a:prstGeom>
            <a:noFill/>
          </p:spPr>
          <p:txBody>
            <a:bodyPr wrap="square">
              <a:noAutofit/>
            </a:bodyPr>
            <a:lstStyle/>
            <a:p>
              <a:pPr marL="0" marR="0" lvl="0" indent="0" algn="l" defTabSz="2177278" rtl="0" eaLnBrk="1" fontAlgn="auto" latinLnBrk="0" hangingPunct="1">
                <a:lnSpc>
                  <a:spcPct val="107000"/>
                </a:lnSpc>
                <a:spcBef>
                  <a:spcPts val="0"/>
                </a:spcBef>
                <a:spcAft>
                  <a:spcPts val="800"/>
                </a:spcAft>
                <a:buClrTx/>
                <a:buSzTx/>
                <a:buFontTx/>
                <a:buNone/>
                <a:tabLst/>
                <a:defRPr/>
              </a:pPr>
              <a:r>
                <a:rPr kumimoji="0" lang="en-US" sz="4800" b="1" i="0" u="none" strike="noStrike" kern="1200" cap="none" spc="0" normalizeH="0" baseline="0" noProof="0">
                  <a:ln>
                    <a:noFill/>
                  </a:ln>
                  <a:solidFill>
                    <a:srgbClr val="0000CC"/>
                  </a:solidFill>
                  <a:effectLst/>
                  <a:uLnTx/>
                  <a:uFillTx/>
                  <a:latin typeface="Tahoma" panose="020B0604030504040204" pitchFamily="34" charset="0"/>
                  <a:ea typeface="Tahoma" panose="020B0604030504040204" pitchFamily="34" charset="0"/>
                  <a:cs typeface="Tahoma" panose="020B0604030504040204" pitchFamily="34" charset="0"/>
                </a:rPr>
                <a:t>BÀI TẬP.</a:t>
              </a:r>
              <a:endParaRPr kumimoji="0" lang="vi-VN" sz="4800" b="0"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mc:AlternateContent xmlns:mc="http://schemas.openxmlformats.org/markup-compatibility/2006">
        <mc:Choice xmlns:a14="http://schemas.microsoft.com/office/drawing/2010/main" Requires="a14">
          <p:sp>
            <p:nvSpPr>
              <p:cNvPr id="15" name="Content Placeholder 2">
                <a:extLst>
                  <a:ext uri="{FF2B5EF4-FFF2-40B4-BE49-F238E27FC236}">
                    <a16:creationId xmlns:a16="http://schemas.microsoft.com/office/drawing/2014/main" xmlns="" id="{898C0AEE-1DFD-4311-B3B7-E95A076DFA8F}"/>
                  </a:ext>
                </a:extLst>
              </p:cNvPr>
              <p:cNvSpPr txBox="1">
                <a:spLocks/>
              </p:cNvSpPr>
              <p:nvPr/>
            </p:nvSpPr>
            <p:spPr>
              <a:xfrm>
                <a:off x="838200" y="4945066"/>
                <a:ext cx="23164800" cy="8447883"/>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marR="0" lvl="0" indent="0" algn="ctr"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kumimoji="0" lang="en-US" sz="4800" b="1" i="0" u="none" strike="noStrike" kern="1200" cap="none" spc="0" normalizeH="0" baseline="0" noProof="0" smtClean="0">
                    <a:ln>
                      <a:noFill/>
                    </a:ln>
                    <a:solidFill>
                      <a:prstClr val="black"/>
                    </a:solidFill>
                    <a:effectLst/>
                    <a:uLnTx/>
                    <a:uFillTx/>
                    <a:latin typeface="Tomaho"/>
                    <a:ea typeface="+mn-ea"/>
                    <a:cs typeface="+mn-cs"/>
                  </a:rPr>
                  <a:t>Giải</a:t>
                </a:r>
                <a:endParaRPr kumimoji="0" lang="vi-VN" sz="4800" b="1" i="0" u="none" strike="noStrike" kern="1200" cap="none" spc="0" normalizeH="0" baseline="0" noProof="0">
                  <a:ln>
                    <a:noFill/>
                  </a:ln>
                  <a:solidFill>
                    <a:prstClr val="black"/>
                  </a:solidFill>
                  <a:effectLst/>
                  <a:uLnTx/>
                  <a:uFillTx/>
                  <a:latin typeface="Tomaho"/>
                  <a:ea typeface="+mn-ea"/>
                  <a:cs typeface="+mn-cs"/>
                </a:endParaRPr>
              </a:p>
              <a:p>
                <a:pPr marL="0" marR="0" lvl="0" indent="0" algn="just"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Từ phương trình chính tắc của (P): </a:t>
                </a:r>
                <a14:m>
                  <m:oMath xmlns:m="http://schemas.openxmlformats.org/officeDocument/2006/math">
                    <m:sSup>
                      <m:sSupPr>
                        <m:ctrlPr>
                          <a:rPr kumimoji="0" lang="vi-VN"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pPr>
                      <m:e>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𝒚</m:t>
                        </m:r>
                      </m:e>
                      <m:sup>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sup>
                    </m:sSup>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𝟏𝟐</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𝒙</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oMath>
                </a14:m>
                <a: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𝒑</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𝟏𝟐</m:t>
                    </m:r>
                    <m:r>
                      <a:rPr kumimoji="0" lang="en-US" sz="48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n-US" sz="48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𝐒𝐮𝐲</m:t>
                    </m:r>
                    <m:r>
                      <a:rPr kumimoji="0" lang="en-US" sz="48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n-US" sz="48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𝐫𝐚</m:t>
                    </m:r>
                  </m:oMath>
                </a14:m>
                <a:r>
                  <a:rPr kumimoji="0" lang="en-US" sz="4800" b="1" i="0" u="none" strike="noStrike" kern="1200" cap="none" spc="0" normalizeH="0" baseline="0" noProof="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lang="en-US" b="1">
                    <a:solidFill>
                      <a:prstClr val="black"/>
                    </a:solidFill>
                    <a:latin typeface="Cambria Math" panose="02040503050406030204" pitchFamily="18" charset="0"/>
                  </a:rPr>
                  <a:t>p=6</a:t>
                </a:r>
                <a:r>
                  <a:rPr kumimoji="0" lang="en-US" sz="4800" b="1" i="0" u="none" strike="noStrike" kern="1200" cap="none" spc="0" normalizeH="0" baseline="0" noProof="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t>
                </a:r>
                <a:endParaRPr kumimoji="0" lang="vi-VN"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just"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Vậy tiêu điểm </a:t>
                </a:r>
                <a14:m>
                  <m:oMath xmlns:m="http://schemas.openxmlformats.org/officeDocument/2006/math">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𝑭</m:t>
                    </m:r>
                    <m:d>
                      <m:dPr>
                        <m:ctrlPr>
                          <a:rPr kumimoji="0" lang="vi-VN"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𝟑</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𝟎</m:t>
                        </m:r>
                      </m:e>
                    </m:d>
                  </m:oMath>
                </a14:m>
                <a: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và đường chuẩn</a:t>
                </a:r>
                <a14:m>
                  <m:oMath xmlns:m="http://schemas.openxmlformats.org/officeDocument/2006/math">
                    <m:r>
                      <a:rPr kumimoji="0" lang="en-US" sz="48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𝒙</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𝟑</m:t>
                    </m:r>
                  </m:oMath>
                </a14:m>
                <a: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t>
                </a:r>
                <a:endParaRPr kumimoji="0" lang="vi-VN"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just"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Theo công thức bán kính qua tiêu </a:t>
                </a:r>
                <a14:m>
                  <m:oMath xmlns:m="http://schemas.openxmlformats.org/officeDocument/2006/math">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𝑴𝑭</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sSub>
                      <m:sSubPr>
                        <m:ctrlPr>
                          <a:rPr kumimoji="0" lang="vi-VN"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𝒙</m:t>
                        </m:r>
                      </m:e>
                      <m:sub>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𝑴</m:t>
                        </m:r>
                      </m:sub>
                    </m:sSub>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f>
                      <m:fPr>
                        <m:ctrlPr>
                          <a:rPr kumimoji="0" lang="vi-VN"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𝒑</m:t>
                        </m:r>
                      </m:num>
                      <m:den>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den>
                    </m:f>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𝟓</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𝟑</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𝟖</m:t>
                    </m:r>
                  </m:oMath>
                </a14:m>
                <a: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t>
                </a:r>
                <a:endParaRPr kumimoji="0" lang="vi-VN"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mc:Choice>
        <mc:Fallback>
          <p:sp>
            <p:nvSpPr>
              <p:cNvPr id="15" name="Content Placeholder 2">
                <a:extLst>
                  <a:ext uri="{FF2B5EF4-FFF2-40B4-BE49-F238E27FC236}">
                    <a16:creationId xmlns:a16="http://schemas.microsoft.com/office/drawing/2014/main" xmlns:a14="http://schemas.microsoft.com/office/drawing/2010/main" xmlns="" id="{898C0AEE-1DFD-4311-B3B7-E95A076DFA8F}"/>
                  </a:ext>
                </a:extLst>
              </p:cNvPr>
              <p:cNvSpPr txBox="1">
                <a:spLocks noRot="1" noChangeAspect="1" noMove="1" noResize="1" noEditPoints="1" noAdjustHandles="1" noChangeArrowheads="1" noChangeShapeType="1" noTextEdit="1"/>
              </p:cNvSpPr>
              <p:nvPr/>
            </p:nvSpPr>
            <p:spPr>
              <a:xfrm>
                <a:off x="838200" y="4945066"/>
                <a:ext cx="23164800" cy="8447883"/>
              </a:xfrm>
              <a:prstGeom prst="rect">
                <a:avLst/>
              </a:prstGeom>
              <a:blipFill rotWithShape="0">
                <a:blip r:embed="rId4"/>
                <a:stretch>
                  <a:fillRect l="-1184" t="-2522"/>
                </a:stretch>
              </a:blipFill>
              <a:ln>
                <a:solidFill>
                  <a:srgbClr val="00B0F0"/>
                </a:solidFill>
              </a:ln>
            </p:spPr>
            <p:txBody>
              <a:bodyPr/>
              <a:lstStyle/>
              <a:p>
                <a:r>
                  <a:rPr lang="en-IN">
                    <a:noFill/>
                  </a:rPr>
                  <a:t> </a:t>
                </a:r>
              </a:p>
            </p:txBody>
          </p:sp>
        </mc:Fallback>
      </mc:AlternateContent>
    </p:spTree>
    <p:extLst>
      <p:ext uri="{BB962C8B-B14F-4D97-AF65-F5344CB8AC3E}">
        <p14:creationId xmlns:p14="http://schemas.microsoft.com/office/powerpoint/2010/main" val="34542331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up)">
                                      <p:cBhvr>
                                        <p:cTn id="7" dur="10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up)">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5">
                                            <p:txEl>
                                              <p:pRg st="0" end="0"/>
                                            </p:txEl>
                                          </p:spTgt>
                                        </p:tgtEl>
                                        <p:attrNameLst>
                                          <p:attrName>style.visibility</p:attrName>
                                        </p:attrNameLst>
                                      </p:cBhvr>
                                      <p:to>
                                        <p:strVal val="visible"/>
                                      </p:to>
                                    </p:set>
                                    <p:animEffect transition="in" filter="wipe(up)">
                                      <p:cBhvr>
                                        <p:cTn id="17" dur="500"/>
                                        <p:tgtEl>
                                          <p:spTgt spid="1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5">
                                            <p:txEl>
                                              <p:pRg st="1" end="1"/>
                                            </p:txEl>
                                          </p:spTgt>
                                        </p:tgtEl>
                                        <p:attrNameLst>
                                          <p:attrName>style.visibility</p:attrName>
                                        </p:attrNameLst>
                                      </p:cBhvr>
                                      <p:to>
                                        <p:strVal val="visible"/>
                                      </p:to>
                                    </p:set>
                                    <p:animEffect transition="in" filter="wipe(up)">
                                      <p:cBhvr>
                                        <p:cTn id="22" dur="500"/>
                                        <p:tgtEl>
                                          <p:spTgt spid="1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wipe(up)">
                                      <p:cBhvr>
                                        <p:cTn id="27" dur="500"/>
                                        <p:tgtEl>
                                          <p:spTgt spid="15">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15">
                                            <p:txEl>
                                              <p:pRg st="3" end="3"/>
                                            </p:txEl>
                                          </p:spTgt>
                                        </p:tgtEl>
                                        <p:attrNameLst>
                                          <p:attrName>style.visibility</p:attrName>
                                        </p:attrNameLst>
                                      </p:cBhvr>
                                      <p:to>
                                        <p:strVal val="visible"/>
                                      </p:to>
                                    </p:set>
                                    <p:animEffect transition="in" filter="wipe(up)">
                                      <p:cBhvr>
                                        <p:cTn id="32" dur="500"/>
                                        <p:tgtEl>
                                          <p:spTgt spid="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1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708C62C3-3138-4092-86C2-85A1567C6E78}"/>
              </a:ext>
            </a:extLst>
          </p:cNvPr>
          <p:cNvGrpSpPr/>
          <p:nvPr/>
        </p:nvGrpSpPr>
        <p:grpSpPr>
          <a:xfrm>
            <a:off x="990601" y="1809815"/>
            <a:ext cx="22808127" cy="11677585"/>
            <a:chOff x="1447800" y="1793811"/>
            <a:chExt cx="22808127" cy="11677585"/>
          </a:xfrm>
        </p:grpSpPr>
        <p:grpSp>
          <p:nvGrpSpPr>
            <p:cNvPr id="2" name="Group 1">
              <a:extLst>
                <a:ext uri="{FF2B5EF4-FFF2-40B4-BE49-F238E27FC236}">
                  <a16:creationId xmlns:a16="http://schemas.microsoft.com/office/drawing/2014/main" xmlns="" id="{E17C9077-2F0E-4830-9CBB-2CF87E745444}"/>
                </a:ext>
              </a:extLst>
            </p:cNvPr>
            <p:cNvGrpSpPr/>
            <p:nvPr/>
          </p:nvGrpSpPr>
          <p:grpSpPr>
            <a:xfrm>
              <a:off x="1447800" y="1793811"/>
              <a:ext cx="22808127" cy="11677585"/>
              <a:chOff x="1447800" y="1793811"/>
              <a:chExt cx="22808127" cy="11677585"/>
            </a:xfrm>
          </p:grpSpPr>
          <p:grpSp>
            <p:nvGrpSpPr>
              <p:cNvPr id="69" name="Group 68"/>
              <p:cNvGrpSpPr/>
              <p:nvPr/>
            </p:nvGrpSpPr>
            <p:grpSpPr>
              <a:xfrm>
                <a:off x="1575873" y="1797127"/>
                <a:ext cx="22680054" cy="11674269"/>
                <a:chOff x="-3538955" y="3448230"/>
                <a:chExt cx="22680054" cy="11674269"/>
              </a:xfrm>
            </p:grpSpPr>
            <p:sp>
              <p:nvSpPr>
                <p:cNvPr id="70" name="Right Triangle 69"/>
                <p:cNvSpPr/>
                <p:nvPr/>
              </p:nvSpPr>
              <p:spPr>
                <a:xfrm flipH="1">
                  <a:off x="8958821" y="3486542"/>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3538955" y="3448230"/>
                  <a:ext cx="22680054" cy="11674269"/>
                  <a:chOff x="-3538955" y="3448230"/>
                  <a:chExt cx="22680054" cy="11674269"/>
                </a:xfrm>
              </p:grpSpPr>
              <p:sp>
                <p:nvSpPr>
                  <p:cNvPr id="72" name="Rounded Rectangle 71"/>
                  <p:cNvSpPr/>
                  <p:nvPr/>
                </p:nvSpPr>
                <p:spPr>
                  <a:xfrm>
                    <a:off x="-3538955" y="3592713"/>
                    <a:ext cx="22680054" cy="11529786"/>
                  </a:xfrm>
                  <a:prstGeom prst="roundRect">
                    <a:avLst>
                      <a:gd name="adj" fmla="val 2127"/>
                    </a:avLst>
                  </a:prstGeom>
                  <a:solidFill>
                    <a:schemeClr val="bg1"/>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latin typeface="Tahoma" pitchFamily="34" charset="0"/>
                      <a:ea typeface="Tahoma" pitchFamily="34" charset="0"/>
                      <a:cs typeface="Tahoma" pitchFamily="34" charset="0"/>
                    </a:endParaRPr>
                  </a:p>
                </p:txBody>
              </p:sp>
              <p:sp>
                <p:nvSpPr>
                  <p:cNvPr id="73" name="TextBox 72"/>
                  <p:cNvSpPr txBox="1"/>
                  <p:nvPr/>
                </p:nvSpPr>
                <p:spPr>
                  <a:xfrm>
                    <a:off x="5759299" y="3448230"/>
                    <a:ext cx="3890809" cy="923330"/>
                  </a:xfrm>
                  <a:prstGeom prst="rect">
                    <a:avLst/>
                  </a:prstGeom>
                  <a:noFill/>
                </p:spPr>
                <p:txBody>
                  <a:bodyPr wrap="none" rtlCol="0">
                    <a:spAutoFit/>
                  </a:bodyPr>
                  <a:lstStyle/>
                  <a:p>
                    <a:pPr algn="ctr" fontAlgn="auto">
                      <a:spcBef>
                        <a:spcPct val="50000"/>
                      </a:spcBef>
                      <a:spcAft>
                        <a:spcPts val="0"/>
                      </a:spcAft>
                      <a:defRPr/>
                    </a:pPr>
                    <a:r>
                      <a:rPr lang="en-US" sz="5400" b="1" cap="all" dirty="0">
                        <a:ln w="0"/>
                        <a:solidFill>
                          <a:schemeClr val="bg1"/>
                        </a:solidFill>
                        <a:effectLst>
                          <a:reflection blurRad="12700" stA="50000" endPos="50000" dist="5000" dir="5400000" sy="-100000" rotWithShape="0"/>
                        </a:effectLst>
                        <a:latin typeface="Tahoma" pitchFamily="34" charset="0"/>
                        <a:ea typeface="Tahoma" pitchFamily="34" charset="0"/>
                        <a:cs typeface="Tahoma" pitchFamily="34" charset="0"/>
                      </a:rPr>
                      <a:t>CHƯƠNG I</a:t>
                    </a:r>
                  </a:p>
                </p:txBody>
              </p:sp>
            </p:grpSp>
          </p:grpSp>
          <p:sp>
            <p:nvSpPr>
              <p:cNvPr id="74" name="Right Triangle 73"/>
              <p:cNvSpPr/>
              <p:nvPr/>
            </p:nvSpPr>
            <p:spPr>
              <a:xfrm flipH="1">
                <a:off x="7921388" y="1793819"/>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ound Same Side Corner Rectangle 95"/>
              <p:cNvSpPr/>
              <p:nvPr/>
            </p:nvSpPr>
            <p:spPr>
              <a:xfrm flipV="1">
                <a:off x="6477000" y="1793811"/>
                <a:ext cx="14401800" cy="1181261"/>
              </a:xfrm>
              <a:prstGeom prst="round2SameRect">
                <a:avLst>
                  <a:gd name="adj1" fmla="val 6458"/>
                  <a:gd name="adj2" fmla="val 0"/>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p:cNvSpPr txBox="1"/>
              <p:nvPr/>
            </p:nvSpPr>
            <p:spPr>
              <a:xfrm>
                <a:off x="6934199" y="1953929"/>
                <a:ext cx="14706600" cy="784830"/>
              </a:xfrm>
              <a:prstGeom prst="rect">
                <a:avLst/>
              </a:prstGeom>
              <a:noFill/>
            </p:spPr>
            <p:txBody>
              <a:bodyPr wrap="square" rtlCol="0">
                <a:spAutoFit/>
              </a:bodyPr>
              <a:lstStyle/>
              <a:p>
                <a:r>
                  <a:rPr lang="en-US" sz="4500" b="1" dirty="0" err="1">
                    <a:solidFill>
                      <a:srgbClr val="C00000"/>
                    </a:solidFill>
                    <a:latin typeface="Tahoma" panose="020B0604030504040204" pitchFamily="34" charset="0"/>
                    <a:ea typeface="Tahoma" panose="020B0604030504040204" pitchFamily="34" charset="0"/>
                    <a:cs typeface="Tahoma" panose="020B0604030504040204" pitchFamily="34" charset="0"/>
                  </a:rPr>
                  <a:t>Chuyên</a:t>
                </a:r>
                <a:r>
                  <a:rPr lang="en-US" sz="4500" b="1" dirty="0">
                    <a:solidFill>
                      <a:srgbClr val="C00000"/>
                    </a:solidFill>
                    <a:latin typeface="Tahoma" panose="020B0604030504040204" pitchFamily="34" charset="0"/>
                    <a:ea typeface="Tahoma" panose="020B0604030504040204" pitchFamily="34" charset="0"/>
                    <a:cs typeface="Tahoma" panose="020B0604030504040204" pitchFamily="34" charset="0"/>
                  </a:rPr>
                  <a:t> </a:t>
                </a:r>
                <a:r>
                  <a:rPr lang="en-US" sz="4500" b="1" dirty="0" err="1">
                    <a:solidFill>
                      <a:srgbClr val="C00000"/>
                    </a:solidFill>
                    <a:latin typeface="Tahoma" panose="020B0604030504040204" pitchFamily="34" charset="0"/>
                    <a:ea typeface="Tahoma" panose="020B0604030504040204" pitchFamily="34" charset="0"/>
                    <a:cs typeface="Tahoma" panose="020B0604030504040204" pitchFamily="34" charset="0"/>
                  </a:rPr>
                  <a:t>đề</a:t>
                </a:r>
                <a:r>
                  <a:rPr lang="en-US" sz="4500" b="1" dirty="0">
                    <a:solidFill>
                      <a:srgbClr val="C00000"/>
                    </a:solidFill>
                    <a:latin typeface="Tahoma" panose="020B0604030504040204" pitchFamily="34" charset="0"/>
                    <a:ea typeface="Tahoma" panose="020B0604030504040204" pitchFamily="34" charset="0"/>
                    <a:cs typeface="Tahoma" panose="020B0604030504040204" pitchFamily="34" charset="0"/>
                  </a:rPr>
                  <a:t> 3. BA ĐƯỜNG CONIC VÀ ỨNG DỤNG</a:t>
                </a:r>
                <a:endParaRPr lang="vi-VN" sz="4500" b="1"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pic>
            <p:nvPicPr>
              <p:cNvPr id="104" name="Picture 5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71230" y="2975075"/>
                <a:ext cx="1495424" cy="1495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16"/>
              <p:cNvSpPr/>
              <p:nvPr/>
            </p:nvSpPr>
            <p:spPr>
              <a:xfrm>
                <a:off x="7467544" y="4114018"/>
                <a:ext cx="13632086" cy="8332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grpSp>
            <p:nvGrpSpPr>
              <p:cNvPr id="56" name="Group 60"/>
              <p:cNvGrpSpPr/>
              <p:nvPr/>
            </p:nvGrpSpPr>
            <p:grpSpPr>
              <a:xfrm>
                <a:off x="1447800" y="5264647"/>
                <a:ext cx="9946091" cy="907184"/>
                <a:chOff x="7459670" y="7086600"/>
                <a:chExt cx="9947243" cy="907289"/>
              </a:xfrm>
            </p:grpSpPr>
            <p:sp>
              <p:nvSpPr>
                <p:cNvPr id="57" name="Rectangle 56"/>
                <p:cNvSpPr/>
                <p:nvPr/>
              </p:nvSpPr>
              <p:spPr>
                <a:xfrm>
                  <a:off x="9092456" y="7178187"/>
                  <a:ext cx="8314457" cy="815702"/>
                </a:xfrm>
                <a:prstGeom prst="rect">
                  <a:avLst/>
                </a:prstGeom>
              </p:spPr>
              <p:txBody>
                <a:bodyPr wrap="none">
                  <a:spAutoFit/>
                </a:bodyPr>
                <a:lstStyle/>
                <a:p>
                  <a:pPr>
                    <a:lnSpc>
                      <a:spcPct val="100000"/>
                    </a:lnSpc>
                    <a:spcBef>
                      <a:spcPct val="0"/>
                    </a:spcBef>
                    <a:buFontTx/>
                    <a:buNone/>
                    <a:defRPr/>
                  </a:pPr>
                  <a:r>
                    <a:rPr lang="en-US" sz="4700" b="1" kern="1200" dirty="0">
                      <a:effectLst/>
                      <a:latin typeface="Tahoma" panose="020B0604030504040204" pitchFamily="34" charset="0"/>
                      <a:ea typeface="Tahoma" panose="020B0604030504040204" pitchFamily="34" charset="0"/>
                      <a:cs typeface="Tahoma" panose="020B0604030504040204" pitchFamily="34" charset="0"/>
                    </a:rPr>
                    <a:t>HÌNH DẠNG CỦA PARABOL</a:t>
                  </a:r>
                  <a:endParaRPr lang="en-US" sz="4700" b="1" dirty="0">
                    <a:latin typeface="Tahoma" panose="020B0604030504040204" pitchFamily="34" charset="0"/>
                    <a:ea typeface="Tahoma" panose="020B0604030504040204" pitchFamily="34" charset="0"/>
                    <a:cs typeface="Tahoma" panose="020B0604030504040204" pitchFamily="34" charset="0"/>
                  </a:endParaRPr>
                </a:p>
              </p:txBody>
            </p:sp>
            <p:grpSp>
              <p:nvGrpSpPr>
                <p:cNvPr id="58" name="Group 26"/>
                <p:cNvGrpSpPr/>
                <p:nvPr/>
              </p:nvGrpSpPr>
              <p:grpSpPr>
                <a:xfrm>
                  <a:off x="7459670" y="7086600"/>
                  <a:ext cx="1392615" cy="872846"/>
                  <a:chOff x="7459669" y="7543800"/>
                  <a:chExt cx="1381118" cy="872846"/>
                </a:xfrm>
              </p:grpSpPr>
              <p:sp>
                <p:nvSpPr>
                  <p:cNvPr id="59" name="Isosceles Triangle 44"/>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60" name="Group 28"/>
                  <p:cNvGrpSpPr/>
                  <p:nvPr/>
                </p:nvGrpSpPr>
                <p:grpSpPr>
                  <a:xfrm>
                    <a:off x="7469187" y="7685126"/>
                    <a:ext cx="1371600" cy="731520"/>
                    <a:chOff x="7469187" y="7685126"/>
                    <a:chExt cx="1371600" cy="731520"/>
                  </a:xfrm>
                </p:grpSpPr>
                <p:sp>
                  <p:nvSpPr>
                    <p:cNvPr id="61" name="Round Same Side Corner Rectangle 60"/>
                    <p:cNvSpPr/>
                    <p:nvPr/>
                  </p:nvSpPr>
                  <p:spPr>
                    <a:xfrm rot="5400000">
                      <a:off x="7789227" y="7365086"/>
                      <a:ext cx="731520"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62" name="TextBox 61"/>
                    <p:cNvSpPr txBox="1"/>
                    <p:nvPr/>
                  </p:nvSpPr>
                  <p:spPr>
                    <a:xfrm>
                      <a:off x="7958807" y="7688759"/>
                      <a:ext cx="507514" cy="707968"/>
                    </a:xfrm>
                    <a:prstGeom prst="rect">
                      <a:avLst/>
                    </a:prstGeom>
                    <a:noFill/>
                  </p:spPr>
                  <p:txBody>
                    <a:bodyPr wrap="none" rtlCol="0">
                      <a:spAutoFit/>
                    </a:bodyPr>
                    <a:lstStyle/>
                    <a:p>
                      <a:pPr algn="ctr"/>
                      <a: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a:t>1</a:t>
                      </a: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grpSp>
          </p:grpSp>
          <p:grpSp>
            <p:nvGrpSpPr>
              <p:cNvPr id="63" name="Group 67"/>
              <p:cNvGrpSpPr/>
              <p:nvPr/>
            </p:nvGrpSpPr>
            <p:grpSpPr>
              <a:xfrm>
                <a:off x="1447805" y="8365998"/>
                <a:ext cx="16037265" cy="914400"/>
                <a:chOff x="7459671" y="8076415"/>
                <a:chExt cx="16039107" cy="914506"/>
              </a:xfrm>
            </p:grpSpPr>
            <p:sp>
              <p:nvSpPr>
                <p:cNvPr id="75" name="Rectangle 74"/>
                <p:cNvSpPr/>
                <p:nvPr/>
              </p:nvSpPr>
              <p:spPr>
                <a:xfrm>
                  <a:off x="9005645" y="8160885"/>
                  <a:ext cx="14493133" cy="815702"/>
                </a:xfrm>
                <a:prstGeom prst="rect">
                  <a:avLst/>
                </a:prstGeom>
              </p:spPr>
              <p:txBody>
                <a:bodyPr wrap="none">
                  <a:spAutoFit/>
                </a:bodyPr>
                <a:lstStyle/>
                <a:p>
                  <a:pPr>
                    <a:lnSpc>
                      <a:spcPct val="100000"/>
                    </a:lnSpc>
                    <a:spcBef>
                      <a:spcPct val="0"/>
                    </a:spcBef>
                    <a:buNone/>
                    <a:defRPr/>
                  </a:pPr>
                  <a:r>
                    <a:rPr lang="en-US" sz="4700" b="1" spc="-150" dirty="0">
                      <a:solidFill>
                        <a:srgbClr val="242452"/>
                      </a:solidFill>
                      <a:latin typeface="Tahoma" panose="020B0604030504040204" pitchFamily="34" charset="0"/>
                      <a:ea typeface="Tahoma" panose="020B0604030504040204" pitchFamily="34" charset="0"/>
                      <a:cs typeface="Tahoma" panose="020B0604030504040204" pitchFamily="34" charset="0"/>
                    </a:rPr>
                    <a:t>BÁN KÍNH QUA TIÊU, TÂM SAI VÀ ĐƯỜNG CHUẨN</a:t>
                  </a:r>
                </a:p>
              </p:txBody>
            </p:sp>
            <p:grpSp>
              <p:nvGrpSpPr>
                <p:cNvPr id="76" name="Group 32"/>
                <p:cNvGrpSpPr/>
                <p:nvPr/>
              </p:nvGrpSpPr>
              <p:grpSpPr>
                <a:xfrm>
                  <a:off x="7459671" y="8076415"/>
                  <a:ext cx="1400956" cy="914506"/>
                  <a:chOff x="7459669" y="7095720"/>
                  <a:chExt cx="1389390" cy="914506"/>
                </a:xfrm>
              </p:grpSpPr>
              <p:sp>
                <p:nvSpPr>
                  <p:cNvPr id="77" name="Isosceles Triangle 44"/>
                  <p:cNvSpPr/>
                  <p:nvPr/>
                </p:nvSpPr>
                <p:spPr>
                  <a:xfrm rot="16200000">
                    <a:off x="7469936" y="708545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78" name="Group 41"/>
                  <p:cNvGrpSpPr/>
                  <p:nvPr/>
                </p:nvGrpSpPr>
                <p:grpSpPr>
                  <a:xfrm>
                    <a:off x="7477459" y="7231188"/>
                    <a:ext cx="1371600" cy="779038"/>
                    <a:chOff x="7477459" y="7231188"/>
                    <a:chExt cx="1371600" cy="779038"/>
                  </a:xfrm>
                </p:grpSpPr>
                <p:sp>
                  <p:nvSpPr>
                    <p:cNvPr id="79" name="Round Same Side Corner Rectangle 78"/>
                    <p:cNvSpPr/>
                    <p:nvPr/>
                  </p:nvSpPr>
                  <p:spPr>
                    <a:xfrm rot="5400000">
                      <a:off x="7797499" y="6911148"/>
                      <a:ext cx="731520"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80" name="TextBox 79"/>
                    <p:cNvSpPr txBox="1"/>
                    <p:nvPr/>
                  </p:nvSpPr>
                  <p:spPr>
                    <a:xfrm>
                      <a:off x="7958806" y="7302259"/>
                      <a:ext cx="507513" cy="707967"/>
                    </a:xfrm>
                    <a:prstGeom prst="rect">
                      <a:avLst/>
                    </a:prstGeom>
                    <a:noFill/>
                  </p:spPr>
                  <p:txBody>
                    <a:bodyPr wrap="none" rtlCol="0">
                      <a:spAutoFit/>
                    </a:bodyPr>
                    <a:lstStyle/>
                    <a:p>
                      <a:pPr algn="ctr"/>
                      <a: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a:t>2</a:t>
                      </a: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grpSp>
          </p:grpSp>
          <p:grpSp>
            <p:nvGrpSpPr>
              <p:cNvPr id="88" name="Group 87"/>
              <p:cNvGrpSpPr/>
              <p:nvPr/>
            </p:nvGrpSpPr>
            <p:grpSpPr>
              <a:xfrm>
                <a:off x="3462338" y="6232396"/>
                <a:ext cx="4274158" cy="804672"/>
                <a:chOff x="-1303336" y="2618879"/>
                <a:chExt cx="4274158" cy="804672"/>
              </a:xfrm>
            </p:grpSpPr>
            <p:sp>
              <p:nvSpPr>
                <p:cNvPr id="90" name="Rounded Rectangle 89"/>
                <p:cNvSpPr/>
                <p:nvPr/>
              </p:nvSpPr>
              <p:spPr>
                <a:xfrm>
                  <a:off x="-1303336" y="2618879"/>
                  <a:ext cx="4274158" cy="804672"/>
                </a:xfrm>
                <a:prstGeom prst="roundRect">
                  <a:avLst/>
                </a:prstGeom>
                <a:solidFill>
                  <a:schemeClr val="accent5">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91" name="TextBox 90"/>
                <p:cNvSpPr txBox="1"/>
                <p:nvPr/>
              </p:nvSpPr>
              <p:spPr>
                <a:xfrm>
                  <a:off x="-1095914" y="2628065"/>
                  <a:ext cx="3757488" cy="769441"/>
                </a:xfrm>
                <a:prstGeom prst="rect">
                  <a:avLst/>
                </a:prstGeom>
                <a:noFill/>
              </p:spPr>
              <p:txBody>
                <a:bodyPr wrap="square" rtlCol="0">
                  <a:spAutoFit/>
                </a:bodyPr>
                <a:lstStyle/>
                <a:p>
                  <a:pPr algn="ctr"/>
                  <a:r>
                    <a:rPr lang="en-US" sz="4400" b="1" dirty="0" err="1">
                      <a:solidFill>
                        <a:schemeClr val="bg1"/>
                      </a:solidFill>
                      <a:latin typeface="Tahoma" panose="020B0604030504040204" pitchFamily="34" charset="0"/>
                      <a:ea typeface="Tahoma" panose="020B0604030504040204" pitchFamily="34" charset="0"/>
                      <a:cs typeface="Tahoma" panose="020B0604030504040204" pitchFamily="34" charset="0"/>
                    </a:rPr>
                    <a:t>Hoạt</a:t>
                  </a:r>
                  <a:r>
                    <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bg1"/>
                      </a:solidFill>
                      <a:latin typeface="Tahoma" panose="020B0604030504040204" pitchFamily="34" charset="0"/>
                      <a:ea typeface="Tahoma" panose="020B0604030504040204" pitchFamily="34" charset="0"/>
                      <a:cs typeface="Tahoma" panose="020B0604030504040204" pitchFamily="34" charset="0"/>
                    </a:rPr>
                    <a:t>động</a:t>
                  </a:r>
                  <a:r>
                    <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rPr>
                    <a:t> 1</a:t>
                  </a:r>
                </a:p>
              </p:txBody>
            </p:sp>
          </p:grpSp>
          <p:grpSp>
            <p:nvGrpSpPr>
              <p:cNvPr id="92" name="Group 91"/>
              <p:cNvGrpSpPr/>
              <p:nvPr/>
            </p:nvGrpSpPr>
            <p:grpSpPr>
              <a:xfrm>
                <a:off x="3462337" y="7240947"/>
                <a:ext cx="4274158" cy="820249"/>
                <a:chOff x="-1303337" y="2399926"/>
                <a:chExt cx="4274158" cy="820249"/>
              </a:xfrm>
            </p:grpSpPr>
            <p:sp>
              <p:nvSpPr>
                <p:cNvPr id="94" name="Rounded Rectangle 93"/>
                <p:cNvSpPr/>
                <p:nvPr/>
              </p:nvSpPr>
              <p:spPr>
                <a:xfrm>
                  <a:off x="-1303337" y="2415503"/>
                  <a:ext cx="4274158" cy="804672"/>
                </a:xfrm>
                <a:prstGeom prst="roundRect">
                  <a:avLst/>
                </a:prstGeom>
                <a:solidFill>
                  <a:schemeClr val="accent5">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95" name="TextBox 94"/>
                <p:cNvSpPr txBox="1"/>
                <p:nvPr/>
              </p:nvSpPr>
              <p:spPr>
                <a:xfrm>
                  <a:off x="-961730" y="2399926"/>
                  <a:ext cx="1617752" cy="769441"/>
                </a:xfrm>
                <a:prstGeom prst="rect">
                  <a:avLst/>
                </a:prstGeom>
                <a:noFill/>
              </p:spPr>
              <p:txBody>
                <a:bodyPr wrap="none" rtlCol="0">
                  <a:spAutoFit/>
                </a:bodyPr>
                <a:lstStyle/>
                <a:p>
                  <a:pPr algn="ctr"/>
                  <a:r>
                    <a:rPr lang="en-US" sz="4400" b="1" dirty="0" err="1">
                      <a:solidFill>
                        <a:schemeClr val="bg1"/>
                      </a:solidFill>
                      <a:latin typeface="Tahoma" panose="020B0604030504040204" pitchFamily="34" charset="0"/>
                      <a:ea typeface="Tahoma" panose="020B0604030504040204" pitchFamily="34" charset="0"/>
                      <a:cs typeface="Tahoma" panose="020B0604030504040204" pitchFamily="34" charset="0"/>
                    </a:rPr>
                    <a:t>Ví</a:t>
                  </a:r>
                  <a:r>
                    <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bg1"/>
                      </a:solidFill>
                      <a:latin typeface="Tahoma" panose="020B0604030504040204" pitchFamily="34" charset="0"/>
                      <a:ea typeface="Tahoma" panose="020B0604030504040204" pitchFamily="34" charset="0"/>
                      <a:cs typeface="Tahoma" panose="020B0604030504040204" pitchFamily="34" charset="0"/>
                    </a:rPr>
                    <a:t>dụ</a:t>
                  </a:r>
                  <a:endPar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49" name="Group 32"/>
              <p:cNvGrpSpPr/>
              <p:nvPr/>
            </p:nvGrpSpPr>
            <p:grpSpPr>
              <a:xfrm>
                <a:off x="1447801" y="10163801"/>
                <a:ext cx="1392456" cy="2340930"/>
                <a:chOff x="7459669" y="7725421"/>
                <a:chExt cx="1785468" cy="2341199"/>
              </a:xfrm>
            </p:grpSpPr>
            <p:sp>
              <p:nvSpPr>
                <p:cNvPr id="50" name="Isosceles Triangle 44"/>
                <p:cNvSpPr/>
                <p:nvPr/>
              </p:nvSpPr>
              <p:spPr>
                <a:xfrm rot="16200000">
                  <a:off x="7469936" y="9126641"/>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51" name="Group 41"/>
                <p:cNvGrpSpPr/>
                <p:nvPr/>
              </p:nvGrpSpPr>
              <p:grpSpPr>
                <a:xfrm>
                  <a:off x="7469191" y="7725421"/>
                  <a:ext cx="1775946" cy="2341199"/>
                  <a:chOff x="7469191" y="7725421"/>
                  <a:chExt cx="1775946" cy="2341199"/>
                </a:xfrm>
              </p:grpSpPr>
              <p:sp>
                <p:nvSpPr>
                  <p:cNvPr id="52" name="Round Same Side Corner Rectangle 51"/>
                  <p:cNvSpPr/>
                  <p:nvPr/>
                </p:nvSpPr>
                <p:spPr>
                  <a:xfrm rot="5400000">
                    <a:off x="7962885" y="8784369"/>
                    <a:ext cx="788557" cy="1775946"/>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53" name="TextBox 52"/>
                  <p:cNvSpPr txBox="1"/>
                  <p:nvPr/>
                </p:nvSpPr>
                <p:spPr>
                  <a:xfrm>
                    <a:off x="8104940" y="7725421"/>
                    <a:ext cx="656097" cy="707968"/>
                  </a:xfrm>
                  <a:prstGeom prst="rect">
                    <a:avLst/>
                  </a:prstGeom>
                  <a:noFill/>
                </p:spPr>
                <p:txBody>
                  <a:bodyPr wrap="non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3</a:t>
                    </a:r>
                  </a:p>
                </p:txBody>
              </p:sp>
            </p:grpSp>
          </p:grpSp>
        </p:grpSp>
        <p:sp>
          <p:nvSpPr>
            <p:cNvPr id="103" name="Google Shape;122;p14">
              <a:extLst>
                <a:ext uri="{FF2B5EF4-FFF2-40B4-BE49-F238E27FC236}">
                  <a16:creationId xmlns:a16="http://schemas.microsoft.com/office/drawing/2014/main" xmlns="" id="{FAF7E6E7-D68E-4774-9801-54F6529B128E}"/>
                </a:ext>
              </a:extLst>
            </p:cNvPr>
            <p:cNvSpPr/>
            <p:nvPr/>
          </p:nvSpPr>
          <p:spPr>
            <a:xfrm>
              <a:off x="3165290" y="3009806"/>
              <a:ext cx="3768909" cy="882637"/>
            </a:xfrm>
            <a:prstGeom prst="rect">
              <a:avLst/>
            </a:prstGeom>
            <a:noFill/>
            <a:ln>
              <a:noFill/>
            </a:ln>
            <a:effectLst>
              <a:outerShdw blurRad="152400" dist="317500" dir="5400000" sx="90000" sy="-19000" rotWithShape="0">
                <a:srgbClr val="000000">
                  <a:alpha val="14901"/>
                </a:srgbClr>
              </a:outerShdw>
            </a:effectLst>
          </p:spPr>
          <p:txBody>
            <a:bodyPr spcFirstLastPara="1" wrap="square" lIns="91425" tIns="45700" rIns="91425" bIns="45700" anchor="t" anchorCtr="0">
              <a:noAutofit/>
              <a:scene3d>
                <a:camera prst="orthographicFront"/>
                <a:lightRig rig="threePt" dir="t"/>
              </a:scene3d>
              <a:sp3d prstMaterial="metal"/>
            </a:bodyPr>
            <a:lstStyle/>
            <a:p>
              <a:pPr marL="0" marR="0" lvl="0" indent="0" algn="ctr" rtl="0">
                <a:spcBef>
                  <a:spcPts val="0"/>
                </a:spcBef>
                <a:spcAft>
                  <a:spcPts val="0"/>
                </a:spcAft>
                <a:buNone/>
              </a:pPr>
              <a:r>
                <a:rPr lang="en-US" sz="6000" dirty="0">
                  <a:solidFill>
                    <a:srgbClr val="FF0000"/>
                  </a:solidFill>
                  <a:effectLst>
                    <a:glow rad="76200">
                      <a:srgbClr val="FFFF00">
                        <a:alpha val="47000"/>
                      </a:srgbClr>
                    </a:glow>
                    <a:outerShdw blurRad="50800" dist="38100" dir="18900000" algn="bl" rotWithShape="0">
                      <a:srgbClr val="0000CC">
                        <a:alpha val="40000"/>
                      </a:srgbClr>
                    </a:outerShdw>
                  </a:effectLst>
                  <a:latin typeface="Bahnschrift SemiBold SemiConden" panose="020B0502040204020203" pitchFamily="34" charset="0"/>
                  <a:sym typeface="Baumans"/>
                </a:rPr>
                <a:t>HÌNH HỌC</a:t>
              </a:r>
              <a:endParaRPr sz="6000" dirty="0">
                <a:solidFill>
                  <a:srgbClr val="FF0000"/>
                </a:solidFill>
                <a:effectLst>
                  <a:glow rad="76200">
                    <a:srgbClr val="FFFF00">
                      <a:alpha val="47000"/>
                    </a:srgbClr>
                  </a:glow>
                  <a:outerShdw blurRad="50800" dist="38100" dir="18900000" algn="bl" rotWithShape="0">
                    <a:srgbClr val="0000CC">
                      <a:alpha val="40000"/>
                    </a:srgbClr>
                  </a:outerShdw>
                </a:effectLst>
                <a:latin typeface="Bahnschrift SemiBold SemiConden" panose="020B0502040204020203" pitchFamily="34" charset="0"/>
              </a:endParaRPr>
            </a:p>
          </p:txBody>
        </p:sp>
        <p:grpSp>
          <p:nvGrpSpPr>
            <p:cNvPr id="105" name="Group 104">
              <a:extLst>
                <a:ext uri="{FF2B5EF4-FFF2-40B4-BE49-F238E27FC236}">
                  <a16:creationId xmlns:a16="http://schemas.microsoft.com/office/drawing/2014/main" xmlns="" id="{7EC462C3-097E-478F-9154-33220765427C}"/>
                </a:ext>
              </a:extLst>
            </p:cNvPr>
            <p:cNvGrpSpPr/>
            <p:nvPr/>
          </p:nvGrpSpPr>
          <p:grpSpPr>
            <a:xfrm>
              <a:off x="4441592" y="3900043"/>
              <a:ext cx="1316269" cy="1323399"/>
              <a:chOff x="4902568" y="2922072"/>
              <a:chExt cx="1316269" cy="1323399"/>
            </a:xfrm>
          </p:grpSpPr>
          <p:grpSp>
            <p:nvGrpSpPr>
              <p:cNvPr id="106" name="Group 105">
                <a:extLst>
                  <a:ext uri="{FF2B5EF4-FFF2-40B4-BE49-F238E27FC236}">
                    <a16:creationId xmlns:a16="http://schemas.microsoft.com/office/drawing/2014/main" xmlns="" id="{392A2278-170A-49E8-B48D-301797CCDF5E}"/>
                  </a:ext>
                </a:extLst>
              </p:cNvPr>
              <p:cNvGrpSpPr/>
              <p:nvPr/>
            </p:nvGrpSpPr>
            <p:grpSpPr>
              <a:xfrm>
                <a:off x="5015148" y="2971696"/>
                <a:ext cx="1175009" cy="1143519"/>
                <a:chOff x="5015148" y="2971695"/>
                <a:chExt cx="1175009" cy="1143520"/>
              </a:xfrm>
            </p:grpSpPr>
            <p:sp>
              <p:nvSpPr>
                <p:cNvPr id="108" name="Oval 107">
                  <a:extLst>
                    <a:ext uri="{FF2B5EF4-FFF2-40B4-BE49-F238E27FC236}">
                      <a16:creationId xmlns:a16="http://schemas.microsoft.com/office/drawing/2014/main" xmlns="" id="{4E1041DC-D475-450B-91E9-794165D6DE77}"/>
                    </a:ext>
                  </a:extLst>
                </p:cNvPr>
                <p:cNvSpPr/>
                <p:nvPr/>
              </p:nvSpPr>
              <p:spPr>
                <a:xfrm>
                  <a:off x="5015148" y="2971695"/>
                  <a:ext cx="1175009" cy="1143520"/>
                </a:xfrm>
                <a:prstGeom prst="ellipse">
                  <a:avLst/>
                </a:prstGeom>
                <a:solidFill>
                  <a:srgbClr val="FFFF00"/>
                </a:solidFill>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xmlns="" id="{1BBB2B80-ECD5-421E-A4F7-BBA59D5C9CDF}"/>
                    </a:ext>
                  </a:extLst>
                </p:cNvPr>
                <p:cNvSpPr/>
                <p:nvPr/>
              </p:nvSpPr>
              <p:spPr>
                <a:xfrm>
                  <a:off x="5015148" y="2993775"/>
                  <a:ext cx="1091111" cy="1121440"/>
                </a:xfrm>
                <a:prstGeom prst="ellipse">
                  <a:avLst/>
                </a:prstGeom>
                <a:solidFill>
                  <a:srgbClr val="3333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7" name="Google Shape;123;p14">
                <a:extLst>
                  <a:ext uri="{FF2B5EF4-FFF2-40B4-BE49-F238E27FC236}">
                    <a16:creationId xmlns:a16="http://schemas.microsoft.com/office/drawing/2014/main" xmlns="" id="{F38EB064-8955-4FC1-9AF5-C49985002268}"/>
                  </a:ext>
                </a:extLst>
              </p:cNvPr>
              <p:cNvSpPr txBox="1"/>
              <p:nvPr/>
            </p:nvSpPr>
            <p:spPr>
              <a:xfrm>
                <a:off x="4902568" y="2922072"/>
                <a:ext cx="1316269" cy="1323399"/>
              </a:xfrm>
              <a:prstGeom prst="rect">
                <a:avLst/>
              </a:prstGeom>
              <a:noFill/>
              <a:ln>
                <a:noFill/>
              </a:ln>
              <a:effectLst>
                <a:innerShdw blurRad="63500" dist="50800">
                  <a:prstClr val="black">
                    <a:alpha val="50000"/>
                  </a:prstClr>
                </a:inn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8000">
                    <a:solidFill>
                      <a:schemeClr val="bg1"/>
                    </a:solidFill>
                    <a:latin typeface="Yu Gothic UI Semilight" panose="020B0400000000000000" pitchFamily="34" charset="-128"/>
                    <a:ea typeface="Yu Gothic UI Semilight" panose="020B0400000000000000" pitchFamily="34" charset="-128"/>
                  </a:rPr>
                  <a:t>➉</a:t>
                </a:r>
                <a:endParaRPr sz="8000" dirty="0">
                  <a:solidFill>
                    <a:schemeClr val="bg1"/>
                  </a:solidFill>
                </a:endParaRPr>
              </a:p>
            </p:txBody>
          </p:sp>
        </p:grpSp>
      </p:grpSp>
      <p:grpSp>
        <p:nvGrpSpPr>
          <p:cNvPr id="112" name="Group 111">
            <a:extLst>
              <a:ext uri="{FF2B5EF4-FFF2-40B4-BE49-F238E27FC236}">
                <a16:creationId xmlns:a16="http://schemas.microsoft.com/office/drawing/2014/main" xmlns="" id="{1F6311BF-A4CF-4E55-85D0-0A86514BB33B}"/>
              </a:ext>
            </a:extLst>
          </p:cNvPr>
          <p:cNvGrpSpPr/>
          <p:nvPr/>
        </p:nvGrpSpPr>
        <p:grpSpPr>
          <a:xfrm>
            <a:off x="7279296" y="3347059"/>
            <a:ext cx="11110068" cy="1275969"/>
            <a:chOff x="71819" y="108752"/>
            <a:chExt cx="6395438" cy="872484"/>
          </a:xfrm>
        </p:grpSpPr>
        <p:pic>
          <p:nvPicPr>
            <p:cNvPr id="113" name="Picture 112">
              <a:extLst>
                <a:ext uri="{FF2B5EF4-FFF2-40B4-BE49-F238E27FC236}">
                  <a16:creationId xmlns:a16="http://schemas.microsoft.com/office/drawing/2014/main" xmlns="" id="{E248C2BE-8566-4C92-B9DC-0F7EBDD761BF}"/>
                </a:ext>
              </a:extLst>
            </p:cNvPr>
            <p:cNvPicPr>
              <a:picLocks noChangeAspect="1"/>
            </p:cNvPicPr>
            <p:nvPr/>
          </p:nvPicPr>
          <p:blipFill>
            <a:blip r:embed="rId4"/>
            <a:stretch>
              <a:fillRect/>
            </a:stretch>
          </p:blipFill>
          <p:spPr>
            <a:xfrm>
              <a:off x="71819" y="148683"/>
              <a:ext cx="6395438" cy="824094"/>
            </a:xfrm>
            <a:prstGeom prst="rect">
              <a:avLst/>
            </a:prstGeom>
          </p:spPr>
        </p:pic>
        <p:sp>
          <p:nvSpPr>
            <p:cNvPr id="114" name="TextBox 321">
              <a:extLst>
                <a:ext uri="{FF2B5EF4-FFF2-40B4-BE49-F238E27FC236}">
                  <a16:creationId xmlns:a16="http://schemas.microsoft.com/office/drawing/2014/main" xmlns="" id="{39A246B9-3D0B-4A2B-A2B0-AD412E909BB4}"/>
                </a:ext>
              </a:extLst>
            </p:cNvPr>
            <p:cNvSpPr txBox="1"/>
            <p:nvPr/>
          </p:nvSpPr>
          <p:spPr>
            <a:xfrm>
              <a:off x="1236809" y="245789"/>
              <a:ext cx="4239341" cy="595896"/>
            </a:xfrm>
            <a:prstGeom prst="rect">
              <a:avLst/>
            </a:prstGeom>
            <a:noFill/>
          </p:spPr>
          <p:txBody>
            <a:bodyPr wrap="square" rtlCol="0">
              <a:noAutofit/>
            </a:bodyPr>
            <a:lstStyle/>
            <a:p>
              <a:pPr marL="0" marR="0" algn="ctr">
                <a:lnSpc>
                  <a:spcPct val="106000"/>
                </a:lnSpc>
                <a:spcBef>
                  <a:spcPts val="0"/>
                </a:spcBef>
                <a:spcAft>
                  <a:spcPts val="800"/>
                </a:spcAft>
              </a:pPr>
              <a:r>
                <a:rPr lang="en-US" sz="5400" b="1" dirty="0">
                  <a:solidFill>
                    <a:srgbClr val="FCFFEF"/>
                  </a:solidFill>
                  <a:effectLst/>
                  <a:latin typeface="Calibri" panose="020F0502020204030204" pitchFamily="34" charset="0"/>
                  <a:ea typeface="Cascadia Mono" panose="020B0609020000020004" pitchFamily="49" charset="0"/>
                  <a:cs typeface="Times New Roman" panose="02020603050405020304" pitchFamily="18" charset="0"/>
                </a:rPr>
                <a:t>PARABOL</a:t>
              </a:r>
              <a:endParaRPr lang="en-US" sz="5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5" name="TextBox 321">
              <a:extLst>
                <a:ext uri="{FF2B5EF4-FFF2-40B4-BE49-F238E27FC236}">
                  <a16:creationId xmlns:a16="http://schemas.microsoft.com/office/drawing/2014/main" xmlns="" id="{EFE5FD9A-8DAE-41E9-BE5B-4B8636094028}"/>
                </a:ext>
              </a:extLst>
            </p:cNvPr>
            <p:cNvSpPr txBox="1"/>
            <p:nvPr/>
          </p:nvSpPr>
          <p:spPr>
            <a:xfrm>
              <a:off x="366091" y="108752"/>
              <a:ext cx="715323" cy="872484"/>
            </a:xfrm>
            <a:prstGeom prst="rect">
              <a:avLst/>
            </a:prstGeom>
            <a:noFill/>
          </p:spPr>
          <p:txBody>
            <a:bodyPr wrap="square" rtlCol="0">
              <a:noAutofit/>
            </a:bodyPr>
            <a:lstStyle/>
            <a:p>
              <a:pPr marL="0" marR="0" algn="ctr">
                <a:lnSpc>
                  <a:spcPct val="106000"/>
                </a:lnSpc>
                <a:spcBef>
                  <a:spcPts val="0"/>
                </a:spcBef>
                <a:spcAft>
                  <a:spcPts val="800"/>
                </a:spcAft>
              </a:pPr>
              <a:r>
                <a:rPr lang="en-US" sz="6000" b="1" dirty="0">
                  <a:solidFill>
                    <a:srgbClr val="FFFFFF"/>
                  </a:solidFill>
                  <a:latin typeface="Calibri" panose="020F0502020204030204" pitchFamily="34" charset="0"/>
                  <a:ea typeface="Cascadia Mono" panose="020B0609020000020004" pitchFamily="49" charset="0"/>
                  <a:cs typeface="Times New Roman" panose="02020603050405020304" pitchFamily="18" charset="0"/>
                </a:rPr>
                <a:t>7</a:t>
              </a:r>
              <a:endParaRPr lang="en-US" sz="60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66" name="Rounded Rectangle 89">
            <a:extLst>
              <a:ext uri="{FF2B5EF4-FFF2-40B4-BE49-F238E27FC236}">
                <a16:creationId xmlns:a16="http://schemas.microsoft.com/office/drawing/2014/main" xmlns="" id="{4FBDA8FD-8015-4EA5-8366-128AF78C4C60}"/>
              </a:ext>
            </a:extLst>
          </p:cNvPr>
          <p:cNvSpPr/>
          <p:nvPr/>
        </p:nvSpPr>
        <p:spPr>
          <a:xfrm>
            <a:off x="3041042" y="9406128"/>
            <a:ext cx="4274158" cy="804672"/>
          </a:xfrm>
          <a:prstGeom prst="roundRect">
            <a:avLst/>
          </a:prstGeom>
          <a:solidFill>
            <a:schemeClr val="accent5">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67" name="TextBox 66">
            <a:extLst>
              <a:ext uri="{FF2B5EF4-FFF2-40B4-BE49-F238E27FC236}">
                <a16:creationId xmlns:a16="http://schemas.microsoft.com/office/drawing/2014/main" xmlns="" id="{75637B28-B5FC-4D1E-AAB8-5C4847E6208C}"/>
              </a:ext>
            </a:extLst>
          </p:cNvPr>
          <p:cNvSpPr txBox="1"/>
          <p:nvPr/>
        </p:nvSpPr>
        <p:spPr>
          <a:xfrm>
            <a:off x="3288760" y="9379074"/>
            <a:ext cx="3757488" cy="769441"/>
          </a:xfrm>
          <a:prstGeom prst="rect">
            <a:avLst/>
          </a:prstGeom>
          <a:noFill/>
        </p:spPr>
        <p:txBody>
          <a:bodyPr wrap="square" rtlCol="0">
            <a:spAutoFit/>
          </a:bodyPr>
          <a:lstStyle/>
          <a:p>
            <a:pPr algn="ctr"/>
            <a:r>
              <a:rPr lang="en-US" sz="4400" b="1" dirty="0" err="1">
                <a:solidFill>
                  <a:schemeClr val="bg1"/>
                </a:solidFill>
                <a:latin typeface="Tahoma" panose="020B0604030504040204" pitchFamily="34" charset="0"/>
                <a:ea typeface="Tahoma" panose="020B0604030504040204" pitchFamily="34" charset="0"/>
                <a:cs typeface="Tahoma" panose="020B0604030504040204" pitchFamily="34" charset="0"/>
              </a:rPr>
              <a:t>Hoạt</a:t>
            </a:r>
            <a:r>
              <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bg1"/>
                </a:solidFill>
                <a:latin typeface="Tahoma" panose="020B0604030504040204" pitchFamily="34" charset="0"/>
                <a:ea typeface="Tahoma" panose="020B0604030504040204" pitchFamily="34" charset="0"/>
                <a:cs typeface="Tahoma" panose="020B0604030504040204" pitchFamily="34" charset="0"/>
              </a:rPr>
              <a:t>động</a:t>
            </a:r>
            <a:r>
              <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rPr>
              <a:t> 2</a:t>
            </a:r>
          </a:p>
        </p:txBody>
      </p:sp>
      <p:sp>
        <p:nvSpPr>
          <p:cNvPr id="68" name="Rounded Rectangle 93">
            <a:extLst>
              <a:ext uri="{FF2B5EF4-FFF2-40B4-BE49-F238E27FC236}">
                <a16:creationId xmlns:a16="http://schemas.microsoft.com/office/drawing/2014/main" xmlns="" id="{FF88F3EA-81C9-4AF6-8E8A-CF8FDA88BD79}"/>
              </a:ext>
            </a:extLst>
          </p:cNvPr>
          <p:cNvSpPr/>
          <p:nvPr/>
        </p:nvSpPr>
        <p:spPr>
          <a:xfrm>
            <a:off x="3048000" y="10472928"/>
            <a:ext cx="4274158" cy="804672"/>
          </a:xfrm>
          <a:prstGeom prst="roundRect">
            <a:avLst/>
          </a:prstGeom>
          <a:solidFill>
            <a:schemeClr val="accent5">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81" name="TextBox 80">
            <a:extLst>
              <a:ext uri="{FF2B5EF4-FFF2-40B4-BE49-F238E27FC236}">
                <a16:creationId xmlns:a16="http://schemas.microsoft.com/office/drawing/2014/main" xmlns="" id="{E440AA67-1D14-4DB0-8747-BEAB67E93C98}"/>
              </a:ext>
            </a:extLst>
          </p:cNvPr>
          <p:cNvSpPr txBox="1"/>
          <p:nvPr/>
        </p:nvSpPr>
        <p:spPr>
          <a:xfrm>
            <a:off x="3389607" y="10457351"/>
            <a:ext cx="1617752" cy="769441"/>
          </a:xfrm>
          <a:prstGeom prst="rect">
            <a:avLst/>
          </a:prstGeom>
          <a:noFill/>
        </p:spPr>
        <p:txBody>
          <a:bodyPr wrap="none" rtlCol="0">
            <a:spAutoFit/>
          </a:bodyPr>
          <a:lstStyle/>
          <a:p>
            <a:pPr algn="ctr"/>
            <a:r>
              <a:rPr lang="en-US" sz="4400" b="1" dirty="0" err="1">
                <a:solidFill>
                  <a:schemeClr val="bg1"/>
                </a:solidFill>
                <a:latin typeface="Tahoma" panose="020B0604030504040204" pitchFamily="34" charset="0"/>
                <a:ea typeface="Tahoma" panose="020B0604030504040204" pitchFamily="34" charset="0"/>
                <a:cs typeface="Tahoma" panose="020B0604030504040204" pitchFamily="34" charset="0"/>
              </a:rPr>
              <a:t>Ví</a:t>
            </a:r>
            <a:r>
              <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bg1"/>
                </a:solidFill>
                <a:latin typeface="Tahoma" panose="020B0604030504040204" pitchFamily="34" charset="0"/>
                <a:ea typeface="Tahoma" panose="020B0604030504040204" pitchFamily="34" charset="0"/>
                <a:cs typeface="Tahoma" panose="020B0604030504040204" pitchFamily="34" charset="0"/>
              </a:rPr>
              <a:t>dụ</a:t>
            </a:r>
            <a:endPar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2184254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7" name="Title 1">
                <a:extLst>
                  <a:ext uri="{FF2B5EF4-FFF2-40B4-BE49-F238E27FC236}">
                    <a16:creationId xmlns:a16="http://schemas.microsoft.com/office/drawing/2014/main" xmlns="" id="{D87ADF89-46F9-4713-9744-A644701231B8}"/>
                  </a:ext>
                </a:extLst>
              </p:cNvPr>
              <p:cNvSpPr txBox="1">
                <a:spLocks/>
              </p:cNvSpPr>
              <p:nvPr/>
            </p:nvSpPr>
            <p:spPr>
              <a:xfrm>
                <a:off x="838200" y="1879601"/>
                <a:ext cx="23164800" cy="2997199"/>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pPr marL="0" marR="0" lvl="0" indent="0" algn="just" defTabSz="1828800"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p>
              <a:p>
                <a:pPr marL="0" marR="0" lvl="0" indent="0" algn="just" defTabSz="1828800" rtl="0" eaLnBrk="1" fontAlgn="auto" latinLnBrk="0" hangingPunct="1">
                  <a:lnSpc>
                    <a:spcPct val="90000"/>
                  </a:lnSpc>
                  <a:spcBef>
                    <a:spcPct val="0"/>
                  </a:spcBef>
                  <a:spcAft>
                    <a:spcPts val="0"/>
                  </a:spcAft>
                  <a:buClrTx/>
                  <a:buSzTx/>
                  <a:buFontTx/>
                  <a:buNone/>
                  <a:tabLst/>
                  <a:defRPr/>
                </a:pPr>
                <a:r>
                  <a:rPr kumimoji="0" lang="en-US" sz="5400" b="1" i="0" u="none" strike="noStrike" kern="1200" cap="none" spc="0" normalizeH="0" baseline="0" noProof="0">
                    <a:ln>
                      <a:noFill/>
                    </a:ln>
                    <a:solidFill>
                      <a:prstClr val="black"/>
                    </a:solidFill>
                    <a:effectLst/>
                    <a:uLnTx/>
                    <a:uFillTx/>
                    <a:latin typeface="Tomaho"/>
                    <a:ea typeface="+mj-ea"/>
                    <a:cs typeface="+mj-cs"/>
                  </a:rPr>
                  <a:t>	</a:t>
                </a:r>
                <a: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3.14. Trong mặt phẳng tọa độ</a:t>
                </a:r>
                <a14:m>
                  <m:oMath xmlns:m="http://schemas.openxmlformats.org/officeDocument/2006/math">
                    <m:r>
                      <a:rPr kumimoji="0" lang="en-US" sz="4800" b="1" i="0" u="none" strike="noStrike" kern="1200" cap="none" spc="0" normalizeH="0" baseline="0" noProof="0" smtClean="0">
                        <a:ln>
                          <a:noFill/>
                        </a:ln>
                        <a:solidFill>
                          <a:prstClr val="black"/>
                        </a:solidFill>
                        <a:effectLst/>
                        <a:uLnTx/>
                        <a:uFillTx/>
                        <a:latin typeface="Cambria Math" panose="02040503050406030204" pitchFamily="18" charset="0"/>
                        <a:ea typeface="+mj-ea"/>
                        <a:cs typeface="+mj-cs"/>
                      </a:rPr>
                      <m:t> </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j-ea"/>
                        <a:cs typeface="+mj-cs"/>
                      </a:rPr>
                      <m:t>𝑶𝒙𝒚</m:t>
                    </m:r>
                  </m:oMath>
                </a14:m>
                <a: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parabol </a:t>
                </a:r>
                <a14:m>
                  <m:oMath xmlns:m="http://schemas.openxmlformats.org/officeDocument/2006/math">
                    <m:d>
                      <m:dPr>
                        <m:ctrlPr>
                          <a:rPr kumimoji="0" lang="vi-VN" sz="4800" b="1" i="1" u="none" strike="noStrike" kern="1200" cap="none" spc="0" normalizeH="0" baseline="0" noProof="0">
                            <a:ln>
                              <a:noFill/>
                            </a:ln>
                            <a:solidFill>
                              <a:prstClr val="black"/>
                            </a:solidFill>
                            <a:effectLst/>
                            <a:uLnTx/>
                            <a:uFillTx/>
                            <a:latin typeface="Cambria Math" panose="02040503050406030204" pitchFamily="18" charset="0"/>
                            <a:ea typeface="+mj-ea"/>
                            <a:cs typeface="+mj-cs"/>
                          </a:rPr>
                        </m:ctrlPr>
                      </m:dPr>
                      <m:e>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j-ea"/>
                            <a:cs typeface="+mj-cs"/>
                          </a:rPr>
                          <m:t>𝑷</m:t>
                        </m:r>
                      </m:e>
                    </m:d>
                  </m:oMath>
                </a14:m>
                <a: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có phương trình chính tắc và đi qua điểm</a:t>
                </a:r>
                <a14:m>
                  <m:oMath xmlns:m="http://schemas.openxmlformats.org/officeDocument/2006/math">
                    <m:r>
                      <a:rPr kumimoji="0" lang="en-US" sz="4800" b="1" i="0" u="none" strike="noStrike" kern="1200" cap="none" spc="0" normalizeH="0" baseline="0" noProof="0" smtClean="0">
                        <a:ln>
                          <a:noFill/>
                        </a:ln>
                        <a:solidFill>
                          <a:prstClr val="black"/>
                        </a:solidFill>
                        <a:effectLst/>
                        <a:uLnTx/>
                        <a:uFillTx/>
                        <a:latin typeface="Cambria Math" panose="02040503050406030204" pitchFamily="18" charset="0"/>
                        <a:ea typeface="+mj-ea"/>
                        <a:cs typeface="+mj-cs"/>
                      </a:rPr>
                      <m:t> </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j-ea"/>
                        <a:cs typeface="+mj-cs"/>
                      </a:rPr>
                      <m:t>𝑴</m:t>
                    </m:r>
                    <m:d>
                      <m:dPr>
                        <m:ctrlPr>
                          <a:rPr kumimoji="0" lang="vi-VN" sz="4800" b="1" i="1" u="none" strike="noStrike" kern="1200" cap="none" spc="0" normalizeH="0" baseline="0" noProof="0">
                            <a:ln>
                              <a:noFill/>
                            </a:ln>
                            <a:solidFill>
                              <a:prstClr val="black"/>
                            </a:solidFill>
                            <a:effectLst/>
                            <a:uLnTx/>
                            <a:uFillTx/>
                            <a:latin typeface="Cambria Math" panose="02040503050406030204" pitchFamily="18" charset="0"/>
                            <a:ea typeface="+mj-ea"/>
                            <a:cs typeface="+mj-cs"/>
                          </a:rPr>
                        </m:ctrlPr>
                      </m:dPr>
                      <m:e>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j-ea"/>
                            <a:cs typeface="+mj-cs"/>
                          </a:rPr>
                          <m:t>𝟑</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j-ea"/>
                            <a:cs typeface="+mj-cs"/>
                          </a:rPr>
                          <m:t>;</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j-ea"/>
                            <a:cs typeface="+mj-cs"/>
                          </a:rPr>
                          <m:t>𝟑</m:t>
                        </m:r>
                        <m:rad>
                          <m:radPr>
                            <m:degHide m:val="on"/>
                            <m:ctrlPr>
                              <a:rPr kumimoji="0" lang="vi-VN" sz="4800" b="1" i="1" u="none" strike="noStrike" kern="1200" cap="none" spc="0" normalizeH="0" baseline="0" noProof="0">
                                <a:ln>
                                  <a:noFill/>
                                </a:ln>
                                <a:solidFill>
                                  <a:prstClr val="black"/>
                                </a:solidFill>
                                <a:effectLst/>
                                <a:uLnTx/>
                                <a:uFillTx/>
                                <a:latin typeface="Cambria Math" panose="02040503050406030204" pitchFamily="18" charset="0"/>
                                <a:ea typeface="+mj-ea"/>
                                <a:cs typeface="+mj-cs"/>
                              </a:rPr>
                            </m:ctrlPr>
                          </m:radPr>
                          <m:deg/>
                          <m:e>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j-ea"/>
                                <a:cs typeface="+mj-cs"/>
                              </a:rPr>
                              <m:t>𝟐</m:t>
                            </m:r>
                          </m:e>
                        </m:rad>
                      </m:e>
                    </m:d>
                  </m:oMath>
                </a14:m>
                <a: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Tìm bán kính qua tiêu và khoảng cách từ tiêu điểm tới đường chuẩn của</a:t>
                </a:r>
                <a:r>
                  <a:rPr kumimoji="0" lang="vi-VN"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ctrlPr>
                          <a:rPr kumimoji="0" lang="vi-VN" sz="4800" b="1" i="1" u="none" strike="noStrike" kern="1200" cap="none" spc="0" normalizeH="0" baseline="0" noProof="0">
                            <a:ln>
                              <a:noFill/>
                            </a:ln>
                            <a:solidFill>
                              <a:prstClr val="black"/>
                            </a:solidFill>
                            <a:effectLst/>
                            <a:uLnTx/>
                            <a:uFillTx/>
                            <a:latin typeface="Cambria Math" panose="02040503050406030204" pitchFamily="18" charset="0"/>
                            <a:ea typeface="+mj-ea"/>
                            <a:cs typeface="+mj-cs"/>
                          </a:rPr>
                        </m:ctrlPr>
                      </m:dPr>
                      <m:e>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j-ea"/>
                            <a:cs typeface="+mj-cs"/>
                          </a:rPr>
                          <m:t>𝑷</m:t>
                        </m:r>
                      </m:e>
                    </m:d>
                  </m:oMath>
                </a14:m>
                <a: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t>
                </a:r>
                <a:endParaRPr kumimoji="0" lang="vi-VN"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just" defTabSz="1828800" rtl="0" eaLnBrk="1" fontAlgn="auto" latinLnBrk="0" hangingPunct="1">
                  <a:lnSpc>
                    <a:spcPct val="90000"/>
                  </a:lnSpc>
                  <a:spcBef>
                    <a:spcPct val="0"/>
                  </a:spcBef>
                  <a:spcAft>
                    <a:spcPts val="0"/>
                  </a:spcAft>
                  <a:buClrTx/>
                  <a:buSzTx/>
                  <a:buFontTx/>
                  <a:buNone/>
                  <a:tabLst/>
                  <a:defRPr/>
                </a:pPr>
                <a:endParaRPr kumimoji="0" lang="vi-VN"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97" name="Title 1">
                <a:extLst>
                  <a:ext uri="{FF2B5EF4-FFF2-40B4-BE49-F238E27FC236}">
                    <a16:creationId xmlns:a16="http://schemas.microsoft.com/office/drawing/2014/main" id="{D87ADF89-46F9-4713-9744-A644701231B8}"/>
                  </a:ext>
                </a:extLst>
              </p:cNvPr>
              <p:cNvSpPr txBox="1">
                <a:spLocks noRot="1" noChangeAspect="1" noMove="1" noResize="1" noEditPoints="1" noAdjustHandles="1" noChangeArrowheads="1" noChangeShapeType="1" noTextEdit="1"/>
              </p:cNvSpPr>
              <p:nvPr/>
            </p:nvSpPr>
            <p:spPr>
              <a:xfrm>
                <a:off x="838200" y="1879601"/>
                <a:ext cx="23164800" cy="2997199"/>
              </a:xfrm>
              <a:prstGeom prst="rect">
                <a:avLst/>
              </a:prstGeom>
              <a:blipFill>
                <a:blip r:embed="rId3"/>
                <a:stretch>
                  <a:fillRect l="-1184" r="-1157" b="-7895"/>
                </a:stretch>
              </a:blipFill>
              <a:ln>
                <a:solidFill>
                  <a:schemeClr val="tx2">
                    <a:lumMod val="20000"/>
                    <a:lumOff val="80000"/>
                  </a:schemeClr>
                </a:solidFill>
              </a:ln>
            </p:spPr>
            <p:txBody>
              <a:bodyPr/>
              <a:lstStyle/>
              <a:p>
                <a:r>
                  <a:rPr lang="vi-VN">
                    <a:noFill/>
                  </a:rPr>
                  <a:t> </a:t>
                </a:r>
              </a:p>
            </p:txBody>
          </p:sp>
        </mc:Fallback>
      </mc:AlternateContent>
      <p:grpSp>
        <p:nvGrpSpPr>
          <p:cNvPr id="6" name="Group 5">
            <a:extLst>
              <a:ext uri="{FF2B5EF4-FFF2-40B4-BE49-F238E27FC236}">
                <a16:creationId xmlns:a16="http://schemas.microsoft.com/office/drawing/2014/main" xmlns="" id="{0CB462B8-9BC8-4DDD-8C30-C05E9B659D58}"/>
              </a:ext>
            </a:extLst>
          </p:cNvPr>
          <p:cNvGrpSpPr/>
          <p:nvPr/>
        </p:nvGrpSpPr>
        <p:grpSpPr>
          <a:xfrm>
            <a:off x="793474" y="1811335"/>
            <a:ext cx="4921527" cy="976227"/>
            <a:chOff x="22440" y="59288"/>
            <a:chExt cx="1016616" cy="190190"/>
          </a:xfrm>
        </p:grpSpPr>
        <p:grpSp>
          <p:nvGrpSpPr>
            <p:cNvPr id="8" name="Group 7">
              <a:extLst>
                <a:ext uri="{FF2B5EF4-FFF2-40B4-BE49-F238E27FC236}">
                  <a16:creationId xmlns:a16="http://schemas.microsoft.com/office/drawing/2014/main" xmlns="" id="{82489352-E56F-4D34-89C4-658FAFFCC6E9}"/>
                </a:ext>
              </a:extLst>
            </p:cNvPr>
            <p:cNvGrpSpPr/>
            <p:nvPr/>
          </p:nvGrpSpPr>
          <p:grpSpPr>
            <a:xfrm>
              <a:off x="22440" y="59288"/>
              <a:ext cx="953655" cy="159667"/>
              <a:chOff x="31572" y="60276"/>
              <a:chExt cx="1341810" cy="197595"/>
            </a:xfrm>
          </p:grpSpPr>
          <p:sp>
            <p:nvSpPr>
              <p:cNvPr id="10" name="Arrow: Pentagon 9">
                <a:extLst>
                  <a:ext uri="{FF2B5EF4-FFF2-40B4-BE49-F238E27FC236}">
                    <a16:creationId xmlns:a16="http://schemas.microsoft.com/office/drawing/2014/main" xmlns="" id="{C02AA6E2-EB1C-4B21-9914-2F93A0749EF8}"/>
                  </a:ext>
                </a:extLst>
              </p:cNvPr>
              <p:cNvSpPr/>
              <p:nvPr/>
            </p:nvSpPr>
            <p:spPr>
              <a:xfrm>
                <a:off x="204506" y="61809"/>
                <a:ext cx="1168876" cy="196062"/>
              </a:xfrm>
              <a:prstGeom prst="homePlate">
                <a:avLst/>
              </a:prstGeom>
              <a:solidFill>
                <a:srgbClr val="FCFFEF"/>
              </a:solidFill>
              <a:ln w="12700" cap="flat" cmpd="sng" algn="ctr">
                <a:solidFill>
                  <a:srgbClr val="ED7D31">
                    <a:lumMod val="20000"/>
                    <a:lumOff val="80000"/>
                  </a:srgbClr>
                </a:solidFill>
                <a:prstDash val="solid"/>
                <a:miter lim="800000"/>
              </a:ln>
              <a:effectLst/>
            </p:spPr>
            <p:txBody>
              <a:bodyPr rtlCol="0" anchor="ctr"/>
              <a:lstStyle/>
              <a:p>
                <a:pPr marL="0" marR="0" lvl="0" indent="0" algn="l" defTabSz="2177278" rtl="0" eaLnBrk="1" fontAlgn="auto" latinLnBrk="0" hangingPunct="1">
                  <a:lnSpc>
                    <a:spcPct val="106000"/>
                  </a:lnSpc>
                  <a:spcBef>
                    <a:spcPts val="0"/>
                  </a:spcBef>
                  <a:spcAft>
                    <a:spcPts val="800"/>
                  </a:spcAft>
                  <a:buClrTx/>
                  <a:buSzTx/>
                  <a:buFontTx/>
                  <a:buNone/>
                  <a:tabLst/>
                  <a:defRPr/>
                </a:pPr>
                <a:r>
                  <a:rPr kumimoji="0" lang="vi-VN" sz="4800" b="1" i="0" u="none" strike="noStrike" kern="1200" cap="none" spc="0" normalizeH="0" baseline="0" noProof="0">
                    <a:ln>
                      <a:noFill/>
                    </a:ln>
                    <a:solidFill>
                      <a:srgbClr val="0000CC"/>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vi-VN" sz="48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 name="Arrow: Chevron 10">
                <a:extLst>
                  <a:ext uri="{FF2B5EF4-FFF2-40B4-BE49-F238E27FC236}">
                    <a16:creationId xmlns:a16="http://schemas.microsoft.com/office/drawing/2014/main" xmlns="" id="{649CEE80-E53C-4254-BFE6-7D42627DDC09}"/>
                  </a:ext>
                </a:extLst>
              </p:cNvPr>
              <p:cNvSpPr/>
              <p:nvPr/>
            </p:nvSpPr>
            <p:spPr>
              <a:xfrm>
                <a:off x="31572" y="60341"/>
                <a:ext cx="162630" cy="196062"/>
              </a:xfrm>
              <a:prstGeom prst="chevron">
                <a:avLst/>
              </a:prstGeom>
              <a:solidFill>
                <a:srgbClr val="4472C4"/>
              </a:solidFill>
              <a:ln w="12700" cap="flat" cmpd="sng" algn="ctr">
                <a:noFill/>
                <a:prstDash val="solid"/>
                <a:miter lim="800000"/>
              </a:ln>
              <a:effectLst/>
            </p:spPr>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8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vi-VN" sz="48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2" name="Arrow: Chevron 11">
                <a:extLst>
                  <a:ext uri="{FF2B5EF4-FFF2-40B4-BE49-F238E27FC236}">
                    <a16:creationId xmlns:a16="http://schemas.microsoft.com/office/drawing/2014/main" xmlns="" id="{A05222D0-F0E9-4BC1-A4D9-9EF5B1B35547}"/>
                  </a:ext>
                </a:extLst>
              </p:cNvPr>
              <p:cNvSpPr/>
              <p:nvPr/>
            </p:nvSpPr>
            <p:spPr>
              <a:xfrm>
                <a:off x="116273" y="60276"/>
                <a:ext cx="176766" cy="196062"/>
              </a:xfrm>
              <a:prstGeom prst="chevron">
                <a:avLst/>
              </a:prstGeom>
              <a:solidFill>
                <a:srgbClr val="FFC000"/>
              </a:solidFill>
              <a:ln w="12700" cap="flat" cmpd="sng" algn="ctr">
                <a:noFill/>
                <a:prstDash val="solid"/>
                <a:miter lim="800000"/>
              </a:ln>
              <a:effectLst/>
            </p:spPr>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8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vi-VN" sz="48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9" name="TextBox 56">
              <a:extLst>
                <a:ext uri="{FF2B5EF4-FFF2-40B4-BE49-F238E27FC236}">
                  <a16:creationId xmlns:a16="http://schemas.microsoft.com/office/drawing/2014/main" xmlns="" id="{85E0F82A-2851-412A-B783-0B1CC448C6D1}"/>
                </a:ext>
              </a:extLst>
            </p:cNvPr>
            <p:cNvSpPr txBox="1"/>
            <p:nvPr/>
          </p:nvSpPr>
          <p:spPr>
            <a:xfrm>
              <a:off x="267428" y="62691"/>
              <a:ext cx="771628" cy="186787"/>
            </a:xfrm>
            <a:prstGeom prst="rect">
              <a:avLst/>
            </a:prstGeom>
            <a:noFill/>
          </p:spPr>
          <p:txBody>
            <a:bodyPr wrap="square">
              <a:noAutofit/>
            </a:bodyPr>
            <a:lstStyle/>
            <a:p>
              <a:pPr marL="0" marR="0" lvl="0" indent="0" algn="l" defTabSz="2177278" rtl="0" eaLnBrk="1" fontAlgn="auto" latinLnBrk="0" hangingPunct="1">
                <a:lnSpc>
                  <a:spcPct val="107000"/>
                </a:lnSpc>
                <a:spcBef>
                  <a:spcPts val="0"/>
                </a:spcBef>
                <a:spcAft>
                  <a:spcPts val="800"/>
                </a:spcAft>
                <a:buClrTx/>
                <a:buSzTx/>
                <a:buFontTx/>
                <a:buNone/>
                <a:tabLst/>
                <a:defRPr/>
              </a:pPr>
              <a:r>
                <a:rPr kumimoji="0" lang="en-US" sz="4800" b="1" i="0" u="none" strike="noStrike" kern="1200" cap="none" spc="0" normalizeH="0" baseline="0" noProof="0">
                  <a:ln>
                    <a:noFill/>
                  </a:ln>
                  <a:solidFill>
                    <a:srgbClr val="0000CC"/>
                  </a:solidFill>
                  <a:effectLst/>
                  <a:uLnTx/>
                  <a:uFillTx/>
                  <a:latin typeface="Tahoma" panose="020B0604030504040204" pitchFamily="34" charset="0"/>
                  <a:ea typeface="Tahoma" panose="020B0604030504040204" pitchFamily="34" charset="0"/>
                  <a:cs typeface="Tahoma" panose="020B0604030504040204" pitchFamily="34" charset="0"/>
                </a:rPr>
                <a:t>BÀI TẬP.</a:t>
              </a:r>
              <a:endParaRPr kumimoji="0" lang="vi-VN" sz="4800" b="0"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mc:AlternateContent xmlns:mc="http://schemas.openxmlformats.org/markup-compatibility/2006" xmlns:a14="http://schemas.microsoft.com/office/drawing/2010/main">
        <mc:Choice Requires="a14">
          <p:sp>
            <p:nvSpPr>
              <p:cNvPr id="13" name="Content Placeholder 2">
                <a:extLst>
                  <a:ext uri="{FF2B5EF4-FFF2-40B4-BE49-F238E27FC236}">
                    <a16:creationId xmlns:a16="http://schemas.microsoft.com/office/drawing/2014/main" xmlns="" id="{2B78E982-44F3-4901-B9F4-C93232403F27}"/>
                  </a:ext>
                </a:extLst>
              </p:cNvPr>
              <p:cNvSpPr txBox="1">
                <a:spLocks/>
              </p:cNvSpPr>
              <p:nvPr/>
            </p:nvSpPr>
            <p:spPr>
              <a:xfrm>
                <a:off x="838200" y="4945066"/>
                <a:ext cx="23164800" cy="8447883"/>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marR="0" lvl="0" indent="0" algn="ctr"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kumimoji="0" lang="en-US" sz="4800" b="1" i="0" u="none" strike="noStrike" kern="1200" cap="none" spc="0" normalizeH="0" baseline="0" noProof="0">
                    <a:ln>
                      <a:noFill/>
                    </a:ln>
                    <a:solidFill>
                      <a:prstClr val="black"/>
                    </a:solidFill>
                    <a:effectLst/>
                    <a:uLnTx/>
                    <a:uFillTx/>
                    <a:latin typeface="Tomaho"/>
                    <a:ea typeface="+mn-ea"/>
                    <a:cs typeface="+mn-cs"/>
                  </a:rPr>
                  <a:t>Giải</a:t>
                </a:r>
                <a:endParaRPr kumimoji="0" lang="vi-VN" sz="4800" b="1" i="0" u="none" strike="noStrike" kern="1200" cap="none" spc="0" normalizeH="0" baseline="0" noProof="0">
                  <a:ln>
                    <a:noFill/>
                  </a:ln>
                  <a:solidFill>
                    <a:prstClr val="black"/>
                  </a:solidFill>
                  <a:effectLst/>
                  <a:uLnTx/>
                  <a:uFillTx/>
                  <a:latin typeface="Tomaho"/>
                  <a:ea typeface="+mn-ea"/>
                  <a:cs typeface="+mn-cs"/>
                </a:endParaRPr>
              </a:p>
              <a:p>
                <a:pPr marL="0" marR="0" lvl="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Từ phương trình chính tắc của (P): </a:t>
                </a:r>
                <a14:m>
                  <m:oMath xmlns:m="http://schemas.openxmlformats.org/officeDocument/2006/math">
                    <m:sSup>
                      <m:sSupPr>
                        <m:ctrlPr>
                          <a:rPr kumimoji="0" lang="vi-VN"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pPr>
                      <m:e>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𝒚</m:t>
                        </m:r>
                      </m:e>
                      <m:sup>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sup>
                    </m:sSup>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𝒑𝒙</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m:rPr>
                        <m:nor/>
                      </m:rP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m:t> </m:t>
                    </m:r>
                    <m:r>
                      <m:rPr>
                        <m:nor/>
                      </m:rP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m:t>p</m:t>
                    </m:r>
                    <m:r>
                      <m:rPr>
                        <m:nor/>
                      </m:rP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m:t>&gt;0.</m:t>
                    </m:r>
                  </m:oMath>
                </a14:m>
                <a:endParaRPr kumimoji="0" lang="vi-VN"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Theo đề bài </a:t>
                </a:r>
                <a14:m>
                  <m:oMath xmlns:m="http://schemas.openxmlformats.org/officeDocument/2006/math">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𝑴</m:t>
                    </m:r>
                    <m:d>
                      <m:dPr>
                        <m:ctrlPr>
                          <a:rPr kumimoji="0" lang="vi-VN"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𝟑</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𝟑</m:t>
                        </m:r>
                        <m:rad>
                          <m:radPr>
                            <m:degHide m:val="on"/>
                            <m:ctrlPr>
                              <a:rPr kumimoji="0" lang="vi-VN"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radPr>
                          <m:deg/>
                          <m:e>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e>
                        </m:rad>
                      </m:e>
                    </m:d>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d>
                      <m:dPr>
                        <m:ctrlPr>
                          <a:rPr kumimoji="0" lang="vi-VN"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𝑷</m:t>
                        </m:r>
                      </m:e>
                    </m:d>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sSup>
                      <m:sSupPr>
                        <m:ctrlPr>
                          <a:rPr kumimoji="0" lang="vi-VN"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pPr>
                      <m:e>
                        <m:d>
                          <m:dPr>
                            <m:ctrlPr>
                              <a:rPr kumimoji="0" lang="vi-VN"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𝟑</m:t>
                            </m:r>
                            <m:rad>
                              <m:radPr>
                                <m:degHide m:val="on"/>
                                <m:ctrlPr>
                                  <a:rPr kumimoji="0" lang="vi-VN"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radPr>
                              <m:deg/>
                              <m:e>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e>
                            </m:rad>
                          </m:e>
                        </m:d>
                      </m:e>
                      <m:sup>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sup>
                    </m:sSup>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𝒑</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𝟑</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𝒑</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𝟑</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sSup>
                      <m:sSupPr>
                        <m:ctrlPr>
                          <a:rPr kumimoji="0" lang="vi-VN"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pPr>
                      <m:e>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𝒚</m:t>
                        </m:r>
                      </m:e>
                      <m:sup>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sup>
                    </m:sSup>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𝟔</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𝒙</m:t>
                    </m:r>
                  </m:oMath>
                </a14:m>
                <a: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t>
                </a:r>
                <a:endParaRPr kumimoji="0" lang="vi-VN"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Theo công thức bán kính qua tiêu </a:t>
                </a:r>
                <a14:m>
                  <m:oMath xmlns:m="http://schemas.openxmlformats.org/officeDocument/2006/math">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𝑴𝑭</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sSub>
                      <m:sSubPr>
                        <m:ctrlPr>
                          <a:rPr kumimoji="0" lang="vi-VN"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𝒙</m:t>
                        </m:r>
                      </m:e>
                      <m:sub>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𝑴</m:t>
                        </m:r>
                      </m:sub>
                    </m:sSub>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f>
                      <m:fPr>
                        <m:ctrlPr>
                          <a:rPr kumimoji="0" lang="vi-VN"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𝒑</m:t>
                        </m:r>
                      </m:num>
                      <m:den>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den>
                    </m:f>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𝟑</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f>
                      <m:fPr>
                        <m:ctrlPr>
                          <a:rPr kumimoji="0" lang="vi-VN"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𝟑</m:t>
                        </m:r>
                      </m:num>
                      <m:den>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den>
                    </m:f>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f>
                      <m:fPr>
                        <m:ctrlPr>
                          <a:rPr kumimoji="0" lang="vi-VN"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𝟗</m:t>
                        </m:r>
                      </m:num>
                      <m:den>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den>
                    </m:f>
                  </m:oMath>
                </a14:m>
                <a: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t>
                </a:r>
                <a:endParaRPr kumimoji="0" lang="vi-VN"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Khoảng cách từ tiêu điểm tới đường chuẩn của</a:t>
                </a:r>
                <a:r>
                  <a:rPr kumimoji="0" lang="vi-VN"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ctrlPr>
                          <a:rPr kumimoji="0" lang="vi-VN"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𝑷</m:t>
                        </m:r>
                      </m:e>
                    </m:d>
                  </m:oMath>
                </a14:m>
                <a: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là </a:t>
                </a:r>
                <a14:m>
                  <m:oMath xmlns:m="http://schemas.openxmlformats.org/officeDocument/2006/math">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𝒑</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𝟑</m:t>
                    </m:r>
                  </m:oMath>
                </a14:m>
                <a: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t>
                </a:r>
                <a:endParaRPr kumimoji="0" lang="vi-VN"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3" name="Content Placeholder 2">
                <a:extLst>
                  <a:ext uri="{FF2B5EF4-FFF2-40B4-BE49-F238E27FC236}">
                    <a16:creationId xmlns:a16="http://schemas.microsoft.com/office/drawing/2014/main" id="{2B78E982-44F3-4901-B9F4-C93232403F27}"/>
                  </a:ext>
                </a:extLst>
              </p:cNvPr>
              <p:cNvSpPr txBox="1">
                <a:spLocks noRot="1" noChangeAspect="1" noMove="1" noResize="1" noEditPoints="1" noAdjustHandles="1" noChangeArrowheads="1" noChangeShapeType="1" noTextEdit="1"/>
              </p:cNvSpPr>
              <p:nvPr/>
            </p:nvSpPr>
            <p:spPr>
              <a:xfrm>
                <a:off x="838200" y="4945066"/>
                <a:ext cx="23164800" cy="8447883"/>
              </a:xfrm>
              <a:prstGeom prst="rect">
                <a:avLst/>
              </a:prstGeom>
              <a:blipFill>
                <a:blip r:embed="rId4"/>
                <a:stretch>
                  <a:fillRect l="-1184" t="-2378"/>
                </a:stretch>
              </a:blipFill>
              <a:ln>
                <a:solidFill>
                  <a:srgbClr val="00B0F0"/>
                </a:solidFill>
              </a:ln>
            </p:spPr>
            <p:txBody>
              <a:bodyPr/>
              <a:lstStyle/>
              <a:p>
                <a:r>
                  <a:rPr lang="vi-VN">
                    <a:noFill/>
                  </a:rPr>
                  <a:t> </a:t>
                </a:r>
              </a:p>
            </p:txBody>
          </p:sp>
        </mc:Fallback>
      </mc:AlternateContent>
    </p:spTree>
    <p:extLst>
      <p:ext uri="{BB962C8B-B14F-4D97-AF65-F5344CB8AC3E}">
        <p14:creationId xmlns:p14="http://schemas.microsoft.com/office/powerpoint/2010/main" val="3066914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up)">
                                      <p:cBhvr>
                                        <p:cTn id="7" dur="10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up)">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3">
                                            <p:txEl>
                                              <p:pRg st="0" end="0"/>
                                            </p:txEl>
                                          </p:spTgt>
                                        </p:tgtEl>
                                        <p:attrNameLst>
                                          <p:attrName>style.visibility</p:attrName>
                                        </p:attrNameLst>
                                      </p:cBhvr>
                                      <p:to>
                                        <p:strVal val="visible"/>
                                      </p:to>
                                    </p:set>
                                    <p:animEffect transition="in" filter="wipe(up)">
                                      <p:cBhvr>
                                        <p:cTn id="17" dur="500"/>
                                        <p:tgtEl>
                                          <p:spTgt spid="1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3">
                                            <p:txEl>
                                              <p:pRg st="1" end="1"/>
                                            </p:txEl>
                                          </p:spTgt>
                                        </p:tgtEl>
                                        <p:attrNameLst>
                                          <p:attrName>style.visibility</p:attrName>
                                        </p:attrNameLst>
                                      </p:cBhvr>
                                      <p:to>
                                        <p:strVal val="visible"/>
                                      </p:to>
                                    </p:set>
                                    <p:animEffect transition="in" filter="wipe(up)">
                                      <p:cBhvr>
                                        <p:cTn id="22" dur="500"/>
                                        <p:tgtEl>
                                          <p:spTgt spid="1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13">
                                            <p:txEl>
                                              <p:pRg st="2" end="2"/>
                                            </p:txEl>
                                          </p:spTgt>
                                        </p:tgtEl>
                                        <p:attrNameLst>
                                          <p:attrName>style.visibility</p:attrName>
                                        </p:attrNameLst>
                                      </p:cBhvr>
                                      <p:to>
                                        <p:strVal val="visible"/>
                                      </p:to>
                                    </p:set>
                                    <p:animEffect transition="in" filter="wipe(up)">
                                      <p:cBhvr>
                                        <p:cTn id="27" dur="500"/>
                                        <p:tgtEl>
                                          <p:spTgt spid="1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13">
                                            <p:txEl>
                                              <p:pRg st="3" end="3"/>
                                            </p:txEl>
                                          </p:spTgt>
                                        </p:tgtEl>
                                        <p:attrNameLst>
                                          <p:attrName>style.visibility</p:attrName>
                                        </p:attrNameLst>
                                      </p:cBhvr>
                                      <p:to>
                                        <p:strVal val="visible"/>
                                      </p:to>
                                    </p:set>
                                    <p:animEffect transition="in" filter="wipe(up)">
                                      <p:cBhvr>
                                        <p:cTn id="32" dur="500"/>
                                        <p:tgtEl>
                                          <p:spTgt spid="1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13">
                                            <p:txEl>
                                              <p:pRg st="4" end="4"/>
                                            </p:txEl>
                                          </p:spTgt>
                                        </p:tgtEl>
                                        <p:attrNameLst>
                                          <p:attrName>style.visibility</p:attrName>
                                        </p:attrNameLst>
                                      </p:cBhvr>
                                      <p:to>
                                        <p:strVal val="visible"/>
                                      </p:to>
                                    </p:set>
                                    <p:animEffect transition="in" filter="wipe(up)">
                                      <p:cBhvr>
                                        <p:cTn id="37" dur="500"/>
                                        <p:tgtEl>
                                          <p:spTgt spid="1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1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itle 1">
            <a:extLst>
              <a:ext uri="{FF2B5EF4-FFF2-40B4-BE49-F238E27FC236}">
                <a16:creationId xmlns:a16="http://schemas.microsoft.com/office/drawing/2014/main" xmlns="" id="{D87ADF89-46F9-4713-9744-A644701231B8}"/>
              </a:ext>
            </a:extLst>
          </p:cNvPr>
          <p:cNvSpPr txBox="1">
            <a:spLocks/>
          </p:cNvSpPr>
          <p:nvPr/>
        </p:nvSpPr>
        <p:spPr>
          <a:xfrm>
            <a:off x="838200" y="1879601"/>
            <a:ext cx="15660216" cy="4057641"/>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pPr marL="0" marR="0" lvl="0" indent="0" algn="just" defTabSz="1828800"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p>
          <a:p>
            <a:pPr marL="0" marR="0" lvl="0" indent="0" algn="just" defTabSz="1828800" rtl="0" eaLnBrk="1" fontAlgn="auto" latinLnBrk="0" hangingPunct="1">
              <a:lnSpc>
                <a:spcPct val="90000"/>
              </a:lnSpc>
              <a:spcBef>
                <a:spcPct val="0"/>
              </a:spcBef>
              <a:spcAft>
                <a:spcPts val="0"/>
              </a:spcAft>
              <a:buClrTx/>
              <a:buSzTx/>
              <a:buFontTx/>
              <a:buNone/>
              <a:tabLst/>
              <a:defRPr/>
            </a:pPr>
            <a:r>
              <a:rPr kumimoji="0" lang="en-US" sz="5400" b="1" i="0" u="none" strike="noStrike" kern="1200" cap="none" spc="0" normalizeH="0" baseline="0" noProof="0" dirty="0">
                <a:ln>
                  <a:noFill/>
                </a:ln>
                <a:solidFill>
                  <a:prstClr val="black"/>
                </a:solidFill>
                <a:effectLst/>
                <a:uLnTx/>
                <a:uFillTx/>
                <a:latin typeface="Tomaho"/>
                <a:ea typeface="+mj-ea"/>
                <a:cs typeface="+mj-cs"/>
              </a:rPr>
              <a:t>	</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3.15. </a:t>
            </a: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Xét</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đèn</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có</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bát</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đáy</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parabol</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với</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kích</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thước</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được</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thể</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hiện</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trên</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Hình</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3.20. </a:t>
            </a: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Dây</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tóc</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bóng</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đèn</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được</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đặt</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ở </a:t>
            </a: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vị</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trí</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tiêu</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điểm</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Tính</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khoảng</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cách</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từ</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dây</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tóc</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tới</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đỉnh</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bát</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đáy</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t>
            </a:r>
            <a:endParaRPr kumimoji="0" lang="vi-VN"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just" defTabSz="1828800" rtl="0" eaLnBrk="1" fontAlgn="auto" latinLnBrk="0" hangingPunct="1">
              <a:lnSpc>
                <a:spcPct val="90000"/>
              </a:lnSpc>
              <a:spcBef>
                <a:spcPct val="0"/>
              </a:spcBef>
              <a:spcAft>
                <a:spcPts val="0"/>
              </a:spcAft>
              <a:buClrTx/>
              <a:buSzTx/>
              <a:buFontTx/>
              <a:buNone/>
              <a:tabLst/>
              <a:defRPr/>
            </a:pPr>
            <a:endParaRPr kumimoji="0" lang="vi-VN"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6" name="Group 5">
            <a:extLst>
              <a:ext uri="{FF2B5EF4-FFF2-40B4-BE49-F238E27FC236}">
                <a16:creationId xmlns:a16="http://schemas.microsoft.com/office/drawing/2014/main" xmlns="" id="{0CB462B8-9BC8-4DDD-8C30-C05E9B659D58}"/>
              </a:ext>
            </a:extLst>
          </p:cNvPr>
          <p:cNvGrpSpPr/>
          <p:nvPr/>
        </p:nvGrpSpPr>
        <p:grpSpPr>
          <a:xfrm>
            <a:off x="793474" y="1811335"/>
            <a:ext cx="4921527" cy="976227"/>
            <a:chOff x="22440" y="59288"/>
            <a:chExt cx="1016616" cy="190190"/>
          </a:xfrm>
        </p:grpSpPr>
        <p:grpSp>
          <p:nvGrpSpPr>
            <p:cNvPr id="8" name="Group 7">
              <a:extLst>
                <a:ext uri="{FF2B5EF4-FFF2-40B4-BE49-F238E27FC236}">
                  <a16:creationId xmlns:a16="http://schemas.microsoft.com/office/drawing/2014/main" xmlns="" id="{82489352-E56F-4D34-89C4-658FAFFCC6E9}"/>
                </a:ext>
              </a:extLst>
            </p:cNvPr>
            <p:cNvGrpSpPr/>
            <p:nvPr/>
          </p:nvGrpSpPr>
          <p:grpSpPr>
            <a:xfrm>
              <a:off x="22440" y="59288"/>
              <a:ext cx="953655" cy="159667"/>
              <a:chOff x="31572" y="60276"/>
              <a:chExt cx="1341810" cy="197595"/>
            </a:xfrm>
          </p:grpSpPr>
          <p:sp>
            <p:nvSpPr>
              <p:cNvPr id="10" name="Arrow: Pentagon 9">
                <a:extLst>
                  <a:ext uri="{FF2B5EF4-FFF2-40B4-BE49-F238E27FC236}">
                    <a16:creationId xmlns:a16="http://schemas.microsoft.com/office/drawing/2014/main" xmlns="" id="{C02AA6E2-EB1C-4B21-9914-2F93A0749EF8}"/>
                  </a:ext>
                </a:extLst>
              </p:cNvPr>
              <p:cNvSpPr/>
              <p:nvPr/>
            </p:nvSpPr>
            <p:spPr>
              <a:xfrm>
                <a:off x="204506" y="61809"/>
                <a:ext cx="1168876" cy="196062"/>
              </a:xfrm>
              <a:prstGeom prst="homePlate">
                <a:avLst/>
              </a:prstGeom>
              <a:solidFill>
                <a:srgbClr val="FCFFEF"/>
              </a:solidFill>
              <a:ln w="12700" cap="flat" cmpd="sng" algn="ctr">
                <a:solidFill>
                  <a:srgbClr val="ED7D31">
                    <a:lumMod val="20000"/>
                    <a:lumOff val="80000"/>
                  </a:srgbClr>
                </a:solidFill>
                <a:prstDash val="solid"/>
                <a:miter lim="800000"/>
              </a:ln>
              <a:effectLst/>
            </p:spPr>
            <p:txBody>
              <a:bodyPr rtlCol="0" anchor="ctr"/>
              <a:lstStyle/>
              <a:p>
                <a:pPr marL="0" marR="0" lvl="0" indent="0" algn="l" defTabSz="2177278" rtl="0" eaLnBrk="1" fontAlgn="auto" latinLnBrk="0" hangingPunct="1">
                  <a:lnSpc>
                    <a:spcPct val="106000"/>
                  </a:lnSpc>
                  <a:spcBef>
                    <a:spcPts val="0"/>
                  </a:spcBef>
                  <a:spcAft>
                    <a:spcPts val="800"/>
                  </a:spcAft>
                  <a:buClrTx/>
                  <a:buSzTx/>
                  <a:buFontTx/>
                  <a:buNone/>
                  <a:tabLst/>
                  <a:defRPr/>
                </a:pPr>
                <a:r>
                  <a:rPr kumimoji="0" lang="vi-VN" sz="4800" b="1" i="0" u="none" strike="noStrike" kern="1200" cap="none" spc="0" normalizeH="0" baseline="0" noProof="0">
                    <a:ln>
                      <a:noFill/>
                    </a:ln>
                    <a:solidFill>
                      <a:srgbClr val="0000CC"/>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vi-VN" sz="48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 name="Arrow: Chevron 10">
                <a:extLst>
                  <a:ext uri="{FF2B5EF4-FFF2-40B4-BE49-F238E27FC236}">
                    <a16:creationId xmlns:a16="http://schemas.microsoft.com/office/drawing/2014/main" xmlns="" id="{649CEE80-E53C-4254-BFE6-7D42627DDC09}"/>
                  </a:ext>
                </a:extLst>
              </p:cNvPr>
              <p:cNvSpPr/>
              <p:nvPr/>
            </p:nvSpPr>
            <p:spPr>
              <a:xfrm>
                <a:off x="31572" y="60341"/>
                <a:ext cx="162630" cy="196062"/>
              </a:xfrm>
              <a:prstGeom prst="chevron">
                <a:avLst/>
              </a:prstGeom>
              <a:solidFill>
                <a:srgbClr val="4472C4"/>
              </a:solidFill>
              <a:ln w="12700" cap="flat" cmpd="sng" algn="ctr">
                <a:noFill/>
                <a:prstDash val="solid"/>
                <a:miter lim="800000"/>
              </a:ln>
              <a:effectLst/>
            </p:spPr>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8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vi-VN" sz="48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2" name="Arrow: Chevron 11">
                <a:extLst>
                  <a:ext uri="{FF2B5EF4-FFF2-40B4-BE49-F238E27FC236}">
                    <a16:creationId xmlns:a16="http://schemas.microsoft.com/office/drawing/2014/main" xmlns="" id="{A05222D0-F0E9-4BC1-A4D9-9EF5B1B35547}"/>
                  </a:ext>
                </a:extLst>
              </p:cNvPr>
              <p:cNvSpPr/>
              <p:nvPr/>
            </p:nvSpPr>
            <p:spPr>
              <a:xfrm>
                <a:off x="116273" y="60276"/>
                <a:ext cx="176766" cy="196062"/>
              </a:xfrm>
              <a:prstGeom prst="chevron">
                <a:avLst/>
              </a:prstGeom>
              <a:solidFill>
                <a:srgbClr val="FFC000"/>
              </a:solidFill>
              <a:ln w="12700" cap="flat" cmpd="sng" algn="ctr">
                <a:noFill/>
                <a:prstDash val="solid"/>
                <a:miter lim="800000"/>
              </a:ln>
              <a:effectLst/>
            </p:spPr>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8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vi-VN" sz="48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9" name="TextBox 56">
              <a:extLst>
                <a:ext uri="{FF2B5EF4-FFF2-40B4-BE49-F238E27FC236}">
                  <a16:creationId xmlns:a16="http://schemas.microsoft.com/office/drawing/2014/main" xmlns="" id="{85E0F82A-2851-412A-B783-0B1CC448C6D1}"/>
                </a:ext>
              </a:extLst>
            </p:cNvPr>
            <p:cNvSpPr txBox="1"/>
            <p:nvPr/>
          </p:nvSpPr>
          <p:spPr>
            <a:xfrm>
              <a:off x="267428" y="62691"/>
              <a:ext cx="771628" cy="186787"/>
            </a:xfrm>
            <a:prstGeom prst="rect">
              <a:avLst/>
            </a:prstGeom>
            <a:noFill/>
          </p:spPr>
          <p:txBody>
            <a:bodyPr wrap="square">
              <a:noAutofit/>
            </a:bodyPr>
            <a:lstStyle/>
            <a:p>
              <a:pPr marL="0" marR="0" lvl="0" indent="0" algn="l" defTabSz="2177278" rtl="0" eaLnBrk="1" fontAlgn="auto" latinLnBrk="0" hangingPunct="1">
                <a:lnSpc>
                  <a:spcPct val="107000"/>
                </a:lnSpc>
                <a:spcBef>
                  <a:spcPts val="0"/>
                </a:spcBef>
                <a:spcAft>
                  <a:spcPts val="800"/>
                </a:spcAft>
                <a:buClrTx/>
                <a:buSzTx/>
                <a:buFontTx/>
                <a:buNone/>
                <a:tabLst/>
                <a:defRPr/>
              </a:pPr>
              <a:r>
                <a:rPr kumimoji="0" lang="en-US" sz="4800" b="1" i="0" u="none" strike="noStrike" kern="1200" cap="none" spc="0" normalizeH="0" baseline="0" noProof="0">
                  <a:ln>
                    <a:noFill/>
                  </a:ln>
                  <a:solidFill>
                    <a:srgbClr val="0000CC"/>
                  </a:solidFill>
                  <a:effectLst/>
                  <a:uLnTx/>
                  <a:uFillTx/>
                  <a:latin typeface="Tahoma" panose="020B0604030504040204" pitchFamily="34" charset="0"/>
                  <a:ea typeface="Tahoma" panose="020B0604030504040204" pitchFamily="34" charset="0"/>
                  <a:cs typeface="Tahoma" panose="020B0604030504040204" pitchFamily="34" charset="0"/>
                </a:rPr>
                <a:t>BÀI TẬP.</a:t>
              </a:r>
              <a:endParaRPr kumimoji="0" lang="vi-VN" sz="4800" b="0"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pic>
        <p:nvPicPr>
          <p:cNvPr id="13" name="Picture 12" descr="Diagram, venn diagram&#10;&#10;Description automatically generated">
            <a:extLst>
              <a:ext uri="{FF2B5EF4-FFF2-40B4-BE49-F238E27FC236}">
                <a16:creationId xmlns:a16="http://schemas.microsoft.com/office/drawing/2014/main" xmlns="" id="{F05976C5-27F4-43BA-A813-FA71EA8C938B}"/>
              </a:ext>
            </a:extLst>
          </p:cNvPr>
          <p:cNvPicPr>
            <a:picLocks noChangeAspect="1"/>
          </p:cNvPicPr>
          <p:nvPr/>
        </p:nvPicPr>
        <p:blipFill>
          <a:blip r:embed="rId3"/>
          <a:stretch>
            <a:fillRect/>
          </a:stretch>
        </p:blipFill>
        <p:spPr>
          <a:xfrm>
            <a:off x="17666202" y="1672531"/>
            <a:ext cx="4994698" cy="4176344"/>
          </a:xfrm>
          <a:prstGeom prst="rect">
            <a:avLst/>
          </a:prstGeom>
        </p:spPr>
      </p:pic>
      <mc:AlternateContent xmlns:mc="http://schemas.openxmlformats.org/markup-compatibility/2006" xmlns:a14="http://schemas.microsoft.com/office/drawing/2010/main">
        <mc:Choice Requires="a14">
          <p:sp>
            <p:nvSpPr>
              <p:cNvPr id="14" name="Content Placeholder 2">
                <a:extLst>
                  <a:ext uri="{FF2B5EF4-FFF2-40B4-BE49-F238E27FC236}">
                    <a16:creationId xmlns:a16="http://schemas.microsoft.com/office/drawing/2014/main" xmlns="" id="{A8A7837D-F476-4E12-AA7C-6ABE67B79161}"/>
                  </a:ext>
                </a:extLst>
              </p:cNvPr>
              <p:cNvSpPr txBox="1">
                <a:spLocks/>
              </p:cNvSpPr>
              <p:nvPr/>
            </p:nvSpPr>
            <p:spPr>
              <a:xfrm>
                <a:off x="838200" y="5878692"/>
                <a:ext cx="15660216" cy="7514257"/>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marR="0" lvl="0" indent="0" algn="ctr"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Giải</a:t>
                </a:r>
                <a:endParaRPr kumimoji="0" lang="vi-VN"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just"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Đặt</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hệ</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trục</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Oxy </a:t>
                </a: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như</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hình</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vẽ</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t>
                </a:r>
                <a:endParaRPr kumimoji="0" lang="vi-VN"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just"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Từ</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phương</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trình</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chính</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tắc</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của</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(P): </a:t>
                </a:r>
                <a14:m>
                  <m:oMath xmlns:m="http://schemas.openxmlformats.org/officeDocument/2006/math">
                    <m:sSup>
                      <m:sSupPr>
                        <m:ctrlPr>
                          <a:rPr kumimoji="0" lang="vi-VN"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pPr>
                      <m:e>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𝒚</m:t>
                        </m:r>
                      </m:e>
                      <m:sup>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sup>
                    </m:sSup>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𝒑𝒙</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𝒑</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&gt;</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𝟎</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oMath>
                </a14:m>
                <a:endParaRPr kumimoji="0" lang="vi-VN"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just"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Theo </a:t>
                </a: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đề</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bài</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ta </a:t>
                </a: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suy</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ra</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điểm</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𝑴</m:t>
                    </m:r>
                    <m:d>
                      <m:dPr>
                        <m:ctrlPr>
                          <a:rPr kumimoji="0" lang="vi-VN"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𝟐𝟎</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𝟏𝟓</m:t>
                        </m:r>
                      </m:e>
                    </m:d>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d>
                      <m:dPr>
                        <m:ctrlPr>
                          <a:rPr kumimoji="0" lang="vi-VN"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𝑷</m:t>
                        </m:r>
                      </m:e>
                    </m:d>
                  </m:oMath>
                </a14:m>
                <a:endParaRPr kumimoji="0" lang="en-US" sz="4800" b="1"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endParaRPr>
              </a:p>
              <a:p>
                <a:pPr marL="0" marR="0" lvl="0" indent="0" algn="just"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14:m>
                  <m:oMath xmlns:m="http://schemas.openxmlformats.org/officeDocument/2006/math">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𝟏</m:t>
                    </m:r>
                    <m:sSup>
                      <m:sSupPr>
                        <m:ctrlPr>
                          <a:rPr kumimoji="0" lang="vi-VN"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pPr>
                      <m:e>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𝟓</m:t>
                        </m:r>
                      </m:e>
                      <m:sup>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sup>
                    </m:sSup>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𝒑</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𝟐𝟎</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𝒑</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f>
                      <m:fPr>
                        <m:ctrlPr>
                          <a:rPr kumimoji="0" lang="vi-VN"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𝟒𝟓</m:t>
                        </m:r>
                      </m:num>
                      <m:den>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𝟖</m:t>
                        </m:r>
                      </m:den>
                    </m:f>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sSup>
                      <m:sSupPr>
                        <m:ctrlPr>
                          <a:rPr kumimoji="0" lang="vi-VN"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pPr>
                      <m:e>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𝒚</m:t>
                        </m:r>
                      </m:e>
                      <m:sup>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sup>
                    </m:sSup>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f>
                      <m:fPr>
                        <m:ctrlPr>
                          <a:rPr kumimoji="0" lang="vi-VN"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𝟒𝟓</m:t>
                        </m:r>
                      </m:num>
                      <m:den>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𝟒</m:t>
                        </m:r>
                      </m:den>
                    </m:f>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𝒙</m:t>
                    </m:r>
                  </m:oMath>
                </a14:m>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t>
                </a:r>
                <a:endParaRPr kumimoji="0" lang="vi-VN"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just"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Khoảng</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cách</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từ</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dây</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tóc</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tới</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đỉnh</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bát</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đáy</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là</a:t>
                </a:r>
                <a:endPar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just"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𝑶𝑭</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f>
                      <m:fPr>
                        <m:ctrlPr>
                          <a:rPr kumimoji="0" lang="vi-VN"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𝒑</m:t>
                        </m:r>
                      </m:num>
                      <m:den>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den>
                    </m:f>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f>
                      <m:fPr>
                        <m:ctrlPr>
                          <a:rPr kumimoji="0" lang="vi-VN"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𝟒𝟓</m:t>
                        </m:r>
                      </m:num>
                      <m:den>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𝟏𝟔</m:t>
                        </m:r>
                      </m:den>
                    </m:f>
                    <m:d>
                      <m:dPr>
                        <m:ctrlPr>
                          <a:rPr kumimoji="0" lang="vi-VN"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𝒄𝒎</m:t>
                        </m:r>
                      </m:e>
                    </m:d>
                  </m:oMath>
                </a14:m>
                <a:endParaRPr kumimoji="0" lang="vi-VN"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4" name="Content Placeholder 2">
                <a:extLst>
                  <a:ext uri="{FF2B5EF4-FFF2-40B4-BE49-F238E27FC236}">
                    <a16:creationId xmlns:a16="http://schemas.microsoft.com/office/drawing/2014/main" id="{A8A7837D-F476-4E12-AA7C-6ABE67B79161}"/>
                  </a:ext>
                </a:extLst>
              </p:cNvPr>
              <p:cNvSpPr txBox="1">
                <a:spLocks noRot="1" noChangeAspect="1" noMove="1" noResize="1" noEditPoints="1" noAdjustHandles="1" noChangeArrowheads="1" noChangeShapeType="1" noTextEdit="1"/>
              </p:cNvSpPr>
              <p:nvPr/>
            </p:nvSpPr>
            <p:spPr>
              <a:xfrm>
                <a:off x="838200" y="5878692"/>
                <a:ext cx="15660216" cy="7514257"/>
              </a:xfrm>
              <a:prstGeom prst="rect">
                <a:avLst/>
              </a:prstGeom>
              <a:blipFill>
                <a:blip r:embed="rId4"/>
                <a:stretch>
                  <a:fillRect l="-1751" t="-2753"/>
                </a:stretch>
              </a:blipFill>
              <a:ln>
                <a:solidFill>
                  <a:srgbClr val="00B0F0"/>
                </a:solidFill>
              </a:ln>
            </p:spPr>
            <p:txBody>
              <a:bodyPr/>
              <a:lstStyle/>
              <a:p>
                <a:r>
                  <a:rPr lang="vi-VN">
                    <a:noFill/>
                  </a:rPr>
                  <a:t> </a:t>
                </a:r>
              </a:p>
            </p:txBody>
          </p:sp>
        </mc:Fallback>
      </mc:AlternateContent>
      <p:pic>
        <p:nvPicPr>
          <p:cNvPr id="16" name="Picture 15" descr="Diagram&#10;&#10;Description automatically generated">
            <a:extLst>
              <a:ext uri="{FF2B5EF4-FFF2-40B4-BE49-F238E27FC236}">
                <a16:creationId xmlns:a16="http://schemas.microsoft.com/office/drawing/2014/main" xmlns="" id="{BB2A6BDC-079B-408A-AB49-87016F56962F}"/>
              </a:ext>
            </a:extLst>
          </p:cNvPr>
          <p:cNvPicPr>
            <a:picLocks noChangeAspect="1"/>
          </p:cNvPicPr>
          <p:nvPr/>
        </p:nvPicPr>
        <p:blipFill>
          <a:blip r:embed="rId5"/>
          <a:stretch>
            <a:fillRect/>
          </a:stretch>
        </p:blipFill>
        <p:spPr>
          <a:xfrm>
            <a:off x="16498416" y="6248400"/>
            <a:ext cx="7375375" cy="6553200"/>
          </a:xfrm>
          <a:prstGeom prst="rect">
            <a:avLst/>
          </a:prstGeom>
        </p:spPr>
      </p:pic>
    </p:spTree>
    <p:extLst>
      <p:ext uri="{BB962C8B-B14F-4D97-AF65-F5344CB8AC3E}">
        <p14:creationId xmlns:p14="http://schemas.microsoft.com/office/powerpoint/2010/main" val="39322977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up)">
                                      <p:cBhvr>
                                        <p:cTn id="7" dur="10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up)">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4">
                                            <p:txEl>
                                              <p:pRg st="0" end="0"/>
                                            </p:txEl>
                                          </p:spTgt>
                                        </p:tgtEl>
                                        <p:attrNameLst>
                                          <p:attrName>style.visibility</p:attrName>
                                        </p:attrNameLst>
                                      </p:cBhvr>
                                      <p:to>
                                        <p:strVal val="visible"/>
                                      </p:to>
                                    </p:set>
                                    <p:animEffect transition="in" filter="wipe(up)">
                                      <p:cBhvr>
                                        <p:cTn id="22" dur="500"/>
                                        <p:tgtEl>
                                          <p:spTgt spid="1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14">
                                            <p:txEl>
                                              <p:pRg st="1" end="1"/>
                                            </p:txEl>
                                          </p:spTgt>
                                        </p:tgtEl>
                                        <p:attrNameLst>
                                          <p:attrName>style.visibility</p:attrName>
                                        </p:attrNameLst>
                                      </p:cBhvr>
                                      <p:to>
                                        <p:strVal val="visible"/>
                                      </p:to>
                                    </p:set>
                                    <p:animEffect transition="in" filter="wipe(up)">
                                      <p:cBhvr>
                                        <p:cTn id="27" dur="500"/>
                                        <p:tgtEl>
                                          <p:spTgt spid="14">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down)">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14">
                                            <p:txEl>
                                              <p:pRg st="2" end="2"/>
                                            </p:txEl>
                                          </p:spTgt>
                                        </p:tgtEl>
                                        <p:attrNameLst>
                                          <p:attrName>style.visibility</p:attrName>
                                        </p:attrNameLst>
                                      </p:cBhvr>
                                      <p:to>
                                        <p:strVal val="visible"/>
                                      </p:to>
                                    </p:set>
                                    <p:animEffect transition="in" filter="wipe(up)">
                                      <p:cBhvr>
                                        <p:cTn id="37" dur="500"/>
                                        <p:tgtEl>
                                          <p:spTgt spid="14">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14">
                                            <p:txEl>
                                              <p:pRg st="3" end="3"/>
                                            </p:txEl>
                                          </p:spTgt>
                                        </p:tgtEl>
                                        <p:attrNameLst>
                                          <p:attrName>style.visibility</p:attrName>
                                        </p:attrNameLst>
                                      </p:cBhvr>
                                      <p:to>
                                        <p:strVal val="visible"/>
                                      </p:to>
                                    </p:set>
                                    <p:animEffect transition="in" filter="wipe(up)">
                                      <p:cBhvr>
                                        <p:cTn id="42" dur="500"/>
                                        <p:tgtEl>
                                          <p:spTgt spid="14">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14">
                                            <p:txEl>
                                              <p:pRg st="4" end="4"/>
                                            </p:txEl>
                                          </p:spTgt>
                                        </p:tgtEl>
                                        <p:attrNameLst>
                                          <p:attrName>style.visibility</p:attrName>
                                        </p:attrNameLst>
                                      </p:cBhvr>
                                      <p:to>
                                        <p:strVal val="visible"/>
                                      </p:to>
                                    </p:set>
                                    <p:animEffect transition="in" filter="wipe(up)">
                                      <p:cBhvr>
                                        <p:cTn id="47" dur="500"/>
                                        <p:tgtEl>
                                          <p:spTgt spid="14">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14">
                                            <p:txEl>
                                              <p:pRg st="5" end="5"/>
                                            </p:txEl>
                                          </p:spTgt>
                                        </p:tgtEl>
                                        <p:attrNameLst>
                                          <p:attrName>style.visibility</p:attrName>
                                        </p:attrNameLst>
                                      </p:cBhvr>
                                      <p:to>
                                        <p:strVal val="visible"/>
                                      </p:to>
                                    </p:set>
                                    <p:animEffect transition="in" filter="wipe(up)">
                                      <p:cBhvr>
                                        <p:cTn id="52" dur="500"/>
                                        <p:tgtEl>
                                          <p:spTgt spid="14">
                                            <p:txEl>
                                              <p:pRg st="5" end="5"/>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nodeType="clickEffect">
                                  <p:stCondLst>
                                    <p:cond delay="0"/>
                                  </p:stCondLst>
                                  <p:childTnLst>
                                    <p:set>
                                      <p:cBhvr>
                                        <p:cTn id="56" dur="1" fill="hold">
                                          <p:stCondLst>
                                            <p:cond delay="0"/>
                                          </p:stCondLst>
                                        </p:cTn>
                                        <p:tgtEl>
                                          <p:spTgt spid="14">
                                            <p:txEl>
                                              <p:pRg st="6" end="6"/>
                                            </p:txEl>
                                          </p:spTgt>
                                        </p:tgtEl>
                                        <p:attrNameLst>
                                          <p:attrName>style.visibility</p:attrName>
                                        </p:attrNameLst>
                                      </p:cBhvr>
                                      <p:to>
                                        <p:strVal val="visible"/>
                                      </p:to>
                                    </p:set>
                                    <p:animEffect transition="in" filter="wipe(up)">
                                      <p:cBhvr>
                                        <p:cTn id="57" dur="500"/>
                                        <p:tgtEl>
                                          <p:spTgt spid="1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1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itle 1">
            <a:extLst>
              <a:ext uri="{FF2B5EF4-FFF2-40B4-BE49-F238E27FC236}">
                <a16:creationId xmlns:a16="http://schemas.microsoft.com/office/drawing/2014/main" xmlns="" id="{D87ADF89-46F9-4713-9744-A644701231B8}"/>
              </a:ext>
            </a:extLst>
          </p:cNvPr>
          <p:cNvSpPr txBox="1">
            <a:spLocks/>
          </p:cNvSpPr>
          <p:nvPr/>
        </p:nvSpPr>
        <p:spPr>
          <a:xfrm>
            <a:off x="838199" y="1879602"/>
            <a:ext cx="17507399" cy="3301998"/>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pPr marL="0" marR="0" lvl="0" indent="0" algn="just" defTabSz="1828800"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Anten vệ tinh parabol ở Hình 3.21 có đầu thu đặt tại tiêu điểm, đường kính miệng anten là 240 cm, khoảng cách từ vị trí đặt đầu thu tới miệng anten là 130 cm. Tính khoảng cách từ vị trí đặt đầu thu tới đỉnh của anten.</a:t>
            </a:r>
            <a:endParaRPr kumimoji="0" lang="vi-VN"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6" name="Group 5">
            <a:extLst>
              <a:ext uri="{FF2B5EF4-FFF2-40B4-BE49-F238E27FC236}">
                <a16:creationId xmlns:a16="http://schemas.microsoft.com/office/drawing/2014/main" xmlns="" id="{0CB462B8-9BC8-4DDD-8C30-C05E9B659D58}"/>
              </a:ext>
            </a:extLst>
          </p:cNvPr>
          <p:cNvGrpSpPr/>
          <p:nvPr/>
        </p:nvGrpSpPr>
        <p:grpSpPr>
          <a:xfrm>
            <a:off x="793475" y="1811335"/>
            <a:ext cx="3321325" cy="717559"/>
            <a:chOff x="22440" y="59288"/>
            <a:chExt cx="953655" cy="175085"/>
          </a:xfrm>
        </p:grpSpPr>
        <p:grpSp>
          <p:nvGrpSpPr>
            <p:cNvPr id="8" name="Group 7">
              <a:extLst>
                <a:ext uri="{FF2B5EF4-FFF2-40B4-BE49-F238E27FC236}">
                  <a16:creationId xmlns:a16="http://schemas.microsoft.com/office/drawing/2014/main" xmlns="" id="{82489352-E56F-4D34-89C4-658FAFFCC6E9}"/>
                </a:ext>
              </a:extLst>
            </p:cNvPr>
            <p:cNvGrpSpPr/>
            <p:nvPr/>
          </p:nvGrpSpPr>
          <p:grpSpPr>
            <a:xfrm>
              <a:off x="22440" y="59288"/>
              <a:ext cx="953655" cy="159667"/>
              <a:chOff x="31572" y="60276"/>
              <a:chExt cx="1341810" cy="197595"/>
            </a:xfrm>
          </p:grpSpPr>
          <p:sp>
            <p:nvSpPr>
              <p:cNvPr id="10" name="Arrow: Pentagon 9">
                <a:extLst>
                  <a:ext uri="{FF2B5EF4-FFF2-40B4-BE49-F238E27FC236}">
                    <a16:creationId xmlns:a16="http://schemas.microsoft.com/office/drawing/2014/main" xmlns="" id="{C02AA6E2-EB1C-4B21-9914-2F93A0749EF8}"/>
                  </a:ext>
                </a:extLst>
              </p:cNvPr>
              <p:cNvSpPr/>
              <p:nvPr/>
            </p:nvSpPr>
            <p:spPr>
              <a:xfrm>
                <a:off x="204506" y="61809"/>
                <a:ext cx="1168876" cy="196062"/>
              </a:xfrm>
              <a:prstGeom prst="homePlate">
                <a:avLst/>
              </a:prstGeom>
              <a:solidFill>
                <a:srgbClr val="FCFFEF"/>
              </a:solidFill>
              <a:ln w="12700" cap="flat" cmpd="sng" algn="ctr">
                <a:solidFill>
                  <a:srgbClr val="ED7D31">
                    <a:lumMod val="20000"/>
                    <a:lumOff val="80000"/>
                  </a:srgbClr>
                </a:solidFill>
                <a:prstDash val="solid"/>
                <a:miter lim="800000"/>
              </a:ln>
              <a:effectLst/>
            </p:spPr>
            <p:txBody>
              <a:bodyPr rtlCol="0" anchor="ctr"/>
              <a:lstStyle/>
              <a:p>
                <a:pPr marL="0" marR="0" lvl="0" indent="0" algn="l" defTabSz="2177278" rtl="0" eaLnBrk="1" fontAlgn="auto" latinLnBrk="0" hangingPunct="1">
                  <a:lnSpc>
                    <a:spcPct val="106000"/>
                  </a:lnSpc>
                  <a:spcBef>
                    <a:spcPts val="0"/>
                  </a:spcBef>
                  <a:spcAft>
                    <a:spcPts val="800"/>
                  </a:spcAft>
                  <a:buClrTx/>
                  <a:buSzTx/>
                  <a:buFontTx/>
                  <a:buNone/>
                  <a:tabLst/>
                  <a:defRPr/>
                </a:pPr>
                <a:r>
                  <a:rPr kumimoji="0" lang="vi-VN" sz="4800" b="1" i="0" u="none" strike="noStrike" kern="1200" cap="none" spc="0" normalizeH="0" baseline="0" noProof="0">
                    <a:ln>
                      <a:noFill/>
                    </a:ln>
                    <a:solidFill>
                      <a:srgbClr val="0000CC"/>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vi-VN" sz="48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 name="Arrow: Chevron 10">
                <a:extLst>
                  <a:ext uri="{FF2B5EF4-FFF2-40B4-BE49-F238E27FC236}">
                    <a16:creationId xmlns:a16="http://schemas.microsoft.com/office/drawing/2014/main" xmlns="" id="{649CEE80-E53C-4254-BFE6-7D42627DDC09}"/>
                  </a:ext>
                </a:extLst>
              </p:cNvPr>
              <p:cNvSpPr/>
              <p:nvPr/>
            </p:nvSpPr>
            <p:spPr>
              <a:xfrm>
                <a:off x="31572" y="60341"/>
                <a:ext cx="162630" cy="196062"/>
              </a:xfrm>
              <a:prstGeom prst="chevron">
                <a:avLst/>
              </a:prstGeom>
              <a:solidFill>
                <a:srgbClr val="4472C4"/>
              </a:solidFill>
              <a:ln w="12700" cap="flat" cmpd="sng" algn="ctr">
                <a:noFill/>
                <a:prstDash val="solid"/>
                <a:miter lim="800000"/>
              </a:ln>
              <a:effectLst/>
            </p:spPr>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8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vi-VN" sz="48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2" name="Arrow: Chevron 11">
                <a:extLst>
                  <a:ext uri="{FF2B5EF4-FFF2-40B4-BE49-F238E27FC236}">
                    <a16:creationId xmlns:a16="http://schemas.microsoft.com/office/drawing/2014/main" xmlns="" id="{A05222D0-F0E9-4BC1-A4D9-9EF5B1B35547}"/>
                  </a:ext>
                </a:extLst>
              </p:cNvPr>
              <p:cNvSpPr/>
              <p:nvPr/>
            </p:nvSpPr>
            <p:spPr>
              <a:xfrm>
                <a:off x="116273" y="60276"/>
                <a:ext cx="176766" cy="196062"/>
              </a:xfrm>
              <a:prstGeom prst="chevron">
                <a:avLst/>
              </a:prstGeom>
              <a:solidFill>
                <a:srgbClr val="FFC000"/>
              </a:solidFill>
              <a:ln w="12700" cap="flat" cmpd="sng" algn="ctr">
                <a:noFill/>
                <a:prstDash val="solid"/>
                <a:miter lim="800000"/>
              </a:ln>
              <a:effectLst/>
            </p:spPr>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8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vi-VN" sz="48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9" name="TextBox 56">
              <a:extLst>
                <a:ext uri="{FF2B5EF4-FFF2-40B4-BE49-F238E27FC236}">
                  <a16:creationId xmlns:a16="http://schemas.microsoft.com/office/drawing/2014/main" xmlns="" id="{85E0F82A-2851-412A-B783-0B1CC448C6D1}"/>
                </a:ext>
              </a:extLst>
            </p:cNvPr>
            <p:cNvSpPr txBox="1"/>
            <p:nvPr/>
          </p:nvSpPr>
          <p:spPr>
            <a:xfrm>
              <a:off x="267428" y="62691"/>
              <a:ext cx="577391" cy="171682"/>
            </a:xfrm>
            <a:prstGeom prst="rect">
              <a:avLst/>
            </a:prstGeom>
            <a:noFill/>
          </p:spPr>
          <p:txBody>
            <a:bodyPr wrap="square">
              <a:noAutofit/>
            </a:bodyPr>
            <a:lstStyle/>
            <a:p>
              <a:pPr marL="0" marR="0" lvl="0" indent="0" algn="l" defTabSz="2177278" rtl="0" eaLnBrk="1" fontAlgn="auto" latinLnBrk="0" hangingPunct="1">
                <a:lnSpc>
                  <a:spcPct val="107000"/>
                </a:lnSpc>
                <a:spcBef>
                  <a:spcPts val="0"/>
                </a:spcBef>
                <a:spcAft>
                  <a:spcPts val="800"/>
                </a:spcAft>
                <a:buClrTx/>
                <a:buSzTx/>
                <a:buFontTx/>
                <a:buNone/>
                <a:tabLst/>
                <a:defRPr/>
              </a:pPr>
              <a:r>
                <a:rPr kumimoji="0" lang="en-US" sz="4800" b="1" i="0" u="none" strike="noStrike" kern="1200" cap="none" spc="0" normalizeH="0" baseline="0" noProof="0">
                  <a:ln>
                    <a:noFill/>
                  </a:ln>
                  <a:solidFill>
                    <a:srgbClr val="0000CC"/>
                  </a:solidFill>
                  <a:effectLst/>
                  <a:uLnTx/>
                  <a:uFillTx/>
                  <a:latin typeface="Tahoma" panose="020B0604030504040204" pitchFamily="34" charset="0"/>
                  <a:ea typeface="Tahoma" panose="020B0604030504040204" pitchFamily="34" charset="0"/>
                  <a:cs typeface="Tahoma" panose="020B0604030504040204" pitchFamily="34" charset="0"/>
                </a:rPr>
                <a:t>3.16.</a:t>
              </a:r>
              <a:endParaRPr kumimoji="0" lang="vi-VN" sz="4800" b="0"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pic>
        <p:nvPicPr>
          <p:cNvPr id="17" name="Picture 16" descr="Chart&#10;&#10;Description automatically generated">
            <a:extLst>
              <a:ext uri="{FF2B5EF4-FFF2-40B4-BE49-F238E27FC236}">
                <a16:creationId xmlns:a16="http://schemas.microsoft.com/office/drawing/2014/main" xmlns="" id="{9AF46E47-6510-4957-908A-88FD4303477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345599" y="1600201"/>
            <a:ext cx="4953498" cy="4665688"/>
          </a:xfrm>
          <a:prstGeom prst="rect">
            <a:avLst/>
          </a:prstGeom>
        </p:spPr>
      </p:pic>
      <p:pic>
        <p:nvPicPr>
          <p:cNvPr id="18" name="Picture 17" descr="Chart, radar chart&#10;&#10;Description automatically generated">
            <a:extLst>
              <a:ext uri="{FF2B5EF4-FFF2-40B4-BE49-F238E27FC236}">
                <a16:creationId xmlns:a16="http://schemas.microsoft.com/office/drawing/2014/main" xmlns="" id="{4721DBB9-C85D-4943-9F03-D80666716DD2}"/>
              </a:ext>
            </a:extLst>
          </p:cNvPr>
          <p:cNvPicPr>
            <a:picLocks noChangeAspect="1"/>
          </p:cNvPicPr>
          <p:nvPr/>
        </p:nvPicPr>
        <p:blipFill>
          <a:blip r:embed="rId4"/>
          <a:stretch>
            <a:fillRect/>
          </a:stretch>
        </p:blipFill>
        <p:spPr>
          <a:xfrm>
            <a:off x="18516600" y="7086600"/>
            <a:ext cx="5628672" cy="5526157"/>
          </a:xfrm>
          <a:prstGeom prst="rect">
            <a:avLst/>
          </a:prstGeom>
        </p:spPr>
      </p:pic>
      <mc:AlternateContent xmlns:mc="http://schemas.openxmlformats.org/markup-compatibility/2006" xmlns:a14="http://schemas.microsoft.com/office/drawing/2010/main">
        <mc:Choice Requires="a14">
          <p:sp>
            <p:nvSpPr>
              <p:cNvPr id="20" name="Content Placeholder 2">
                <a:extLst>
                  <a:ext uri="{FF2B5EF4-FFF2-40B4-BE49-F238E27FC236}">
                    <a16:creationId xmlns:a16="http://schemas.microsoft.com/office/drawing/2014/main" xmlns="" id="{951DDF8C-9EF3-4079-AB81-200AB01C41CD}"/>
                  </a:ext>
                </a:extLst>
              </p:cNvPr>
              <p:cNvSpPr txBox="1">
                <a:spLocks/>
              </p:cNvSpPr>
              <p:nvPr/>
            </p:nvSpPr>
            <p:spPr>
              <a:xfrm>
                <a:off x="826605" y="4428726"/>
                <a:ext cx="17507398" cy="9058674"/>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marR="0" lvl="0" indent="0" algn="ctr"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Giải</a:t>
                </a:r>
                <a:endParaRPr kumimoji="0" lang="vi-VN"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just"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Đặt hệ trục Oxy như hình vẽ. </a:t>
                </a:r>
              </a:p>
              <a:p>
                <a:pPr marL="0" marR="0" lvl="0" indent="0" algn="just"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Từ phương trình chính tắc của (P): </a:t>
                </a:r>
                <a14:m>
                  <m:oMath xmlns:m="http://schemas.openxmlformats.org/officeDocument/2006/math">
                    <m:sSup>
                      <m:sSupPr>
                        <m:ctrlPr>
                          <a:rPr kumimoji="0" lang="vi-VN"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pPr>
                      <m:e>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𝒚</m:t>
                        </m:r>
                      </m:e>
                      <m:sup>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sup>
                    </m:sSup>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𝒑𝒙</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𝒑</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&gt;</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𝟎</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oMath>
                </a14:m>
                <a: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p>
              <a:p>
                <a:pPr marL="0" marR="0" lvl="0" indent="0" algn="just"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Theo đề bài, ta suy ra điểm </a:t>
                </a:r>
                <a14:m>
                  <m:oMath xmlns:m="http://schemas.openxmlformats.org/officeDocument/2006/math">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𝑴</m:t>
                    </m:r>
                    <m:d>
                      <m:dPr>
                        <m:ctrlPr>
                          <a:rPr kumimoji="0" lang="vi-VN"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f>
                          <m:fPr>
                            <m:ctrlPr>
                              <a:rPr kumimoji="0" lang="vi-VN"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𝒑</m:t>
                            </m:r>
                          </m:num>
                          <m:den>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den>
                        </m:f>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𝟏𝟑𝟎</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𝟏𝟐𝟎</m:t>
                        </m:r>
                      </m:e>
                    </m:d>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d>
                      <m:dPr>
                        <m:ctrlPr>
                          <a:rPr kumimoji="0" lang="vi-VN"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𝑷</m:t>
                        </m:r>
                      </m:e>
                    </m:d>
                    <m:r>
                      <a:rPr kumimoji="0" lang="en-US" sz="4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oMath>
                </a14:m>
                <a:endPar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endParaRPr>
              </a:p>
              <a:p>
                <a:pPr marL="0" marR="0" lvl="0" indent="0" algn="just"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14:m>
                  <m:oMathPara xmlns:m="http://schemas.openxmlformats.org/officeDocument/2006/math">
                    <m:oMathParaPr>
                      <m:jc m:val="left"/>
                    </m:oMathParaPr>
                    <m:oMath xmlns:m="http://schemas.openxmlformats.org/officeDocument/2006/math">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𝟏𝟐</m:t>
                      </m:r>
                      <m:sSup>
                        <m:sSupPr>
                          <m:ctrlPr>
                            <a:rPr kumimoji="0" lang="vi-VN"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pPr>
                        <m:e>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𝟎</m:t>
                          </m:r>
                        </m:e>
                        <m:sup>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sup>
                      </m:sSup>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𝒑</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d>
                        <m:dPr>
                          <m:ctrlPr>
                            <a:rPr kumimoji="0" lang="vi-VN"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f>
                            <m:fPr>
                              <m:ctrlPr>
                                <a:rPr kumimoji="0" lang="vi-VN"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𝒑</m:t>
                              </m:r>
                            </m:num>
                            <m:den>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den>
                          </m:f>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𝟏𝟑𝟎</m:t>
                          </m:r>
                        </m:e>
                      </m:d>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sSup>
                        <m:sSupPr>
                          <m:ctrlPr>
                            <a:rPr kumimoji="0" lang="vi-VN"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pPr>
                        <m:e>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𝒑</m:t>
                          </m:r>
                        </m:e>
                        <m:sup>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sup>
                      </m:sSup>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𝟐𝟔𝟎</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𝒑</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𝟏𝟒𝟒𝟎𝟎</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𝟎</m:t>
                      </m:r>
                    </m:oMath>
                  </m:oMathPara>
                </a14:m>
                <a:endPar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endParaRPr>
              </a:p>
              <a:p>
                <a:pPr marL="0" marR="0" lvl="0" indent="0" algn="just"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14:m>
                  <m:oMath xmlns:m="http://schemas.openxmlformats.org/officeDocument/2006/math">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d>
                      <m:dPr>
                        <m:begChr m:val="["/>
                        <m:endChr m:val=""/>
                        <m:ctrlPr>
                          <a:rPr kumimoji="0" lang="vi-VN"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eqArr>
                          <m:eqArrPr>
                            <m:ctrlPr>
                              <a:rPr kumimoji="0" lang="vi-VN"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eqArrPr>
                          <m:e>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&amp;</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𝒑</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𝟏𝟑𝟎</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𝟏𝟎</m:t>
                            </m:r>
                            <m:rad>
                              <m:radPr>
                                <m:degHide m:val="on"/>
                                <m:ctrlPr>
                                  <a:rPr kumimoji="0" lang="vi-VN"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radPr>
                              <m:deg/>
                              <m:e>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𝟑𝟏𝟑</m:t>
                                </m:r>
                              </m:e>
                            </m:rad>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𝒌𝒕𝒎</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e>
                          <m:e>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&amp;</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𝒑</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𝟏𝟑𝟎</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𝟏𝟎</m:t>
                            </m:r>
                            <m:rad>
                              <m:radPr>
                                <m:degHide m:val="on"/>
                                <m:ctrlPr>
                                  <a:rPr kumimoji="0" lang="vi-VN"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radPr>
                              <m:deg/>
                              <m:e>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𝟑𝟏𝟑</m:t>
                                </m:r>
                              </m:e>
                            </m:rad>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𝒕𝒎</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e>
                        </m:eqArr>
                      </m:e>
                    </m:d>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sSup>
                      <m:sSupPr>
                        <m:ctrlPr>
                          <a:rPr kumimoji="0" lang="vi-VN"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pPr>
                      <m:e>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𝒚</m:t>
                        </m:r>
                      </m:e>
                      <m:sup>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sup>
                    </m:sSup>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d>
                      <m:dPr>
                        <m:ctrlPr>
                          <a:rPr kumimoji="0" lang="vi-VN"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𝟏𝟑𝟎</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𝟏𝟎</m:t>
                        </m:r>
                        <m:rad>
                          <m:radPr>
                            <m:degHide m:val="on"/>
                            <m:ctrlPr>
                              <a:rPr kumimoji="0" lang="vi-VN"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radPr>
                          <m:deg/>
                          <m:e>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𝟑𝟏𝟑</m:t>
                            </m:r>
                          </m:e>
                        </m:rad>
                      </m:e>
                    </m:d>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𝒙</m:t>
                    </m:r>
                  </m:oMath>
                </a14:m>
                <a: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t>
                </a:r>
                <a:endParaRPr kumimoji="0" lang="vi-VN"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just"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Khoảng cách từ vị trí đặt đầu thu tới đỉnh của anten là </a:t>
                </a:r>
              </a:p>
              <a:p>
                <a:pPr marL="0" marR="0" lvl="0" indent="0" algn="just"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14:m>
                  <m:oMath xmlns:m="http://schemas.openxmlformats.org/officeDocument/2006/math">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𝑶𝑭</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f>
                      <m:fPr>
                        <m:ctrlPr>
                          <a:rPr kumimoji="0" lang="vi-VN"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𝒑</m:t>
                        </m:r>
                      </m:num>
                      <m:den>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den>
                    </m:f>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𝟔𝟓</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𝟓</m:t>
                    </m:r>
                    <m:rad>
                      <m:radPr>
                        <m:degHide m:val="on"/>
                        <m:ctrlPr>
                          <a:rPr kumimoji="0" lang="vi-VN"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radPr>
                      <m:deg/>
                      <m:e>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𝟑𝟏𝟑</m:t>
                        </m:r>
                      </m:e>
                    </m:rad>
                    <m:d>
                      <m:dPr>
                        <m:ctrlPr>
                          <a:rPr kumimoji="0" lang="vi-VN"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𝒄𝒎</m:t>
                        </m:r>
                      </m:e>
                    </m:d>
                  </m:oMath>
                </a14:m>
                <a: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t>
                </a:r>
                <a:endParaRPr kumimoji="0" lang="vi-VN"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0" name="Content Placeholder 2">
                <a:extLst>
                  <a:ext uri="{FF2B5EF4-FFF2-40B4-BE49-F238E27FC236}">
                    <a16:creationId xmlns:a16="http://schemas.microsoft.com/office/drawing/2014/main" id="{951DDF8C-9EF3-4079-AB81-200AB01C41CD}"/>
                  </a:ext>
                </a:extLst>
              </p:cNvPr>
              <p:cNvSpPr txBox="1">
                <a:spLocks noRot="1" noChangeAspect="1" noMove="1" noResize="1" noEditPoints="1" noAdjustHandles="1" noChangeArrowheads="1" noChangeShapeType="1" noTextEdit="1"/>
              </p:cNvSpPr>
              <p:nvPr/>
            </p:nvSpPr>
            <p:spPr>
              <a:xfrm>
                <a:off x="826605" y="4428726"/>
                <a:ext cx="17507398" cy="9058674"/>
              </a:xfrm>
              <a:prstGeom prst="rect">
                <a:avLst/>
              </a:prstGeom>
              <a:blipFill>
                <a:blip r:embed="rId5"/>
                <a:stretch>
                  <a:fillRect l="-1566" t="-2283" b="-1007"/>
                </a:stretch>
              </a:blipFill>
              <a:ln>
                <a:solidFill>
                  <a:srgbClr val="00B0F0"/>
                </a:solidFill>
              </a:ln>
            </p:spPr>
            <p:txBody>
              <a:bodyPr/>
              <a:lstStyle/>
              <a:p>
                <a:r>
                  <a:rPr lang="vi-VN">
                    <a:noFill/>
                  </a:rPr>
                  <a:t> </a:t>
                </a:r>
              </a:p>
            </p:txBody>
          </p:sp>
        </mc:Fallback>
      </mc:AlternateContent>
    </p:spTree>
    <p:extLst>
      <p:ext uri="{BB962C8B-B14F-4D97-AF65-F5344CB8AC3E}">
        <p14:creationId xmlns:p14="http://schemas.microsoft.com/office/powerpoint/2010/main" val="38707313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up)">
                                      <p:cBhvr>
                                        <p:cTn id="7" dur="10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down)">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up)">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0">
                                            <p:txEl>
                                              <p:pRg st="0" end="0"/>
                                            </p:txEl>
                                          </p:spTgt>
                                        </p:tgtEl>
                                        <p:attrNameLst>
                                          <p:attrName>style.visibility</p:attrName>
                                        </p:attrNameLst>
                                      </p:cBhvr>
                                      <p:to>
                                        <p:strVal val="visible"/>
                                      </p:to>
                                    </p:set>
                                    <p:animEffect transition="in" filter="wipe(up)">
                                      <p:cBhvr>
                                        <p:cTn id="22" dur="500"/>
                                        <p:tgtEl>
                                          <p:spTgt spid="20">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20">
                                            <p:txEl>
                                              <p:pRg st="1" end="1"/>
                                            </p:txEl>
                                          </p:spTgt>
                                        </p:tgtEl>
                                        <p:attrNameLst>
                                          <p:attrName>style.visibility</p:attrName>
                                        </p:attrNameLst>
                                      </p:cBhvr>
                                      <p:to>
                                        <p:strVal val="visible"/>
                                      </p:to>
                                    </p:set>
                                    <p:animEffect transition="in" filter="wipe(up)">
                                      <p:cBhvr>
                                        <p:cTn id="27" dur="500"/>
                                        <p:tgtEl>
                                          <p:spTgt spid="20">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20">
                                            <p:txEl>
                                              <p:pRg st="2" end="2"/>
                                            </p:txEl>
                                          </p:spTgt>
                                        </p:tgtEl>
                                        <p:attrNameLst>
                                          <p:attrName>style.visibility</p:attrName>
                                        </p:attrNameLst>
                                      </p:cBhvr>
                                      <p:to>
                                        <p:strVal val="visible"/>
                                      </p:to>
                                    </p:set>
                                    <p:animEffect transition="in" filter="wipe(up)">
                                      <p:cBhvr>
                                        <p:cTn id="37" dur="500"/>
                                        <p:tgtEl>
                                          <p:spTgt spid="20">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20">
                                            <p:txEl>
                                              <p:pRg st="3" end="3"/>
                                            </p:txEl>
                                          </p:spTgt>
                                        </p:tgtEl>
                                        <p:attrNameLst>
                                          <p:attrName>style.visibility</p:attrName>
                                        </p:attrNameLst>
                                      </p:cBhvr>
                                      <p:to>
                                        <p:strVal val="visible"/>
                                      </p:to>
                                    </p:set>
                                    <p:animEffect transition="in" filter="wipe(up)">
                                      <p:cBhvr>
                                        <p:cTn id="42" dur="500"/>
                                        <p:tgtEl>
                                          <p:spTgt spid="20">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20">
                                            <p:txEl>
                                              <p:pRg st="4" end="4"/>
                                            </p:txEl>
                                          </p:spTgt>
                                        </p:tgtEl>
                                        <p:attrNameLst>
                                          <p:attrName>style.visibility</p:attrName>
                                        </p:attrNameLst>
                                      </p:cBhvr>
                                      <p:to>
                                        <p:strVal val="visible"/>
                                      </p:to>
                                    </p:set>
                                    <p:animEffect transition="in" filter="wipe(up)">
                                      <p:cBhvr>
                                        <p:cTn id="47" dur="500"/>
                                        <p:tgtEl>
                                          <p:spTgt spid="20">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20">
                                            <p:txEl>
                                              <p:pRg st="5" end="5"/>
                                            </p:txEl>
                                          </p:spTgt>
                                        </p:tgtEl>
                                        <p:attrNameLst>
                                          <p:attrName>style.visibility</p:attrName>
                                        </p:attrNameLst>
                                      </p:cBhvr>
                                      <p:to>
                                        <p:strVal val="visible"/>
                                      </p:to>
                                    </p:set>
                                    <p:animEffect transition="in" filter="wipe(up)">
                                      <p:cBhvr>
                                        <p:cTn id="52" dur="500"/>
                                        <p:tgtEl>
                                          <p:spTgt spid="20">
                                            <p:txEl>
                                              <p:pRg st="5" end="5"/>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nodeType="clickEffect">
                                  <p:stCondLst>
                                    <p:cond delay="0"/>
                                  </p:stCondLst>
                                  <p:childTnLst>
                                    <p:set>
                                      <p:cBhvr>
                                        <p:cTn id="56" dur="1" fill="hold">
                                          <p:stCondLst>
                                            <p:cond delay="0"/>
                                          </p:stCondLst>
                                        </p:cTn>
                                        <p:tgtEl>
                                          <p:spTgt spid="20">
                                            <p:txEl>
                                              <p:pRg st="6" end="6"/>
                                            </p:txEl>
                                          </p:spTgt>
                                        </p:tgtEl>
                                        <p:attrNameLst>
                                          <p:attrName>style.visibility</p:attrName>
                                        </p:attrNameLst>
                                      </p:cBhvr>
                                      <p:to>
                                        <p:strVal val="visible"/>
                                      </p:to>
                                    </p:set>
                                    <p:animEffect transition="in" filter="wipe(up)">
                                      <p:cBhvr>
                                        <p:cTn id="57" dur="500"/>
                                        <p:tgtEl>
                                          <p:spTgt spid="20">
                                            <p:txEl>
                                              <p:pRg st="6" end="6"/>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nodeType="clickEffect">
                                  <p:stCondLst>
                                    <p:cond delay="0"/>
                                  </p:stCondLst>
                                  <p:childTnLst>
                                    <p:set>
                                      <p:cBhvr>
                                        <p:cTn id="61" dur="1" fill="hold">
                                          <p:stCondLst>
                                            <p:cond delay="0"/>
                                          </p:stCondLst>
                                        </p:cTn>
                                        <p:tgtEl>
                                          <p:spTgt spid="20">
                                            <p:txEl>
                                              <p:pRg st="7" end="7"/>
                                            </p:txEl>
                                          </p:spTgt>
                                        </p:tgtEl>
                                        <p:attrNameLst>
                                          <p:attrName>style.visibility</p:attrName>
                                        </p:attrNameLst>
                                      </p:cBhvr>
                                      <p:to>
                                        <p:strVal val="visible"/>
                                      </p:to>
                                    </p:set>
                                    <p:animEffect transition="in" filter="wipe(up)">
                                      <p:cBhvr>
                                        <p:cTn id="62" dur="500"/>
                                        <p:tgtEl>
                                          <p:spTgt spid="2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2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xmlns="" id="{14822BB7-DB89-4357-87F0-6E511FC44A6A}"/>
                  </a:ext>
                </a:extLst>
              </p:cNvPr>
              <p:cNvSpPr txBox="1">
                <a:spLocks/>
              </p:cNvSpPr>
              <p:nvPr/>
            </p:nvSpPr>
            <p:spPr>
              <a:xfrm>
                <a:off x="685799" y="4114800"/>
                <a:ext cx="10972801" cy="8835717"/>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sz="5000" b="1" dirty="0"/>
                  <a:t>   </a:t>
                </a:r>
                <a:r>
                  <a:rPr lang="en-US" sz="5000" b="1" dirty="0" err="1"/>
                  <a:t>Bài</a:t>
                </a:r>
                <a:r>
                  <a:rPr lang="en-US" sz="5000" b="1" dirty="0"/>
                  <a:t> </a:t>
                </a:r>
                <a:r>
                  <a:rPr lang="en-US" sz="5000" b="1" dirty="0" err="1"/>
                  <a:t>toán</a:t>
                </a:r>
                <a:endParaRPr lang="en-US" sz="5000" b="1" dirty="0"/>
              </a:p>
              <a:p>
                <a:pPr marL="914400" lvl="1" indent="0" algn="just">
                  <a:buNone/>
                </a:pPr>
                <a:r>
                  <a:rPr lang="en-US" dirty="0" err="1"/>
                  <a:t>Bác</a:t>
                </a:r>
                <a:r>
                  <a:rPr lang="en-US" dirty="0"/>
                  <a:t> Vinh </a:t>
                </a:r>
                <a:r>
                  <a:rPr lang="en-US" dirty="0" err="1"/>
                  <a:t>tham</a:t>
                </a:r>
                <a:r>
                  <a:rPr lang="en-US" dirty="0"/>
                  <a:t> </a:t>
                </a:r>
                <a:r>
                  <a:rPr lang="en-US" dirty="0" err="1"/>
                  <a:t>quan</a:t>
                </a:r>
                <a:r>
                  <a:rPr lang="en-US" dirty="0"/>
                  <a:t> </a:t>
                </a:r>
                <a:r>
                  <a:rPr lang="en-US" dirty="0" err="1"/>
                  <a:t>một</a:t>
                </a:r>
                <a:r>
                  <a:rPr lang="en-US" dirty="0"/>
                  <a:t> </a:t>
                </a:r>
                <a:r>
                  <a:rPr lang="en-US" dirty="0" err="1"/>
                  <a:t>công</a:t>
                </a:r>
                <a:r>
                  <a:rPr lang="en-US" dirty="0"/>
                  <a:t> </a:t>
                </a:r>
                <a:r>
                  <a:rPr lang="en-US" dirty="0" err="1"/>
                  <a:t>trình</a:t>
                </a:r>
                <a:r>
                  <a:rPr lang="en-US" dirty="0"/>
                  <a:t> </a:t>
                </a:r>
                <a:r>
                  <a:rPr lang="en-US" dirty="0" err="1"/>
                  <a:t>kiến</a:t>
                </a:r>
                <a:r>
                  <a:rPr lang="en-US" dirty="0"/>
                  <a:t> </a:t>
                </a:r>
                <a:r>
                  <a:rPr lang="en-US" dirty="0" err="1"/>
                  <a:t>trúc</a:t>
                </a:r>
                <a:r>
                  <a:rPr lang="en-US" dirty="0"/>
                  <a:t> </a:t>
                </a:r>
                <a:r>
                  <a:rPr lang="en-US" dirty="0" err="1"/>
                  <a:t>có</a:t>
                </a:r>
                <a:r>
                  <a:rPr lang="en-US" dirty="0"/>
                  <a:t> </a:t>
                </a:r>
                <a:r>
                  <a:rPr lang="en-US" dirty="0" err="1"/>
                  <a:t>cổng</a:t>
                </a:r>
                <a:r>
                  <a:rPr lang="en-US" dirty="0"/>
                  <a:t> </a:t>
                </a:r>
                <a:r>
                  <a:rPr lang="en-US" dirty="0" err="1"/>
                  <a:t>parabol</a:t>
                </a:r>
                <a:r>
                  <a:rPr lang="en-US" dirty="0"/>
                  <a:t> </a:t>
                </a:r>
                <a:r>
                  <a:rPr lang="en-US" dirty="0" err="1"/>
                  <a:t>với</a:t>
                </a:r>
                <a:r>
                  <a:rPr lang="en-US" dirty="0"/>
                  <a:t> </a:t>
                </a:r>
                <a:r>
                  <a:rPr lang="en-US" dirty="0" err="1"/>
                  <a:t>phương</a:t>
                </a:r>
                <a:r>
                  <a:rPr lang="en-US" dirty="0"/>
                  <a:t> </a:t>
                </a:r>
                <a:r>
                  <a:rPr lang="en-US" dirty="0" err="1"/>
                  <a:t>trình</a:t>
                </a:r>
                <a:r>
                  <a:rPr lang="en-US" dirty="0"/>
                  <a:t> </a:t>
                </a:r>
                <a:r>
                  <a:rPr lang="en-US" dirty="0" err="1"/>
                  <a:t>chính</a:t>
                </a:r>
                <a:r>
                  <a:rPr lang="en-US" dirty="0"/>
                  <a:t> </a:t>
                </a:r>
                <a:r>
                  <a:rPr lang="en-US" dirty="0" err="1"/>
                  <a:t>tắc</a:t>
                </a:r>
                <a:r>
                  <a:rPr lang="en-US" dirty="0"/>
                  <a:t>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𝑦</m:t>
                        </m:r>
                      </m:e>
                      <m:sup>
                        <m:r>
                          <a:rPr lang="en-US" i="1">
                            <a:latin typeface="Cambria Math" panose="02040503050406030204" pitchFamily="18" charset="0"/>
                          </a:rPr>
                          <m:t>2</m:t>
                        </m:r>
                      </m:sup>
                    </m:sSup>
                    <m:r>
                      <a:rPr lang="en-US" i="1">
                        <a:latin typeface="Cambria Math" panose="02040503050406030204" pitchFamily="18" charset="0"/>
                      </a:rPr>
                      <m:t>=48</m:t>
                    </m:r>
                    <m:r>
                      <a:rPr lang="en-US" i="1">
                        <a:latin typeface="Cambria Math" panose="02040503050406030204" pitchFamily="18" charset="0"/>
                      </a:rPr>
                      <m:t>𝑥</m:t>
                    </m:r>
                  </m:oMath>
                </a14:m>
                <a:r>
                  <a:rPr lang="en-US" dirty="0"/>
                  <a:t> (theo </a:t>
                </a:r>
                <a:r>
                  <a:rPr lang="en-US" dirty="0" err="1"/>
                  <a:t>đơn</a:t>
                </a:r>
                <a:r>
                  <a:rPr lang="en-US" dirty="0"/>
                  <a:t> </a:t>
                </a:r>
                <a:r>
                  <a:rPr lang="en-US" dirty="0" err="1"/>
                  <a:t>vị</a:t>
                </a:r>
                <a:r>
                  <a:rPr lang="en-US" dirty="0"/>
                  <a:t> </a:t>
                </a:r>
                <a:r>
                  <a:rPr lang="en-US" dirty="0" err="1"/>
                  <a:t>mét</a:t>
                </a:r>
                <a:r>
                  <a:rPr lang="en-US" dirty="0"/>
                  <a:t>). </a:t>
                </a:r>
                <a:r>
                  <a:rPr lang="en-US" dirty="0" err="1"/>
                  <a:t>Cổng</a:t>
                </a:r>
                <a:r>
                  <a:rPr lang="en-US" dirty="0"/>
                  <a:t> </a:t>
                </a:r>
                <a:r>
                  <a:rPr lang="en-US" dirty="0" err="1"/>
                  <a:t>rộng</a:t>
                </a:r>
                <a:r>
                  <a:rPr lang="en-US" dirty="0"/>
                  <a:t> </a:t>
                </a:r>
                <a14:m>
                  <m:oMath xmlns:m="http://schemas.openxmlformats.org/officeDocument/2006/math">
                    <m:r>
                      <a:rPr lang="en-US" i="1">
                        <a:latin typeface="Cambria Math" panose="02040503050406030204" pitchFamily="18" charset="0"/>
                      </a:rPr>
                      <m:t>192</m:t>
                    </m:r>
                    <m:r>
                      <m:rPr>
                        <m:nor/>
                      </m:rPr>
                      <a:rPr lang="en-US"/>
                      <m:t>m</m:t>
                    </m:r>
                  </m:oMath>
                </a14:m>
                <a:r>
                  <a:rPr lang="en-US" dirty="0"/>
                  <a:t>. </a:t>
                </a:r>
                <a:r>
                  <a:rPr lang="en-US" dirty="0" err="1"/>
                  <a:t>Bác</a:t>
                </a:r>
                <a:r>
                  <a:rPr lang="en-US" dirty="0"/>
                  <a:t> </a:t>
                </a:r>
                <a:r>
                  <a:rPr lang="en-US" dirty="0" err="1"/>
                  <a:t>dự</a:t>
                </a:r>
                <a:r>
                  <a:rPr lang="en-US" dirty="0"/>
                  <a:t> </a:t>
                </a:r>
                <a:r>
                  <a:rPr lang="en-US" dirty="0" err="1"/>
                  <a:t>định</a:t>
                </a:r>
                <a:r>
                  <a:rPr lang="en-US" dirty="0"/>
                  <a:t> </a:t>
                </a:r>
                <a:r>
                  <a:rPr lang="en-US" dirty="0" err="1"/>
                  <a:t>làm</a:t>
                </a:r>
                <a:r>
                  <a:rPr lang="en-US" dirty="0"/>
                  <a:t> </a:t>
                </a:r>
                <a:r>
                  <a:rPr lang="en-US" dirty="0" err="1"/>
                  <a:t>một</a:t>
                </a:r>
                <a:r>
                  <a:rPr lang="en-US" dirty="0"/>
                  <a:t> </a:t>
                </a:r>
                <a:r>
                  <a:rPr lang="en-US" dirty="0" err="1"/>
                  <a:t>mô</a:t>
                </a:r>
                <a:r>
                  <a:rPr lang="en-US" dirty="0"/>
                  <a:t> </a:t>
                </a:r>
                <a:r>
                  <a:rPr lang="en-US" dirty="0" err="1"/>
                  <a:t>hình</a:t>
                </a:r>
                <a:r>
                  <a:rPr lang="en-US" dirty="0"/>
                  <a:t> </a:t>
                </a:r>
                <a:r>
                  <a:rPr lang="en-US" dirty="0" err="1"/>
                  <a:t>thu</a:t>
                </a:r>
                <a:r>
                  <a:rPr lang="en-US" dirty="0"/>
                  <a:t> </a:t>
                </a:r>
                <a:r>
                  <a:rPr lang="en-US" dirty="0" err="1"/>
                  <a:t>nhỏ</a:t>
                </a:r>
                <a:r>
                  <a:rPr lang="en-US" dirty="0"/>
                  <a:t> </a:t>
                </a:r>
                <a:r>
                  <a:rPr lang="en-US" dirty="0" err="1"/>
                  <a:t>của</a:t>
                </a:r>
                <a:r>
                  <a:rPr lang="en-US" dirty="0"/>
                  <a:t> </a:t>
                </a:r>
                <a:r>
                  <a:rPr lang="en-US" dirty="0" err="1"/>
                  <a:t>nó</a:t>
                </a:r>
                <a:r>
                  <a:rPr lang="en-US" dirty="0"/>
                  <a:t> </a:t>
                </a:r>
                <a:r>
                  <a:rPr lang="en-US" dirty="0" err="1"/>
                  <a:t>với</a:t>
                </a:r>
                <a:r>
                  <a:rPr lang="en-US" dirty="0"/>
                  <a:t> </a:t>
                </a:r>
                <a:r>
                  <a:rPr lang="en-US" dirty="0" err="1"/>
                  <a:t>tỉ</a:t>
                </a:r>
                <a:r>
                  <a:rPr lang="en-US" dirty="0"/>
                  <a:t> </a:t>
                </a:r>
                <a:r>
                  <a:rPr lang="en-US" dirty="0" err="1"/>
                  <a:t>lệ</a:t>
                </a:r>
                <a:r>
                  <a:rPr lang="en-US" dirty="0"/>
                  <a:t> </a:t>
                </a:r>
                <a14:m>
                  <m:oMath xmlns:m="http://schemas.openxmlformats.org/officeDocument/2006/math">
                    <m:r>
                      <a:rPr lang="en-US" i="1">
                        <a:latin typeface="Cambria Math" panose="02040503050406030204" pitchFamily="18" charset="0"/>
                      </a:rPr>
                      <m:t>1:100</m:t>
                    </m:r>
                  </m:oMath>
                </a14:m>
                <a:r>
                  <a:rPr lang="en-US" dirty="0"/>
                  <a:t>. </a:t>
                </a:r>
                <a:r>
                  <a:rPr lang="en-US" dirty="0" err="1"/>
                  <a:t>Liệu</a:t>
                </a:r>
                <a:r>
                  <a:rPr lang="en-US" dirty="0"/>
                  <a:t> ta </a:t>
                </a:r>
                <a:r>
                  <a:rPr lang="en-US" dirty="0" err="1"/>
                  <a:t>có</a:t>
                </a:r>
                <a:r>
                  <a:rPr lang="en-US" dirty="0"/>
                  <a:t> </a:t>
                </a:r>
                <a:r>
                  <a:rPr lang="en-US" dirty="0" err="1"/>
                  <a:t>thể</a:t>
                </a:r>
                <a:r>
                  <a:rPr lang="en-US" dirty="0"/>
                  <a:t> </a:t>
                </a:r>
                <a:r>
                  <a:rPr lang="en-US" dirty="0" err="1"/>
                  <a:t>giúp</a:t>
                </a:r>
                <a:r>
                  <a:rPr lang="en-US" dirty="0"/>
                  <a:t> </a:t>
                </a:r>
                <a:r>
                  <a:rPr lang="en-US" dirty="0" err="1"/>
                  <a:t>bác</a:t>
                </a:r>
                <a:r>
                  <a:rPr lang="en-US" dirty="0"/>
                  <a:t> Vinh </a:t>
                </a:r>
                <a:r>
                  <a:rPr lang="en-US" dirty="0" err="1"/>
                  <a:t>lập</a:t>
                </a:r>
                <a:r>
                  <a:rPr lang="en-US" dirty="0"/>
                  <a:t> </a:t>
                </a:r>
                <a:r>
                  <a:rPr lang="en-US" dirty="0" err="1"/>
                  <a:t>phương</a:t>
                </a:r>
                <a:r>
                  <a:rPr lang="en-US" dirty="0"/>
                  <a:t> </a:t>
                </a:r>
                <a:r>
                  <a:rPr lang="en-US" dirty="0" err="1"/>
                  <a:t>trình</a:t>
                </a:r>
                <a:r>
                  <a:rPr lang="en-US" dirty="0"/>
                  <a:t> </a:t>
                </a:r>
                <a:r>
                  <a:rPr lang="en-US" dirty="0" err="1"/>
                  <a:t>chính</a:t>
                </a:r>
                <a:r>
                  <a:rPr lang="en-US" dirty="0"/>
                  <a:t> </a:t>
                </a:r>
                <a:r>
                  <a:rPr lang="en-US" dirty="0" err="1"/>
                  <a:t>tắc</a:t>
                </a:r>
                <a:r>
                  <a:rPr lang="en-US" dirty="0"/>
                  <a:t> </a:t>
                </a:r>
                <a:r>
                  <a:rPr lang="en-US" dirty="0" err="1"/>
                  <a:t>cho</a:t>
                </a:r>
                <a:r>
                  <a:rPr lang="en-US" dirty="0"/>
                  <a:t> </a:t>
                </a:r>
                <a:r>
                  <a:rPr lang="en-US" dirty="0" err="1"/>
                  <a:t>parabol</a:t>
                </a:r>
                <a:r>
                  <a:rPr lang="en-US" dirty="0"/>
                  <a:t> </a:t>
                </a:r>
                <a:r>
                  <a:rPr lang="en-US" dirty="0" err="1"/>
                  <a:t>ứng</a:t>
                </a:r>
                <a:r>
                  <a:rPr lang="en-US" dirty="0"/>
                  <a:t> </a:t>
                </a:r>
                <a:r>
                  <a:rPr lang="en-US" dirty="0" err="1"/>
                  <a:t>với</a:t>
                </a:r>
                <a:r>
                  <a:rPr lang="en-US" dirty="0"/>
                  <a:t> </a:t>
                </a:r>
                <a:r>
                  <a:rPr lang="en-US" dirty="0" err="1"/>
                  <a:t>mô</a:t>
                </a:r>
                <a:r>
                  <a:rPr lang="en-US" dirty="0"/>
                  <a:t> </a:t>
                </a:r>
                <a:r>
                  <a:rPr lang="en-US" dirty="0" err="1"/>
                  <a:t>hình</a:t>
                </a:r>
                <a:r>
                  <a:rPr lang="en-US" dirty="0"/>
                  <a:t> </a:t>
                </a:r>
                <a:r>
                  <a:rPr lang="en-US" dirty="0" err="1"/>
                  <a:t>đó</a:t>
                </a:r>
                <a:r>
                  <a:rPr lang="en-US" dirty="0"/>
                  <a:t>, </a:t>
                </a:r>
                <a:r>
                  <a:rPr lang="en-US" dirty="0" err="1"/>
                  <a:t>theo</a:t>
                </a:r>
                <a:r>
                  <a:rPr lang="en-US" dirty="0"/>
                  <a:t> </a:t>
                </a:r>
                <a:r>
                  <a:rPr lang="en-US" dirty="0" err="1"/>
                  <a:t>đơn</a:t>
                </a:r>
                <a:r>
                  <a:rPr lang="en-US" dirty="0"/>
                  <a:t> </a:t>
                </a:r>
                <a:r>
                  <a:rPr lang="en-US" dirty="0" err="1"/>
                  <a:t>vị</a:t>
                </a:r>
                <a:r>
                  <a:rPr lang="en-US" dirty="0"/>
                  <a:t> </a:t>
                </a:r>
                <a:r>
                  <a:rPr lang="en-US" dirty="0" err="1"/>
                  <a:t>mét</a:t>
                </a:r>
                <a:r>
                  <a:rPr lang="en-US" dirty="0"/>
                  <a:t>?</a:t>
                </a:r>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685799" y="4114800"/>
                <a:ext cx="10972801" cy="8835717"/>
              </a:xfrm>
              <a:prstGeom prst="rect">
                <a:avLst/>
              </a:prstGeom>
              <a:blipFill>
                <a:blip r:embed="rId3"/>
                <a:stretch>
                  <a:fillRect t="-2412" r="-2440"/>
                </a:stretch>
              </a:blipFill>
              <a:ln>
                <a:solidFill>
                  <a:srgbClr val="00B0F0"/>
                </a:solidFill>
              </a:ln>
            </p:spPr>
            <p:txBody>
              <a:bodyPr/>
              <a:lstStyle/>
              <a:p>
                <a:r>
                  <a:rPr lang="en-US">
                    <a:noFill/>
                  </a:rPr>
                  <a:t> </a:t>
                </a:r>
              </a:p>
            </p:txBody>
          </p:sp>
        </mc:Fallback>
      </mc:AlternateContent>
      <p:sp>
        <p:nvSpPr>
          <p:cNvPr id="7" name="Content Placeholder 2">
            <a:extLst>
              <a:ext uri="{FF2B5EF4-FFF2-40B4-BE49-F238E27FC236}">
                <a16:creationId xmlns:a16="http://schemas.microsoft.com/office/drawing/2014/main" xmlns="" id="{08B49A2E-2A9D-46FD-AE9C-29462A33F0E6}"/>
              </a:ext>
            </a:extLst>
          </p:cNvPr>
          <p:cNvSpPr txBox="1">
            <a:spLocks/>
          </p:cNvSpPr>
          <p:nvPr/>
        </p:nvSpPr>
        <p:spPr>
          <a:xfrm>
            <a:off x="11963400" y="4118283"/>
            <a:ext cx="12088091" cy="8835717"/>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endParaRPr lang="en-US" dirty="0"/>
          </a:p>
        </p:txBody>
      </p:sp>
      <p:pic>
        <p:nvPicPr>
          <p:cNvPr id="4" name="Picture 3">
            <a:extLst>
              <a:ext uri="{FF2B5EF4-FFF2-40B4-BE49-F238E27FC236}">
                <a16:creationId xmlns:a16="http://schemas.microsoft.com/office/drawing/2014/main" xmlns="" id="{589F3A0F-6897-418F-B1C0-C0F561A12D3D}"/>
              </a:ext>
            </a:extLst>
          </p:cNvPr>
          <p:cNvPicPr/>
          <p:nvPr/>
        </p:nvPicPr>
        <p:blipFill>
          <a:blip r:embed="rId4">
            <a:extLst>
              <a:ext uri="{28A0092B-C50C-407E-A947-70E740481C1C}">
                <a14:useLocalDpi xmlns:a14="http://schemas.microsoft.com/office/drawing/2010/main" val="0"/>
              </a:ext>
            </a:extLst>
          </a:blip>
          <a:stretch>
            <a:fillRect/>
          </a:stretch>
        </p:blipFill>
        <p:spPr>
          <a:xfrm>
            <a:off x="12192000" y="4300914"/>
            <a:ext cx="11658599" cy="6858000"/>
          </a:xfrm>
          <a:prstGeom prst="rect">
            <a:avLst/>
          </a:prstGeom>
        </p:spPr>
      </p:pic>
      <p:sp>
        <p:nvSpPr>
          <p:cNvPr id="8" name="TextBox 7">
            <a:extLst>
              <a:ext uri="{FF2B5EF4-FFF2-40B4-BE49-F238E27FC236}">
                <a16:creationId xmlns:a16="http://schemas.microsoft.com/office/drawing/2014/main" xmlns="" id="{2DDCF644-70E1-4265-A104-49D876D16085}"/>
              </a:ext>
            </a:extLst>
          </p:cNvPr>
          <p:cNvSpPr txBox="1"/>
          <p:nvPr/>
        </p:nvSpPr>
        <p:spPr>
          <a:xfrm>
            <a:off x="12587493" y="11637258"/>
            <a:ext cx="11125201" cy="630942"/>
          </a:xfrm>
          <a:prstGeom prst="rect">
            <a:avLst/>
          </a:prstGeom>
          <a:noFill/>
        </p:spPr>
        <p:txBody>
          <a:bodyPr wrap="square" rtlCol="0">
            <a:spAutoFit/>
          </a:bodyPr>
          <a:lstStyle/>
          <a:p>
            <a:r>
              <a:rPr lang="en-US" sz="3500" i="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Hình</a:t>
            </a:r>
            <a:r>
              <a:rPr lang="en-US" sz="3500" i="1" dirty="0">
                <a:solidFill>
                  <a:srgbClr val="FF0000"/>
                </a:solidFill>
                <a:effectLst/>
                <a:latin typeface="Tahoma" panose="020B0604030504040204" pitchFamily="34" charset="0"/>
                <a:ea typeface="Tahoma" panose="020B0604030504040204" pitchFamily="34" charset="0"/>
                <a:cs typeface="Tahoma" panose="020B0604030504040204" pitchFamily="34" charset="0"/>
              </a:rPr>
              <a:t> 3.17. </a:t>
            </a:r>
            <a:r>
              <a:rPr lang="en-US" sz="3500" i="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Cầu</a:t>
            </a:r>
            <a:r>
              <a:rPr lang="en-US" sz="3500" i="1" dirty="0">
                <a:solidFill>
                  <a:srgbClr val="FF0000"/>
                </a:solidFill>
                <a:effectLst/>
                <a:latin typeface="Tahoma" panose="020B0604030504040204" pitchFamily="34" charset="0"/>
                <a:ea typeface="Tahoma" panose="020B0604030504040204" pitchFamily="34" charset="0"/>
                <a:cs typeface="Tahoma" panose="020B0604030504040204" pitchFamily="34" charset="0"/>
              </a:rPr>
              <a:t> Tyne ở Anh </a:t>
            </a:r>
            <a:r>
              <a:rPr lang="en-US" sz="3500" i="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với</a:t>
            </a:r>
            <a:r>
              <a:rPr lang="en-US" sz="3500" i="1"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3500" i="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thiết</a:t>
            </a:r>
            <a:r>
              <a:rPr lang="en-US" sz="3500" i="1"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3500" i="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kế</a:t>
            </a:r>
            <a:r>
              <a:rPr lang="en-US" sz="3500" i="1"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3500" i="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có</a:t>
            </a:r>
            <a:r>
              <a:rPr lang="en-US" sz="3500" i="1"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3500" i="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cung</a:t>
            </a:r>
            <a:r>
              <a:rPr lang="en-US" sz="3500" i="1"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3500" i="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Parabol</a:t>
            </a:r>
            <a:endParaRPr lang="en-US" sz="3500" dirty="0">
              <a:effectLst/>
              <a:latin typeface="Tahoma" panose="020B0604030504040204" pitchFamily="34" charset="0"/>
              <a:ea typeface="Tahoma" panose="020B0604030504040204" pitchFamily="34" charset="0"/>
              <a:cs typeface="Tahoma" panose="020B0604030504040204" pitchFamily="34" charset="0"/>
            </a:endParaRPr>
          </a:p>
        </p:txBody>
      </p:sp>
      <p:grpSp>
        <p:nvGrpSpPr>
          <p:cNvPr id="11" name="Group 10">
            <a:extLst>
              <a:ext uri="{FF2B5EF4-FFF2-40B4-BE49-F238E27FC236}">
                <a16:creationId xmlns:a16="http://schemas.microsoft.com/office/drawing/2014/main" xmlns="" id="{EC9841FD-D4AD-4649-A74F-3969E5C0ED66}"/>
              </a:ext>
            </a:extLst>
          </p:cNvPr>
          <p:cNvGrpSpPr/>
          <p:nvPr/>
        </p:nvGrpSpPr>
        <p:grpSpPr>
          <a:xfrm>
            <a:off x="7032459" y="1614199"/>
            <a:ext cx="11110068" cy="1205201"/>
            <a:chOff x="71819" y="148683"/>
            <a:chExt cx="6395438" cy="824094"/>
          </a:xfrm>
        </p:grpSpPr>
        <p:pic>
          <p:nvPicPr>
            <p:cNvPr id="12" name="Picture 11">
              <a:extLst>
                <a:ext uri="{FF2B5EF4-FFF2-40B4-BE49-F238E27FC236}">
                  <a16:creationId xmlns:a16="http://schemas.microsoft.com/office/drawing/2014/main" xmlns="" id="{E42827DC-5806-4BB6-993C-66308B98F8B2}"/>
                </a:ext>
              </a:extLst>
            </p:cNvPr>
            <p:cNvPicPr>
              <a:picLocks noChangeAspect="1"/>
            </p:cNvPicPr>
            <p:nvPr/>
          </p:nvPicPr>
          <p:blipFill>
            <a:blip r:embed="rId5"/>
            <a:stretch>
              <a:fillRect/>
            </a:stretch>
          </p:blipFill>
          <p:spPr>
            <a:xfrm>
              <a:off x="71819" y="148683"/>
              <a:ext cx="6395438" cy="824094"/>
            </a:xfrm>
            <a:prstGeom prst="rect">
              <a:avLst/>
            </a:prstGeom>
          </p:spPr>
        </p:pic>
        <p:sp>
          <p:nvSpPr>
            <p:cNvPr id="13" name="TextBox 321">
              <a:extLst>
                <a:ext uri="{FF2B5EF4-FFF2-40B4-BE49-F238E27FC236}">
                  <a16:creationId xmlns:a16="http://schemas.microsoft.com/office/drawing/2014/main" xmlns="" id="{2A4218A8-A312-48DB-B4ED-9967FF310ED2}"/>
                </a:ext>
              </a:extLst>
            </p:cNvPr>
            <p:cNvSpPr txBox="1"/>
            <p:nvPr/>
          </p:nvSpPr>
          <p:spPr>
            <a:xfrm>
              <a:off x="1236809" y="245789"/>
              <a:ext cx="4239341" cy="595896"/>
            </a:xfrm>
            <a:prstGeom prst="rect">
              <a:avLst/>
            </a:prstGeom>
            <a:noFill/>
          </p:spPr>
          <p:txBody>
            <a:bodyPr wrap="square" rtlCol="0">
              <a:noAutofit/>
            </a:bodyPr>
            <a:lstStyle/>
            <a:p>
              <a:pPr marL="0" marR="0" algn="ctr">
                <a:lnSpc>
                  <a:spcPct val="106000"/>
                </a:lnSpc>
                <a:spcBef>
                  <a:spcPts val="0"/>
                </a:spcBef>
                <a:spcAft>
                  <a:spcPts val="800"/>
                </a:spcAft>
              </a:pPr>
              <a:r>
                <a:rPr lang="en-US" sz="5400" b="1" dirty="0">
                  <a:solidFill>
                    <a:srgbClr val="FCFFEF"/>
                  </a:solidFill>
                  <a:latin typeface="Calibri" panose="020F0502020204030204" pitchFamily="34" charset="0"/>
                  <a:ea typeface="Cascadia Mono" panose="020B0609020000020004" pitchFamily="49" charset="0"/>
                  <a:cs typeface="Times New Roman" panose="02020603050405020304" pitchFamily="18" charset="0"/>
                </a:rPr>
                <a:t>A. </a:t>
              </a:r>
              <a:r>
                <a:rPr lang="en-US" sz="5400" b="1" dirty="0" err="1">
                  <a:solidFill>
                    <a:srgbClr val="FCFFEF"/>
                  </a:solidFill>
                  <a:effectLst/>
                  <a:latin typeface="Calibri" panose="020F0502020204030204" pitchFamily="34" charset="0"/>
                  <a:ea typeface="Cascadia Mono" panose="020B0609020000020004" pitchFamily="49" charset="0"/>
                  <a:cs typeface="Times New Roman" panose="02020603050405020304" pitchFamily="18" charset="0"/>
                </a:rPr>
                <a:t>Hoạt</a:t>
              </a:r>
              <a:r>
                <a:rPr lang="en-US" sz="5400" b="1" dirty="0">
                  <a:solidFill>
                    <a:srgbClr val="FCFFEF"/>
                  </a:solidFill>
                  <a:effectLst/>
                  <a:latin typeface="Calibri" panose="020F0502020204030204" pitchFamily="34" charset="0"/>
                  <a:ea typeface="Cascadia Mono" panose="020B0609020000020004" pitchFamily="49" charset="0"/>
                  <a:cs typeface="Times New Roman" panose="02020603050405020304" pitchFamily="18" charset="0"/>
                </a:rPr>
                <a:t> </a:t>
              </a:r>
              <a:r>
                <a:rPr lang="en-US" sz="5400" b="1" dirty="0" err="1">
                  <a:solidFill>
                    <a:srgbClr val="FCFFEF"/>
                  </a:solidFill>
                  <a:effectLst/>
                  <a:latin typeface="Calibri" panose="020F0502020204030204" pitchFamily="34" charset="0"/>
                  <a:ea typeface="Cascadia Mono" panose="020B0609020000020004" pitchFamily="49" charset="0"/>
                  <a:cs typeface="Times New Roman" panose="02020603050405020304" pitchFamily="18" charset="0"/>
                </a:rPr>
                <a:t>động</a:t>
              </a:r>
              <a:r>
                <a:rPr lang="en-US" sz="5400" b="1" dirty="0">
                  <a:solidFill>
                    <a:srgbClr val="FCFFEF"/>
                  </a:solidFill>
                  <a:effectLst/>
                  <a:latin typeface="Calibri" panose="020F0502020204030204" pitchFamily="34" charset="0"/>
                  <a:ea typeface="Cascadia Mono" panose="020B0609020000020004" pitchFamily="49" charset="0"/>
                  <a:cs typeface="Times New Roman" panose="02020603050405020304" pitchFamily="18" charset="0"/>
                </a:rPr>
                <a:t> </a:t>
              </a:r>
              <a:r>
                <a:rPr lang="en-US" sz="5400" b="1" dirty="0" err="1">
                  <a:solidFill>
                    <a:srgbClr val="FCFFEF"/>
                  </a:solidFill>
                  <a:effectLst/>
                  <a:latin typeface="Calibri" panose="020F0502020204030204" pitchFamily="34" charset="0"/>
                  <a:ea typeface="Cascadia Mono" panose="020B0609020000020004" pitchFamily="49" charset="0"/>
                  <a:cs typeface="Times New Roman" panose="02020603050405020304" pitchFamily="18" charset="0"/>
                </a:rPr>
                <a:t>khởi</a:t>
              </a:r>
              <a:r>
                <a:rPr lang="en-US" sz="5400" b="1" dirty="0">
                  <a:solidFill>
                    <a:srgbClr val="FCFFEF"/>
                  </a:solidFill>
                  <a:effectLst/>
                  <a:latin typeface="Calibri" panose="020F0502020204030204" pitchFamily="34" charset="0"/>
                  <a:ea typeface="Cascadia Mono" panose="020B0609020000020004" pitchFamily="49" charset="0"/>
                  <a:cs typeface="Times New Roman" panose="02020603050405020304" pitchFamily="18" charset="0"/>
                </a:rPr>
                <a:t> </a:t>
              </a:r>
              <a:r>
                <a:rPr lang="en-US" sz="5400" b="1" dirty="0" err="1">
                  <a:solidFill>
                    <a:srgbClr val="FCFFEF"/>
                  </a:solidFill>
                  <a:effectLst/>
                  <a:latin typeface="Calibri" panose="020F0502020204030204" pitchFamily="34" charset="0"/>
                  <a:ea typeface="Cascadia Mono" panose="020B0609020000020004" pitchFamily="49" charset="0"/>
                  <a:cs typeface="Times New Roman" panose="02020603050405020304" pitchFamily="18" charset="0"/>
                </a:rPr>
                <a:t>động</a:t>
              </a:r>
              <a:endParaRPr lang="en-US" sz="54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17" name="TextBox 16">
            <a:extLst>
              <a:ext uri="{FF2B5EF4-FFF2-40B4-BE49-F238E27FC236}">
                <a16:creationId xmlns:a16="http://schemas.microsoft.com/office/drawing/2014/main" xmlns="" id="{039AD45A-5991-4743-8054-58922B2DCA69}"/>
              </a:ext>
            </a:extLst>
          </p:cNvPr>
          <p:cNvSpPr txBox="1"/>
          <p:nvPr/>
        </p:nvSpPr>
        <p:spPr>
          <a:xfrm>
            <a:off x="7924800" y="1756212"/>
            <a:ext cx="476412" cy="784830"/>
          </a:xfrm>
          <a:prstGeom prst="rect">
            <a:avLst/>
          </a:prstGeom>
          <a:noFill/>
        </p:spPr>
        <p:txBody>
          <a:bodyPr wrap="none" rtlCol="0">
            <a:spAutoFit/>
          </a:bodyPr>
          <a:lstStyle/>
          <a:p>
            <a:r>
              <a:rPr lang="en-US" sz="4500" b="1" dirty="0">
                <a:solidFill>
                  <a:schemeClr val="bg1"/>
                </a:solidFill>
              </a:rPr>
              <a:t>7</a:t>
            </a:r>
          </a:p>
        </p:txBody>
      </p:sp>
      <p:sp>
        <p:nvSpPr>
          <p:cNvPr id="21" name="Title 1">
            <a:extLst>
              <a:ext uri="{FF2B5EF4-FFF2-40B4-BE49-F238E27FC236}">
                <a16:creationId xmlns:a16="http://schemas.microsoft.com/office/drawing/2014/main" xmlns="" id="{29B2CC96-3303-4D10-BBC2-DBBFDDDC148A}"/>
              </a:ext>
            </a:extLst>
          </p:cNvPr>
          <p:cNvSpPr txBox="1">
            <a:spLocks/>
          </p:cNvSpPr>
          <p:nvPr/>
        </p:nvSpPr>
        <p:spPr>
          <a:xfrm>
            <a:off x="685800" y="3069717"/>
            <a:ext cx="7239000" cy="713023"/>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r>
              <a:rPr lang="en-US" sz="4400" b="1" dirty="0"/>
              <a:t>     </a:t>
            </a:r>
            <a:r>
              <a:rPr lang="en-US" sz="5000" b="1" dirty="0"/>
              <a:t>BÀI TOÁN MỞ ĐẦU</a:t>
            </a:r>
            <a:endParaRPr lang="en-US" sz="5000" dirty="0"/>
          </a:p>
        </p:txBody>
      </p:sp>
      <p:sp>
        <p:nvSpPr>
          <p:cNvPr id="22" name="Rectangle: Beveled 21">
            <a:extLst>
              <a:ext uri="{FF2B5EF4-FFF2-40B4-BE49-F238E27FC236}">
                <a16:creationId xmlns:a16="http://schemas.microsoft.com/office/drawing/2014/main" xmlns="" id="{3D5C1FAF-3500-431D-9C70-8E6BDB6AD52D}"/>
              </a:ext>
            </a:extLst>
          </p:cNvPr>
          <p:cNvSpPr/>
          <p:nvPr/>
        </p:nvSpPr>
        <p:spPr>
          <a:xfrm>
            <a:off x="838200" y="3200400"/>
            <a:ext cx="381000" cy="381000"/>
          </a:xfrm>
          <a:prstGeom prst="bevel">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86650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99"/>
                                        </p:tgtEl>
                                        <p:attrNameLst>
                                          <p:attrName>style.visibility</p:attrName>
                                        </p:attrNameLst>
                                      </p:cBhvr>
                                      <p:to>
                                        <p:strVal val="visible"/>
                                      </p:to>
                                    </p:set>
                                    <p:animEffect transition="in" filter="wipe(up)">
                                      <p:cBhvr>
                                        <p:cTn id="20" dur="500"/>
                                        <p:tgtEl>
                                          <p:spTgt spid="99"/>
                                        </p:tgtEl>
                                      </p:cBhvr>
                                    </p:animEffect>
                                  </p:childTnLst>
                                </p:cTn>
                              </p:par>
                              <p:par>
                                <p:cTn id="21" presetID="22" presetClass="entr" presetSubtype="1"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up)">
                                      <p:cBhvr>
                                        <p:cTn id="23" dur="500"/>
                                        <p:tgtEl>
                                          <p:spTgt spid="7"/>
                                        </p:tgtEl>
                                      </p:cBhvr>
                                    </p:animEffect>
                                  </p:childTnLst>
                                </p:cTn>
                              </p:par>
                              <p:par>
                                <p:cTn id="24" presetID="22" presetClass="entr" presetSubtype="1" fill="hold" nodeType="withEffect" nodePh="1">
                                  <p:stCondLst>
                                    <p:cond delay="0"/>
                                  </p:stCondLst>
                                  <p:endCondLst>
                                    <p:cond evt="begin" delay="0">
                                      <p:tn val="24"/>
                                    </p:cond>
                                  </p:endCondLst>
                                  <p:childTnLst>
                                    <p:set>
                                      <p:cBhvr>
                                        <p:cTn id="25" dur="1" fill="hold">
                                          <p:stCondLst>
                                            <p:cond delay="0"/>
                                          </p:stCondLst>
                                        </p:cTn>
                                        <p:tgtEl>
                                          <p:spTgt spid="7">
                                            <p:txEl>
                                              <p:pRg st="0" end="0"/>
                                            </p:txEl>
                                          </p:spTgt>
                                        </p:tgtEl>
                                        <p:attrNameLst>
                                          <p:attrName>style.visibility</p:attrName>
                                        </p:attrNameLst>
                                      </p:cBhvr>
                                      <p:to>
                                        <p:strVal val="visible"/>
                                      </p:to>
                                    </p:set>
                                    <p:animEffect transition="in" filter="wipe(up)">
                                      <p:cBhvr>
                                        <p:cTn id="26" dur="500"/>
                                        <p:tgtEl>
                                          <p:spTgt spid="7">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99">
                                            <p:txEl>
                                              <p:pRg st="0" end="0"/>
                                            </p:txEl>
                                          </p:spTgt>
                                        </p:tgtEl>
                                        <p:attrNameLst>
                                          <p:attrName>style.visibility</p:attrName>
                                        </p:attrNameLst>
                                      </p:cBhvr>
                                      <p:to>
                                        <p:strVal val="visible"/>
                                      </p:to>
                                    </p:set>
                                    <p:animEffect transition="in" filter="wipe(up)">
                                      <p:cBhvr>
                                        <p:cTn id="31" dur="500"/>
                                        <p:tgtEl>
                                          <p:spTgt spid="99">
                                            <p:txEl>
                                              <p:pRg st="0" end="0"/>
                                            </p:txEl>
                                          </p:spTgt>
                                        </p:tgtEl>
                                      </p:cBhvr>
                                    </p:animEffect>
                                  </p:childTnLst>
                                </p:cTn>
                              </p:par>
                              <p:par>
                                <p:cTn id="32" presetID="16" presetClass="entr" presetSubtype="21" fill="hold" nodeType="withEffect">
                                  <p:stCondLst>
                                    <p:cond delay="0"/>
                                  </p:stCondLst>
                                  <p:childTnLst>
                                    <p:set>
                                      <p:cBhvr>
                                        <p:cTn id="33" dur="1" fill="hold">
                                          <p:stCondLst>
                                            <p:cond delay="0"/>
                                          </p:stCondLst>
                                        </p:cTn>
                                        <p:tgtEl>
                                          <p:spTgt spid="99">
                                            <p:txEl>
                                              <p:pRg st="1" end="1"/>
                                            </p:txEl>
                                          </p:spTgt>
                                        </p:tgtEl>
                                        <p:attrNameLst>
                                          <p:attrName>style.visibility</p:attrName>
                                        </p:attrNameLst>
                                      </p:cBhvr>
                                      <p:to>
                                        <p:strVal val="visible"/>
                                      </p:to>
                                    </p:set>
                                    <p:animEffect transition="in" filter="barn(inVertical)">
                                      <p:cBhvr>
                                        <p:cTn id="34" dur="500"/>
                                        <p:tgtEl>
                                          <p:spTgt spid="99">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500"/>
                                        <p:tgtEl>
                                          <p:spTgt spid="4"/>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barn(inVertical)">
                                      <p:cBhvr>
                                        <p:cTn id="4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7" grpId="0" animBg="1"/>
      <p:bldP spid="8" grpId="0"/>
      <p:bldP spid="21" grpId="0" animBg="1"/>
      <p:bldP spid="2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Content Placeholder 2">
            <a:extLst>
              <a:ext uri="{FF2B5EF4-FFF2-40B4-BE49-F238E27FC236}">
                <a16:creationId xmlns:a16="http://schemas.microsoft.com/office/drawing/2014/main" xmlns="" id="{14822BB7-DB89-4357-87F0-6E511FC44A6A}"/>
              </a:ext>
            </a:extLst>
          </p:cNvPr>
          <p:cNvSpPr txBox="1">
            <a:spLocks/>
          </p:cNvSpPr>
          <p:nvPr/>
        </p:nvSpPr>
        <p:spPr>
          <a:xfrm>
            <a:off x="685800" y="3657600"/>
            <a:ext cx="17056588" cy="9292917"/>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dirty="0"/>
              <a:t>Cho </a:t>
            </a:r>
            <a:r>
              <a:rPr lang="en-US" dirty="0" err="1"/>
              <a:t>đường</a:t>
            </a:r>
            <a:r>
              <a:rPr lang="en-US" dirty="0"/>
              <a:t> </a:t>
            </a:r>
            <a:r>
              <a:rPr lang="en-US" dirty="0" err="1"/>
              <a:t>thẳng</a:t>
            </a:r>
            <a:r>
              <a:rPr lang="en-US" dirty="0"/>
              <a:t> </a:t>
            </a:r>
            <a:r>
              <a:rPr lang="en-US" dirty="0" err="1"/>
              <a:t>cố</a:t>
            </a:r>
            <a:r>
              <a:rPr lang="en-US" dirty="0"/>
              <a:t> </a:t>
            </a:r>
            <a:r>
              <a:rPr lang="en-US" dirty="0" err="1"/>
              <a:t>định</a:t>
            </a:r>
            <a:r>
              <a:rPr lang="en-US" dirty="0"/>
              <a:t> </a:t>
            </a:r>
            <a:r>
              <a:rPr lang="en-US" altLang="en-US" dirty="0">
                <a:solidFill>
                  <a:srgbClr val="000000"/>
                </a:solidFill>
                <a:sym typeface="Symbol" panose="05050102010706020507" pitchFamily="18" charset="2"/>
              </a:rPr>
              <a:t> </a:t>
            </a:r>
            <a:r>
              <a:rPr lang="en-US" altLang="en-US" dirty="0" err="1">
                <a:solidFill>
                  <a:srgbClr val="000000"/>
                </a:solidFill>
                <a:sym typeface="Symbol" panose="05050102010706020507" pitchFamily="18" charset="2"/>
              </a:rPr>
              <a:t>và</a:t>
            </a:r>
            <a:r>
              <a:rPr lang="en-US" altLang="en-US" dirty="0">
                <a:solidFill>
                  <a:srgbClr val="000000"/>
                </a:solidFill>
                <a:sym typeface="Symbol" panose="05050102010706020507" pitchFamily="18" charset="2"/>
              </a:rPr>
              <a:t> </a:t>
            </a:r>
            <a:r>
              <a:rPr lang="en-US" altLang="en-US" dirty="0" err="1">
                <a:solidFill>
                  <a:srgbClr val="000000"/>
                </a:solidFill>
                <a:sym typeface="Symbol" panose="05050102010706020507" pitchFamily="18" charset="2"/>
              </a:rPr>
              <a:t>điểm</a:t>
            </a:r>
            <a:r>
              <a:rPr lang="en-US" altLang="en-US" dirty="0">
                <a:solidFill>
                  <a:srgbClr val="000000"/>
                </a:solidFill>
                <a:sym typeface="Symbol" panose="05050102010706020507" pitchFamily="18" charset="2"/>
              </a:rPr>
              <a:t> </a:t>
            </a:r>
            <a:r>
              <a:rPr lang="en-US" altLang="en-US" dirty="0">
                <a:solidFill>
                  <a:srgbClr val="000000"/>
                </a:solidFill>
              </a:rPr>
              <a:t>F</a:t>
            </a:r>
            <a:r>
              <a:rPr lang="en-US" altLang="en-US" dirty="0">
                <a:solidFill>
                  <a:srgbClr val="000000"/>
                </a:solidFill>
                <a:sym typeface="Symbol" panose="05050102010706020507" pitchFamily="18" charset="2"/>
              </a:rPr>
              <a:t></a:t>
            </a:r>
            <a:r>
              <a:rPr lang="en-US" altLang="en-US" dirty="0">
                <a:solidFill>
                  <a:srgbClr val="000000"/>
                </a:solidFill>
              </a:rPr>
              <a:t> </a:t>
            </a:r>
            <a:r>
              <a:rPr lang="en-US" altLang="en-US" dirty="0">
                <a:solidFill>
                  <a:srgbClr val="000000"/>
                </a:solidFill>
                <a:sym typeface="Symbol" panose="05050102010706020507" pitchFamily="18" charset="2"/>
              </a:rPr>
              <a:t></a:t>
            </a:r>
            <a:r>
              <a:rPr lang="en-US" altLang="en-US" dirty="0">
                <a:solidFill>
                  <a:srgbClr val="000000"/>
                </a:solidFill>
              </a:rPr>
              <a:t>. </a:t>
            </a:r>
          </a:p>
          <a:p>
            <a:pPr marL="0" indent="0">
              <a:buNone/>
            </a:pPr>
            <a:r>
              <a:rPr lang="en-US" dirty="0" err="1">
                <a:solidFill>
                  <a:srgbClr val="000000"/>
                </a:solidFill>
              </a:rPr>
              <a:t>Gọi</a:t>
            </a:r>
            <a:r>
              <a:rPr lang="en-US" dirty="0">
                <a:solidFill>
                  <a:srgbClr val="000000"/>
                </a:solidFill>
              </a:rPr>
              <a:t> </a:t>
            </a:r>
            <a:r>
              <a:rPr lang="en-US" dirty="0" err="1">
                <a:solidFill>
                  <a:srgbClr val="000000"/>
                </a:solidFill>
              </a:rPr>
              <a:t>khoảng</a:t>
            </a:r>
            <a:r>
              <a:rPr lang="en-US" dirty="0">
                <a:solidFill>
                  <a:srgbClr val="000000"/>
                </a:solidFill>
              </a:rPr>
              <a:t> </a:t>
            </a:r>
            <a:r>
              <a:rPr lang="en-US" dirty="0" err="1">
                <a:solidFill>
                  <a:srgbClr val="000000"/>
                </a:solidFill>
              </a:rPr>
              <a:t>cách</a:t>
            </a:r>
            <a:r>
              <a:rPr lang="en-US" dirty="0">
                <a:solidFill>
                  <a:srgbClr val="000000"/>
                </a:solidFill>
              </a:rPr>
              <a:t> </a:t>
            </a:r>
            <a:r>
              <a:rPr lang="en-US" dirty="0" err="1">
                <a:solidFill>
                  <a:srgbClr val="000000"/>
                </a:solidFill>
              </a:rPr>
              <a:t>từ</a:t>
            </a:r>
            <a:r>
              <a:rPr lang="en-US" dirty="0">
                <a:solidFill>
                  <a:srgbClr val="000000"/>
                </a:solidFill>
              </a:rPr>
              <a:t> F </a:t>
            </a:r>
            <a:r>
              <a:rPr lang="en-US" dirty="0" err="1">
                <a:solidFill>
                  <a:srgbClr val="000000"/>
                </a:solidFill>
              </a:rPr>
              <a:t>đến</a:t>
            </a:r>
            <a:r>
              <a:rPr lang="en-US" dirty="0">
                <a:solidFill>
                  <a:srgbClr val="000000"/>
                </a:solidFill>
              </a:rPr>
              <a:t> </a:t>
            </a:r>
            <a:r>
              <a:rPr lang="en-US" altLang="en-US" dirty="0">
                <a:solidFill>
                  <a:srgbClr val="000000"/>
                </a:solidFill>
                <a:sym typeface="Symbol" panose="05050102010706020507" pitchFamily="18" charset="2"/>
              </a:rPr>
              <a:t> </a:t>
            </a:r>
            <a:r>
              <a:rPr lang="en-US" altLang="en-US" dirty="0" err="1">
                <a:solidFill>
                  <a:srgbClr val="000000"/>
                </a:solidFill>
                <a:sym typeface="Symbol" panose="05050102010706020507" pitchFamily="18" charset="2"/>
              </a:rPr>
              <a:t>là</a:t>
            </a:r>
            <a:r>
              <a:rPr lang="en-US" altLang="en-US" dirty="0">
                <a:solidFill>
                  <a:srgbClr val="000000"/>
                </a:solidFill>
                <a:sym typeface="Symbol" panose="05050102010706020507" pitchFamily="18" charset="2"/>
              </a:rPr>
              <a:t> p.</a:t>
            </a:r>
          </a:p>
          <a:p>
            <a:r>
              <a:rPr lang="en-US" dirty="0" err="1">
                <a:solidFill>
                  <a:srgbClr val="000000"/>
                </a:solidFill>
                <a:sym typeface="Symbol" panose="05050102010706020507" pitchFamily="18" charset="2"/>
              </a:rPr>
              <a:t>Tập</a:t>
            </a:r>
            <a:r>
              <a:rPr lang="en-US" dirty="0">
                <a:solidFill>
                  <a:srgbClr val="000000"/>
                </a:solidFill>
                <a:sym typeface="Symbol" panose="05050102010706020507" pitchFamily="18" charset="2"/>
              </a:rPr>
              <a:t> </a:t>
            </a:r>
            <a:r>
              <a:rPr lang="en-US" dirty="0" err="1">
                <a:solidFill>
                  <a:srgbClr val="000000"/>
                </a:solidFill>
                <a:sym typeface="Symbol" panose="05050102010706020507" pitchFamily="18" charset="2"/>
              </a:rPr>
              <a:t>hợp</a:t>
            </a:r>
            <a:r>
              <a:rPr lang="en-US" dirty="0">
                <a:solidFill>
                  <a:srgbClr val="000000"/>
                </a:solidFill>
                <a:sym typeface="Symbol" panose="05050102010706020507" pitchFamily="18" charset="2"/>
              </a:rPr>
              <a:t> </a:t>
            </a:r>
            <a:r>
              <a:rPr lang="en-US" dirty="0" err="1">
                <a:solidFill>
                  <a:srgbClr val="000000"/>
                </a:solidFill>
                <a:sym typeface="Symbol" panose="05050102010706020507" pitchFamily="18" charset="2"/>
              </a:rPr>
              <a:t>các</a:t>
            </a:r>
            <a:r>
              <a:rPr lang="en-US" dirty="0">
                <a:solidFill>
                  <a:srgbClr val="000000"/>
                </a:solidFill>
                <a:sym typeface="Symbol" panose="05050102010706020507" pitchFamily="18" charset="2"/>
              </a:rPr>
              <a:t> </a:t>
            </a:r>
            <a:r>
              <a:rPr lang="en-US" dirty="0" err="1">
                <a:solidFill>
                  <a:srgbClr val="000000"/>
                </a:solidFill>
                <a:sym typeface="Symbol" panose="05050102010706020507" pitchFamily="18" charset="2"/>
              </a:rPr>
              <a:t>điểm</a:t>
            </a:r>
            <a:r>
              <a:rPr lang="en-US" dirty="0">
                <a:solidFill>
                  <a:srgbClr val="000000"/>
                </a:solidFill>
                <a:sym typeface="Symbol" panose="05050102010706020507" pitchFamily="18" charset="2"/>
              </a:rPr>
              <a:t> M </a:t>
            </a:r>
            <a:r>
              <a:rPr lang="en-US" dirty="0" err="1">
                <a:solidFill>
                  <a:srgbClr val="000000"/>
                </a:solidFill>
                <a:sym typeface="Symbol" panose="05050102010706020507" pitchFamily="18" charset="2"/>
              </a:rPr>
              <a:t>cách</a:t>
            </a:r>
            <a:r>
              <a:rPr lang="en-US" dirty="0">
                <a:solidFill>
                  <a:srgbClr val="000000"/>
                </a:solidFill>
                <a:sym typeface="Symbol" panose="05050102010706020507" pitchFamily="18" charset="2"/>
              </a:rPr>
              <a:t> </a:t>
            </a:r>
            <a:r>
              <a:rPr lang="en-US" dirty="0" err="1">
                <a:solidFill>
                  <a:srgbClr val="000000"/>
                </a:solidFill>
                <a:sym typeface="Symbol" panose="05050102010706020507" pitchFamily="18" charset="2"/>
              </a:rPr>
              <a:t>đều</a:t>
            </a:r>
            <a:r>
              <a:rPr lang="en-US" dirty="0">
                <a:solidFill>
                  <a:srgbClr val="000000"/>
                </a:solidFill>
                <a:sym typeface="Symbol" panose="05050102010706020507" pitchFamily="18" charset="2"/>
              </a:rPr>
              <a:t> </a:t>
            </a:r>
            <a:r>
              <a:rPr lang="en-US" altLang="en-US" dirty="0">
                <a:solidFill>
                  <a:srgbClr val="000000"/>
                </a:solidFill>
                <a:sym typeface="Symbol" panose="05050102010706020507" pitchFamily="18" charset="2"/>
              </a:rPr>
              <a:t> </a:t>
            </a:r>
            <a:r>
              <a:rPr lang="en-US" altLang="en-US" dirty="0" err="1">
                <a:solidFill>
                  <a:srgbClr val="000000"/>
                </a:solidFill>
                <a:sym typeface="Symbol" panose="05050102010706020507" pitchFamily="18" charset="2"/>
              </a:rPr>
              <a:t>và</a:t>
            </a:r>
            <a:r>
              <a:rPr lang="en-US" altLang="en-US" dirty="0">
                <a:solidFill>
                  <a:srgbClr val="000000"/>
                </a:solidFill>
                <a:sym typeface="Symbol" panose="05050102010706020507" pitchFamily="18" charset="2"/>
              </a:rPr>
              <a:t> </a:t>
            </a:r>
            <a:r>
              <a:rPr lang="en-US" altLang="en-US" dirty="0">
                <a:solidFill>
                  <a:srgbClr val="000000"/>
                </a:solidFill>
              </a:rPr>
              <a:t>F </a:t>
            </a:r>
            <a:r>
              <a:rPr lang="en-US" altLang="en-US" dirty="0" err="1">
                <a:solidFill>
                  <a:srgbClr val="000000"/>
                </a:solidFill>
              </a:rPr>
              <a:t>là</a:t>
            </a:r>
            <a:r>
              <a:rPr lang="en-US" altLang="en-US" dirty="0">
                <a:solidFill>
                  <a:srgbClr val="000000"/>
                </a:solidFill>
              </a:rPr>
              <a:t> </a:t>
            </a:r>
            <a:r>
              <a:rPr lang="en-US" altLang="en-US" dirty="0" err="1">
                <a:solidFill>
                  <a:srgbClr val="000000"/>
                </a:solidFill>
              </a:rPr>
              <a:t>một</a:t>
            </a:r>
            <a:r>
              <a:rPr lang="en-US" altLang="en-US" dirty="0">
                <a:solidFill>
                  <a:srgbClr val="000000"/>
                </a:solidFill>
              </a:rPr>
              <a:t> </a:t>
            </a:r>
            <a:r>
              <a:rPr lang="en-US" altLang="en-US" dirty="0" err="1">
                <a:solidFill>
                  <a:srgbClr val="000000"/>
                </a:solidFill>
              </a:rPr>
              <a:t>parabol</a:t>
            </a:r>
            <a:r>
              <a:rPr lang="en-US" altLang="en-US" dirty="0">
                <a:solidFill>
                  <a:srgbClr val="000000"/>
                </a:solidFill>
              </a:rPr>
              <a:t> (P)</a:t>
            </a:r>
          </a:p>
          <a:p>
            <a:pPr marL="0" indent="0">
              <a:buNone/>
            </a:pPr>
            <a:r>
              <a:rPr lang="en-US" dirty="0" err="1">
                <a:solidFill>
                  <a:srgbClr val="000000"/>
                </a:solidFill>
              </a:rPr>
              <a:t>Vậy</a:t>
            </a:r>
            <a:r>
              <a:rPr lang="en-US" dirty="0">
                <a:solidFill>
                  <a:srgbClr val="000000"/>
                </a:solidFill>
              </a:rPr>
              <a:t>:</a:t>
            </a:r>
          </a:p>
          <a:p>
            <a:pPr marL="0" indent="0">
              <a:buNone/>
            </a:pPr>
            <a:r>
              <a:rPr lang="en-US" dirty="0">
                <a:solidFill>
                  <a:srgbClr val="000000"/>
                </a:solidFill>
              </a:rPr>
              <a:t>Khi </a:t>
            </a:r>
            <a:r>
              <a:rPr lang="en-US" dirty="0" err="1">
                <a:solidFill>
                  <a:srgbClr val="000000"/>
                </a:solidFill>
              </a:rPr>
              <a:t>đó</a:t>
            </a:r>
            <a:r>
              <a:rPr lang="en-US" dirty="0">
                <a:solidFill>
                  <a:srgbClr val="000000"/>
                </a:solidFill>
              </a:rPr>
              <a:t>:</a:t>
            </a:r>
          </a:p>
          <a:p>
            <a:pPr marL="0" indent="0">
              <a:buNone/>
            </a:pPr>
            <a:r>
              <a:rPr lang="en-US" dirty="0">
                <a:solidFill>
                  <a:srgbClr val="000000"/>
                </a:solidFill>
              </a:rPr>
              <a:t>      +) F </a:t>
            </a:r>
            <a:r>
              <a:rPr lang="en-US" dirty="0" err="1">
                <a:solidFill>
                  <a:srgbClr val="000000"/>
                </a:solidFill>
              </a:rPr>
              <a:t>được</a:t>
            </a:r>
            <a:r>
              <a:rPr lang="en-US" dirty="0">
                <a:solidFill>
                  <a:srgbClr val="000000"/>
                </a:solidFill>
              </a:rPr>
              <a:t> </a:t>
            </a:r>
            <a:r>
              <a:rPr lang="en-US" dirty="0" err="1">
                <a:solidFill>
                  <a:srgbClr val="000000"/>
                </a:solidFill>
              </a:rPr>
              <a:t>gọi</a:t>
            </a:r>
            <a:r>
              <a:rPr lang="en-US" dirty="0">
                <a:solidFill>
                  <a:srgbClr val="000000"/>
                </a:solidFill>
              </a:rPr>
              <a:t> </a:t>
            </a:r>
            <a:r>
              <a:rPr lang="en-US" dirty="0" err="1">
                <a:solidFill>
                  <a:srgbClr val="000000"/>
                </a:solidFill>
              </a:rPr>
              <a:t>là</a:t>
            </a:r>
            <a:r>
              <a:rPr lang="en-US" dirty="0">
                <a:solidFill>
                  <a:srgbClr val="000000"/>
                </a:solidFill>
              </a:rPr>
              <a:t> </a:t>
            </a:r>
            <a:r>
              <a:rPr lang="en-US" b="1" dirty="0" err="1">
                <a:solidFill>
                  <a:srgbClr val="FF0000"/>
                </a:solidFill>
              </a:rPr>
              <a:t>tiêu</a:t>
            </a:r>
            <a:r>
              <a:rPr lang="en-US" b="1" dirty="0">
                <a:solidFill>
                  <a:srgbClr val="FF0000"/>
                </a:solidFill>
              </a:rPr>
              <a:t> </a:t>
            </a:r>
            <a:r>
              <a:rPr lang="en-US" b="1" dirty="0" err="1">
                <a:solidFill>
                  <a:srgbClr val="FF0000"/>
                </a:solidFill>
              </a:rPr>
              <a:t>điểm</a:t>
            </a:r>
            <a:r>
              <a:rPr lang="en-US" b="1" dirty="0">
                <a:solidFill>
                  <a:srgbClr val="FF0000"/>
                </a:solidFill>
              </a:rPr>
              <a:t> </a:t>
            </a:r>
            <a:r>
              <a:rPr lang="en-US" dirty="0" err="1">
                <a:solidFill>
                  <a:srgbClr val="000000"/>
                </a:solidFill>
              </a:rPr>
              <a:t>của</a:t>
            </a:r>
            <a:r>
              <a:rPr lang="en-US" dirty="0">
                <a:solidFill>
                  <a:srgbClr val="000000"/>
                </a:solidFill>
              </a:rPr>
              <a:t> (P)</a:t>
            </a:r>
          </a:p>
          <a:p>
            <a:pPr marL="0" indent="0">
              <a:buNone/>
            </a:pPr>
            <a:r>
              <a:rPr lang="en-US" altLang="en-US" dirty="0">
                <a:solidFill>
                  <a:srgbClr val="000000"/>
                </a:solidFill>
                <a:sym typeface="Symbol" panose="05050102010706020507" pitchFamily="18" charset="2"/>
              </a:rPr>
              <a:t>      +)  </a:t>
            </a:r>
            <a:r>
              <a:rPr lang="en-US" altLang="en-US" dirty="0" err="1">
                <a:solidFill>
                  <a:srgbClr val="000000"/>
                </a:solidFill>
                <a:sym typeface="Symbol" panose="05050102010706020507" pitchFamily="18" charset="2"/>
              </a:rPr>
              <a:t>được</a:t>
            </a:r>
            <a:r>
              <a:rPr lang="en-US" altLang="en-US" dirty="0">
                <a:solidFill>
                  <a:srgbClr val="000000"/>
                </a:solidFill>
                <a:sym typeface="Symbol" panose="05050102010706020507" pitchFamily="18" charset="2"/>
              </a:rPr>
              <a:t> </a:t>
            </a:r>
            <a:r>
              <a:rPr lang="en-US" altLang="en-US" dirty="0" err="1">
                <a:solidFill>
                  <a:srgbClr val="000000"/>
                </a:solidFill>
                <a:sym typeface="Symbol" panose="05050102010706020507" pitchFamily="18" charset="2"/>
              </a:rPr>
              <a:t>gọi</a:t>
            </a:r>
            <a:r>
              <a:rPr lang="en-US" altLang="en-US" dirty="0">
                <a:solidFill>
                  <a:srgbClr val="000000"/>
                </a:solidFill>
                <a:sym typeface="Symbol" panose="05050102010706020507" pitchFamily="18" charset="2"/>
              </a:rPr>
              <a:t> </a:t>
            </a:r>
            <a:r>
              <a:rPr lang="en-US" altLang="en-US" dirty="0" err="1">
                <a:solidFill>
                  <a:srgbClr val="000000"/>
                </a:solidFill>
                <a:sym typeface="Symbol" panose="05050102010706020507" pitchFamily="18" charset="2"/>
              </a:rPr>
              <a:t>là</a:t>
            </a:r>
            <a:r>
              <a:rPr lang="en-US" altLang="en-US" dirty="0">
                <a:solidFill>
                  <a:srgbClr val="000000"/>
                </a:solidFill>
                <a:sym typeface="Symbol" panose="05050102010706020507" pitchFamily="18" charset="2"/>
              </a:rPr>
              <a:t> </a:t>
            </a:r>
            <a:r>
              <a:rPr lang="en-US" altLang="en-US" b="1" dirty="0" err="1">
                <a:solidFill>
                  <a:srgbClr val="FF0000"/>
                </a:solidFill>
                <a:sym typeface="Symbol" panose="05050102010706020507" pitchFamily="18" charset="2"/>
              </a:rPr>
              <a:t>đường</a:t>
            </a:r>
            <a:r>
              <a:rPr lang="en-US" altLang="en-US" b="1" dirty="0">
                <a:solidFill>
                  <a:srgbClr val="FF0000"/>
                </a:solidFill>
                <a:sym typeface="Symbol" panose="05050102010706020507" pitchFamily="18" charset="2"/>
              </a:rPr>
              <a:t> </a:t>
            </a:r>
            <a:r>
              <a:rPr lang="en-US" altLang="en-US" b="1" dirty="0" err="1">
                <a:solidFill>
                  <a:srgbClr val="FF0000"/>
                </a:solidFill>
                <a:sym typeface="Symbol" panose="05050102010706020507" pitchFamily="18" charset="2"/>
              </a:rPr>
              <a:t>chuẩn</a:t>
            </a:r>
            <a:r>
              <a:rPr lang="en-US" altLang="en-US" b="1" dirty="0">
                <a:solidFill>
                  <a:srgbClr val="FF0000"/>
                </a:solidFill>
                <a:sym typeface="Symbol" panose="05050102010706020507" pitchFamily="18" charset="2"/>
              </a:rPr>
              <a:t> </a:t>
            </a:r>
            <a:r>
              <a:rPr lang="en-US" altLang="en-US" dirty="0" err="1">
                <a:solidFill>
                  <a:srgbClr val="000000"/>
                </a:solidFill>
                <a:sym typeface="Symbol" panose="05050102010706020507" pitchFamily="18" charset="2"/>
              </a:rPr>
              <a:t>của</a:t>
            </a:r>
            <a:r>
              <a:rPr lang="en-US" altLang="en-US" dirty="0">
                <a:solidFill>
                  <a:srgbClr val="000000"/>
                </a:solidFill>
                <a:sym typeface="Symbol" panose="05050102010706020507" pitchFamily="18" charset="2"/>
              </a:rPr>
              <a:t> </a:t>
            </a:r>
            <a:r>
              <a:rPr lang="en-US" dirty="0">
                <a:solidFill>
                  <a:srgbClr val="000000"/>
                </a:solidFill>
              </a:rPr>
              <a:t>(P)</a:t>
            </a:r>
          </a:p>
          <a:p>
            <a:pPr marL="0" indent="0">
              <a:buNone/>
            </a:pPr>
            <a:r>
              <a:rPr lang="en-US" dirty="0"/>
              <a:t>      +) p &gt; 0 </a:t>
            </a:r>
            <a:r>
              <a:rPr lang="en-US" dirty="0" err="1"/>
              <a:t>được</a:t>
            </a:r>
            <a:r>
              <a:rPr lang="en-US" dirty="0"/>
              <a:t> </a:t>
            </a:r>
            <a:r>
              <a:rPr lang="en-US" dirty="0" err="1"/>
              <a:t>gọi</a:t>
            </a:r>
            <a:r>
              <a:rPr lang="en-US" dirty="0"/>
              <a:t> </a:t>
            </a:r>
            <a:r>
              <a:rPr lang="en-US" dirty="0" err="1"/>
              <a:t>là</a:t>
            </a:r>
            <a:r>
              <a:rPr lang="en-US" dirty="0"/>
              <a:t> </a:t>
            </a:r>
            <a:r>
              <a:rPr lang="en-US" b="1" dirty="0" err="1">
                <a:solidFill>
                  <a:srgbClr val="FF0000"/>
                </a:solidFill>
              </a:rPr>
              <a:t>tham</a:t>
            </a:r>
            <a:r>
              <a:rPr lang="en-US" b="1" dirty="0">
                <a:solidFill>
                  <a:srgbClr val="FF0000"/>
                </a:solidFill>
              </a:rPr>
              <a:t> </a:t>
            </a:r>
            <a:r>
              <a:rPr lang="en-US" b="1" dirty="0" err="1">
                <a:solidFill>
                  <a:srgbClr val="FF0000"/>
                </a:solidFill>
              </a:rPr>
              <a:t>số</a:t>
            </a:r>
            <a:r>
              <a:rPr lang="en-US" b="1" dirty="0">
                <a:solidFill>
                  <a:srgbClr val="FF0000"/>
                </a:solidFill>
              </a:rPr>
              <a:t> </a:t>
            </a:r>
            <a:r>
              <a:rPr lang="en-US" b="1" dirty="0" err="1">
                <a:solidFill>
                  <a:srgbClr val="FF0000"/>
                </a:solidFill>
              </a:rPr>
              <a:t>tiêu</a:t>
            </a:r>
            <a:r>
              <a:rPr lang="en-US" dirty="0"/>
              <a:t>.</a:t>
            </a:r>
          </a:p>
        </p:txBody>
      </p:sp>
      <p:sp>
        <p:nvSpPr>
          <p:cNvPr id="7" name="Content Placeholder 2">
            <a:extLst>
              <a:ext uri="{FF2B5EF4-FFF2-40B4-BE49-F238E27FC236}">
                <a16:creationId xmlns:a16="http://schemas.microsoft.com/office/drawing/2014/main" xmlns="" id="{08B49A2E-2A9D-46FD-AE9C-29462A33F0E6}"/>
              </a:ext>
            </a:extLst>
          </p:cNvPr>
          <p:cNvSpPr txBox="1">
            <a:spLocks/>
          </p:cNvSpPr>
          <p:nvPr/>
        </p:nvSpPr>
        <p:spPr>
          <a:xfrm>
            <a:off x="17907000" y="3657601"/>
            <a:ext cx="6144491" cy="9296400"/>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dirty="0"/>
          </a:p>
        </p:txBody>
      </p:sp>
      <p:sp>
        <p:nvSpPr>
          <p:cNvPr id="17" name="TextBox 16">
            <a:extLst>
              <a:ext uri="{FF2B5EF4-FFF2-40B4-BE49-F238E27FC236}">
                <a16:creationId xmlns:a16="http://schemas.microsoft.com/office/drawing/2014/main" xmlns="" id="{039AD45A-5991-4743-8054-58922B2DCA69}"/>
              </a:ext>
            </a:extLst>
          </p:cNvPr>
          <p:cNvSpPr txBox="1"/>
          <p:nvPr/>
        </p:nvSpPr>
        <p:spPr>
          <a:xfrm>
            <a:off x="7454905" y="1560973"/>
            <a:ext cx="463588" cy="754053"/>
          </a:xfrm>
          <a:prstGeom prst="rect">
            <a:avLst/>
          </a:prstGeom>
          <a:noFill/>
        </p:spPr>
        <p:txBody>
          <a:bodyPr wrap="none" rtlCol="0">
            <a:spAutoFit/>
          </a:bodyPr>
          <a:lstStyle/>
          <a:p>
            <a:r>
              <a:rPr lang="en-US" b="1" dirty="0">
                <a:solidFill>
                  <a:schemeClr val="bg1"/>
                </a:solidFill>
              </a:rPr>
              <a:t>7</a:t>
            </a:r>
          </a:p>
        </p:txBody>
      </p:sp>
      <p:sp>
        <p:nvSpPr>
          <p:cNvPr id="14" name="Title 1">
            <a:extLst>
              <a:ext uri="{FF2B5EF4-FFF2-40B4-BE49-F238E27FC236}">
                <a16:creationId xmlns:a16="http://schemas.microsoft.com/office/drawing/2014/main" xmlns="" id="{5258757E-4C3E-4B20-B50C-70BCC0A83ABD}"/>
              </a:ext>
            </a:extLst>
          </p:cNvPr>
          <p:cNvSpPr txBox="1">
            <a:spLocks/>
          </p:cNvSpPr>
          <p:nvPr/>
        </p:nvSpPr>
        <p:spPr>
          <a:xfrm>
            <a:off x="711966" y="2715977"/>
            <a:ext cx="8051033" cy="713023"/>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r>
              <a:rPr lang="en-US" sz="4400" b="1" dirty="0"/>
              <a:t>* </a:t>
            </a:r>
            <a:r>
              <a:rPr lang="en-US" sz="5000" b="1" dirty="0"/>
              <a:t>ĐỊNH NGHĨA PARABOL</a:t>
            </a:r>
            <a:endParaRPr lang="en-US" sz="5000" dirty="0"/>
          </a:p>
        </p:txBody>
      </p:sp>
      <p:grpSp>
        <p:nvGrpSpPr>
          <p:cNvPr id="15" name="Group 42">
            <a:extLst>
              <a:ext uri="{FF2B5EF4-FFF2-40B4-BE49-F238E27FC236}">
                <a16:creationId xmlns:a16="http://schemas.microsoft.com/office/drawing/2014/main" xmlns="" id="{14E69887-E8EA-4707-847D-995C28169A24}"/>
              </a:ext>
            </a:extLst>
          </p:cNvPr>
          <p:cNvGrpSpPr>
            <a:grpSpLocks/>
          </p:cNvGrpSpPr>
          <p:nvPr/>
        </p:nvGrpSpPr>
        <p:grpSpPr bwMode="auto">
          <a:xfrm>
            <a:off x="19927888" y="5016500"/>
            <a:ext cx="3236912" cy="3606800"/>
            <a:chOff x="447" y="952"/>
            <a:chExt cx="2039" cy="2272"/>
          </a:xfrm>
        </p:grpSpPr>
        <p:sp>
          <p:nvSpPr>
            <p:cNvPr id="16" name="Freeform 23">
              <a:extLst>
                <a:ext uri="{FF2B5EF4-FFF2-40B4-BE49-F238E27FC236}">
                  <a16:creationId xmlns:a16="http://schemas.microsoft.com/office/drawing/2014/main" xmlns="" id="{268981BB-CFAF-4AF5-A9FA-E05B9DE9FAEF}"/>
                </a:ext>
              </a:extLst>
            </p:cNvPr>
            <p:cNvSpPr>
              <a:spLocks noChangeAspect="1"/>
            </p:cNvSpPr>
            <p:nvPr/>
          </p:nvSpPr>
          <p:spPr bwMode="auto">
            <a:xfrm>
              <a:off x="447" y="952"/>
              <a:ext cx="2039" cy="1131"/>
            </a:xfrm>
            <a:custGeom>
              <a:avLst/>
              <a:gdLst>
                <a:gd name="T0" fmla="*/ 18 w 1698"/>
                <a:gd name="T1" fmla="*/ 846 h 941"/>
                <a:gd name="T2" fmla="*/ 47 w 1698"/>
                <a:gd name="T3" fmla="*/ 787 h 941"/>
                <a:gd name="T4" fmla="*/ 77 w 1698"/>
                <a:gd name="T5" fmla="*/ 746 h 941"/>
                <a:gd name="T6" fmla="*/ 106 w 1698"/>
                <a:gd name="T7" fmla="*/ 710 h 941"/>
                <a:gd name="T8" fmla="*/ 136 w 1698"/>
                <a:gd name="T9" fmla="*/ 681 h 941"/>
                <a:gd name="T10" fmla="*/ 166 w 1698"/>
                <a:gd name="T11" fmla="*/ 651 h 941"/>
                <a:gd name="T12" fmla="*/ 195 w 1698"/>
                <a:gd name="T13" fmla="*/ 628 h 941"/>
                <a:gd name="T14" fmla="*/ 225 w 1698"/>
                <a:gd name="T15" fmla="*/ 604 h 941"/>
                <a:gd name="T16" fmla="*/ 254 w 1698"/>
                <a:gd name="T17" fmla="*/ 580 h 941"/>
                <a:gd name="T18" fmla="*/ 284 w 1698"/>
                <a:gd name="T19" fmla="*/ 562 h 941"/>
                <a:gd name="T20" fmla="*/ 314 w 1698"/>
                <a:gd name="T21" fmla="*/ 539 h 941"/>
                <a:gd name="T22" fmla="*/ 343 w 1698"/>
                <a:gd name="T23" fmla="*/ 521 h 941"/>
                <a:gd name="T24" fmla="*/ 373 w 1698"/>
                <a:gd name="T25" fmla="*/ 503 h 941"/>
                <a:gd name="T26" fmla="*/ 402 w 1698"/>
                <a:gd name="T27" fmla="*/ 486 h 941"/>
                <a:gd name="T28" fmla="*/ 432 w 1698"/>
                <a:gd name="T29" fmla="*/ 468 h 941"/>
                <a:gd name="T30" fmla="*/ 461 w 1698"/>
                <a:gd name="T31" fmla="*/ 456 h 941"/>
                <a:gd name="T32" fmla="*/ 491 w 1698"/>
                <a:gd name="T33" fmla="*/ 438 h 941"/>
                <a:gd name="T34" fmla="*/ 521 w 1698"/>
                <a:gd name="T35" fmla="*/ 426 h 941"/>
                <a:gd name="T36" fmla="*/ 550 w 1698"/>
                <a:gd name="T37" fmla="*/ 409 h 941"/>
                <a:gd name="T38" fmla="*/ 580 w 1698"/>
                <a:gd name="T39" fmla="*/ 397 h 941"/>
                <a:gd name="T40" fmla="*/ 609 w 1698"/>
                <a:gd name="T41" fmla="*/ 379 h 941"/>
                <a:gd name="T42" fmla="*/ 639 w 1698"/>
                <a:gd name="T43" fmla="*/ 367 h 941"/>
                <a:gd name="T44" fmla="*/ 669 w 1698"/>
                <a:gd name="T45" fmla="*/ 355 h 941"/>
                <a:gd name="T46" fmla="*/ 698 w 1698"/>
                <a:gd name="T47" fmla="*/ 338 h 941"/>
                <a:gd name="T48" fmla="*/ 728 w 1698"/>
                <a:gd name="T49" fmla="*/ 326 h 941"/>
                <a:gd name="T50" fmla="*/ 757 w 1698"/>
                <a:gd name="T51" fmla="*/ 314 h 941"/>
                <a:gd name="T52" fmla="*/ 787 w 1698"/>
                <a:gd name="T53" fmla="*/ 302 h 941"/>
                <a:gd name="T54" fmla="*/ 816 w 1698"/>
                <a:gd name="T55" fmla="*/ 290 h 941"/>
                <a:gd name="T56" fmla="*/ 846 w 1698"/>
                <a:gd name="T57" fmla="*/ 278 h 941"/>
                <a:gd name="T58" fmla="*/ 876 w 1698"/>
                <a:gd name="T59" fmla="*/ 267 h 941"/>
                <a:gd name="T60" fmla="*/ 905 w 1698"/>
                <a:gd name="T61" fmla="*/ 255 h 941"/>
                <a:gd name="T62" fmla="*/ 935 w 1698"/>
                <a:gd name="T63" fmla="*/ 243 h 941"/>
                <a:gd name="T64" fmla="*/ 964 w 1698"/>
                <a:gd name="T65" fmla="*/ 231 h 941"/>
                <a:gd name="T66" fmla="*/ 994 w 1698"/>
                <a:gd name="T67" fmla="*/ 225 h 941"/>
                <a:gd name="T68" fmla="*/ 1024 w 1698"/>
                <a:gd name="T69" fmla="*/ 213 h 941"/>
                <a:gd name="T70" fmla="*/ 1053 w 1698"/>
                <a:gd name="T71" fmla="*/ 202 h 941"/>
                <a:gd name="T72" fmla="*/ 1083 w 1698"/>
                <a:gd name="T73" fmla="*/ 190 h 941"/>
                <a:gd name="T74" fmla="*/ 1112 w 1698"/>
                <a:gd name="T75" fmla="*/ 178 h 941"/>
                <a:gd name="T76" fmla="*/ 1142 w 1698"/>
                <a:gd name="T77" fmla="*/ 172 h 941"/>
                <a:gd name="T78" fmla="*/ 1171 w 1698"/>
                <a:gd name="T79" fmla="*/ 160 h 941"/>
                <a:gd name="T80" fmla="*/ 1201 w 1698"/>
                <a:gd name="T81" fmla="*/ 148 h 941"/>
                <a:gd name="T82" fmla="*/ 1231 w 1698"/>
                <a:gd name="T83" fmla="*/ 142 h 941"/>
                <a:gd name="T84" fmla="*/ 1260 w 1698"/>
                <a:gd name="T85" fmla="*/ 131 h 941"/>
                <a:gd name="T86" fmla="*/ 1290 w 1698"/>
                <a:gd name="T87" fmla="*/ 119 h 941"/>
                <a:gd name="T88" fmla="*/ 1319 w 1698"/>
                <a:gd name="T89" fmla="*/ 113 h 941"/>
                <a:gd name="T90" fmla="*/ 1349 w 1698"/>
                <a:gd name="T91" fmla="*/ 101 h 941"/>
                <a:gd name="T92" fmla="*/ 1379 w 1698"/>
                <a:gd name="T93" fmla="*/ 95 h 941"/>
                <a:gd name="T94" fmla="*/ 1408 w 1698"/>
                <a:gd name="T95" fmla="*/ 83 h 941"/>
                <a:gd name="T96" fmla="*/ 1438 w 1698"/>
                <a:gd name="T97" fmla="*/ 77 h 941"/>
                <a:gd name="T98" fmla="*/ 1467 w 1698"/>
                <a:gd name="T99" fmla="*/ 65 h 941"/>
                <a:gd name="T100" fmla="*/ 1497 w 1698"/>
                <a:gd name="T101" fmla="*/ 60 h 941"/>
                <a:gd name="T102" fmla="*/ 1526 w 1698"/>
                <a:gd name="T103" fmla="*/ 48 h 941"/>
                <a:gd name="T104" fmla="*/ 1556 w 1698"/>
                <a:gd name="T105" fmla="*/ 42 h 941"/>
                <a:gd name="T106" fmla="*/ 1586 w 1698"/>
                <a:gd name="T107" fmla="*/ 30 h 941"/>
                <a:gd name="T108" fmla="*/ 1615 w 1698"/>
                <a:gd name="T109" fmla="*/ 24 h 941"/>
                <a:gd name="T110" fmla="*/ 1645 w 1698"/>
                <a:gd name="T111" fmla="*/ 12 h 941"/>
                <a:gd name="T112" fmla="*/ 1674 w 1698"/>
                <a:gd name="T113" fmla="*/ 6 h 9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98" h="941">
                  <a:moveTo>
                    <a:pt x="0" y="941"/>
                  </a:moveTo>
                  <a:lnTo>
                    <a:pt x="0" y="912"/>
                  </a:lnTo>
                  <a:lnTo>
                    <a:pt x="6" y="882"/>
                  </a:lnTo>
                  <a:lnTo>
                    <a:pt x="12" y="864"/>
                  </a:lnTo>
                  <a:lnTo>
                    <a:pt x="18" y="846"/>
                  </a:lnTo>
                  <a:lnTo>
                    <a:pt x="24" y="835"/>
                  </a:lnTo>
                  <a:lnTo>
                    <a:pt x="30" y="823"/>
                  </a:lnTo>
                  <a:lnTo>
                    <a:pt x="35" y="811"/>
                  </a:lnTo>
                  <a:lnTo>
                    <a:pt x="41" y="799"/>
                  </a:lnTo>
                  <a:lnTo>
                    <a:pt x="47" y="787"/>
                  </a:lnTo>
                  <a:lnTo>
                    <a:pt x="53" y="781"/>
                  </a:lnTo>
                  <a:lnTo>
                    <a:pt x="59" y="770"/>
                  </a:lnTo>
                  <a:lnTo>
                    <a:pt x="65" y="764"/>
                  </a:lnTo>
                  <a:lnTo>
                    <a:pt x="71" y="752"/>
                  </a:lnTo>
                  <a:lnTo>
                    <a:pt x="77" y="746"/>
                  </a:lnTo>
                  <a:lnTo>
                    <a:pt x="83" y="740"/>
                  </a:lnTo>
                  <a:lnTo>
                    <a:pt x="89" y="734"/>
                  </a:lnTo>
                  <a:lnTo>
                    <a:pt x="95" y="722"/>
                  </a:lnTo>
                  <a:lnTo>
                    <a:pt x="101" y="716"/>
                  </a:lnTo>
                  <a:lnTo>
                    <a:pt x="106" y="710"/>
                  </a:lnTo>
                  <a:lnTo>
                    <a:pt x="112" y="704"/>
                  </a:lnTo>
                  <a:lnTo>
                    <a:pt x="118" y="699"/>
                  </a:lnTo>
                  <a:lnTo>
                    <a:pt x="124" y="693"/>
                  </a:lnTo>
                  <a:lnTo>
                    <a:pt x="130" y="687"/>
                  </a:lnTo>
                  <a:lnTo>
                    <a:pt x="136" y="681"/>
                  </a:lnTo>
                  <a:lnTo>
                    <a:pt x="142" y="675"/>
                  </a:lnTo>
                  <a:lnTo>
                    <a:pt x="148" y="669"/>
                  </a:lnTo>
                  <a:lnTo>
                    <a:pt x="154" y="663"/>
                  </a:lnTo>
                  <a:lnTo>
                    <a:pt x="160" y="657"/>
                  </a:lnTo>
                  <a:lnTo>
                    <a:pt x="166" y="651"/>
                  </a:lnTo>
                  <a:lnTo>
                    <a:pt x="172" y="645"/>
                  </a:lnTo>
                  <a:lnTo>
                    <a:pt x="177" y="639"/>
                  </a:lnTo>
                  <a:lnTo>
                    <a:pt x="183" y="639"/>
                  </a:lnTo>
                  <a:lnTo>
                    <a:pt x="189" y="633"/>
                  </a:lnTo>
                  <a:lnTo>
                    <a:pt x="195" y="628"/>
                  </a:lnTo>
                  <a:lnTo>
                    <a:pt x="201" y="622"/>
                  </a:lnTo>
                  <a:lnTo>
                    <a:pt x="207" y="616"/>
                  </a:lnTo>
                  <a:lnTo>
                    <a:pt x="213" y="616"/>
                  </a:lnTo>
                  <a:lnTo>
                    <a:pt x="219" y="610"/>
                  </a:lnTo>
                  <a:lnTo>
                    <a:pt x="225" y="604"/>
                  </a:lnTo>
                  <a:lnTo>
                    <a:pt x="231" y="598"/>
                  </a:lnTo>
                  <a:lnTo>
                    <a:pt x="237" y="592"/>
                  </a:lnTo>
                  <a:lnTo>
                    <a:pt x="243" y="592"/>
                  </a:lnTo>
                  <a:lnTo>
                    <a:pt x="248" y="586"/>
                  </a:lnTo>
                  <a:lnTo>
                    <a:pt x="254" y="580"/>
                  </a:lnTo>
                  <a:lnTo>
                    <a:pt x="260" y="580"/>
                  </a:lnTo>
                  <a:lnTo>
                    <a:pt x="266" y="574"/>
                  </a:lnTo>
                  <a:lnTo>
                    <a:pt x="272" y="568"/>
                  </a:lnTo>
                  <a:lnTo>
                    <a:pt x="278" y="562"/>
                  </a:lnTo>
                  <a:lnTo>
                    <a:pt x="284" y="562"/>
                  </a:lnTo>
                  <a:lnTo>
                    <a:pt x="290" y="557"/>
                  </a:lnTo>
                  <a:lnTo>
                    <a:pt x="296" y="551"/>
                  </a:lnTo>
                  <a:lnTo>
                    <a:pt x="302" y="551"/>
                  </a:lnTo>
                  <a:lnTo>
                    <a:pt x="308" y="545"/>
                  </a:lnTo>
                  <a:lnTo>
                    <a:pt x="314" y="539"/>
                  </a:lnTo>
                  <a:lnTo>
                    <a:pt x="319" y="539"/>
                  </a:lnTo>
                  <a:lnTo>
                    <a:pt x="325" y="533"/>
                  </a:lnTo>
                  <a:lnTo>
                    <a:pt x="331" y="533"/>
                  </a:lnTo>
                  <a:lnTo>
                    <a:pt x="337" y="527"/>
                  </a:lnTo>
                  <a:lnTo>
                    <a:pt x="343" y="521"/>
                  </a:lnTo>
                  <a:lnTo>
                    <a:pt x="349" y="521"/>
                  </a:lnTo>
                  <a:lnTo>
                    <a:pt x="355" y="515"/>
                  </a:lnTo>
                  <a:lnTo>
                    <a:pt x="361" y="509"/>
                  </a:lnTo>
                  <a:lnTo>
                    <a:pt x="367" y="509"/>
                  </a:lnTo>
                  <a:lnTo>
                    <a:pt x="373" y="503"/>
                  </a:lnTo>
                  <a:lnTo>
                    <a:pt x="379" y="503"/>
                  </a:lnTo>
                  <a:lnTo>
                    <a:pt x="385" y="497"/>
                  </a:lnTo>
                  <a:lnTo>
                    <a:pt x="390" y="491"/>
                  </a:lnTo>
                  <a:lnTo>
                    <a:pt x="396" y="491"/>
                  </a:lnTo>
                  <a:lnTo>
                    <a:pt x="402" y="486"/>
                  </a:lnTo>
                  <a:lnTo>
                    <a:pt x="408" y="486"/>
                  </a:lnTo>
                  <a:lnTo>
                    <a:pt x="414" y="480"/>
                  </a:lnTo>
                  <a:lnTo>
                    <a:pt x="420" y="480"/>
                  </a:lnTo>
                  <a:lnTo>
                    <a:pt x="426" y="474"/>
                  </a:lnTo>
                  <a:lnTo>
                    <a:pt x="432" y="468"/>
                  </a:lnTo>
                  <a:lnTo>
                    <a:pt x="438" y="468"/>
                  </a:lnTo>
                  <a:lnTo>
                    <a:pt x="444" y="462"/>
                  </a:lnTo>
                  <a:lnTo>
                    <a:pt x="450" y="462"/>
                  </a:lnTo>
                  <a:lnTo>
                    <a:pt x="456" y="456"/>
                  </a:lnTo>
                  <a:lnTo>
                    <a:pt x="461" y="456"/>
                  </a:lnTo>
                  <a:lnTo>
                    <a:pt x="467" y="450"/>
                  </a:lnTo>
                  <a:lnTo>
                    <a:pt x="473" y="450"/>
                  </a:lnTo>
                  <a:lnTo>
                    <a:pt x="479" y="444"/>
                  </a:lnTo>
                  <a:lnTo>
                    <a:pt x="485" y="444"/>
                  </a:lnTo>
                  <a:lnTo>
                    <a:pt x="491" y="438"/>
                  </a:lnTo>
                  <a:lnTo>
                    <a:pt x="497" y="438"/>
                  </a:lnTo>
                  <a:lnTo>
                    <a:pt x="503" y="432"/>
                  </a:lnTo>
                  <a:lnTo>
                    <a:pt x="509" y="432"/>
                  </a:lnTo>
                  <a:lnTo>
                    <a:pt x="515" y="426"/>
                  </a:lnTo>
                  <a:lnTo>
                    <a:pt x="521" y="426"/>
                  </a:lnTo>
                  <a:lnTo>
                    <a:pt x="527" y="420"/>
                  </a:lnTo>
                  <a:lnTo>
                    <a:pt x="532" y="420"/>
                  </a:lnTo>
                  <a:lnTo>
                    <a:pt x="538" y="415"/>
                  </a:lnTo>
                  <a:lnTo>
                    <a:pt x="544" y="415"/>
                  </a:lnTo>
                  <a:lnTo>
                    <a:pt x="550" y="409"/>
                  </a:lnTo>
                  <a:lnTo>
                    <a:pt x="556" y="409"/>
                  </a:lnTo>
                  <a:lnTo>
                    <a:pt x="562" y="403"/>
                  </a:lnTo>
                  <a:lnTo>
                    <a:pt x="568" y="403"/>
                  </a:lnTo>
                  <a:lnTo>
                    <a:pt x="574" y="397"/>
                  </a:lnTo>
                  <a:lnTo>
                    <a:pt x="580" y="397"/>
                  </a:lnTo>
                  <a:lnTo>
                    <a:pt x="586" y="391"/>
                  </a:lnTo>
                  <a:lnTo>
                    <a:pt x="592" y="391"/>
                  </a:lnTo>
                  <a:lnTo>
                    <a:pt x="598" y="385"/>
                  </a:lnTo>
                  <a:lnTo>
                    <a:pt x="603" y="385"/>
                  </a:lnTo>
                  <a:lnTo>
                    <a:pt x="609" y="379"/>
                  </a:lnTo>
                  <a:lnTo>
                    <a:pt x="615" y="379"/>
                  </a:lnTo>
                  <a:lnTo>
                    <a:pt x="621" y="373"/>
                  </a:lnTo>
                  <a:lnTo>
                    <a:pt x="627" y="373"/>
                  </a:lnTo>
                  <a:lnTo>
                    <a:pt x="633" y="367"/>
                  </a:lnTo>
                  <a:lnTo>
                    <a:pt x="639" y="367"/>
                  </a:lnTo>
                  <a:lnTo>
                    <a:pt x="645" y="361"/>
                  </a:lnTo>
                  <a:lnTo>
                    <a:pt x="651" y="361"/>
                  </a:lnTo>
                  <a:lnTo>
                    <a:pt x="657" y="361"/>
                  </a:lnTo>
                  <a:lnTo>
                    <a:pt x="663" y="355"/>
                  </a:lnTo>
                  <a:lnTo>
                    <a:pt x="669" y="355"/>
                  </a:lnTo>
                  <a:lnTo>
                    <a:pt x="674" y="349"/>
                  </a:lnTo>
                  <a:lnTo>
                    <a:pt x="680" y="349"/>
                  </a:lnTo>
                  <a:lnTo>
                    <a:pt x="686" y="344"/>
                  </a:lnTo>
                  <a:lnTo>
                    <a:pt x="692" y="344"/>
                  </a:lnTo>
                  <a:lnTo>
                    <a:pt x="698" y="338"/>
                  </a:lnTo>
                  <a:lnTo>
                    <a:pt x="704" y="338"/>
                  </a:lnTo>
                  <a:lnTo>
                    <a:pt x="710" y="338"/>
                  </a:lnTo>
                  <a:lnTo>
                    <a:pt x="716" y="332"/>
                  </a:lnTo>
                  <a:lnTo>
                    <a:pt x="722" y="332"/>
                  </a:lnTo>
                  <a:lnTo>
                    <a:pt x="728" y="326"/>
                  </a:lnTo>
                  <a:lnTo>
                    <a:pt x="734" y="326"/>
                  </a:lnTo>
                  <a:lnTo>
                    <a:pt x="740" y="320"/>
                  </a:lnTo>
                  <a:lnTo>
                    <a:pt x="745" y="320"/>
                  </a:lnTo>
                  <a:lnTo>
                    <a:pt x="751" y="320"/>
                  </a:lnTo>
                  <a:lnTo>
                    <a:pt x="757" y="314"/>
                  </a:lnTo>
                  <a:lnTo>
                    <a:pt x="763" y="314"/>
                  </a:lnTo>
                  <a:lnTo>
                    <a:pt x="769" y="308"/>
                  </a:lnTo>
                  <a:lnTo>
                    <a:pt x="775" y="308"/>
                  </a:lnTo>
                  <a:lnTo>
                    <a:pt x="781" y="308"/>
                  </a:lnTo>
                  <a:lnTo>
                    <a:pt x="787" y="302"/>
                  </a:lnTo>
                  <a:lnTo>
                    <a:pt x="793" y="302"/>
                  </a:lnTo>
                  <a:lnTo>
                    <a:pt x="799" y="296"/>
                  </a:lnTo>
                  <a:lnTo>
                    <a:pt x="805" y="296"/>
                  </a:lnTo>
                  <a:lnTo>
                    <a:pt x="811" y="290"/>
                  </a:lnTo>
                  <a:lnTo>
                    <a:pt x="816" y="290"/>
                  </a:lnTo>
                  <a:lnTo>
                    <a:pt x="822" y="290"/>
                  </a:lnTo>
                  <a:lnTo>
                    <a:pt x="828" y="284"/>
                  </a:lnTo>
                  <a:lnTo>
                    <a:pt x="834" y="284"/>
                  </a:lnTo>
                  <a:lnTo>
                    <a:pt x="840" y="278"/>
                  </a:lnTo>
                  <a:lnTo>
                    <a:pt x="846" y="278"/>
                  </a:lnTo>
                  <a:lnTo>
                    <a:pt x="852" y="278"/>
                  </a:lnTo>
                  <a:lnTo>
                    <a:pt x="858" y="273"/>
                  </a:lnTo>
                  <a:lnTo>
                    <a:pt x="864" y="273"/>
                  </a:lnTo>
                  <a:lnTo>
                    <a:pt x="870" y="267"/>
                  </a:lnTo>
                  <a:lnTo>
                    <a:pt x="876" y="267"/>
                  </a:lnTo>
                  <a:lnTo>
                    <a:pt x="882" y="267"/>
                  </a:lnTo>
                  <a:lnTo>
                    <a:pt x="887" y="261"/>
                  </a:lnTo>
                  <a:lnTo>
                    <a:pt x="893" y="261"/>
                  </a:lnTo>
                  <a:lnTo>
                    <a:pt x="899" y="261"/>
                  </a:lnTo>
                  <a:lnTo>
                    <a:pt x="905" y="255"/>
                  </a:lnTo>
                  <a:lnTo>
                    <a:pt x="911" y="255"/>
                  </a:lnTo>
                  <a:lnTo>
                    <a:pt x="917" y="249"/>
                  </a:lnTo>
                  <a:lnTo>
                    <a:pt x="923" y="249"/>
                  </a:lnTo>
                  <a:lnTo>
                    <a:pt x="929" y="249"/>
                  </a:lnTo>
                  <a:lnTo>
                    <a:pt x="935" y="243"/>
                  </a:lnTo>
                  <a:lnTo>
                    <a:pt x="941" y="243"/>
                  </a:lnTo>
                  <a:lnTo>
                    <a:pt x="947" y="237"/>
                  </a:lnTo>
                  <a:lnTo>
                    <a:pt x="953" y="237"/>
                  </a:lnTo>
                  <a:lnTo>
                    <a:pt x="958" y="237"/>
                  </a:lnTo>
                  <a:lnTo>
                    <a:pt x="964" y="231"/>
                  </a:lnTo>
                  <a:lnTo>
                    <a:pt x="970" y="231"/>
                  </a:lnTo>
                  <a:lnTo>
                    <a:pt x="976" y="231"/>
                  </a:lnTo>
                  <a:lnTo>
                    <a:pt x="982" y="225"/>
                  </a:lnTo>
                  <a:lnTo>
                    <a:pt x="988" y="225"/>
                  </a:lnTo>
                  <a:lnTo>
                    <a:pt x="994" y="225"/>
                  </a:lnTo>
                  <a:lnTo>
                    <a:pt x="1000" y="219"/>
                  </a:lnTo>
                  <a:lnTo>
                    <a:pt x="1006" y="219"/>
                  </a:lnTo>
                  <a:lnTo>
                    <a:pt x="1012" y="213"/>
                  </a:lnTo>
                  <a:lnTo>
                    <a:pt x="1018" y="213"/>
                  </a:lnTo>
                  <a:lnTo>
                    <a:pt x="1024" y="213"/>
                  </a:lnTo>
                  <a:lnTo>
                    <a:pt x="1029" y="207"/>
                  </a:lnTo>
                  <a:lnTo>
                    <a:pt x="1035" y="207"/>
                  </a:lnTo>
                  <a:lnTo>
                    <a:pt x="1041" y="207"/>
                  </a:lnTo>
                  <a:lnTo>
                    <a:pt x="1047" y="202"/>
                  </a:lnTo>
                  <a:lnTo>
                    <a:pt x="1053" y="202"/>
                  </a:lnTo>
                  <a:lnTo>
                    <a:pt x="1059" y="202"/>
                  </a:lnTo>
                  <a:lnTo>
                    <a:pt x="1065" y="196"/>
                  </a:lnTo>
                  <a:lnTo>
                    <a:pt x="1071" y="196"/>
                  </a:lnTo>
                  <a:lnTo>
                    <a:pt x="1077" y="196"/>
                  </a:lnTo>
                  <a:lnTo>
                    <a:pt x="1083" y="190"/>
                  </a:lnTo>
                  <a:lnTo>
                    <a:pt x="1089" y="190"/>
                  </a:lnTo>
                  <a:lnTo>
                    <a:pt x="1095" y="184"/>
                  </a:lnTo>
                  <a:lnTo>
                    <a:pt x="1100" y="184"/>
                  </a:lnTo>
                  <a:lnTo>
                    <a:pt x="1106" y="184"/>
                  </a:lnTo>
                  <a:lnTo>
                    <a:pt x="1112" y="178"/>
                  </a:lnTo>
                  <a:lnTo>
                    <a:pt x="1118" y="178"/>
                  </a:lnTo>
                  <a:lnTo>
                    <a:pt x="1124" y="178"/>
                  </a:lnTo>
                  <a:lnTo>
                    <a:pt x="1130" y="172"/>
                  </a:lnTo>
                  <a:lnTo>
                    <a:pt x="1136" y="172"/>
                  </a:lnTo>
                  <a:lnTo>
                    <a:pt x="1142" y="172"/>
                  </a:lnTo>
                  <a:lnTo>
                    <a:pt x="1148" y="166"/>
                  </a:lnTo>
                  <a:lnTo>
                    <a:pt x="1154" y="166"/>
                  </a:lnTo>
                  <a:lnTo>
                    <a:pt x="1160" y="166"/>
                  </a:lnTo>
                  <a:lnTo>
                    <a:pt x="1166" y="160"/>
                  </a:lnTo>
                  <a:lnTo>
                    <a:pt x="1171" y="160"/>
                  </a:lnTo>
                  <a:lnTo>
                    <a:pt x="1177" y="160"/>
                  </a:lnTo>
                  <a:lnTo>
                    <a:pt x="1183" y="154"/>
                  </a:lnTo>
                  <a:lnTo>
                    <a:pt x="1189" y="154"/>
                  </a:lnTo>
                  <a:lnTo>
                    <a:pt x="1195" y="154"/>
                  </a:lnTo>
                  <a:lnTo>
                    <a:pt x="1201" y="148"/>
                  </a:lnTo>
                  <a:lnTo>
                    <a:pt x="1207" y="148"/>
                  </a:lnTo>
                  <a:lnTo>
                    <a:pt x="1213" y="148"/>
                  </a:lnTo>
                  <a:lnTo>
                    <a:pt x="1219" y="142"/>
                  </a:lnTo>
                  <a:lnTo>
                    <a:pt x="1225" y="142"/>
                  </a:lnTo>
                  <a:lnTo>
                    <a:pt x="1231" y="142"/>
                  </a:lnTo>
                  <a:lnTo>
                    <a:pt x="1237" y="136"/>
                  </a:lnTo>
                  <a:lnTo>
                    <a:pt x="1242" y="136"/>
                  </a:lnTo>
                  <a:lnTo>
                    <a:pt x="1248" y="136"/>
                  </a:lnTo>
                  <a:lnTo>
                    <a:pt x="1254" y="131"/>
                  </a:lnTo>
                  <a:lnTo>
                    <a:pt x="1260" y="131"/>
                  </a:lnTo>
                  <a:lnTo>
                    <a:pt x="1266" y="131"/>
                  </a:lnTo>
                  <a:lnTo>
                    <a:pt x="1272" y="125"/>
                  </a:lnTo>
                  <a:lnTo>
                    <a:pt x="1278" y="125"/>
                  </a:lnTo>
                  <a:lnTo>
                    <a:pt x="1284" y="125"/>
                  </a:lnTo>
                  <a:lnTo>
                    <a:pt x="1290" y="119"/>
                  </a:lnTo>
                  <a:lnTo>
                    <a:pt x="1296" y="119"/>
                  </a:lnTo>
                  <a:lnTo>
                    <a:pt x="1302" y="119"/>
                  </a:lnTo>
                  <a:lnTo>
                    <a:pt x="1308" y="113"/>
                  </a:lnTo>
                  <a:lnTo>
                    <a:pt x="1313" y="113"/>
                  </a:lnTo>
                  <a:lnTo>
                    <a:pt x="1319" y="113"/>
                  </a:lnTo>
                  <a:lnTo>
                    <a:pt x="1325" y="107"/>
                  </a:lnTo>
                  <a:lnTo>
                    <a:pt x="1331" y="107"/>
                  </a:lnTo>
                  <a:lnTo>
                    <a:pt x="1337" y="107"/>
                  </a:lnTo>
                  <a:lnTo>
                    <a:pt x="1343" y="107"/>
                  </a:lnTo>
                  <a:lnTo>
                    <a:pt x="1349" y="101"/>
                  </a:lnTo>
                  <a:lnTo>
                    <a:pt x="1355" y="101"/>
                  </a:lnTo>
                  <a:lnTo>
                    <a:pt x="1361" y="101"/>
                  </a:lnTo>
                  <a:lnTo>
                    <a:pt x="1367" y="95"/>
                  </a:lnTo>
                  <a:lnTo>
                    <a:pt x="1373" y="95"/>
                  </a:lnTo>
                  <a:lnTo>
                    <a:pt x="1379" y="95"/>
                  </a:lnTo>
                  <a:lnTo>
                    <a:pt x="1384" y="89"/>
                  </a:lnTo>
                  <a:lnTo>
                    <a:pt x="1390" y="89"/>
                  </a:lnTo>
                  <a:lnTo>
                    <a:pt x="1396" y="89"/>
                  </a:lnTo>
                  <a:lnTo>
                    <a:pt x="1402" y="83"/>
                  </a:lnTo>
                  <a:lnTo>
                    <a:pt x="1408" y="83"/>
                  </a:lnTo>
                  <a:lnTo>
                    <a:pt x="1414" y="83"/>
                  </a:lnTo>
                  <a:lnTo>
                    <a:pt x="1420" y="77"/>
                  </a:lnTo>
                  <a:lnTo>
                    <a:pt x="1426" y="77"/>
                  </a:lnTo>
                  <a:lnTo>
                    <a:pt x="1432" y="77"/>
                  </a:lnTo>
                  <a:lnTo>
                    <a:pt x="1438" y="77"/>
                  </a:lnTo>
                  <a:lnTo>
                    <a:pt x="1444" y="71"/>
                  </a:lnTo>
                  <a:lnTo>
                    <a:pt x="1450" y="71"/>
                  </a:lnTo>
                  <a:lnTo>
                    <a:pt x="1455" y="71"/>
                  </a:lnTo>
                  <a:lnTo>
                    <a:pt x="1461" y="65"/>
                  </a:lnTo>
                  <a:lnTo>
                    <a:pt x="1467" y="65"/>
                  </a:lnTo>
                  <a:lnTo>
                    <a:pt x="1473" y="65"/>
                  </a:lnTo>
                  <a:lnTo>
                    <a:pt x="1479" y="60"/>
                  </a:lnTo>
                  <a:lnTo>
                    <a:pt x="1485" y="60"/>
                  </a:lnTo>
                  <a:lnTo>
                    <a:pt x="1491" y="60"/>
                  </a:lnTo>
                  <a:lnTo>
                    <a:pt x="1497" y="60"/>
                  </a:lnTo>
                  <a:lnTo>
                    <a:pt x="1503" y="54"/>
                  </a:lnTo>
                  <a:lnTo>
                    <a:pt x="1509" y="54"/>
                  </a:lnTo>
                  <a:lnTo>
                    <a:pt x="1515" y="54"/>
                  </a:lnTo>
                  <a:lnTo>
                    <a:pt x="1521" y="48"/>
                  </a:lnTo>
                  <a:lnTo>
                    <a:pt x="1526" y="48"/>
                  </a:lnTo>
                  <a:lnTo>
                    <a:pt x="1532" y="48"/>
                  </a:lnTo>
                  <a:lnTo>
                    <a:pt x="1538" y="42"/>
                  </a:lnTo>
                  <a:lnTo>
                    <a:pt x="1544" y="42"/>
                  </a:lnTo>
                  <a:lnTo>
                    <a:pt x="1550" y="42"/>
                  </a:lnTo>
                  <a:lnTo>
                    <a:pt x="1556" y="42"/>
                  </a:lnTo>
                  <a:lnTo>
                    <a:pt x="1562" y="36"/>
                  </a:lnTo>
                  <a:lnTo>
                    <a:pt x="1568" y="36"/>
                  </a:lnTo>
                  <a:lnTo>
                    <a:pt x="1574" y="36"/>
                  </a:lnTo>
                  <a:lnTo>
                    <a:pt x="1580" y="30"/>
                  </a:lnTo>
                  <a:lnTo>
                    <a:pt x="1586" y="30"/>
                  </a:lnTo>
                  <a:lnTo>
                    <a:pt x="1592" y="30"/>
                  </a:lnTo>
                  <a:lnTo>
                    <a:pt x="1597" y="30"/>
                  </a:lnTo>
                  <a:lnTo>
                    <a:pt x="1603" y="24"/>
                  </a:lnTo>
                  <a:lnTo>
                    <a:pt x="1609" y="24"/>
                  </a:lnTo>
                  <a:lnTo>
                    <a:pt x="1615" y="24"/>
                  </a:lnTo>
                  <a:lnTo>
                    <a:pt x="1621" y="18"/>
                  </a:lnTo>
                  <a:lnTo>
                    <a:pt x="1627" y="18"/>
                  </a:lnTo>
                  <a:lnTo>
                    <a:pt x="1633" y="18"/>
                  </a:lnTo>
                  <a:lnTo>
                    <a:pt x="1639" y="18"/>
                  </a:lnTo>
                  <a:lnTo>
                    <a:pt x="1645" y="12"/>
                  </a:lnTo>
                  <a:lnTo>
                    <a:pt x="1651" y="12"/>
                  </a:lnTo>
                  <a:lnTo>
                    <a:pt x="1657" y="12"/>
                  </a:lnTo>
                  <a:lnTo>
                    <a:pt x="1663" y="6"/>
                  </a:lnTo>
                  <a:lnTo>
                    <a:pt x="1668" y="6"/>
                  </a:lnTo>
                  <a:lnTo>
                    <a:pt x="1674" y="6"/>
                  </a:lnTo>
                  <a:lnTo>
                    <a:pt x="1680" y="6"/>
                  </a:lnTo>
                  <a:lnTo>
                    <a:pt x="1686" y="0"/>
                  </a:lnTo>
                  <a:lnTo>
                    <a:pt x="1692" y="0"/>
                  </a:lnTo>
                  <a:lnTo>
                    <a:pt x="1698" y="0"/>
                  </a:lnTo>
                </a:path>
              </a:pathLst>
            </a:custGeom>
            <a:noFill/>
            <a:ln w="3810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 name="Freeform 24">
              <a:extLst>
                <a:ext uri="{FF2B5EF4-FFF2-40B4-BE49-F238E27FC236}">
                  <a16:creationId xmlns:a16="http://schemas.microsoft.com/office/drawing/2014/main" xmlns="" id="{E48B34D4-FF54-4C42-8D0E-FA3F30043459}"/>
                </a:ext>
              </a:extLst>
            </p:cNvPr>
            <p:cNvSpPr>
              <a:spLocks noChangeAspect="1"/>
            </p:cNvSpPr>
            <p:nvPr/>
          </p:nvSpPr>
          <p:spPr bwMode="auto">
            <a:xfrm>
              <a:off x="447" y="2093"/>
              <a:ext cx="2039" cy="1131"/>
            </a:xfrm>
            <a:custGeom>
              <a:avLst/>
              <a:gdLst>
                <a:gd name="T0" fmla="*/ 18 w 1698"/>
                <a:gd name="T1" fmla="*/ 94 h 941"/>
                <a:gd name="T2" fmla="*/ 47 w 1698"/>
                <a:gd name="T3" fmla="*/ 154 h 941"/>
                <a:gd name="T4" fmla="*/ 77 w 1698"/>
                <a:gd name="T5" fmla="*/ 195 h 941"/>
                <a:gd name="T6" fmla="*/ 106 w 1698"/>
                <a:gd name="T7" fmla="*/ 231 h 941"/>
                <a:gd name="T8" fmla="*/ 136 w 1698"/>
                <a:gd name="T9" fmla="*/ 260 h 941"/>
                <a:gd name="T10" fmla="*/ 166 w 1698"/>
                <a:gd name="T11" fmla="*/ 290 h 941"/>
                <a:gd name="T12" fmla="*/ 195 w 1698"/>
                <a:gd name="T13" fmla="*/ 313 h 941"/>
                <a:gd name="T14" fmla="*/ 225 w 1698"/>
                <a:gd name="T15" fmla="*/ 337 h 941"/>
                <a:gd name="T16" fmla="*/ 254 w 1698"/>
                <a:gd name="T17" fmla="*/ 361 h 941"/>
                <a:gd name="T18" fmla="*/ 284 w 1698"/>
                <a:gd name="T19" fmla="*/ 378 h 941"/>
                <a:gd name="T20" fmla="*/ 314 w 1698"/>
                <a:gd name="T21" fmla="*/ 402 h 941"/>
                <a:gd name="T22" fmla="*/ 343 w 1698"/>
                <a:gd name="T23" fmla="*/ 420 h 941"/>
                <a:gd name="T24" fmla="*/ 373 w 1698"/>
                <a:gd name="T25" fmla="*/ 438 h 941"/>
                <a:gd name="T26" fmla="*/ 402 w 1698"/>
                <a:gd name="T27" fmla="*/ 455 h 941"/>
                <a:gd name="T28" fmla="*/ 432 w 1698"/>
                <a:gd name="T29" fmla="*/ 473 h 941"/>
                <a:gd name="T30" fmla="*/ 461 w 1698"/>
                <a:gd name="T31" fmla="*/ 485 h 941"/>
                <a:gd name="T32" fmla="*/ 491 w 1698"/>
                <a:gd name="T33" fmla="*/ 503 h 941"/>
                <a:gd name="T34" fmla="*/ 521 w 1698"/>
                <a:gd name="T35" fmla="*/ 515 h 941"/>
                <a:gd name="T36" fmla="*/ 550 w 1698"/>
                <a:gd name="T37" fmla="*/ 532 h 941"/>
                <a:gd name="T38" fmla="*/ 580 w 1698"/>
                <a:gd name="T39" fmla="*/ 544 h 941"/>
                <a:gd name="T40" fmla="*/ 609 w 1698"/>
                <a:gd name="T41" fmla="*/ 562 h 941"/>
                <a:gd name="T42" fmla="*/ 639 w 1698"/>
                <a:gd name="T43" fmla="*/ 574 h 941"/>
                <a:gd name="T44" fmla="*/ 669 w 1698"/>
                <a:gd name="T45" fmla="*/ 586 h 941"/>
                <a:gd name="T46" fmla="*/ 698 w 1698"/>
                <a:gd name="T47" fmla="*/ 603 h 941"/>
                <a:gd name="T48" fmla="*/ 728 w 1698"/>
                <a:gd name="T49" fmla="*/ 615 h 941"/>
                <a:gd name="T50" fmla="*/ 757 w 1698"/>
                <a:gd name="T51" fmla="*/ 627 h 941"/>
                <a:gd name="T52" fmla="*/ 787 w 1698"/>
                <a:gd name="T53" fmla="*/ 639 h 941"/>
                <a:gd name="T54" fmla="*/ 816 w 1698"/>
                <a:gd name="T55" fmla="*/ 651 h 941"/>
                <a:gd name="T56" fmla="*/ 846 w 1698"/>
                <a:gd name="T57" fmla="*/ 662 h 941"/>
                <a:gd name="T58" fmla="*/ 876 w 1698"/>
                <a:gd name="T59" fmla="*/ 674 h 941"/>
                <a:gd name="T60" fmla="*/ 905 w 1698"/>
                <a:gd name="T61" fmla="*/ 686 h 941"/>
                <a:gd name="T62" fmla="*/ 935 w 1698"/>
                <a:gd name="T63" fmla="*/ 698 h 941"/>
                <a:gd name="T64" fmla="*/ 964 w 1698"/>
                <a:gd name="T65" fmla="*/ 710 h 941"/>
                <a:gd name="T66" fmla="*/ 994 w 1698"/>
                <a:gd name="T67" fmla="*/ 716 h 941"/>
                <a:gd name="T68" fmla="*/ 1024 w 1698"/>
                <a:gd name="T69" fmla="*/ 728 h 941"/>
                <a:gd name="T70" fmla="*/ 1053 w 1698"/>
                <a:gd name="T71" fmla="*/ 739 h 941"/>
                <a:gd name="T72" fmla="*/ 1083 w 1698"/>
                <a:gd name="T73" fmla="*/ 751 h 941"/>
                <a:gd name="T74" fmla="*/ 1112 w 1698"/>
                <a:gd name="T75" fmla="*/ 763 h 941"/>
                <a:gd name="T76" fmla="*/ 1142 w 1698"/>
                <a:gd name="T77" fmla="*/ 769 h 941"/>
                <a:gd name="T78" fmla="*/ 1171 w 1698"/>
                <a:gd name="T79" fmla="*/ 781 h 941"/>
                <a:gd name="T80" fmla="*/ 1201 w 1698"/>
                <a:gd name="T81" fmla="*/ 793 h 941"/>
                <a:gd name="T82" fmla="*/ 1231 w 1698"/>
                <a:gd name="T83" fmla="*/ 799 h 941"/>
                <a:gd name="T84" fmla="*/ 1260 w 1698"/>
                <a:gd name="T85" fmla="*/ 810 h 941"/>
                <a:gd name="T86" fmla="*/ 1290 w 1698"/>
                <a:gd name="T87" fmla="*/ 822 h 941"/>
                <a:gd name="T88" fmla="*/ 1319 w 1698"/>
                <a:gd name="T89" fmla="*/ 828 h 941"/>
                <a:gd name="T90" fmla="*/ 1349 w 1698"/>
                <a:gd name="T91" fmla="*/ 840 h 941"/>
                <a:gd name="T92" fmla="*/ 1379 w 1698"/>
                <a:gd name="T93" fmla="*/ 846 h 941"/>
                <a:gd name="T94" fmla="*/ 1408 w 1698"/>
                <a:gd name="T95" fmla="*/ 858 h 941"/>
                <a:gd name="T96" fmla="*/ 1438 w 1698"/>
                <a:gd name="T97" fmla="*/ 864 h 941"/>
                <a:gd name="T98" fmla="*/ 1467 w 1698"/>
                <a:gd name="T99" fmla="*/ 875 h 941"/>
                <a:gd name="T100" fmla="*/ 1497 w 1698"/>
                <a:gd name="T101" fmla="*/ 881 h 941"/>
                <a:gd name="T102" fmla="*/ 1526 w 1698"/>
                <a:gd name="T103" fmla="*/ 893 h 941"/>
                <a:gd name="T104" fmla="*/ 1556 w 1698"/>
                <a:gd name="T105" fmla="*/ 899 h 941"/>
                <a:gd name="T106" fmla="*/ 1586 w 1698"/>
                <a:gd name="T107" fmla="*/ 911 h 941"/>
                <a:gd name="T108" fmla="*/ 1615 w 1698"/>
                <a:gd name="T109" fmla="*/ 917 h 941"/>
                <a:gd name="T110" fmla="*/ 1645 w 1698"/>
                <a:gd name="T111" fmla="*/ 929 h 941"/>
                <a:gd name="T112" fmla="*/ 1674 w 1698"/>
                <a:gd name="T113" fmla="*/ 935 h 9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98" h="941">
                  <a:moveTo>
                    <a:pt x="0" y="0"/>
                  </a:moveTo>
                  <a:lnTo>
                    <a:pt x="0" y="29"/>
                  </a:lnTo>
                  <a:lnTo>
                    <a:pt x="6" y="59"/>
                  </a:lnTo>
                  <a:lnTo>
                    <a:pt x="12" y="77"/>
                  </a:lnTo>
                  <a:lnTo>
                    <a:pt x="18" y="94"/>
                  </a:lnTo>
                  <a:lnTo>
                    <a:pt x="24" y="106"/>
                  </a:lnTo>
                  <a:lnTo>
                    <a:pt x="30" y="118"/>
                  </a:lnTo>
                  <a:lnTo>
                    <a:pt x="35" y="130"/>
                  </a:lnTo>
                  <a:lnTo>
                    <a:pt x="41" y="142"/>
                  </a:lnTo>
                  <a:lnTo>
                    <a:pt x="47" y="154"/>
                  </a:lnTo>
                  <a:lnTo>
                    <a:pt x="53" y="160"/>
                  </a:lnTo>
                  <a:lnTo>
                    <a:pt x="59" y="171"/>
                  </a:lnTo>
                  <a:lnTo>
                    <a:pt x="65" y="177"/>
                  </a:lnTo>
                  <a:lnTo>
                    <a:pt x="71" y="189"/>
                  </a:lnTo>
                  <a:lnTo>
                    <a:pt x="77" y="195"/>
                  </a:lnTo>
                  <a:lnTo>
                    <a:pt x="83" y="201"/>
                  </a:lnTo>
                  <a:lnTo>
                    <a:pt x="89" y="207"/>
                  </a:lnTo>
                  <a:lnTo>
                    <a:pt x="95" y="219"/>
                  </a:lnTo>
                  <a:lnTo>
                    <a:pt x="101" y="225"/>
                  </a:lnTo>
                  <a:lnTo>
                    <a:pt x="106" y="231"/>
                  </a:lnTo>
                  <a:lnTo>
                    <a:pt x="112" y="236"/>
                  </a:lnTo>
                  <a:lnTo>
                    <a:pt x="118" y="242"/>
                  </a:lnTo>
                  <a:lnTo>
                    <a:pt x="124" y="248"/>
                  </a:lnTo>
                  <a:lnTo>
                    <a:pt x="130" y="254"/>
                  </a:lnTo>
                  <a:lnTo>
                    <a:pt x="136" y="260"/>
                  </a:lnTo>
                  <a:lnTo>
                    <a:pt x="142" y="266"/>
                  </a:lnTo>
                  <a:lnTo>
                    <a:pt x="148" y="272"/>
                  </a:lnTo>
                  <a:lnTo>
                    <a:pt x="154" y="278"/>
                  </a:lnTo>
                  <a:lnTo>
                    <a:pt x="160" y="284"/>
                  </a:lnTo>
                  <a:lnTo>
                    <a:pt x="166" y="290"/>
                  </a:lnTo>
                  <a:lnTo>
                    <a:pt x="172" y="296"/>
                  </a:lnTo>
                  <a:lnTo>
                    <a:pt x="177" y="302"/>
                  </a:lnTo>
                  <a:lnTo>
                    <a:pt x="183" y="302"/>
                  </a:lnTo>
                  <a:lnTo>
                    <a:pt x="189" y="307"/>
                  </a:lnTo>
                  <a:lnTo>
                    <a:pt x="195" y="313"/>
                  </a:lnTo>
                  <a:lnTo>
                    <a:pt x="201" y="319"/>
                  </a:lnTo>
                  <a:lnTo>
                    <a:pt x="207" y="325"/>
                  </a:lnTo>
                  <a:lnTo>
                    <a:pt x="213" y="325"/>
                  </a:lnTo>
                  <a:lnTo>
                    <a:pt x="219" y="331"/>
                  </a:lnTo>
                  <a:lnTo>
                    <a:pt x="225" y="337"/>
                  </a:lnTo>
                  <a:lnTo>
                    <a:pt x="231" y="343"/>
                  </a:lnTo>
                  <a:lnTo>
                    <a:pt x="237" y="349"/>
                  </a:lnTo>
                  <a:lnTo>
                    <a:pt x="243" y="349"/>
                  </a:lnTo>
                  <a:lnTo>
                    <a:pt x="248" y="355"/>
                  </a:lnTo>
                  <a:lnTo>
                    <a:pt x="254" y="361"/>
                  </a:lnTo>
                  <a:lnTo>
                    <a:pt x="260" y="361"/>
                  </a:lnTo>
                  <a:lnTo>
                    <a:pt x="266" y="367"/>
                  </a:lnTo>
                  <a:lnTo>
                    <a:pt x="272" y="373"/>
                  </a:lnTo>
                  <a:lnTo>
                    <a:pt x="278" y="378"/>
                  </a:lnTo>
                  <a:lnTo>
                    <a:pt x="284" y="378"/>
                  </a:lnTo>
                  <a:lnTo>
                    <a:pt x="290" y="384"/>
                  </a:lnTo>
                  <a:lnTo>
                    <a:pt x="296" y="390"/>
                  </a:lnTo>
                  <a:lnTo>
                    <a:pt x="302" y="390"/>
                  </a:lnTo>
                  <a:lnTo>
                    <a:pt x="308" y="396"/>
                  </a:lnTo>
                  <a:lnTo>
                    <a:pt x="314" y="402"/>
                  </a:lnTo>
                  <a:lnTo>
                    <a:pt x="319" y="402"/>
                  </a:lnTo>
                  <a:lnTo>
                    <a:pt x="325" y="408"/>
                  </a:lnTo>
                  <a:lnTo>
                    <a:pt x="331" y="408"/>
                  </a:lnTo>
                  <a:lnTo>
                    <a:pt x="337" y="414"/>
                  </a:lnTo>
                  <a:lnTo>
                    <a:pt x="343" y="420"/>
                  </a:lnTo>
                  <a:lnTo>
                    <a:pt x="349" y="420"/>
                  </a:lnTo>
                  <a:lnTo>
                    <a:pt x="355" y="426"/>
                  </a:lnTo>
                  <a:lnTo>
                    <a:pt x="361" y="432"/>
                  </a:lnTo>
                  <a:lnTo>
                    <a:pt x="367" y="432"/>
                  </a:lnTo>
                  <a:lnTo>
                    <a:pt x="373" y="438"/>
                  </a:lnTo>
                  <a:lnTo>
                    <a:pt x="379" y="438"/>
                  </a:lnTo>
                  <a:lnTo>
                    <a:pt x="385" y="444"/>
                  </a:lnTo>
                  <a:lnTo>
                    <a:pt x="390" y="449"/>
                  </a:lnTo>
                  <a:lnTo>
                    <a:pt x="396" y="449"/>
                  </a:lnTo>
                  <a:lnTo>
                    <a:pt x="402" y="455"/>
                  </a:lnTo>
                  <a:lnTo>
                    <a:pt x="408" y="455"/>
                  </a:lnTo>
                  <a:lnTo>
                    <a:pt x="414" y="461"/>
                  </a:lnTo>
                  <a:lnTo>
                    <a:pt x="420" y="461"/>
                  </a:lnTo>
                  <a:lnTo>
                    <a:pt x="426" y="467"/>
                  </a:lnTo>
                  <a:lnTo>
                    <a:pt x="432" y="473"/>
                  </a:lnTo>
                  <a:lnTo>
                    <a:pt x="438" y="473"/>
                  </a:lnTo>
                  <a:lnTo>
                    <a:pt x="444" y="479"/>
                  </a:lnTo>
                  <a:lnTo>
                    <a:pt x="450" y="479"/>
                  </a:lnTo>
                  <a:lnTo>
                    <a:pt x="456" y="485"/>
                  </a:lnTo>
                  <a:lnTo>
                    <a:pt x="461" y="485"/>
                  </a:lnTo>
                  <a:lnTo>
                    <a:pt x="467" y="491"/>
                  </a:lnTo>
                  <a:lnTo>
                    <a:pt x="473" y="491"/>
                  </a:lnTo>
                  <a:lnTo>
                    <a:pt x="479" y="497"/>
                  </a:lnTo>
                  <a:lnTo>
                    <a:pt x="485" y="497"/>
                  </a:lnTo>
                  <a:lnTo>
                    <a:pt x="491" y="503"/>
                  </a:lnTo>
                  <a:lnTo>
                    <a:pt x="497" y="503"/>
                  </a:lnTo>
                  <a:lnTo>
                    <a:pt x="503" y="509"/>
                  </a:lnTo>
                  <a:lnTo>
                    <a:pt x="509" y="509"/>
                  </a:lnTo>
                  <a:lnTo>
                    <a:pt x="515" y="515"/>
                  </a:lnTo>
                  <a:lnTo>
                    <a:pt x="521" y="515"/>
                  </a:lnTo>
                  <a:lnTo>
                    <a:pt x="527" y="520"/>
                  </a:lnTo>
                  <a:lnTo>
                    <a:pt x="532" y="520"/>
                  </a:lnTo>
                  <a:lnTo>
                    <a:pt x="538" y="526"/>
                  </a:lnTo>
                  <a:lnTo>
                    <a:pt x="544" y="526"/>
                  </a:lnTo>
                  <a:lnTo>
                    <a:pt x="550" y="532"/>
                  </a:lnTo>
                  <a:lnTo>
                    <a:pt x="556" y="532"/>
                  </a:lnTo>
                  <a:lnTo>
                    <a:pt x="562" y="538"/>
                  </a:lnTo>
                  <a:lnTo>
                    <a:pt x="568" y="538"/>
                  </a:lnTo>
                  <a:lnTo>
                    <a:pt x="574" y="544"/>
                  </a:lnTo>
                  <a:lnTo>
                    <a:pt x="580" y="544"/>
                  </a:lnTo>
                  <a:lnTo>
                    <a:pt x="586" y="550"/>
                  </a:lnTo>
                  <a:lnTo>
                    <a:pt x="592" y="550"/>
                  </a:lnTo>
                  <a:lnTo>
                    <a:pt x="598" y="556"/>
                  </a:lnTo>
                  <a:lnTo>
                    <a:pt x="603" y="556"/>
                  </a:lnTo>
                  <a:lnTo>
                    <a:pt x="609" y="562"/>
                  </a:lnTo>
                  <a:lnTo>
                    <a:pt x="615" y="562"/>
                  </a:lnTo>
                  <a:lnTo>
                    <a:pt x="621" y="568"/>
                  </a:lnTo>
                  <a:lnTo>
                    <a:pt x="627" y="568"/>
                  </a:lnTo>
                  <a:lnTo>
                    <a:pt x="633" y="574"/>
                  </a:lnTo>
                  <a:lnTo>
                    <a:pt x="639" y="574"/>
                  </a:lnTo>
                  <a:lnTo>
                    <a:pt x="645" y="580"/>
                  </a:lnTo>
                  <a:lnTo>
                    <a:pt x="651" y="580"/>
                  </a:lnTo>
                  <a:lnTo>
                    <a:pt x="657" y="580"/>
                  </a:lnTo>
                  <a:lnTo>
                    <a:pt x="663" y="586"/>
                  </a:lnTo>
                  <a:lnTo>
                    <a:pt x="669" y="586"/>
                  </a:lnTo>
                  <a:lnTo>
                    <a:pt x="674" y="591"/>
                  </a:lnTo>
                  <a:lnTo>
                    <a:pt x="680" y="591"/>
                  </a:lnTo>
                  <a:lnTo>
                    <a:pt x="686" y="597"/>
                  </a:lnTo>
                  <a:lnTo>
                    <a:pt x="692" y="597"/>
                  </a:lnTo>
                  <a:lnTo>
                    <a:pt x="698" y="603"/>
                  </a:lnTo>
                  <a:lnTo>
                    <a:pt x="704" y="603"/>
                  </a:lnTo>
                  <a:lnTo>
                    <a:pt x="710" y="603"/>
                  </a:lnTo>
                  <a:lnTo>
                    <a:pt x="716" y="609"/>
                  </a:lnTo>
                  <a:lnTo>
                    <a:pt x="722" y="609"/>
                  </a:lnTo>
                  <a:lnTo>
                    <a:pt x="728" y="615"/>
                  </a:lnTo>
                  <a:lnTo>
                    <a:pt x="734" y="615"/>
                  </a:lnTo>
                  <a:lnTo>
                    <a:pt x="740" y="621"/>
                  </a:lnTo>
                  <a:lnTo>
                    <a:pt x="745" y="621"/>
                  </a:lnTo>
                  <a:lnTo>
                    <a:pt x="751" y="621"/>
                  </a:lnTo>
                  <a:lnTo>
                    <a:pt x="757" y="627"/>
                  </a:lnTo>
                  <a:lnTo>
                    <a:pt x="763" y="627"/>
                  </a:lnTo>
                  <a:lnTo>
                    <a:pt x="769" y="633"/>
                  </a:lnTo>
                  <a:lnTo>
                    <a:pt x="775" y="633"/>
                  </a:lnTo>
                  <a:lnTo>
                    <a:pt x="781" y="633"/>
                  </a:lnTo>
                  <a:lnTo>
                    <a:pt x="787" y="639"/>
                  </a:lnTo>
                  <a:lnTo>
                    <a:pt x="793" y="639"/>
                  </a:lnTo>
                  <a:lnTo>
                    <a:pt x="799" y="645"/>
                  </a:lnTo>
                  <a:lnTo>
                    <a:pt x="805" y="645"/>
                  </a:lnTo>
                  <a:lnTo>
                    <a:pt x="811" y="651"/>
                  </a:lnTo>
                  <a:lnTo>
                    <a:pt x="816" y="651"/>
                  </a:lnTo>
                  <a:lnTo>
                    <a:pt x="822" y="651"/>
                  </a:lnTo>
                  <a:lnTo>
                    <a:pt x="828" y="657"/>
                  </a:lnTo>
                  <a:lnTo>
                    <a:pt x="834" y="657"/>
                  </a:lnTo>
                  <a:lnTo>
                    <a:pt x="840" y="662"/>
                  </a:lnTo>
                  <a:lnTo>
                    <a:pt x="846" y="662"/>
                  </a:lnTo>
                  <a:lnTo>
                    <a:pt x="852" y="662"/>
                  </a:lnTo>
                  <a:lnTo>
                    <a:pt x="858" y="668"/>
                  </a:lnTo>
                  <a:lnTo>
                    <a:pt x="864" y="668"/>
                  </a:lnTo>
                  <a:lnTo>
                    <a:pt x="870" y="674"/>
                  </a:lnTo>
                  <a:lnTo>
                    <a:pt x="876" y="674"/>
                  </a:lnTo>
                  <a:lnTo>
                    <a:pt x="882" y="674"/>
                  </a:lnTo>
                  <a:lnTo>
                    <a:pt x="887" y="680"/>
                  </a:lnTo>
                  <a:lnTo>
                    <a:pt x="893" y="680"/>
                  </a:lnTo>
                  <a:lnTo>
                    <a:pt x="899" y="680"/>
                  </a:lnTo>
                  <a:lnTo>
                    <a:pt x="905" y="686"/>
                  </a:lnTo>
                  <a:lnTo>
                    <a:pt x="911" y="686"/>
                  </a:lnTo>
                  <a:lnTo>
                    <a:pt x="917" y="692"/>
                  </a:lnTo>
                  <a:lnTo>
                    <a:pt x="923" y="692"/>
                  </a:lnTo>
                  <a:lnTo>
                    <a:pt x="929" y="692"/>
                  </a:lnTo>
                  <a:lnTo>
                    <a:pt x="935" y="698"/>
                  </a:lnTo>
                  <a:lnTo>
                    <a:pt x="941" y="698"/>
                  </a:lnTo>
                  <a:lnTo>
                    <a:pt x="947" y="704"/>
                  </a:lnTo>
                  <a:lnTo>
                    <a:pt x="953" y="704"/>
                  </a:lnTo>
                  <a:lnTo>
                    <a:pt x="958" y="704"/>
                  </a:lnTo>
                  <a:lnTo>
                    <a:pt x="964" y="710"/>
                  </a:lnTo>
                  <a:lnTo>
                    <a:pt x="970" y="710"/>
                  </a:lnTo>
                  <a:lnTo>
                    <a:pt x="976" y="710"/>
                  </a:lnTo>
                  <a:lnTo>
                    <a:pt x="982" y="716"/>
                  </a:lnTo>
                  <a:lnTo>
                    <a:pt x="988" y="716"/>
                  </a:lnTo>
                  <a:lnTo>
                    <a:pt x="994" y="716"/>
                  </a:lnTo>
                  <a:lnTo>
                    <a:pt x="1000" y="722"/>
                  </a:lnTo>
                  <a:lnTo>
                    <a:pt x="1006" y="722"/>
                  </a:lnTo>
                  <a:lnTo>
                    <a:pt x="1012" y="728"/>
                  </a:lnTo>
                  <a:lnTo>
                    <a:pt x="1018" y="728"/>
                  </a:lnTo>
                  <a:lnTo>
                    <a:pt x="1024" y="728"/>
                  </a:lnTo>
                  <a:lnTo>
                    <a:pt x="1029" y="733"/>
                  </a:lnTo>
                  <a:lnTo>
                    <a:pt x="1035" y="733"/>
                  </a:lnTo>
                  <a:lnTo>
                    <a:pt x="1041" y="733"/>
                  </a:lnTo>
                  <a:lnTo>
                    <a:pt x="1047" y="739"/>
                  </a:lnTo>
                  <a:lnTo>
                    <a:pt x="1053" y="739"/>
                  </a:lnTo>
                  <a:lnTo>
                    <a:pt x="1059" y="739"/>
                  </a:lnTo>
                  <a:lnTo>
                    <a:pt x="1065" y="745"/>
                  </a:lnTo>
                  <a:lnTo>
                    <a:pt x="1071" y="745"/>
                  </a:lnTo>
                  <a:lnTo>
                    <a:pt x="1077" y="745"/>
                  </a:lnTo>
                  <a:lnTo>
                    <a:pt x="1083" y="751"/>
                  </a:lnTo>
                  <a:lnTo>
                    <a:pt x="1089" y="751"/>
                  </a:lnTo>
                  <a:lnTo>
                    <a:pt x="1095" y="757"/>
                  </a:lnTo>
                  <a:lnTo>
                    <a:pt x="1100" y="757"/>
                  </a:lnTo>
                  <a:lnTo>
                    <a:pt x="1106" y="757"/>
                  </a:lnTo>
                  <a:lnTo>
                    <a:pt x="1112" y="763"/>
                  </a:lnTo>
                  <a:lnTo>
                    <a:pt x="1118" y="763"/>
                  </a:lnTo>
                  <a:lnTo>
                    <a:pt x="1124" y="763"/>
                  </a:lnTo>
                  <a:lnTo>
                    <a:pt x="1130" y="769"/>
                  </a:lnTo>
                  <a:lnTo>
                    <a:pt x="1136" y="769"/>
                  </a:lnTo>
                  <a:lnTo>
                    <a:pt x="1142" y="769"/>
                  </a:lnTo>
                  <a:lnTo>
                    <a:pt x="1148" y="775"/>
                  </a:lnTo>
                  <a:lnTo>
                    <a:pt x="1154" y="775"/>
                  </a:lnTo>
                  <a:lnTo>
                    <a:pt x="1160" y="775"/>
                  </a:lnTo>
                  <a:lnTo>
                    <a:pt x="1166" y="781"/>
                  </a:lnTo>
                  <a:lnTo>
                    <a:pt x="1171" y="781"/>
                  </a:lnTo>
                  <a:lnTo>
                    <a:pt x="1177" y="781"/>
                  </a:lnTo>
                  <a:lnTo>
                    <a:pt x="1183" y="787"/>
                  </a:lnTo>
                  <a:lnTo>
                    <a:pt x="1189" y="787"/>
                  </a:lnTo>
                  <a:lnTo>
                    <a:pt x="1195" y="787"/>
                  </a:lnTo>
                  <a:lnTo>
                    <a:pt x="1201" y="793"/>
                  </a:lnTo>
                  <a:lnTo>
                    <a:pt x="1207" y="793"/>
                  </a:lnTo>
                  <a:lnTo>
                    <a:pt x="1213" y="793"/>
                  </a:lnTo>
                  <a:lnTo>
                    <a:pt x="1219" y="799"/>
                  </a:lnTo>
                  <a:lnTo>
                    <a:pt x="1225" y="799"/>
                  </a:lnTo>
                  <a:lnTo>
                    <a:pt x="1231" y="799"/>
                  </a:lnTo>
                  <a:lnTo>
                    <a:pt x="1237" y="804"/>
                  </a:lnTo>
                  <a:lnTo>
                    <a:pt x="1242" y="804"/>
                  </a:lnTo>
                  <a:lnTo>
                    <a:pt x="1248" y="804"/>
                  </a:lnTo>
                  <a:lnTo>
                    <a:pt x="1254" y="810"/>
                  </a:lnTo>
                  <a:lnTo>
                    <a:pt x="1260" y="810"/>
                  </a:lnTo>
                  <a:lnTo>
                    <a:pt x="1266" y="810"/>
                  </a:lnTo>
                  <a:lnTo>
                    <a:pt x="1272" y="816"/>
                  </a:lnTo>
                  <a:lnTo>
                    <a:pt x="1278" y="816"/>
                  </a:lnTo>
                  <a:lnTo>
                    <a:pt x="1284" y="816"/>
                  </a:lnTo>
                  <a:lnTo>
                    <a:pt x="1290" y="822"/>
                  </a:lnTo>
                  <a:lnTo>
                    <a:pt x="1296" y="822"/>
                  </a:lnTo>
                  <a:lnTo>
                    <a:pt x="1302" y="822"/>
                  </a:lnTo>
                  <a:lnTo>
                    <a:pt x="1308" y="828"/>
                  </a:lnTo>
                  <a:lnTo>
                    <a:pt x="1313" y="828"/>
                  </a:lnTo>
                  <a:lnTo>
                    <a:pt x="1319" y="828"/>
                  </a:lnTo>
                  <a:lnTo>
                    <a:pt x="1325" y="834"/>
                  </a:lnTo>
                  <a:lnTo>
                    <a:pt x="1331" y="834"/>
                  </a:lnTo>
                  <a:lnTo>
                    <a:pt x="1337" y="834"/>
                  </a:lnTo>
                  <a:lnTo>
                    <a:pt x="1343" y="834"/>
                  </a:lnTo>
                  <a:lnTo>
                    <a:pt x="1349" y="840"/>
                  </a:lnTo>
                  <a:lnTo>
                    <a:pt x="1355" y="840"/>
                  </a:lnTo>
                  <a:lnTo>
                    <a:pt x="1361" y="840"/>
                  </a:lnTo>
                  <a:lnTo>
                    <a:pt x="1367" y="846"/>
                  </a:lnTo>
                  <a:lnTo>
                    <a:pt x="1373" y="846"/>
                  </a:lnTo>
                  <a:lnTo>
                    <a:pt x="1379" y="846"/>
                  </a:lnTo>
                  <a:lnTo>
                    <a:pt x="1384" y="852"/>
                  </a:lnTo>
                  <a:lnTo>
                    <a:pt x="1390" y="852"/>
                  </a:lnTo>
                  <a:lnTo>
                    <a:pt x="1396" y="852"/>
                  </a:lnTo>
                  <a:lnTo>
                    <a:pt x="1402" y="858"/>
                  </a:lnTo>
                  <a:lnTo>
                    <a:pt x="1408" y="858"/>
                  </a:lnTo>
                  <a:lnTo>
                    <a:pt x="1414" y="858"/>
                  </a:lnTo>
                  <a:lnTo>
                    <a:pt x="1420" y="864"/>
                  </a:lnTo>
                  <a:lnTo>
                    <a:pt x="1426" y="864"/>
                  </a:lnTo>
                  <a:lnTo>
                    <a:pt x="1432" y="864"/>
                  </a:lnTo>
                  <a:lnTo>
                    <a:pt x="1438" y="864"/>
                  </a:lnTo>
                  <a:lnTo>
                    <a:pt x="1444" y="870"/>
                  </a:lnTo>
                  <a:lnTo>
                    <a:pt x="1450" y="870"/>
                  </a:lnTo>
                  <a:lnTo>
                    <a:pt x="1455" y="870"/>
                  </a:lnTo>
                  <a:lnTo>
                    <a:pt x="1461" y="875"/>
                  </a:lnTo>
                  <a:lnTo>
                    <a:pt x="1467" y="875"/>
                  </a:lnTo>
                  <a:lnTo>
                    <a:pt x="1473" y="875"/>
                  </a:lnTo>
                  <a:lnTo>
                    <a:pt x="1479" y="881"/>
                  </a:lnTo>
                  <a:lnTo>
                    <a:pt x="1485" y="881"/>
                  </a:lnTo>
                  <a:lnTo>
                    <a:pt x="1491" y="881"/>
                  </a:lnTo>
                  <a:lnTo>
                    <a:pt x="1497" y="881"/>
                  </a:lnTo>
                  <a:lnTo>
                    <a:pt x="1503" y="887"/>
                  </a:lnTo>
                  <a:lnTo>
                    <a:pt x="1509" y="887"/>
                  </a:lnTo>
                  <a:lnTo>
                    <a:pt x="1515" y="887"/>
                  </a:lnTo>
                  <a:lnTo>
                    <a:pt x="1521" y="893"/>
                  </a:lnTo>
                  <a:lnTo>
                    <a:pt x="1526" y="893"/>
                  </a:lnTo>
                  <a:lnTo>
                    <a:pt x="1532" y="893"/>
                  </a:lnTo>
                  <a:lnTo>
                    <a:pt x="1538" y="899"/>
                  </a:lnTo>
                  <a:lnTo>
                    <a:pt x="1544" y="899"/>
                  </a:lnTo>
                  <a:lnTo>
                    <a:pt x="1550" y="899"/>
                  </a:lnTo>
                  <a:lnTo>
                    <a:pt x="1556" y="899"/>
                  </a:lnTo>
                  <a:lnTo>
                    <a:pt x="1562" y="905"/>
                  </a:lnTo>
                  <a:lnTo>
                    <a:pt x="1568" y="905"/>
                  </a:lnTo>
                  <a:lnTo>
                    <a:pt x="1574" y="905"/>
                  </a:lnTo>
                  <a:lnTo>
                    <a:pt x="1580" y="911"/>
                  </a:lnTo>
                  <a:lnTo>
                    <a:pt x="1586" y="911"/>
                  </a:lnTo>
                  <a:lnTo>
                    <a:pt x="1592" y="911"/>
                  </a:lnTo>
                  <a:lnTo>
                    <a:pt x="1597" y="911"/>
                  </a:lnTo>
                  <a:lnTo>
                    <a:pt x="1603" y="917"/>
                  </a:lnTo>
                  <a:lnTo>
                    <a:pt x="1609" y="917"/>
                  </a:lnTo>
                  <a:lnTo>
                    <a:pt x="1615" y="917"/>
                  </a:lnTo>
                  <a:lnTo>
                    <a:pt x="1621" y="923"/>
                  </a:lnTo>
                  <a:lnTo>
                    <a:pt x="1627" y="923"/>
                  </a:lnTo>
                  <a:lnTo>
                    <a:pt x="1633" y="923"/>
                  </a:lnTo>
                  <a:lnTo>
                    <a:pt x="1639" y="923"/>
                  </a:lnTo>
                  <a:lnTo>
                    <a:pt x="1645" y="929"/>
                  </a:lnTo>
                  <a:lnTo>
                    <a:pt x="1651" y="929"/>
                  </a:lnTo>
                  <a:lnTo>
                    <a:pt x="1657" y="929"/>
                  </a:lnTo>
                  <a:lnTo>
                    <a:pt x="1663" y="935"/>
                  </a:lnTo>
                  <a:lnTo>
                    <a:pt x="1668" y="935"/>
                  </a:lnTo>
                  <a:lnTo>
                    <a:pt x="1674" y="935"/>
                  </a:lnTo>
                  <a:lnTo>
                    <a:pt x="1680" y="935"/>
                  </a:lnTo>
                  <a:lnTo>
                    <a:pt x="1686" y="941"/>
                  </a:lnTo>
                  <a:lnTo>
                    <a:pt x="1692" y="941"/>
                  </a:lnTo>
                  <a:lnTo>
                    <a:pt x="1698" y="941"/>
                  </a:lnTo>
                </a:path>
              </a:pathLst>
            </a:custGeom>
            <a:noFill/>
            <a:ln w="3810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9" name="Line 26">
            <a:extLst>
              <a:ext uri="{FF2B5EF4-FFF2-40B4-BE49-F238E27FC236}">
                <a16:creationId xmlns:a16="http://schemas.microsoft.com/office/drawing/2014/main" xmlns="" id="{59CDC4F0-0377-4527-9DF7-74E2B2C54C59}"/>
              </a:ext>
            </a:extLst>
          </p:cNvPr>
          <p:cNvSpPr>
            <a:spLocks noChangeAspect="1" noChangeShapeType="1"/>
          </p:cNvSpPr>
          <p:nvPr/>
        </p:nvSpPr>
        <p:spPr bwMode="auto">
          <a:xfrm flipH="1">
            <a:off x="20226338" y="6032500"/>
            <a:ext cx="346075" cy="788988"/>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0" name="Group 37">
            <a:extLst>
              <a:ext uri="{FF2B5EF4-FFF2-40B4-BE49-F238E27FC236}">
                <a16:creationId xmlns:a16="http://schemas.microsoft.com/office/drawing/2014/main" xmlns="" id="{9AFCEAEE-5BC6-41B2-8259-3EAD88B00601}"/>
              </a:ext>
            </a:extLst>
          </p:cNvPr>
          <p:cNvGrpSpPr>
            <a:grpSpLocks/>
          </p:cNvGrpSpPr>
          <p:nvPr/>
        </p:nvGrpSpPr>
        <p:grpSpPr bwMode="auto">
          <a:xfrm>
            <a:off x="20339050" y="5389563"/>
            <a:ext cx="457200" cy="682625"/>
            <a:chOff x="706" y="1187"/>
            <a:chExt cx="288" cy="430"/>
          </a:xfrm>
        </p:grpSpPr>
        <p:sp>
          <p:nvSpPr>
            <p:cNvPr id="21" name="Oval 22">
              <a:extLst>
                <a:ext uri="{FF2B5EF4-FFF2-40B4-BE49-F238E27FC236}">
                  <a16:creationId xmlns:a16="http://schemas.microsoft.com/office/drawing/2014/main" xmlns="" id="{B432376E-6CDF-435A-98E2-6B114111C1DE}"/>
                </a:ext>
              </a:extLst>
            </p:cNvPr>
            <p:cNvSpPr>
              <a:spLocks noChangeAspect="1" noChangeArrowheads="1"/>
            </p:cNvSpPr>
            <p:nvPr/>
          </p:nvSpPr>
          <p:spPr bwMode="auto">
            <a:xfrm>
              <a:off x="825" y="1559"/>
              <a:ext cx="58" cy="58"/>
            </a:xfrm>
            <a:prstGeom prst="ellipse">
              <a:avLst/>
            </a:prstGeom>
            <a:solidFill>
              <a:srgbClr val="0000FF"/>
            </a:solidFill>
            <a:ln w="38100">
              <a:solidFill>
                <a:srgbClr val="0000FF"/>
              </a:solidFill>
              <a:round/>
              <a:headEnd/>
              <a:tailEnd/>
            </a:ln>
          </p:spPr>
          <p:txBody>
            <a:bodyPr/>
            <a:lstStyle/>
            <a:p>
              <a:endParaRPr lang="en-US"/>
            </a:p>
          </p:txBody>
        </p:sp>
        <p:sp>
          <p:nvSpPr>
            <p:cNvPr id="22" name="Text Box 28">
              <a:extLst>
                <a:ext uri="{FF2B5EF4-FFF2-40B4-BE49-F238E27FC236}">
                  <a16:creationId xmlns:a16="http://schemas.microsoft.com/office/drawing/2014/main" xmlns="" id="{2CA963F1-9973-43D3-A166-C5E808554AA6}"/>
                </a:ext>
              </a:extLst>
            </p:cNvPr>
            <p:cNvSpPr txBox="1">
              <a:spLocks noChangeAspect="1" noChangeArrowheads="1"/>
            </p:cNvSpPr>
            <p:nvPr/>
          </p:nvSpPr>
          <p:spPr bwMode="auto">
            <a:xfrm>
              <a:off x="706" y="1187"/>
              <a:ext cx="288" cy="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0" tIns="0" rIns="0" bIns="0"/>
            <a:lstStyle/>
            <a:p>
              <a:pPr eaLnBrk="0" hangingPunct="0"/>
              <a:r>
                <a:rPr lang="en-US" altLang="en-US" sz="3600" dirty="0"/>
                <a:t>M</a:t>
              </a:r>
            </a:p>
          </p:txBody>
        </p:sp>
      </p:grpSp>
      <p:grpSp>
        <p:nvGrpSpPr>
          <p:cNvPr id="23" name="Group 35">
            <a:extLst>
              <a:ext uri="{FF2B5EF4-FFF2-40B4-BE49-F238E27FC236}">
                <a16:creationId xmlns:a16="http://schemas.microsoft.com/office/drawing/2014/main" xmlns="" id="{6D79A927-E1C6-476B-9052-04F8D3176191}"/>
              </a:ext>
            </a:extLst>
          </p:cNvPr>
          <p:cNvGrpSpPr>
            <a:grpSpLocks/>
          </p:cNvGrpSpPr>
          <p:nvPr/>
        </p:nvGrpSpPr>
        <p:grpSpPr bwMode="auto">
          <a:xfrm>
            <a:off x="19599275" y="4343400"/>
            <a:ext cx="511175" cy="4791075"/>
            <a:chOff x="240" y="528"/>
            <a:chExt cx="322" cy="3018"/>
          </a:xfrm>
        </p:grpSpPr>
        <p:sp>
          <p:nvSpPr>
            <p:cNvPr id="24" name="Freeform 25">
              <a:extLst>
                <a:ext uri="{FF2B5EF4-FFF2-40B4-BE49-F238E27FC236}">
                  <a16:creationId xmlns:a16="http://schemas.microsoft.com/office/drawing/2014/main" xmlns="" id="{8A780956-DE75-46FD-AFEF-0169A6359AD3}"/>
                </a:ext>
              </a:extLst>
            </p:cNvPr>
            <p:cNvSpPr>
              <a:spLocks noChangeAspect="1"/>
            </p:cNvSpPr>
            <p:nvPr/>
          </p:nvSpPr>
          <p:spPr bwMode="auto">
            <a:xfrm>
              <a:off x="240" y="630"/>
              <a:ext cx="1" cy="2916"/>
            </a:xfrm>
            <a:custGeom>
              <a:avLst/>
              <a:gdLst>
                <a:gd name="T0" fmla="*/ 2390 h 2426"/>
                <a:gd name="T1" fmla="*/ 2349 h 2426"/>
                <a:gd name="T2" fmla="*/ 2308 h 2426"/>
                <a:gd name="T3" fmla="*/ 2266 h 2426"/>
                <a:gd name="T4" fmla="*/ 2225 h 2426"/>
                <a:gd name="T5" fmla="*/ 2183 h 2426"/>
                <a:gd name="T6" fmla="*/ 2142 h 2426"/>
                <a:gd name="T7" fmla="*/ 2100 h 2426"/>
                <a:gd name="T8" fmla="*/ 2059 h 2426"/>
                <a:gd name="T9" fmla="*/ 2018 h 2426"/>
                <a:gd name="T10" fmla="*/ 1976 h 2426"/>
                <a:gd name="T11" fmla="*/ 1935 h 2426"/>
                <a:gd name="T12" fmla="*/ 1893 h 2426"/>
                <a:gd name="T13" fmla="*/ 1852 h 2426"/>
                <a:gd name="T14" fmla="*/ 1811 h 2426"/>
                <a:gd name="T15" fmla="*/ 1769 h 2426"/>
                <a:gd name="T16" fmla="*/ 1728 h 2426"/>
                <a:gd name="T17" fmla="*/ 1686 h 2426"/>
                <a:gd name="T18" fmla="*/ 1645 h 2426"/>
                <a:gd name="T19" fmla="*/ 1603 h 2426"/>
                <a:gd name="T20" fmla="*/ 1562 h 2426"/>
                <a:gd name="T21" fmla="*/ 1521 h 2426"/>
                <a:gd name="T22" fmla="*/ 1479 h 2426"/>
                <a:gd name="T23" fmla="*/ 1438 h 2426"/>
                <a:gd name="T24" fmla="*/ 1396 h 2426"/>
                <a:gd name="T25" fmla="*/ 1355 h 2426"/>
                <a:gd name="T26" fmla="*/ 1314 h 2426"/>
                <a:gd name="T27" fmla="*/ 1272 h 2426"/>
                <a:gd name="T28" fmla="*/ 1231 h 2426"/>
                <a:gd name="T29" fmla="*/ 1189 h 2426"/>
                <a:gd name="T30" fmla="*/ 1148 h 2426"/>
                <a:gd name="T31" fmla="*/ 1106 h 2426"/>
                <a:gd name="T32" fmla="*/ 1065 h 2426"/>
                <a:gd name="T33" fmla="*/ 1024 h 2426"/>
                <a:gd name="T34" fmla="*/ 982 h 2426"/>
                <a:gd name="T35" fmla="*/ 941 h 2426"/>
                <a:gd name="T36" fmla="*/ 899 h 2426"/>
                <a:gd name="T37" fmla="*/ 858 h 2426"/>
                <a:gd name="T38" fmla="*/ 817 h 2426"/>
                <a:gd name="T39" fmla="*/ 775 h 2426"/>
                <a:gd name="T40" fmla="*/ 734 h 2426"/>
                <a:gd name="T41" fmla="*/ 692 h 2426"/>
                <a:gd name="T42" fmla="*/ 651 h 2426"/>
                <a:gd name="T43" fmla="*/ 609 h 2426"/>
                <a:gd name="T44" fmla="*/ 568 h 2426"/>
                <a:gd name="T45" fmla="*/ 527 h 2426"/>
                <a:gd name="T46" fmla="*/ 485 h 2426"/>
                <a:gd name="T47" fmla="*/ 444 h 2426"/>
                <a:gd name="T48" fmla="*/ 402 h 2426"/>
                <a:gd name="T49" fmla="*/ 361 h 2426"/>
                <a:gd name="T50" fmla="*/ 320 h 2426"/>
                <a:gd name="T51" fmla="*/ 278 h 2426"/>
                <a:gd name="T52" fmla="*/ 237 h 2426"/>
                <a:gd name="T53" fmla="*/ 195 h 2426"/>
                <a:gd name="T54" fmla="*/ 154 h 2426"/>
                <a:gd name="T55" fmla="*/ 112 h 2426"/>
                <a:gd name="T56" fmla="*/ 71 h 2426"/>
                <a:gd name="T57" fmla="*/ 30 h 2426"/>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 ang="0">
                  <a:pos x="0" y="T10"/>
                </a:cxn>
                <a:cxn ang="0">
                  <a:pos x="0" y="T11"/>
                </a:cxn>
                <a:cxn ang="0">
                  <a:pos x="0" y="T12"/>
                </a:cxn>
                <a:cxn ang="0">
                  <a:pos x="0" y="T13"/>
                </a:cxn>
                <a:cxn ang="0">
                  <a:pos x="0" y="T14"/>
                </a:cxn>
                <a:cxn ang="0">
                  <a:pos x="0" y="T15"/>
                </a:cxn>
                <a:cxn ang="0">
                  <a:pos x="0" y="T16"/>
                </a:cxn>
                <a:cxn ang="0">
                  <a:pos x="0" y="T17"/>
                </a:cxn>
                <a:cxn ang="0">
                  <a:pos x="0" y="T18"/>
                </a:cxn>
                <a:cxn ang="0">
                  <a:pos x="0" y="T19"/>
                </a:cxn>
                <a:cxn ang="0">
                  <a:pos x="0" y="T20"/>
                </a:cxn>
                <a:cxn ang="0">
                  <a:pos x="0" y="T21"/>
                </a:cxn>
                <a:cxn ang="0">
                  <a:pos x="0" y="T22"/>
                </a:cxn>
                <a:cxn ang="0">
                  <a:pos x="0" y="T23"/>
                </a:cxn>
                <a:cxn ang="0">
                  <a:pos x="0" y="T24"/>
                </a:cxn>
                <a:cxn ang="0">
                  <a:pos x="0" y="T25"/>
                </a:cxn>
                <a:cxn ang="0">
                  <a:pos x="0" y="T26"/>
                </a:cxn>
                <a:cxn ang="0">
                  <a:pos x="0" y="T27"/>
                </a:cxn>
                <a:cxn ang="0">
                  <a:pos x="0" y="T28"/>
                </a:cxn>
                <a:cxn ang="0">
                  <a:pos x="0" y="T29"/>
                </a:cxn>
                <a:cxn ang="0">
                  <a:pos x="0" y="T30"/>
                </a:cxn>
                <a:cxn ang="0">
                  <a:pos x="0" y="T31"/>
                </a:cxn>
                <a:cxn ang="0">
                  <a:pos x="0" y="T32"/>
                </a:cxn>
                <a:cxn ang="0">
                  <a:pos x="0" y="T33"/>
                </a:cxn>
                <a:cxn ang="0">
                  <a:pos x="0" y="T34"/>
                </a:cxn>
                <a:cxn ang="0">
                  <a:pos x="0" y="T35"/>
                </a:cxn>
                <a:cxn ang="0">
                  <a:pos x="0" y="T36"/>
                </a:cxn>
                <a:cxn ang="0">
                  <a:pos x="0" y="T37"/>
                </a:cxn>
                <a:cxn ang="0">
                  <a:pos x="0" y="T38"/>
                </a:cxn>
                <a:cxn ang="0">
                  <a:pos x="0" y="T39"/>
                </a:cxn>
                <a:cxn ang="0">
                  <a:pos x="0" y="T40"/>
                </a:cxn>
                <a:cxn ang="0">
                  <a:pos x="0" y="T41"/>
                </a:cxn>
                <a:cxn ang="0">
                  <a:pos x="0" y="T42"/>
                </a:cxn>
                <a:cxn ang="0">
                  <a:pos x="0" y="T43"/>
                </a:cxn>
                <a:cxn ang="0">
                  <a:pos x="0" y="T44"/>
                </a:cxn>
                <a:cxn ang="0">
                  <a:pos x="0" y="T45"/>
                </a:cxn>
                <a:cxn ang="0">
                  <a:pos x="0" y="T46"/>
                </a:cxn>
                <a:cxn ang="0">
                  <a:pos x="0" y="T47"/>
                </a:cxn>
                <a:cxn ang="0">
                  <a:pos x="0" y="T48"/>
                </a:cxn>
                <a:cxn ang="0">
                  <a:pos x="0" y="T49"/>
                </a:cxn>
                <a:cxn ang="0">
                  <a:pos x="0" y="T50"/>
                </a:cxn>
                <a:cxn ang="0">
                  <a:pos x="0" y="T51"/>
                </a:cxn>
                <a:cxn ang="0">
                  <a:pos x="0" y="T52"/>
                </a:cxn>
                <a:cxn ang="0">
                  <a:pos x="0" y="T53"/>
                </a:cxn>
                <a:cxn ang="0">
                  <a:pos x="0" y="T54"/>
                </a:cxn>
                <a:cxn ang="0">
                  <a:pos x="0" y="T55"/>
                </a:cxn>
                <a:cxn ang="0">
                  <a:pos x="0" y="T56"/>
                </a:cxn>
                <a:cxn ang="0">
                  <a:pos x="0" y="T57"/>
                </a:cxn>
              </a:cxnLst>
              <a:rect l="0" t="0" r="r" b="b"/>
              <a:pathLst>
                <a:path h="2426">
                  <a:moveTo>
                    <a:pt x="0" y="2426"/>
                  </a:moveTo>
                  <a:lnTo>
                    <a:pt x="0" y="2420"/>
                  </a:lnTo>
                  <a:lnTo>
                    <a:pt x="0" y="2414"/>
                  </a:lnTo>
                  <a:lnTo>
                    <a:pt x="0" y="2408"/>
                  </a:lnTo>
                  <a:lnTo>
                    <a:pt x="0" y="2402"/>
                  </a:lnTo>
                  <a:lnTo>
                    <a:pt x="0" y="2396"/>
                  </a:lnTo>
                  <a:lnTo>
                    <a:pt x="0" y="2390"/>
                  </a:lnTo>
                  <a:lnTo>
                    <a:pt x="0" y="2384"/>
                  </a:lnTo>
                  <a:lnTo>
                    <a:pt x="0" y="2379"/>
                  </a:lnTo>
                  <a:lnTo>
                    <a:pt x="0" y="2373"/>
                  </a:lnTo>
                  <a:lnTo>
                    <a:pt x="0" y="2367"/>
                  </a:lnTo>
                  <a:lnTo>
                    <a:pt x="0" y="2361"/>
                  </a:lnTo>
                  <a:lnTo>
                    <a:pt x="0" y="2355"/>
                  </a:lnTo>
                  <a:lnTo>
                    <a:pt x="0" y="2349"/>
                  </a:lnTo>
                  <a:lnTo>
                    <a:pt x="0" y="2343"/>
                  </a:lnTo>
                  <a:lnTo>
                    <a:pt x="0" y="2337"/>
                  </a:lnTo>
                  <a:lnTo>
                    <a:pt x="0" y="2331"/>
                  </a:lnTo>
                  <a:lnTo>
                    <a:pt x="0" y="2325"/>
                  </a:lnTo>
                  <a:lnTo>
                    <a:pt x="0" y="2319"/>
                  </a:lnTo>
                  <a:lnTo>
                    <a:pt x="0" y="2313"/>
                  </a:lnTo>
                  <a:lnTo>
                    <a:pt x="0" y="2308"/>
                  </a:lnTo>
                  <a:lnTo>
                    <a:pt x="0" y="2302"/>
                  </a:lnTo>
                  <a:lnTo>
                    <a:pt x="0" y="2296"/>
                  </a:lnTo>
                  <a:lnTo>
                    <a:pt x="0" y="2290"/>
                  </a:lnTo>
                  <a:lnTo>
                    <a:pt x="0" y="2284"/>
                  </a:lnTo>
                  <a:lnTo>
                    <a:pt x="0" y="2278"/>
                  </a:lnTo>
                  <a:lnTo>
                    <a:pt x="0" y="2272"/>
                  </a:lnTo>
                  <a:lnTo>
                    <a:pt x="0" y="2266"/>
                  </a:lnTo>
                  <a:lnTo>
                    <a:pt x="0" y="2260"/>
                  </a:lnTo>
                  <a:lnTo>
                    <a:pt x="0" y="2254"/>
                  </a:lnTo>
                  <a:lnTo>
                    <a:pt x="0" y="2248"/>
                  </a:lnTo>
                  <a:lnTo>
                    <a:pt x="0" y="2242"/>
                  </a:lnTo>
                  <a:lnTo>
                    <a:pt x="0" y="2237"/>
                  </a:lnTo>
                  <a:lnTo>
                    <a:pt x="0" y="2231"/>
                  </a:lnTo>
                  <a:lnTo>
                    <a:pt x="0" y="2225"/>
                  </a:lnTo>
                  <a:lnTo>
                    <a:pt x="0" y="2219"/>
                  </a:lnTo>
                  <a:lnTo>
                    <a:pt x="0" y="2213"/>
                  </a:lnTo>
                  <a:lnTo>
                    <a:pt x="0" y="2207"/>
                  </a:lnTo>
                  <a:lnTo>
                    <a:pt x="0" y="2201"/>
                  </a:lnTo>
                  <a:lnTo>
                    <a:pt x="0" y="2195"/>
                  </a:lnTo>
                  <a:lnTo>
                    <a:pt x="0" y="2189"/>
                  </a:lnTo>
                  <a:lnTo>
                    <a:pt x="0" y="2183"/>
                  </a:lnTo>
                  <a:lnTo>
                    <a:pt x="0" y="2177"/>
                  </a:lnTo>
                  <a:lnTo>
                    <a:pt x="0" y="2171"/>
                  </a:lnTo>
                  <a:lnTo>
                    <a:pt x="0" y="2166"/>
                  </a:lnTo>
                  <a:lnTo>
                    <a:pt x="0" y="2160"/>
                  </a:lnTo>
                  <a:lnTo>
                    <a:pt x="0" y="2154"/>
                  </a:lnTo>
                  <a:lnTo>
                    <a:pt x="0" y="2148"/>
                  </a:lnTo>
                  <a:lnTo>
                    <a:pt x="0" y="2142"/>
                  </a:lnTo>
                  <a:lnTo>
                    <a:pt x="0" y="2136"/>
                  </a:lnTo>
                  <a:lnTo>
                    <a:pt x="0" y="2130"/>
                  </a:lnTo>
                  <a:lnTo>
                    <a:pt x="0" y="2124"/>
                  </a:lnTo>
                  <a:lnTo>
                    <a:pt x="0" y="2118"/>
                  </a:lnTo>
                  <a:lnTo>
                    <a:pt x="0" y="2112"/>
                  </a:lnTo>
                  <a:lnTo>
                    <a:pt x="0" y="2106"/>
                  </a:lnTo>
                  <a:lnTo>
                    <a:pt x="0" y="2100"/>
                  </a:lnTo>
                  <a:lnTo>
                    <a:pt x="0" y="2095"/>
                  </a:lnTo>
                  <a:lnTo>
                    <a:pt x="0" y="2089"/>
                  </a:lnTo>
                  <a:lnTo>
                    <a:pt x="0" y="2083"/>
                  </a:lnTo>
                  <a:lnTo>
                    <a:pt x="0" y="2077"/>
                  </a:lnTo>
                  <a:lnTo>
                    <a:pt x="0" y="2071"/>
                  </a:lnTo>
                  <a:lnTo>
                    <a:pt x="0" y="2065"/>
                  </a:lnTo>
                  <a:lnTo>
                    <a:pt x="0" y="2059"/>
                  </a:lnTo>
                  <a:lnTo>
                    <a:pt x="0" y="2053"/>
                  </a:lnTo>
                  <a:lnTo>
                    <a:pt x="0" y="2047"/>
                  </a:lnTo>
                  <a:lnTo>
                    <a:pt x="0" y="2041"/>
                  </a:lnTo>
                  <a:lnTo>
                    <a:pt x="0" y="2035"/>
                  </a:lnTo>
                  <a:lnTo>
                    <a:pt x="0" y="2029"/>
                  </a:lnTo>
                  <a:lnTo>
                    <a:pt x="0" y="2024"/>
                  </a:lnTo>
                  <a:lnTo>
                    <a:pt x="0" y="2018"/>
                  </a:lnTo>
                  <a:lnTo>
                    <a:pt x="0" y="2012"/>
                  </a:lnTo>
                  <a:lnTo>
                    <a:pt x="0" y="2006"/>
                  </a:lnTo>
                  <a:lnTo>
                    <a:pt x="0" y="2000"/>
                  </a:lnTo>
                  <a:lnTo>
                    <a:pt x="0" y="1994"/>
                  </a:lnTo>
                  <a:lnTo>
                    <a:pt x="0" y="1988"/>
                  </a:lnTo>
                  <a:lnTo>
                    <a:pt x="0" y="1982"/>
                  </a:lnTo>
                  <a:lnTo>
                    <a:pt x="0" y="1976"/>
                  </a:lnTo>
                  <a:lnTo>
                    <a:pt x="0" y="1970"/>
                  </a:lnTo>
                  <a:lnTo>
                    <a:pt x="0" y="1964"/>
                  </a:lnTo>
                  <a:lnTo>
                    <a:pt x="0" y="1958"/>
                  </a:lnTo>
                  <a:lnTo>
                    <a:pt x="0" y="1953"/>
                  </a:lnTo>
                  <a:lnTo>
                    <a:pt x="0" y="1947"/>
                  </a:lnTo>
                  <a:lnTo>
                    <a:pt x="0" y="1941"/>
                  </a:lnTo>
                  <a:lnTo>
                    <a:pt x="0" y="1935"/>
                  </a:lnTo>
                  <a:lnTo>
                    <a:pt x="0" y="1929"/>
                  </a:lnTo>
                  <a:lnTo>
                    <a:pt x="0" y="1923"/>
                  </a:lnTo>
                  <a:lnTo>
                    <a:pt x="0" y="1917"/>
                  </a:lnTo>
                  <a:lnTo>
                    <a:pt x="0" y="1911"/>
                  </a:lnTo>
                  <a:lnTo>
                    <a:pt x="0" y="1905"/>
                  </a:lnTo>
                  <a:lnTo>
                    <a:pt x="0" y="1899"/>
                  </a:lnTo>
                  <a:lnTo>
                    <a:pt x="0" y="1893"/>
                  </a:lnTo>
                  <a:lnTo>
                    <a:pt x="0" y="1887"/>
                  </a:lnTo>
                  <a:lnTo>
                    <a:pt x="0" y="1882"/>
                  </a:lnTo>
                  <a:lnTo>
                    <a:pt x="0" y="1876"/>
                  </a:lnTo>
                  <a:lnTo>
                    <a:pt x="0" y="1870"/>
                  </a:lnTo>
                  <a:lnTo>
                    <a:pt x="0" y="1864"/>
                  </a:lnTo>
                  <a:lnTo>
                    <a:pt x="0" y="1858"/>
                  </a:lnTo>
                  <a:lnTo>
                    <a:pt x="0" y="1852"/>
                  </a:lnTo>
                  <a:lnTo>
                    <a:pt x="0" y="1846"/>
                  </a:lnTo>
                  <a:lnTo>
                    <a:pt x="0" y="1840"/>
                  </a:lnTo>
                  <a:lnTo>
                    <a:pt x="0" y="1834"/>
                  </a:lnTo>
                  <a:lnTo>
                    <a:pt x="0" y="1828"/>
                  </a:lnTo>
                  <a:lnTo>
                    <a:pt x="0" y="1822"/>
                  </a:lnTo>
                  <a:lnTo>
                    <a:pt x="0" y="1816"/>
                  </a:lnTo>
                  <a:lnTo>
                    <a:pt x="0" y="1811"/>
                  </a:lnTo>
                  <a:lnTo>
                    <a:pt x="0" y="1805"/>
                  </a:lnTo>
                  <a:lnTo>
                    <a:pt x="0" y="1799"/>
                  </a:lnTo>
                  <a:lnTo>
                    <a:pt x="0" y="1793"/>
                  </a:lnTo>
                  <a:lnTo>
                    <a:pt x="0" y="1787"/>
                  </a:lnTo>
                  <a:lnTo>
                    <a:pt x="0" y="1781"/>
                  </a:lnTo>
                  <a:lnTo>
                    <a:pt x="0" y="1775"/>
                  </a:lnTo>
                  <a:lnTo>
                    <a:pt x="0" y="1769"/>
                  </a:lnTo>
                  <a:lnTo>
                    <a:pt x="0" y="1763"/>
                  </a:lnTo>
                  <a:lnTo>
                    <a:pt x="0" y="1757"/>
                  </a:lnTo>
                  <a:lnTo>
                    <a:pt x="0" y="1751"/>
                  </a:lnTo>
                  <a:lnTo>
                    <a:pt x="0" y="1745"/>
                  </a:lnTo>
                  <a:lnTo>
                    <a:pt x="0" y="1740"/>
                  </a:lnTo>
                  <a:lnTo>
                    <a:pt x="0" y="1734"/>
                  </a:lnTo>
                  <a:lnTo>
                    <a:pt x="0" y="1728"/>
                  </a:lnTo>
                  <a:lnTo>
                    <a:pt x="0" y="1722"/>
                  </a:lnTo>
                  <a:lnTo>
                    <a:pt x="0" y="1716"/>
                  </a:lnTo>
                  <a:lnTo>
                    <a:pt x="0" y="1710"/>
                  </a:lnTo>
                  <a:lnTo>
                    <a:pt x="0" y="1704"/>
                  </a:lnTo>
                  <a:lnTo>
                    <a:pt x="0" y="1698"/>
                  </a:lnTo>
                  <a:lnTo>
                    <a:pt x="0" y="1692"/>
                  </a:lnTo>
                  <a:lnTo>
                    <a:pt x="0" y="1686"/>
                  </a:lnTo>
                  <a:lnTo>
                    <a:pt x="0" y="1680"/>
                  </a:lnTo>
                  <a:lnTo>
                    <a:pt x="0" y="1674"/>
                  </a:lnTo>
                  <a:lnTo>
                    <a:pt x="0" y="1669"/>
                  </a:lnTo>
                  <a:lnTo>
                    <a:pt x="0" y="1663"/>
                  </a:lnTo>
                  <a:lnTo>
                    <a:pt x="0" y="1657"/>
                  </a:lnTo>
                  <a:lnTo>
                    <a:pt x="0" y="1651"/>
                  </a:lnTo>
                  <a:lnTo>
                    <a:pt x="0" y="1645"/>
                  </a:lnTo>
                  <a:lnTo>
                    <a:pt x="0" y="1639"/>
                  </a:lnTo>
                  <a:lnTo>
                    <a:pt x="0" y="1633"/>
                  </a:lnTo>
                  <a:lnTo>
                    <a:pt x="0" y="1627"/>
                  </a:lnTo>
                  <a:lnTo>
                    <a:pt x="0" y="1621"/>
                  </a:lnTo>
                  <a:lnTo>
                    <a:pt x="0" y="1615"/>
                  </a:lnTo>
                  <a:lnTo>
                    <a:pt x="0" y="1609"/>
                  </a:lnTo>
                  <a:lnTo>
                    <a:pt x="0" y="1603"/>
                  </a:lnTo>
                  <a:lnTo>
                    <a:pt x="0" y="1598"/>
                  </a:lnTo>
                  <a:lnTo>
                    <a:pt x="0" y="1592"/>
                  </a:lnTo>
                  <a:lnTo>
                    <a:pt x="0" y="1586"/>
                  </a:lnTo>
                  <a:lnTo>
                    <a:pt x="0" y="1580"/>
                  </a:lnTo>
                  <a:lnTo>
                    <a:pt x="0" y="1574"/>
                  </a:lnTo>
                  <a:lnTo>
                    <a:pt x="0" y="1568"/>
                  </a:lnTo>
                  <a:lnTo>
                    <a:pt x="0" y="1562"/>
                  </a:lnTo>
                  <a:lnTo>
                    <a:pt x="0" y="1556"/>
                  </a:lnTo>
                  <a:lnTo>
                    <a:pt x="0" y="1550"/>
                  </a:lnTo>
                  <a:lnTo>
                    <a:pt x="0" y="1544"/>
                  </a:lnTo>
                  <a:lnTo>
                    <a:pt x="0" y="1538"/>
                  </a:lnTo>
                  <a:lnTo>
                    <a:pt x="0" y="1532"/>
                  </a:lnTo>
                  <a:lnTo>
                    <a:pt x="0" y="1527"/>
                  </a:lnTo>
                  <a:lnTo>
                    <a:pt x="0" y="1521"/>
                  </a:lnTo>
                  <a:lnTo>
                    <a:pt x="0" y="1515"/>
                  </a:lnTo>
                  <a:lnTo>
                    <a:pt x="0" y="1509"/>
                  </a:lnTo>
                  <a:lnTo>
                    <a:pt x="0" y="1503"/>
                  </a:lnTo>
                  <a:lnTo>
                    <a:pt x="0" y="1497"/>
                  </a:lnTo>
                  <a:lnTo>
                    <a:pt x="0" y="1491"/>
                  </a:lnTo>
                  <a:lnTo>
                    <a:pt x="0" y="1485"/>
                  </a:lnTo>
                  <a:lnTo>
                    <a:pt x="0" y="1479"/>
                  </a:lnTo>
                  <a:lnTo>
                    <a:pt x="0" y="1473"/>
                  </a:lnTo>
                  <a:lnTo>
                    <a:pt x="0" y="1467"/>
                  </a:lnTo>
                  <a:lnTo>
                    <a:pt x="0" y="1461"/>
                  </a:lnTo>
                  <a:lnTo>
                    <a:pt x="0" y="1456"/>
                  </a:lnTo>
                  <a:lnTo>
                    <a:pt x="0" y="1450"/>
                  </a:lnTo>
                  <a:lnTo>
                    <a:pt x="0" y="1444"/>
                  </a:lnTo>
                  <a:lnTo>
                    <a:pt x="0" y="1438"/>
                  </a:lnTo>
                  <a:lnTo>
                    <a:pt x="0" y="1432"/>
                  </a:lnTo>
                  <a:lnTo>
                    <a:pt x="0" y="1426"/>
                  </a:lnTo>
                  <a:lnTo>
                    <a:pt x="0" y="1420"/>
                  </a:lnTo>
                  <a:lnTo>
                    <a:pt x="0" y="1414"/>
                  </a:lnTo>
                  <a:lnTo>
                    <a:pt x="0" y="1408"/>
                  </a:lnTo>
                  <a:lnTo>
                    <a:pt x="0" y="1402"/>
                  </a:lnTo>
                  <a:lnTo>
                    <a:pt x="0" y="1396"/>
                  </a:lnTo>
                  <a:lnTo>
                    <a:pt x="0" y="1390"/>
                  </a:lnTo>
                  <a:lnTo>
                    <a:pt x="0" y="1385"/>
                  </a:lnTo>
                  <a:lnTo>
                    <a:pt x="0" y="1379"/>
                  </a:lnTo>
                  <a:lnTo>
                    <a:pt x="0" y="1373"/>
                  </a:lnTo>
                  <a:lnTo>
                    <a:pt x="0" y="1367"/>
                  </a:lnTo>
                  <a:lnTo>
                    <a:pt x="0" y="1361"/>
                  </a:lnTo>
                  <a:lnTo>
                    <a:pt x="0" y="1355"/>
                  </a:lnTo>
                  <a:lnTo>
                    <a:pt x="0" y="1349"/>
                  </a:lnTo>
                  <a:lnTo>
                    <a:pt x="0" y="1343"/>
                  </a:lnTo>
                  <a:lnTo>
                    <a:pt x="0" y="1337"/>
                  </a:lnTo>
                  <a:lnTo>
                    <a:pt x="0" y="1331"/>
                  </a:lnTo>
                  <a:lnTo>
                    <a:pt x="0" y="1325"/>
                  </a:lnTo>
                  <a:lnTo>
                    <a:pt x="0" y="1319"/>
                  </a:lnTo>
                  <a:lnTo>
                    <a:pt x="0" y="1314"/>
                  </a:lnTo>
                  <a:lnTo>
                    <a:pt x="0" y="1308"/>
                  </a:lnTo>
                  <a:lnTo>
                    <a:pt x="0" y="1302"/>
                  </a:lnTo>
                  <a:lnTo>
                    <a:pt x="0" y="1296"/>
                  </a:lnTo>
                  <a:lnTo>
                    <a:pt x="0" y="1290"/>
                  </a:lnTo>
                  <a:lnTo>
                    <a:pt x="0" y="1284"/>
                  </a:lnTo>
                  <a:lnTo>
                    <a:pt x="0" y="1278"/>
                  </a:lnTo>
                  <a:lnTo>
                    <a:pt x="0" y="1272"/>
                  </a:lnTo>
                  <a:lnTo>
                    <a:pt x="0" y="1266"/>
                  </a:lnTo>
                  <a:lnTo>
                    <a:pt x="0" y="1260"/>
                  </a:lnTo>
                  <a:lnTo>
                    <a:pt x="0" y="1254"/>
                  </a:lnTo>
                  <a:lnTo>
                    <a:pt x="0" y="1248"/>
                  </a:lnTo>
                  <a:lnTo>
                    <a:pt x="0" y="1243"/>
                  </a:lnTo>
                  <a:lnTo>
                    <a:pt x="0" y="1237"/>
                  </a:lnTo>
                  <a:lnTo>
                    <a:pt x="0" y="1231"/>
                  </a:lnTo>
                  <a:lnTo>
                    <a:pt x="0" y="1225"/>
                  </a:lnTo>
                  <a:lnTo>
                    <a:pt x="0" y="1219"/>
                  </a:lnTo>
                  <a:lnTo>
                    <a:pt x="0" y="1213"/>
                  </a:lnTo>
                  <a:lnTo>
                    <a:pt x="0" y="1207"/>
                  </a:lnTo>
                  <a:lnTo>
                    <a:pt x="0" y="1201"/>
                  </a:lnTo>
                  <a:lnTo>
                    <a:pt x="0" y="1195"/>
                  </a:lnTo>
                  <a:lnTo>
                    <a:pt x="0" y="1189"/>
                  </a:lnTo>
                  <a:lnTo>
                    <a:pt x="0" y="1183"/>
                  </a:lnTo>
                  <a:lnTo>
                    <a:pt x="0" y="1177"/>
                  </a:lnTo>
                  <a:lnTo>
                    <a:pt x="0" y="1172"/>
                  </a:lnTo>
                  <a:lnTo>
                    <a:pt x="0" y="1166"/>
                  </a:lnTo>
                  <a:lnTo>
                    <a:pt x="0" y="1160"/>
                  </a:lnTo>
                  <a:lnTo>
                    <a:pt x="0" y="1154"/>
                  </a:lnTo>
                  <a:lnTo>
                    <a:pt x="0" y="1148"/>
                  </a:lnTo>
                  <a:lnTo>
                    <a:pt x="0" y="1142"/>
                  </a:lnTo>
                  <a:lnTo>
                    <a:pt x="0" y="1136"/>
                  </a:lnTo>
                  <a:lnTo>
                    <a:pt x="0" y="1130"/>
                  </a:lnTo>
                  <a:lnTo>
                    <a:pt x="0" y="1124"/>
                  </a:lnTo>
                  <a:lnTo>
                    <a:pt x="0" y="1118"/>
                  </a:lnTo>
                  <a:lnTo>
                    <a:pt x="0" y="1112"/>
                  </a:lnTo>
                  <a:lnTo>
                    <a:pt x="0" y="1106"/>
                  </a:lnTo>
                  <a:lnTo>
                    <a:pt x="0" y="1101"/>
                  </a:lnTo>
                  <a:lnTo>
                    <a:pt x="0" y="1095"/>
                  </a:lnTo>
                  <a:lnTo>
                    <a:pt x="0" y="1089"/>
                  </a:lnTo>
                  <a:lnTo>
                    <a:pt x="0" y="1083"/>
                  </a:lnTo>
                  <a:lnTo>
                    <a:pt x="0" y="1077"/>
                  </a:lnTo>
                  <a:lnTo>
                    <a:pt x="0" y="1071"/>
                  </a:lnTo>
                  <a:lnTo>
                    <a:pt x="0" y="1065"/>
                  </a:lnTo>
                  <a:lnTo>
                    <a:pt x="0" y="1059"/>
                  </a:lnTo>
                  <a:lnTo>
                    <a:pt x="0" y="1053"/>
                  </a:lnTo>
                  <a:lnTo>
                    <a:pt x="0" y="1047"/>
                  </a:lnTo>
                  <a:lnTo>
                    <a:pt x="0" y="1041"/>
                  </a:lnTo>
                  <a:lnTo>
                    <a:pt x="0" y="1035"/>
                  </a:lnTo>
                  <a:lnTo>
                    <a:pt x="0" y="1030"/>
                  </a:lnTo>
                  <a:lnTo>
                    <a:pt x="0" y="1024"/>
                  </a:lnTo>
                  <a:lnTo>
                    <a:pt x="0" y="1018"/>
                  </a:lnTo>
                  <a:lnTo>
                    <a:pt x="0" y="1012"/>
                  </a:lnTo>
                  <a:lnTo>
                    <a:pt x="0" y="1006"/>
                  </a:lnTo>
                  <a:lnTo>
                    <a:pt x="0" y="1000"/>
                  </a:lnTo>
                  <a:lnTo>
                    <a:pt x="0" y="994"/>
                  </a:lnTo>
                  <a:lnTo>
                    <a:pt x="0" y="988"/>
                  </a:lnTo>
                  <a:lnTo>
                    <a:pt x="0" y="982"/>
                  </a:lnTo>
                  <a:lnTo>
                    <a:pt x="0" y="976"/>
                  </a:lnTo>
                  <a:lnTo>
                    <a:pt x="0" y="970"/>
                  </a:lnTo>
                  <a:lnTo>
                    <a:pt x="0" y="964"/>
                  </a:lnTo>
                  <a:lnTo>
                    <a:pt x="0" y="959"/>
                  </a:lnTo>
                  <a:lnTo>
                    <a:pt x="0" y="953"/>
                  </a:lnTo>
                  <a:lnTo>
                    <a:pt x="0" y="947"/>
                  </a:lnTo>
                  <a:lnTo>
                    <a:pt x="0" y="941"/>
                  </a:lnTo>
                  <a:lnTo>
                    <a:pt x="0" y="935"/>
                  </a:lnTo>
                  <a:lnTo>
                    <a:pt x="0" y="929"/>
                  </a:lnTo>
                  <a:lnTo>
                    <a:pt x="0" y="923"/>
                  </a:lnTo>
                  <a:lnTo>
                    <a:pt x="0" y="917"/>
                  </a:lnTo>
                  <a:lnTo>
                    <a:pt x="0" y="911"/>
                  </a:lnTo>
                  <a:lnTo>
                    <a:pt x="0" y="905"/>
                  </a:lnTo>
                  <a:lnTo>
                    <a:pt x="0" y="899"/>
                  </a:lnTo>
                  <a:lnTo>
                    <a:pt x="0" y="893"/>
                  </a:lnTo>
                  <a:lnTo>
                    <a:pt x="0" y="888"/>
                  </a:lnTo>
                  <a:lnTo>
                    <a:pt x="0" y="882"/>
                  </a:lnTo>
                  <a:lnTo>
                    <a:pt x="0" y="876"/>
                  </a:lnTo>
                  <a:lnTo>
                    <a:pt x="0" y="870"/>
                  </a:lnTo>
                  <a:lnTo>
                    <a:pt x="0" y="864"/>
                  </a:lnTo>
                  <a:lnTo>
                    <a:pt x="0" y="858"/>
                  </a:lnTo>
                  <a:lnTo>
                    <a:pt x="0" y="852"/>
                  </a:lnTo>
                  <a:lnTo>
                    <a:pt x="0" y="846"/>
                  </a:lnTo>
                  <a:lnTo>
                    <a:pt x="0" y="840"/>
                  </a:lnTo>
                  <a:lnTo>
                    <a:pt x="0" y="834"/>
                  </a:lnTo>
                  <a:lnTo>
                    <a:pt x="0" y="828"/>
                  </a:lnTo>
                  <a:lnTo>
                    <a:pt x="0" y="822"/>
                  </a:lnTo>
                  <a:lnTo>
                    <a:pt x="0" y="817"/>
                  </a:lnTo>
                  <a:lnTo>
                    <a:pt x="0" y="811"/>
                  </a:lnTo>
                  <a:lnTo>
                    <a:pt x="0" y="805"/>
                  </a:lnTo>
                  <a:lnTo>
                    <a:pt x="0" y="799"/>
                  </a:lnTo>
                  <a:lnTo>
                    <a:pt x="0" y="793"/>
                  </a:lnTo>
                  <a:lnTo>
                    <a:pt x="0" y="787"/>
                  </a:lnTo>
                  <a:lnTo>
                    <a:pt x="0" y="781"/>
                  </a:lnTo>
                  <a:lnTo>
                    <a:pt x="0" y="775"/>
                  </a:lnTo>
                  <a:lnTo>
                    <a:pt x="0" y="769"/>
                  </a:lnTo>
                  <a:lnTo>
                    <a:pt x="0" y="763"/>
                  </a:lnTo>
                  <a:lnTo>
                    <a:pt x="0" y="757"/>
                  </a:lnTo>
                  <a:lnTo>
                    <a:pt x="0" y="751"/>
                  </a:lnTo>
                  <a:lnTo>
                    <a:pt x="0" y="746"/>
                  </a:lnTo>
                  <a:lnTo>
                    <a:pt x="0" y="740"/>
                  </a:lnTo>
                  <a:lnTo>
                    <a:pt x="0" y="734"/>
                  </a:lnTo>
                  <a:lnTo>
                    <a:pt x="0" y="728"/>
                  </a:lnTo>
                  <a:lnTo>
                    <a:pt x="0" y="722"/>
                  </a:lnTo>
                  <a:lnTo>
                    <a:pt x="0" y="716"/>
                  </a:lnTo>
                  <a:lnTo>
                    <a:pt x="0" y="710"/>
                  </a:lnTo>
                  <a:lnTo>
                    <a:pt x="0" y="704"/>
                  </a:lnTo>
                  <a:lnTo>
                    <a:pt x="0" y="698"/>
                  </a:lnTo>
                  <a:lnTo>
                    <a:pt x="0" y="692"/>
                  </a:lnTo>
                  <a:lnTo>
                    <a:pt x="0" y="686"/>
                  </a:lnTo>
                  <a:lnTo>
                    <a:pt x="0" y="680"/>
                  </a:lnTo>
                  <a:lnTo>
                    <a:pt x="0" y="675"/>
                  </a:lnTo>
                  <a:lnTo>
                    <a:pt x="0" y="669"/>
                  </a:lnTo>
                  <a:lnTo>
                    <a:pt x="0" y="663"/>
                  </a:lnTo>
                  <a:lnTo>
                    <a:pt x="0" y="657"/>
                  </a:lnTo>
                  <a:lnTo>
                    <a:pt x="0" y="651"/>
                  </a:lnTo>
                  <a:lnTo>
                    <a:pt x="0" y="645"/>
                  </a:lnTo>
                  <a:lnTo>
                    <a:pt x="0" y="639"/>
                  </a:lnTo>
                  <a:lnTo>
                    <a:pt x="0" y="633"/>
                  </a:lnTo>
                  <a:lnTo>
                    <a:pt x="0" y="627"/>
                  </a:lnTo>
                  <a:lnTo>
                    <a:pt x="0" y="621"/>
                  </a:lnTo>
                  <a:lnTo>
                    <a:pt x="0" y="615"/>
                  </a:lnTo>
                  <a:lnTo>
                    <a:pt x="0" y="609"/>
                  </a:lnTo>
                  <a:lnTo>
                    <a:pt x="0" y="604"/>
                  </a:lnTo>
                  <a:lnTo>
                    <a:pt x="0" y="598"/>
                  </a:lnTo>
                  <a:lnTo>
                    <a:pt x="0" y="592"/>
                  </a:lnTo>
                  <a:lnTo>
                    <a:pt x="0" y="586"/>
                  </a:lnTo>
                  <a:lnTo>
                    <a:pt x="0" y="580"/>
                  </a:lnTo>
                  <a:lnTo>
                    <a:pt x="0" y="574"/>
                  </a:lnTo>
                  <a:lnTo>
                    <a:pt x="0" y="568"/>
                  </a:lnTo>
                  <a:lnTo>
                    <a:pt x="0" y="562"/>
                  </a:lnTo>
                  <a:lnTo>
                    <a:pt x="0" y="556"/>
                  </a:lnTo>
                  <a:lnTo>
                    <a:pt x="0" y="550"/>
                  </a:lnTo>
                  <a:lnTo>
                    <a:pt x="0" y="544"/>
                  </a:lnTo>
                  <a:lnTo>
                    <a:pt x="0" y="538"/>
                  </a:lnTo>
                  <a:lnTo>
                    <a:pt x="0" y="533"/>
                  </a:lnTo>
                  <a:lnTo>
                    <a:pt x="0" y="527"/>
                  </a:lnTo>
                  <a:lnTo>
                    <a:pt x="0" y="521"/>
                  </a:lnTo>
                  <a:lnTo>
                    <a:pt x="0" y="515"/>
                  </a:lnTo>
                  <a:lnTo>
                    <a:pt x="0" y="509"/>
                  </a:lnTo>
                  <a:lnTo>
                    <a:pt x="0" y="503"/>
                  </a:lnTo>
                  <a:lnTo>
                    <a:pt x="0" y="497"/>
                  </a:lnTo>
                  <a:lnTo>
                    <a:pt x="0" y="491"/>
                  </a:lnTo>
                  <a:lnTo>
                    <a:pt x="0" y="485"/>
                  </a:lnTo>
                  <a:lnTo>
                    <a:pt x="0" y="479"/>
                  </a:lnTo>
                  <a:lnTo>
                    <a:pt x="0" y="473"/>
                  </a:lnTo>
                  <a:lnTo>
                    <a:pt x="0" y="467"/>
                  </a:lnTo>
                  <a:lnTo>
                    <a:pt x="0" y="462"/>
                  </a:lnTo>
                  <a:lnTo>
                    <a:pt x="0" y="456"/>
                  </a:lnTo>
                  <a:lnTo>
                    <a:pt x="0" y="450"/>
                  </a:lnTo>
                  <a:lnTo>
                    <a:pt x="0" y="444"/>
                  </a:lnTo>
                  <a:lnTo>
                    <a:pt x="0" y="438"/>
                  </a:lnTo>
                  <a:lnTo>
                    <a:pt x="0" y="432"/>
                  </a:lnTo>
                  <a:lnTo>
                    <a:pt x="0" y="426"/>
                  </a:lnTo>
                  <a:lnTo>
                    <a:pt x="0" y="420"/>
                  </a:lnTo>
                  <a:lnTo>
                    <a:pt x="0" y="414"/>
                  </a:lnTo>
                  <a:lnTo>
                    <a:pt x="0" y="408"/>
                  </a:lnTo>
                  <a:lnTo>
                    <a:pt x="0" y="402"/>
                  </a:lnTo>
                  <a:lnTo>
                    <a:pt x="0" y="396"/>
                  </a:lnTo>
                  <a:lnTo>
                    <a:pt x="0" y="391"/>
                  </a:lnTo>
                  <a:lnTo>
                    <a:pt x="0" y="385"/>
                  </a:lnTo>
                  <a:lnTo>
                    <a:pt x="0" y="379"/>
                  </a:lnTo>
                  <a:lnTo>
                    <a:pt x="0" y="373"/>
                  </a:lnTo>
                  <a:lnTo>
                    <a:pt x="0" y="367"/>
                  </a:lnTo>
                  <a:lnTo>
                    <a:pt x="0" y="361"/>
                  </a:lnTo>
                  <a:lnTo>
                    <a:pt x="0" y="355"/>
                  </a:lnTo>
                  <a:lnTo>
                    <a:pt x="0" y="349"/>
                  </a:lnTo>
                  <a:lnTo>
                    <a:pt x="0" y="343"/>
                  </a:lnTo>
                  <a:lnTo>
                    <a:pt x="0" y="337"/>
                  </a:lnTo>
                  <a:lnTo>
                    <a:pt x="0" y="331"/>
                  </a:lnTo>
                  <a:lnTo>
                    <a:pt x="0" y="325"/>
                  </a:lnTo>
                  <a:lnTo>
                    <a:pt x="0" y="320"/>
                  </a:lnTo>
                  <a:lnTo>
                    <a:pt x="0" y="314"/>
                  </a:lnTo>
                  <a:lnTo>
                    <a:pt x="0" y="308"/>
                  </a:lnTo>
                  <a:lnTo>
                    <a:pt x="0" y="302"/>
                  </a:lnTo>
                  <a:lnTo>
                    <a:pt x="0" y="296"/>
                  </a:lnTo>
                  <a:lnTo>
                    <a:pt x="0" y="290"/>
                  </a:lnTo>
                  <a:lnTo>
                    <a:pt x="0" y="284"/>
                  </a:lnTo>
                  <a:lnTo>
                    <a:pt x="0" y="278"/>
                  </a:lnTo>
                  <a:lnTo>
                    <a:pt x="0" y="272"/>
                  </a:lnTo>
                  <a:lnTo>
                    <a:pt x="0" y="266"/>
                  </a:lnTo>
                  <a:lnTo>
                    <a:pt x="0" y="260"/>
                  </a:lnTo>
                  <a:lnTo>
                    <a:pt x="0" y="254"/>
                  </a:lnTo>
                  <a:lnTo>
                    <a:pt x="0" y="249"/>
                  </a:lnTo>
                  <a:lnTo>
                    <a:pt x="0" y="243"/>
                  </a:lnTo>
                  <a:lnTo>
                    <a:pt x="0" y="237"/>
                  </a:lnTo>
                  <a:lnTo>
                    <a:pt x="0" y="231"/>
                  </a:lnTo>
                  <a:lnTo>
                    <a:pt x="0" y="225"/>
                  </a:lnTo>
                  <a:lnTo>
                    <a:pt x="0" y="219"/>
                  </a:lnTo>
                  <a:lnTo>
                    <a:pt x="0" y="213"/>
                  </a:lnTo>
                  <a:lnTo>
                    <a:pt x="0" y="207"/>
                  </a:lnTo>
                  <a:lnTo>
                    <a:pt x="0" y="201"/>
                  </a:lnTo>
                  <a:lnTo>
                    <a:pt x="0" y="195"/>
                  </a:lnTo>
                  <a:lnTo>
                    <a:pt x="0" y="189"/>
                  </a:lnTo>
                  <a:lnTo>
                    <a:pt x="0" y="183"/>
                  </a:lnTo>
                  <a:lnTo>
                    <a:pt x="0" y="178"/>
                  </a:lnTo>
                  <a:lnTo>
                    <a:pt x="0" y="172"/>
                  </a:lnTo>
                  <a:lnTo>
                    <a:pt x="0" y="166"/>
                  </a:lnTo>
                  <a:lnTo>
                    <a:pt x="0" y="160"/>
                  </a:lnTo>
                  <a:lnTo>
                    <a:pt x="0" y="154"/>
                  </a:lnTo>
                  <a:lnTo>
                    <a:pt x="0" y="148"/>
                  </a:lnTo>
                  <a:lnTo>
                    <a:pt x="0" y="142"/>
                  </a:lnTo>
                  <a:lnTo>
                    <a:pt x="0" y="136"/>
                  </a:lnTo>
                  <a:lnTo>
                    <a:pt x="0" y="130"/>
                  </a:lnTo>
                  <a:lnTo>
                    <a:pt x="0" y="124"/>
                  </a:lnTo>
                  <a:lnTo>
                    <a:pt x="0" y="118"/>
                  </a:lnTo>
                  <a:lnTo>
                    <a:pt x="0" y="112"/>
                  </a:lnTo>
                  <a:lnTo>
                    <a:pt x="0" y="107"/>
                  </a:lnTo>
                  <a:lnTo>
                    <a:pt x="0" y="101"/>
                  </a:lnTo>
                  <a:lnTo>
                    <a:pt x="0" y="95"/>
                  </a:lnTo>
                  <a:lnTo>
                    <a:pt x="0" y="89"/>
                  </a:lnTo>
                  <a:lnTo>
                    <a:pt x="0" y="83"/>
                  </a:lnTo>
                  <a:lnTo>
                    <a:pt x="0" y="77"/>
                  </a:lnTo>
                  <a:lnTo>
                    <a:pt x="0" y="71"/>
                  </a:lnTo>
                  <a:lnTo>
                    <a:pt x="0" y="65"/>
                  </a:lnTo>
                  <a:lnTo>
                    <a:pt x="0" y="59"/>
                  </a:lnTo>
                  <a:lnTo>
                    <a:pt x="0" y="53"/>
                  </a:lnTo>
                  <a:lnTo>
                    <a:pt x="0" y="47"/>
                  </a:lnTo>
                  <a:lnTo>
                    <a:pt x="0" y="41"/>
                  </a:lnTo>
                  <a:lnTo>
                    <a:pt x="0" y="36"/>
                  </a:lnTo>
                  <a:lnTo>
                    <a:pt x="0" y="30"/>
                  </a:lnTo>
                  <a:lnTo>
                    <a:pt x="0" y="24"/>
                  </a:lnTo>
                  <a:lnTo>
                    <a:pt x="0" y="18"/>
                  </a:lnTo>
                  <a:lnTo>
                    <a:pt x="0" y="12"/>
                  </a:lnTo>
                  <a:lnTo>
                    <a:pt x="0" y="6"/>
                  </a:lnTo>
                  <a:lnTo>
                    <a:pt x="0" y="0"/>
                  </a:lnTo>
                </a:path>
              </a:pathLst>
            </a:custGeom>
            <a:noFill/>
            <a:ln w="3810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 name="Text Box 30">
              <a:extLst>
                <a:ext uri="{FF2B5EF4-FFF2-40B4-BE49-F238E27FC236}">
                  <a16:creationId xmlns:a16="http://schemas.microsoft.com/office/drawing/2014/main" xmlns="" id="{E49C9419-77F9-4162-803D-AD79D60F3FCC}"/>
                </a:ext>
              </a:extLst>
            </p:cNvPr>
            <p:cNvSpPr txBox="1">
              <a:spLocks noChangeAspect="1" noChangeArrowheads="1"/>
            </p:cNvSpPr>
            <p:nvPr/>
          </p:nvSpPr>
          <p:spPr bwMode="auto">
            <a:xfrm>
              <a:off x="274" y="528"/>
              <a:ext cx="288" cy="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0" tIns="0" rIns="0" bIns="0"/>
            <a:lstStyle/>
            <a:p>
              <a:pPr eaLnBrk="0" hangingPunct="0"/>
              <a:r>
                <a:rPr lang="en-US" altLang="en-US">
                  <a:latin typeface="Symbol" panose="05050102010706020507" pitchFamily="18" charset="2"/>
                </a:rPr>
                <a:t>D</a:t>
              </a:r>
            </a:p>
          </p:txBody>
        </p:sp>
      </p:grpSp>
      <p:grpSp>
        <p:nvGrpSpPr>
          <p:cNvPr id="26" name="Group 40">
            <a:extLst>
              <a:ext uri="{FF2B5EF4-FFF2-40B4-BE49-F238E27FC236}">
                <a16:creationId xmlns:a16="http://schemas.microsoft.com/office/drawing/2014/main" xmlns="" id="{BE0459D8-5BB6-499A-A0A0-66B2B5BE50F7}"/>
              </a:ext>
            </a:extLst>
          </p:cNvPr>
          <p:cNvGrpSpPr>
            <a:grpSpLocks/>
          </p:cNvGrpSpPr>
          <p:nvPr/>
        </p:nvGrpSpPr>
        <p:grpSpPr bwMode="auto">
          <a:xfrm>
            <a:off x="19851688" y="5899150"/>
            <a:ext cx="212725" cy="220663"/>
            <a:chOff x="399" y="1508"/>
            <a:chExt cx="134" cy="139"/>
          </a:xfrm>
        </p:grpSpPr>
        <p:sp>
          <p:nvSpPr>
            <p:cNvPr id="27" name="Line 31">
              <a:extLst>
                <a:ext uri="{FF2B5EF4-FFF2-40B4-BE49-F238E27FC236}">
                  <a16:creationId xmlns:a16="http://schemas.microsoft.com/office/drawing/2014/main" xmlns="" id="{7641417C-48B7-4854-8DBC-2A5E47DC1AF1}"/>
                </a:ext>
              </a:extLst>
            </p:cNvPr>
            <p:cNvSpPr>
              <a:spLocks noChangeAspect="1" noChangeShapeType="1"/>
            </p:cNvSpPr>
            <p:nvPr/>
          </p:nvSpPr>
          <p:spPr bwMode="auto">
            <a:xfrm flipH="1">
              <a:off x="420" y="1517"/>
              <a:ext cx="113" cy="13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 name="Line 32">
              <a:extLst>
                <a:ext uri="{FF2B5EF4-FFF2-40B4-BE49-F238E27FC236}">
                  <a16:creationId xmlns:a16="http://schemas.microsoft.com/office/drawing/2014/main" xmlns="" id="{38884838-5768-4529-8D7E-7DFEB708E980}"/>
                </a:ext>
              </a:extLst>
            </p:cNvPr>
            <p:cNvSpPr>
              <a:spLocks noChangeAspect="1" noChangeShapeType="1"/>
            </p:cNvSpPr>
            <p:nvPr/>
          </p:nvSpPr>
          <p:spPr bwMode="auto">
            <a:xfrm flipH="1">
              <a:off x="399" y="1508"/>
              <a:ext cx="112" cy="129"/>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9" name="Group 41">
            <a:extLst>
              <a:ext uri="{FF2B5EF4-FFF2-40B4-BE49-F238E27FC236}">
                <a16:creationId xmlns:a16="http://schemas.microsoft.com/office/drawing/2014/main" xmlns="" id="{43C99CEE-7744-4886-B78F-E0CBECAEFDC6}"/>
              </a:ext>
            </a:extLst>
          </p:cNvPr>
          <p:cNvGrpSpPr>
            <a:grpSpLocks/>
          </p:cNvGrpSpPr>
          <p:nvPr/>
        </p:nvGrpSpPr>
        <p:grpSpPr bwMode="auto">
          <a:xfrm>
            <a:off x="20278725" y="6383338"/>
            <a:ext cx="242888" cy="46037"/>
            <a:chOff x="668" y="1813"/>
            <a:chExt cx="153" cy="29"/>
          </a:xfrm>
        </p:grpSpPr>
        <p:sp>
          <p:nvSpPr>
            <p:cNvPr id="30" name="Line 33">
              <a:extLst>
                <a:ext uri="{FF2B5EF4-FFF2-40B4-BE49-F238E27FC236}">
                  <a16:creationId xmlns:a16="http://schemas.microsoft.com/office/drawing/2014/main" xmlns="" id="{3B72CC1F-8A29-4D5F-85D7-2231310455F9}"/>
                </a:ext>
              </a:extLst>
            </p:cNvPr>
            <p:cNvSpPr>
              <a:spLocks noChangeAspect="1" noChangeShapeType="1"/>
            </p:cNvSpPr>
            <p:nvPr/>
          </p:nvSpPr>
          <p:spPr bwMode="auto">
            <a:xfrm>
              <a:off x="677" y="1813"/>
              <a:ext cx="144" cy="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 name="Line 34">
              <a:extLst>
                <a:ext uri="{FF2B5EF4-FFF2-40B4-BE49-F238E27FC236}">
                  <a16:creationId xmlns:a16="http://schemas.microsoft.com/office/drawing/2014/main" xmlns="" id="{30A2CD97-DF10-45AF-840E-2E1E74B37F60}"/>
                </a:ext>
              </a:extLst>
            </p:cNvPr>
            <p:cNvSpPr>
              <a:spLocks noChangeAspect="1" noChangeShapeType="1"/>
            </p:cNvSpPr>
            <p:nvPr/>
          </p:nvSpPr>
          <p:spPr bwMode="auto">
            <a:xfrm>
              <a:off x="668" y="1842"/>
              <a:ext cx="144" cy="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32" name="Line 27">
            <a:extLst>
              <a:ext uri="{FF2B5EF4-FFF2-40B4-BE49-F238E27FC236}">
                <a16:creationId xmlns:a16="http://schemas.microsoft.com/office/drawing/2014/main" xmlns="" id="{46144E56-F7FE-422B-BB33-0C3786842945}"/>
              </a:ext>
            </a:extLst>
          </p:cNvPr>
          <p:cNvSpPr>
            <a:spLocks noChangeAspect="1" noChangeShapeType="1"/>
          </p:cNvSpPr>
          <p:nvPr/>
        </p:nvSpPr>
        <p:spPr bwMode="auto">
          <a:xfrm flipH="1">
            <a:off x="19599274" y="6045200"/>
            <a:ext cx="928688" cy="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8600"/>
          </a:p>
        </p:txBody>
      </p:sp>
      <p:sp>
        <p:nvSpPr>
          <p:cNvPr id="33" name="Oval 21">
            <a:extLst>
              <a:ext uri="{FF2B5EF4-FFF2-40B4-BE49-F238E27FC236}">
                <a16:creationId xmlns:a16="http://schemas.microsoft.com/office/drawing/2014/main" xmlns="" id="{051E9C9B-A957-4656-8290-D3637253DD77}"/>
              </a:ext>
            </a:extLst>
          </p:cNvPr>
          <p:cNvSpPr>
            <a:spLocks noChangeAspect="1" noChangeArrowheads="1"/>
          </p:cNvSpPr>
          <p:nvPr/>
        </p:nvSpPr>
        <p:spPr bwMode="auto">
          <a:xfrm>
            <a:off x="20150666" y="6730998"/>
            <a:ext cx="136110" cy="146580"/>
          </a:xfrm>
          <a:prstGeom prst="ellipse">
            <a:avLst/>
          </a:prstGeom>
          <a:solidFill>
            <a:srgbClr val="FF3300"/>
          </a:solidFill>
          <a:ln w="38100">
            <a:solidFill>
              <a:srgbClr val="FF3300"/>
            </a:solidFill>
            <a:round/>
            <a:headEnd/>
            <a:tailEnd/>
          </a:ln>
        </p:spPr>
        <p:txBody>
          <a:bodyPr/>
          <a:lstStyle/>
          <a:p>
            <a:endParaRPr lang="en-US" sz="8600" dirty="0"/>
          </a:p>
        </p:txBody>
      </p:sp>
      <p:sp>
        <p:nvSpPr>
          <p:cNvPr id="34" name="Rectangle 38">
            <a:extLst>
              <a:ext uri="{FF2B5EF4-FFF2-40B4-BE49-F238E27FC236}">
                <a16:creationId xmlns:a16="http://schemas.microsoft.com/office/drawing/2014/main" xmlns="" id="{9FB87BFD-9D86-4873-A2B8-D5C6C0FCEFC3}"/>
              </a:ext>
            </a:extLst>
          </p:cNvPr>
          <p:cNvSpPr>
            <a:spLocks noChangeArrowheads="1"/>
          </p:cNvSpPr>
          <p:nvPr/>
        </p:nvSpPr>
        <p:spPr bwMode="auto">
          <a:xfrm>
            <a:off x="19583400" y="5735094"/>
            <a:ext cx="268288" cy="284706"/>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8600"/>
          </a:p>
        </p:txBody>
      </p:sp>
      <p:sp>
        <p:nvSpPr>
          <p:cNvPr id="35" name="Text Box 29">
            <a:extLst>
              <a:ext uri="{FF2B5EF4-FFF2-40B4-BE49-F238E27FC236}">
                <a16:creationId xmlns:a16="http://schemas.microsoft.com/office/drawing/2014/main" xmlns="" id="{66C0CAC1-4C1D-44EA-8F5E-BBF4358245AF}"/>
              </a:ext>
            </a:extLst>
          </p:cNvPr>
          <p:cNvSpPr txBox="1">
            <a:spLocks noChangeAspect="1" noChangeArrowheads="1"/>
          </p:cNvSpPr>
          <p:nvPr/>
        </p:nvSpPr>
        <p:spPr bwMode="auto">
          <a:xfrm>
            <a:off x="20412410" y="6720006"/>
            <a:ext cx="541002" cy="736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0" tIns="0" rIns="0" bIns="0"/>
          <a:lstStyle/>
          <a:p>
            <a:pPr eaLnBrk="0" hangingPunct="0"/>
            <a:r>
              <a:rPr lang="en-US" altLang="en-US" sz="3600" dirty="0"/>
              <a:t>F</a:t>
            </a:r>
          </a:p>
        </p:txBody>
      </p:sp>
      <p:sp>
        <p:nvSpPr>
          <p:cNvPr id="36" name="Rectangle 47">
            <a:extLst>
              <a:ext uri="{FF2B5EF4-FFF2-40B4-BE49-F238E27FC236}">
                <a16:creationId xmlns:a16="http://schemas.microsoft.com/office/drawing/2014/main" xmlns="" id="{1A7CA9D1-6F4E-4DAC-A030-D32A542FC038}"/>
              </a:ext>
            </a:extLst>
          </p:cNvPr>
          <p:cNvSpPr>
            <a:spLocks noChangeArrowheads="1"/>
          </p:cNvSpPr>
          <p:nvPr/>
        </p:nvSpPr>
        <p:spPr bwMode="auto">
          <a:xfrm>
            <a:off x="2133600" y="6383338"/>
            <a:ext cx="6034467" cy="769441"/>
          </a:xfrm>
          <a:prstGeom prst="rect">
            <a:avLst/>
          </a:prstGeom>
          <a:solidFill>
            <a:schemeClr val="hlink"/>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r>
              <a:rPr lang="en-US" altLang="en-US" sz="4400" dirty="0">
                <a:solidFill>
                  <a:schemeClr val="bg1"/>
                </a:solidFill>
              </a:rPr>
              <a:t>M </a:t>
            </a:r>
            <a:r>
              <a:rPr lang="en-US" altLang="en-US" sz="4400" dirty="0">
                <a:solidFill>
                  <a:schemeClr val="bg1"/>
                </a:solidFill>
                <a:sym typeface="Symbol" panose="05050102010706020507" pitchFamily="18" charset="2"/>
              </a:rPr>
              <a:t></a:t>
            </a:r>
            <a:r>
              <a:rPr lang="en-US" altLang="en-US" sz="4400" dirty="0">
                <a:solidFill>
                  <a:schemeClr val="bg1"/>
                </a:solidFill>
              </a:rPr>
              <a:t> (P) </a:t>
            </a:r>
            <a:r>
              <a:rPr lang="en-US" altLang="en-US" sz="4400" dirty="0">
                <a:solidFill>
                  <a:schemeClr val="bg1"/>
                </a:solidFill>
                <a:sym typeface="Symbol" panose="05050102010706020507" pitchFamily="18" charset="2"/>
              </a:rPr>
              <a:t></a:t>
            </a:r>
            <a:r>
              <a:rPr lang="en-US" altLang="en-US" sz="4400" dirty="0">
                <a:solidFill>
                  <a:schemeClr val="bg1"/>
                </a:solidFill>
              </a:rPr>
              <a:t> d(M</a:t>
            </a:r>
            <a:r>
              <a:rPr lang="en-US" altLang="en-US" sz="4400" dirty="0">
                <a:solidFill>
                  <a:schemeClr val="bg1"/>
                </a:solidFill>
                <a:sym typeface="Symbol" panose="05050102010706020507" pitchFamily="18" charset="2"/>
              </a:rPr>
              <a:t>, </a:t>
            </a:r>
            <a:r>
              <a:rPr lang="en-US" altLang="en-US" sz="4400" dirty="0">
                <a:solidFill>
                  <a:schemeClr val="bg1"/>
                </a:solidFill>
              </a:rPr>
              <a:t>)</a:t>
            </a:r>
            <a:r>
              <a:rPr lang="en-US" altLang="en-US" sz="4400" dirty="0">
                <a:solidFill>
                  <a:schemeClr val="bg1"/>
                </a:solidFill>
                <a:sym typeface="Symbol" panose="05050102010706020507" pitchFamily="18" charset="2"/>
              </a:rPr>
              <a:t> </a:t>
            </a:r>
            <a:r>
              <a:rPr lang="en-US" altLang="en-US" sz="4400" dirty="0">
                <a:solidFill>
                  <a:schemeClr val="bg1"/>
                </a:solidFill>
              </a:rPr>
              <a:t> </a:t>
            </a:r>
            <a:r>
              <a:rPr lang="en-US" altLang="en-US" sz="4400" dirty="0">
                <a:solidFill>
                  <a:schemeClr val="bg1"/>
                </a:solidFill>
                <a:sym typeface="Symbol" panose="05050102010706020507" pitchFamily="18" charset="2"/>
              </a:rPr>
              <a:t>MF. </a:t>
            </a:r>
          </a:p>
        </p:txBody>
      </p:sp>
      <p:sp>
        <p:nvSpPr>
          <p:cNvPr id="37" name="Line 27">
            <a:extLst>
              <a:ext uri="{FF2B5EF4-FFF2-40B4-BE49-F238E27FC236}">
                <a16:creationId xmlns:a16="http://schemas.microsoft.com/office/drawing/2014/main" xmlns="" id="{023F5E9A-16D3-407F-9B5F-C55572D658A1}"/>
              </a:ext>
            </a:extLst>
          </p:cNvPr>
          <p:cNvSpPr>
            <a:spLocks noChangeAspect="1" noChangeShapeType="1"/>
          </p:cNvSpPr>
          <p:nvPr/>
        </p:nvSpPr>
        <p:spPr bwMode="auto">
          <a:xfrm flipH="1">
            <a:off x="19583400" y="6781800"/>
            <a:ext cx="642938" cy="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8600"/>
          </a:p>
        </p:txBody>
      </p:sp>
      <p:sp>
        <p:nvSpPr>
          <p:cNvPr id="38" name="Text Box 29">
            <a:extLst>
              <a:ext uri="{FF2B5EF4-FFF2-40B4-BE49-F238E27FC236}">
                <a16:creationId xmlns:a16="http://schemas.microsoft.com/office/drawing/2014/main" xmlns="" id="{5E20BFD5-D9A5-495B-B5EB-F231075283B6}"/>
              </a:ext>
            </a:extLst>
          </p:cNvPr>
          <p:cNvSpPr txBox="1">
            <a:spLocks noChangeAspect="1" noChangeArrowheads="1"/>
          </p:cNvSpPr>
          <p:nvPr/>
        </p:nvSpPr>
        <p:spPr bwMode="auto">
          <a:xfrm>
            <a:off x="19669036" y="6781800"/>
            <a:ext cx="469835" cy="639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0" tIns="0" rIns="0" bIns="0"/>
          <a:lstStyle/>
          <a:p>
            <a:pPr eaLnBrk="0" hangingPunct="0"/>
            <a:r>
              <a:rPr lang="en-US" altLang="en-US" sz="3600" dirty="0"/>
              <a:t>p</a:t>
            </a:r>
          </a:p>
        </p:txBody>
      </p:sp>
      <p:grpSp>
        <p:nvGrpSpPr>
          <p:cNvPr id="39" name="Group 38">
            <a:extLst>
              <a:ext uri="{FF2B5EF4-FFF2-40B4-BE49-F238E27FC236}">
                <a16:creationId xmlns:a16="http://schemas.microsoft.com/office/drawing/2014/main" xmlns="" id="{405BA5CB-39EE-4955-80B8-798B0C21B3A4}"/>
              </a:ext>
            </a:extLst>
          </p:cNvPr>
          <p:cNvGrpSpPr/>
          <p:nvPr/>
        </p:nvGrpSpPr>
        <p:grpSpPr>
          <a:xfrm>
            <a:off x="7032459" y="1447800"/>
            <a:ext cx="11110068" cy="1205201"/>
            <a:chOff x="71819" y="148683"/>
            <a:chExt cx="6395438" cy="824094"/>
          </a:xfrm>
        </p:grpSpPr>
        <p:pic>
          <p:nvPicPr>
            <p:cNvPr id="40" name="Picture 39">
              <a:extLst>
                <a:ext uri="{FF2B5EF4-FFF2-40B4-BE49-F238E27FC236}">
                  <a16:creationId xmlns:a16="http://schemas.microsoft.com/office/drawing/2014/main" xmlns="" id="{88A82A19-1BE1-4F9D-B1DD-82998BD022F3}"/>
                </a:ext>
              </a:extLst>
            </p:cNvPr>
            <p:cNvPicPr>
              <a:picLocks noChangeAspect="1"/>
            </p:cNvPicPr>
            <p:nvPr/>
          </p:nvPicPr>
          <p:blipFill>
            <a:blip r:embed="rId3"/>
            <a:stretch>
              <a:fillRect/>
            </a:stretch>
          </p:blipFill>
          <p:spPr>
            <a:xfrm>
              <a:off x="71819" y="148683"/>
              <a:ext cx="6395438" cy="824094"/>
            </a:xfrm>
            <a:prstGeom prst="rect">
              <a:avLst/>
            </a:prstGeom>
          </p:spPr>
        </p:pic>
        <p:sp>
          <p:nvSpPr>
            <p:cNvPr id="41" name="TextBox 321">
              <a:extLst>
                <a:ext uri="{FF2B5EF4-FFF2-40B4-BE49-F238E27FC236}">
                  <a16:creationId xmlns:a16="http://schemas.microsoft.com/office/drawing/2014/main" xmlns="" id="{30027A45-AFCE-4DB5-B88A-1A72585EAD32}"/>
                </a:ext>
              </a:extLst>
            </p:cNvPr>
            <p:cNvSpPr txBox="1"/>
            <p:nvPr/>
          </p:nvSpPr>
          <p:spPr>
            <a:xfrm>
              <a:off x="1236809" y="245789"/>
              <a:ext cx="4239341" cy="595896"/>
            </a:xfrm>
            <a:prstGeom prst="rect">
              <a:avLst/>
            </a:prstGeom>
            <a:noFill/>
          </p:spPr>
          <p:txBody>
            <a:bodyPr wrap="square" rtlCol="0">
              <a:noAutofit/>
            </a:bodyPr>
            <a:lstStyle/>
            <a:p>
              <a:pPr marL="0" marR="0" algn="ctr">
                <a:lnSpc>
                  <a:spcPct val="106000"/>
                </a:lnSpc>
                <a:spcBef>
                  <a:spcPts val="0"/>
                </a:spcBef>
                <a:spcAft>
                  <a:spcPts val="800"/>
                </a:spcAft>
              </a:pPr>
              <a:r>
                <a:rPr lang="en-US" sz="5400" b="1" dirty="0">
                  <a:solidFill>
                    <a:srgbClr val="FCFFEF"/>
                  </a:solidFill>
                  <a:latin typeface="Calibri" panose="020F0502020204030204" pitchFamily="34" charset="0"/>
                  <a:ea typeface="Cascadia Mono" panose="020B0609020000020004" pitchFamily="49" charset="0"/>
                  <a:cs typeface="Times New Roman" panose="02020603050405020304" pitchFamily="18" charset="0"/>
                </a:rPr>
                <a:t>A. </a:t>
              </a:r>
              <a:r>
                <a:rPr lang="en-US" sz="5400" b="1" dirty="0" err="1">
                  <a:solidFill>
                    <a:srgbClr val="FCFFEF"/>
                  </a:solidFill>
                  <a:effectLst/>
                  <a:latin typeface="Calibri" panose="020F0502020204030204" pitchFamily="34" charset="0"/>
                  <a:ea typeface="Cascadia Mono" panose="020B0609020000020004" pitchFamily="49" charset="0"/>
                  <a:cs typeface="Times New Roman" panose="02020603050405020304" pitchFamily="18" charset="0"/>
                </a:rPr>
                <a:t>Hoạt</a:t>
              </a:r>
              <a:r>
                <a:rPr lang="en-US" sz="5400" b="1" dirty="0">
                  <a:solidFill>
                    <a:srgbClr val="FCFFEF"/>
                  </a:solidFill>
                  <a:effectLst/>
                  <a:latin typeface="Calibri" panose="020F0502020204030204" pitchFamily="34" charset="0"/>
                  <a:ea typeface="Cascadia Mono" panose="020B0609020000020004" pitchFamily="49" charset="0"/>
                  <a:cs typeface="Times New Roman" panose="02020603050405020304" pitchFamily="18" charset="0"/>
                </a:rPr>
                <a:t> </a:t>
              </a:r>
              <a:r>
                <a:rPr lang="en-US" sz="5400" b="1" dirty="0" err="1">
                  <a:solidFill>
                    <a:srgbClr val="FCFFEF"/>
                  </a:solidFill>
                  <a:effectLst/>
                  <a:latin typeface="Calibri" panose="020F0502020204030204" pitchFamily="34" charset="0"/>
                  <a:ea typeface="Cascadia Mono" panose="020B0609020000020004" pitchFamily="49" charset="0"/>
                  <a:cs typeface="Times New Roman" panose="02020603050405020304" pitchFamily="18" charset="0"/>
                </a:rPr>
                <a:t>động</a:t>
              </a:r>
              <a:r>
                <a:rPr lang="en-US" sz="5400" b="1" dirty="0">
                  <a:solidFill>
                    <a:srgbClr val="FCFFEF"/>
                  </a:solidFill>
                  <a:effectLst/>
                  <a:latin typeface="Calibri" panose="020F0502020204030204" pitchFamily="34" charset="0"/>
                  <a:ea typeface="Cascadia Mono" panose="020B0609020000020004" pitchFamily="49" charset="0"/>
                  <a:cs typeface="Times New Roman" panose="02020603050405020304" pitchFamily="18" charset="0"/>
                </a:rPr>
                <a:t> </a:t>
              </a:r>
              <a:r>
                <a:rPr lang="en-US" sz="5400" b="1" dirty="0" err="1">
                  <a:solidFill>
                    <a:srgbClr val="FCFFEF"/>
                  </a:solidFill>
                  <a:effectLst/>
                  <a:latin typeface="Calibri" panose="020F0502020204030204" pitchFamily="34" charset="0"/>
                  <a:ea typeface="Cascadia Mono" panose="020B0609020000020004" pitchFamily="49" charset="0"/>
                  <a:cs typeface="Times New Roman" panose="02020603050405020304" pitchFamily="18" charset="0"/>
                </a:rPr>
                <a:t>khởi</a:t>
              </a:r>
              <a:r>
                <a:rPr lang="en-US" sz="5400" b="1" dirty="0">
                  <a:solidFill>
                    <a:srgbClr val="FCFFEF"/>
                  </a:solidFill>
                  <a:effectLst/>
                  <a:latin typeface="Calibri" panose="020F0502020204030204" pitchFamily="34" charset="0"/>
                  <a:ea typeface="Cascadia Mono" panose="020B0609020000020004" pitchFamily="49" charset="0"/>
                  <a:cs typeface="Times New Roman" panose="02020603050405020304" pitchFamily="18" charset="0"/>
                </a:rPr>
                <a:t> </a:t>
              </a:r>
              <a:r>
                <a:rPr lang="en-US" sz="5400" b="1" dirty="0" err="1">
                  <a:solidFill>
                    <a:srgbClr val="FCFFEF"/>
                  </a:solidFill>
                  <a:effectLst/>
                  <a:latin typeface="Calibri" panose="020F0502020204030204" pitchFamily="34" charset="0"/>
                  <a:ea typeface="Cascadia Mono" panose="020B0609020000020004" pitchFamily="49" charset="0"/>
                  <a:cs typeface="Times New Roman" panose="02020603050405020304" pitchFamily="18" charset="0"/>
                </a:rPr>
                <a:t>động</a:t>
              </a:r>
              <a:endParaRPr lang="en-US" sz="54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37287541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9"/>
                                        </p:tgtEl>
                                        <p:attrNameLst>
                                          <p:attrName>style.visibility</p:attrName>
                                        </p:attrNameLst>
                                      </p:cBhvr>
                                      <p:to>
                                        <p:strVal val="visible"/>
                                      </p:to>
                                    </p:set>
                                    <p:animEffect transition="in" filter="wipe(up)">
                                      <p:cBhvr>
                                        <p:cTn id="12" dur="500"/>
                                        <p:tgtEl>
                                          <p:spTgt spid="99"/>
                                        </p:tgtEl>
                                      </p:cBhvr>
                                    </p:animEffect>
                                  </p:childTnLst>
                                </p:cTn>
                              </p:par>
                              <p:par>
                                <p:cTn id="13" presetID="22" presetClass="entr" presetSubtype="1" fill="hold" nodeType="withEffect" nodePh="1">
                                  <p:stCondLst>
                                    <p:cond delay="0"/>
                                  </p:stCondLst>
                                  <p:endCondLst>
                                    <p:cond evt="begin" delay="0">
                                      <p:tn val="13"/>
                                    </p:cond>
                                  </p:end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up)">
                                      <p:cBhvr>
                                        <p:cTn id="15" dur="500"/>
                                        <p:tgtEl>
                                          <p:spTgt spid="7">
                                            <p:txEl>
                                              <p:pRg st="0" end="0"/>
                                            </p:txEl>
                                          </p:spTgt>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up)">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99">
                                            <p:txEl>
                                              <p:pRg st="0" end="0"/>
                                            </p:txEl>
                                          </p:spTgt>
                                        </p:tgtEl>
                                        <p:attrNameLst>
                                          <p:attrName>style.visibility</p:attrName>
                                        </p:attrNameLst>
                                      </p:cBhvr>
                                      <p:to>
                                        <p:strVal val="visible"/>
                                      </p:to>
                                    </p:set>
                                    <p:animEffect transition="in" filter="wipe(up)">
                                      <p:cBhvr>
                                        <p:cTn id="23" dur="500"/>
                                        <p:tgtEl>
                                          <p:spTgt spid="99">
                                            <p:txEl>
                                              <p:pRg st="0" end="0"/>
                                            </p:txEl>
                                          </p:spTgt>
                                        </p:tgtEl>
                                      </p:cBhvr>
                                    </p:animEffect>
                                  </p:childTnLst>
                                </p:cTn>
                              </p:par>
                              <p:par>
                                <p:cTn id="24" presetID="22" presetClass="entr" presetSubtype="1" fill="hold" nodeType="with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1200"/>
                                        <p:tgtEl>
                                          <p:spTgt spid="23"/>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fade">
                                      <p:cBhvr>
                                        <p:cTn id="29" dur="500"/>
                                        <p:tgtEl>
                                          <p:spTgt spid="33"/>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fade">
                                      <p:cBhvr>
                                        <p:cTn id="32" dur="500"/>
                                        <p:tgtEl>
                                          <p:spTgt spid="3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99">
                                            <p:txEl>
                                              <p:pRg st="1" end="1"/>
                                            </p:txEl>
                                          </p:spTgt>
                                        </p:tgtEl>
                                        <p:attrNameLst>
                                          <p:attrName>style.visibility</p:attrName>
                                        </p:attrNameLst>
                                      </p:cBhvr>
                                      <p:to>
                                        <p:strVal val="visible"/>
                                      </p:to>
                                    </p:set>
                                    <p:animEffect transition="in" filter="wipe(up)">
                                      <p:cBhvr>
                                        <p:cTn id="37" dur="500"/>
                                        <p:tgtEl>
                                          <p:spTgt spid="99">
                                            <p:txEl>
                                              <p:pRg st="1" end="1"/>
                                            </p:txEl>
                                          </p:spTgt>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barn(inVertical)">
                                      <p:cBhvr>
                                        <p:cTn id="40" dur="500"/>
                                        <p:tgtEl>
                                          <p:spTgt spid="37"/>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8"/>
                                        </p:tgtEl>
                                        <p:attrNameLst>
                                          <p:attrName>style.visibility</p:attrName>
                                        </p:attrNameLst>
                                      </p:cBhvr>
                                      <p:to>
                                        <p:strVal val="visible"/>
                                      </p:to>
                                    </p:set>
                                    <p:animEffect transition="in" filter="fade">
                                      <p:cBhvr>
                                        <p:cTn id="43" dur="500"/>
                                        <p:tgtEl>
                                          <p:spTgt spid="38"/>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1" fill="hold" nodeType="clickEffect">
                                  <p:stCondLst>
                                    <p:cond delay="0"/>
                                  </p:stCondLst>
                                  <p:childTnLst>
                                    <p:set>
                                      <p:cBhvr>
                                        <p:cTn id="47" dur="1" fill="hold">
                                          <p:stCondLst>
                                            <p:cond delay="0"/>
                                          </p:stCondLst>
                                        </p:cTn>
                                        <p:tgtEl>
                                          <p:spTgt spid="99">
                                            <p:txEl>
                                              <p:pRg st="2" end="2"/>
                                            </p:txEl>
                                          </p:spTgt>
                                        </p:tgtEl>
                                        <p:attrNameLst>
                                          <p:attrName>style.visibility</p:attrName>
                                        </p:attrNameLst>
                                      </p:cBhvr>
                                      <p:to>
                                        <p:strVal val="visible"/>
                                      </p:to>
                                    </p:set>
                                    <p:animEffect transition="in" filter="wipe(up)">
                                      <p:cBhvr>
                                        <p:cTn id="48" dur="500"/>
                                        <p:tgtEl>
                                          <p:spTgt spid="99">
                                            <p:txEl>
                                              <p:pRg st="2" end="2"/>
                                            </p:txEl>
                                          </p:spTgt>
                                        </p:tgtEl>
                                      </p:cBhvr>
                                    </p:animEffect>
                                  </p:childTnLst>
                                </p:cTn>
                              </p:par>
                              <p:par>
                                <p:cTn id="49" presetID="10" presetClass="entr" presetSubtype="0" fill="hold" nodeType="with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fade">
                                      <p:cBhvr>
                                        <p:cTn id="51" dur="500"/>
                                        <p:tgtEl>
                                          <p:spTgt spid="20"/>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32"/>
                                        </p:tgtEl>
                                        <p:attrNameLst>
                                          <p:attrName>style.visibility</p:attrName>
                                        </p:attrNameLst>
                                      </p:cBhvr>
                                      <p:to>
                                        <p:strVal val="visible"/>
                                      </p:to>
                                    </p:set>
                                    <p:animEffect transition="in" filter="fade">
                                      <p:cBhvr>
                                        <p:cTn id="54" dur="500"/>
                                        <p:tgtEl>
                                          <p:spTgt spid="32"/>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34"/>
                                        </p:tgtEl>
                                        <p:attrNameLst>
                                          <p:attrName>style.visibility</p:attrName>
                                        </p:attrNameLst>
                                      </p:cBhvr>
                                      <p:to>
                                        <p:strVal val="visible"/>
                                      </p:to>
                                    </p:set>
                                    <p:animEffect transition="in" filter="fade">
                                      <p:cBhvr>
                                        <p:cTn id="59" dur="500"/>
                                        <p:tgtEl>
                                          <p:spTgt spid="34"/>
                                        </p:tgtEl>
                                      </p:cBhvr>
                                    </p:animEffect>
                                  </p:childTnLst>
                                </p:cTn>
                              </p:par>
                            </p:childTnLst>
                          </p:cTn>
                        </p:par>
                        <p:par>
                          <p:cTn id="60" fill="hold">
                            <p:stCondLst>
                              <p:cond delay="500"/>
                            </p:stCondLst>
                            <p:childTnLst>
                              <p:par>
                                <p:cTn id="61" presetID="22" presetClass="entr" presetSubtype="2" fill="hold"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wipe(right)">
                                      <p:cBhvr>
                                        <p:cTn id="63" dur="2000"/>
                                        <p:tgtEl>
                                          <p:spTgt spid="19"/>
                                        </p:tgtEl>
                                      </p:cBhvr>
                                    </p:animEffect>
                                  </p:childTnLst>
                                </p:cTn>
                              </p:par>
                            </p:childTnLst>
                          </p:cTn>
                        </p:par>
                        <p:par>
                          <p:cTn id="64" fill="hold">
                            <p:stCondLst>
                              <p:cond delay="2500"/>
                            </p:stCondLst>
                            <p:childTnLst>
                              <p:par>
                                <p:cTn id="65" presetID="39" presetClass="entr" presetSubtype="0" accel="100000" fill="hold" nodeType="after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p:cTn id="67" dur="500" fill="hold"/>
                                        <p:tgtEl>
                                          <p:spTgt spid="26"/>
                                        </p:tgtEl>
                                        <p:attrNameLst>
                                          <p:attrName>ppt_h</p:attrName>
                                        </p:attrNameLst>
                                      </p:cBhvr>
                                      <p:tavLst>
                                        <p:tav tm="0">
                                          <p:val>
                                            <p:strVal val="#ppt_h/20"/>
                                          </p:val>
                                        </p:tav>
                                        <p:tav tm="50000">
                                          <p:val>
                                            <p:strVal val="#ppt_h/20"/>
                                          </p:val>
                                        </p:tav>
                                        <p:tav tm="100000">
                                          <p:val>
                                            <p:strVal val="#ppt_h"/>
                                          </p:val>
                                        </p:tav>
                                      </p:tavLst>
                                    </p:anim>
                                    <p:anim calcmode="lin" valueType="num">
                                      <p:cBhvr>
                                        <p:cTn id="68" dur="500" fill="hold"/>
                                        <p:tgtEl>
                                          <p:spTgt spid="26"/>
                                        </p:tgtEl>
                                        <p:attrNameLst>
                                          <p:attrName>ppt_w</p:attrName>
                                        </p:attrNameLst>
                                      </p:cBhvr>
                                      <p:tavLst>
                                        <p:tav tm="0">
                                          <p:val>
                                            <p:strVal val="#ppt_w+.3"/>
                                          </p:val>
                                        </p:tav>
                                        <p:tav tm="50000">
                                          <p:val>
                                            <p:strVal val="#ppt_w+.3"/>
                                          </p:val>
                                        </p:tav>
                                        <p:tav tm="100000">
                                          <p:val>
                                            <p:strVal val="#ppt_w"/>
                                          </p:val>
                                        </p:tav>
                                      </p:tavLst>
                                    </p:anim>
                                    <p:anim calcmode="lin" valueType="num">
                                      <p:cBhvr>
                                        <p:cTn id="69" dur="500" fill="hold"/>
                                        <p:tgtEl>
                                          <p:spTgt spid="26"/>
                                        </p:tgtEl>
                                        <p:attrNameLst>
                                          <p:attrName>ppt_x</p:attrName>
                                        </p:attrNameLst>
                                      </p:cBhvr>
                                      <p:tavLst>
                                        <p:tav tm="0">
                                          <p:val>
                                            <p:strVal val="#ppt_x-.3"/>
                                          </p:val>
                                        </p:tav>
                                        <p:tav tm="50000">
                                          <p:val>
                                            <p:strVal val="#ppt_x"/>
                                          </p:val>
                                        </p:tav>
                                        <p:tav tm="100000">
                                          <p:val>
                                            <p:strVal val="#ppt_x"/>
                                          </p:val>
                                        </p:tav>
                                      </p:tavLst>
                                    </p:anim>
                                    <p:anim calcmode="lin" valueType="num">
                                      <p:cBhvr>
                                        <p:cTn id="70" dur="500" fill="hold"/>
                                        <p:tgtEl>
                                          <p:spTgt spid="26"/>
                                        </p:tgtEl>
                                        <p:attrNameLst>
                                          <p:attrName>ppt_y</p:attrName>
                                        </p:attrNameLst>
                                      </p:cBhvr>
                                      <p:tavLst>
                                        <p:tav tm="0">
                                          <p:val>
                                            <p:strVal val="#ppt_y"/>
                                          </p:val>
                                        </p:tav>
                                        <p:tav tm="100000">
                                          <p:val>
                                            <p:strVal val="#ppt_y"/>
                                          </p:val>
                                        </p:tav>
                                      </p:tavLst>
                                    </p:anim>
                                  </p:childTnLst>
                                </p:cTn>
                              </p:par>
                            </p:childTnLst>
                          </p:cTn>
                        </p:par>
                        <p:par>
                          <p:cTn id="71" fill="hold">
                            <p:stCondLst>
                              <p:cond delay="3000"/>
                            </p:stCondLst>
                            <p:childTnLst>
                              <p:par>
                                <p:cTn id="72" presetID="39" presetClass="entr" presetSubtype="0" accel="100000" fill="hold" nodeType="afterEffect">
                                  <p:stCondLst>
                                    <p:cond delay="0"/>
                                  </p:stCondLst>
                                  <p:childTnLst>
                                    <p:set>
                                      <p:cBhvr>
                                        <p:cTn id="73" dur="1" fill="hold">
                                          <p:stCondLst>
                                            <p:cond delay="0"/>
                                          </p:stCondLst>
                                        </p:cTn>
                                        <p:tgtEl>
                                          <p:spTgt spid="29"/>
                                        </p:tgtEl>
                                        <p:attrNameLst>
                                          <p:attrName>style.visibility</p:attrName>
                                        </p:attrNameLst>
                                      </p:cBhvr>
                                      <p:to>
                                        <p:strVal val="visible"/>
                                      </p:to>
                                    </p:set>
                                    <p:anim calcmode="lin" valueType="num">
                                      <p:cBhvr>
                                        <p:cTn id="74" dur="500" fill="hold"/>
                                        <p:tgtEl>
                                          <p:spTgt spid="29"/>
                                        </p:tgtEl>
                                        <p:attrNameLst>
                                          <p:attrName>ppt_h</p:attrName>
                                        </p:attrNameLst>
                                      </p:cBhvr>
                                      <p:tavLst>
                                        <p:tav tm="0">
                                          <p:val>
                                            <p:strVal val="#ppt_h/20"/>
                                          </p:val>
                                        </p:tav>
                                        <p:tav tm="50000">
                                          <p:val>
                                            <p:strVal val="#ppt_h/20"/>
                                          </p:val>
                                        </p:tav>
                                        <p:tav tm="100000">
                                          <p:val>
                                            <p:strVal val="#ppt_h"/>
                                          </p:val>
                                        </p:tav>
                                      </p:tavLst>
                                    </p:anim>
                                    <p:anim calcmode="lin" valueType="num">
                                      <p:cBhvr>
                                        <p:cTn id="75" dur="500" fill="hold"/>
                                        <p:tgtEl>
                                          <p:spTgt spid="29"/>
                                        </p:tgtEl>
                                        <p:attrNameLst>
                                          <p:attrName>ppt_w</p:attrName>
                                        </p:attrNameLst>
                                      </p:cBhvr>
                                      <p:tavLst>
                                        <p:tav tm="0">
                                          <p:val>
                                            <p:strVal val="#ppt_w+.3"/>
                                          </p:val>
                                        </p:tav>
                                        <p:tav tm="50000">
                                          <p:val>
                                            <p:strVal val="#ppt_w+.3"/>
                                          </p:val>
                                        </p:tav>
                                        <p:tav tm="100000">
                                          <p:val>
                                            <p:strVal val="#ppt_w"/>
                                          </p:val>
                                        </p:tav>
                                      </p:tavLst>
                                    </p:anim>
                                    <p:anim calcmode="lin" valueType="num">
                                      <p:cBhvr>
                                        <p:cTn id="76" dur="500" fill="hold"/>
                                        <p:tgtEl>
                                          <p:spTgt spid="29"/>
                                        </p:tgtEl>
                                        <p:attrNameLst>
                                          <p:attrName>ppt_x</p:attrName>
                                        </p:attrNameLst>
                                      </p:cBhvr>
                                      <p:tavLst>
                                        <p:tav tm="0">
                                          <p:val>
                                            <p:strVal val="#ppt_x-.3"/>
                                          </p:val>
                                        </p:tav>
                                        <p:tav tm="50000">
                                          <p:val>
                                            <p:strVal val="#ppt_x"/>
                                          </p:val>
                                        </p:tav>
                                        <p:tav tm="100000">
                                          <p:val>
                                            <p:strVal val="#ppt_x"/>
                                          </p:val>
                                        </p:tav>
                                      </p:tavLst>
                                    </p:anim>
                                    <p:anim calcmode="lin" valueType="num">
                                      <p:cBhvr>
                                        <p:cTn id="77" dur="500" fill="hold"/>
                                        <p:tgtEl>
                                          <p:spTgt spid="29"/>
                                        </p:tgtEl>
                                        <p:attrNameLst>
                                          <p:attrName>ppt_y</p:attrName>
                                        </p:attrNameLst>
                                      </p:cBhvr>
                                      <p:tavLst>
                                        <p:tav tm="0">
                                          <p:val>
                                            <p:strVal val="#ppt_y"/>
                                          </p:val>
                                        </p:tav>
                                        <p:tav tm="100000">
                                          <p:val>
                                            <p:strVal val="#ppt_y"/>
                                          </p:val>
                                        </p:tav>
                                      </p:tavLst>
                                    </p:anim>
                                  </p:childTnLst>
                                </p:cTn>
                              </p:par>
                            </p:childTnLst>
                          </p:cTn>
                        </p:par>
                        <p:par>
                          <p:cTn id="78" fill="hold">
                            <p:stCondLst>
                              <p:cond delay="3500"/>
                            </p:stCondLst>
                            <p:childTnLst>
                              <p:par>
                                <p:cTn id="79" presetID="22" presetClass="entr" presetSubtype="1" fill="hold" nodeType="afterEffect">
                                  <p:stCondLst>
                                    <p:cond delay="0"/>
                                  </p:stCondLst>
                                  <p:childTnLst>
                                    <p:set>
                                      <p:cBhvr>
                                        <p:cTn id="80" dur="1" fill="hold">
                                          <p:stCondLst>
                                            <p:cond delay="0"/>
                                          </p:stCondLst>
                                        </p:cTn>
                                        <p:tgtEl>
                                          <p:spTgt spid="15"/>
                                        </p:tgtEl>
                                        <p:attrNameLst>
                                          <p:attrName>style.visibility</p:attrName>
                                        </p:attrNameLst>
                                      </p:cBhvr>
                                      <p:to>
                                        <p:strVal val="visible"/>
                                      </p:to>
                                    </p:set>
                                    <p:animEffect transition="in" filter="wipe(up)">
                                      <p:cBhvr>
                                        <p:cTn id="81" dur="2000"/>
                                        <p:tgtEl>
                                          <p:spTgt spid="15"/>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1" fill="hold" nodeType="clickEffect">
                                  <p:stCondLst>
                                    <p:cond delay="0"/>
                                  </p:stCondLst>
                                  <p:childTnLst>
                                    <p:set>
                                      <p:cBhvr>
                                        <p:cTn id="85" dur="1" fill="hold">
                                          <p:stCondLst>
                                            <p:cond delay="0"/>
                                          </p:stCondLst>
                                        </p:cTn>
                                        <p:tgtEl>
                                          <p:spTgt spid="99">
                                            <p:txEl>
                                              <p:pRg st="3" end="3"/>
                                            </p:txEl>
                                          </p:spTgt>
                                        </p:tgtEl>
                                        <p:attrNameLst>
                                          <p:attrName>style.visibility</p:attrName>
                                        </p:attrNameLst>
                                      </p:cBhvr>
                                      <p:to>
                                        <p:strVal val="visible"/>
                                      </p:to>
                                    </p:set>
                                    <p:animEffect transition="in" filter="wipe(up)">
                                      <p:cBhvr>
                                        <p:cTn id="86" dur="500"/>
                                        <p:tgtEl>
                                          <p:spTgt spid="99">
                                            <p:txEl>
                                              <p:pRg st="3" end="3"/>
                                            </p:txEl>
                                          </p:spTgt>
                                        </p:tgtEl>
                                      </p:cBhvr>
                                    </p:animEffect>
                                  </p:childTnLst>
                                </p:cTn>
                              </p:par>
                            </p:childTnLst>
                          </p:cTn>
                        </p:par>
                        <p:par>
                          <p:cTn id="87" fill="hold">
                            <p:stCondLst>
                              <p:cond delay="500"/>
                            </p:stCondLst>
                            <p:childTnLst>
                              <p:par>
                                <p:cTn id="88" presetID="27" presetClass="entr" presetSubtype="0" fill="hold" grpId="0" nodeType="afterEffect">
                                  <p:stCondLst>
                                    <p:cond delay="0"/>
                                  </p:stCondLst>
                                  <p:iterate type="lt">
                                    <p:tmPct val="50000"/>
                                  </p:iterate>
                                  <p:childTnLst>
                                    <p:set>
                                      <p:cBhvr>
                                        <p:cTn id="89" dur="1" fill="hold">
                                          <p:stCondLst>
                                            <p:cond delay="0"/>
                                          </p:stCondLst>
                                        </p:cTn>
                                        <p:tgtEl>
                                          <p:spTgt spid="36"/>
                                        </p:tgtEl>
                                        <p:attrNameLst>
                                          <p:attrName>style.visibility</p:attrName>
                                        </p:attrNameLst>
                                      </p:cBhvr>
                                      <p:to>
                                        <p:strVal val="visible"/>
                                      </p:to>
                                    </p:set>
                                    <p:anim calcmode="discrete" valueType="clr">
                                      <p:cBhvr override="childStyle">
                                        <p:cTn id="90" dur="80"/>
                                        <p:tgtEl>
                                          <p:spTgt spid="36"/>
                                        </p:tgtEl>
                                        <p:attrNameLst>
                                          <p:attrName>style.color</p:attrName>
                                        </p:attrNameLst>
                                      </p:cBhvr>
                                      <p:tavLst>
                                        <p:tav tm="0">
                                          <p:val>
                                            <p:clrVal>
                                              <a:schemeClr val="accent2"/>
                                            </p:clrVal>
                                          </p:val>
                                        </p:tav>
                                        <p:tav tm="50000">
                                          <p:val>
                                            <p:clrVal>
                                              <a:schemeClr val="hlink"/>
                                            </p:clrVal>
                                          </p:val>
                                        </p:tav>
                                      </p:tavLst>
                                    </p:anim>
                                    <p:anim calcmode="discrete" valueType="clr">
                                      <p:cBhvr>
                                        <p:cTn id="91" dur="80"/>
                                        <p:tgtEl>
                                          <p:spTgt spid="36"/>
                                        </p:tgtEl>
                                        <p:attrNameLst>
                                          <p:attrName>fillcolor</p:attrName>
                                        </p:attrNameLst>
                                      </p:cBhvr>
                                      <p:tavLst>
                                        <p:tav tm="0">
                                          <p:val>
                                            <p:clrVal>
                                              <a:schemeClr val="accent2"/>
                                            </p:clrVal>
                                          </p:val>
                                        </p:tav>
                                        <p:tav tm="50000">
                                          <p:val>
                                            <p:clrVal>
                                              <a:schemeClr val="hlink"/>
                                            </p:clrVal>
                                          </p:val>
                                        </p:tav>
                                      </p:tavLst>
                                    </p:anim>
                                    <p:set>
                                      <p:cBhvr>
                                        <p:cTn id="92" dur="80"/>
                                        <p:tgtEl>
                                          <p:spTgt spid="36"/>
                                        </p:tgtEl>
                                        <p:attrNameLst>
                                          <p:attrName>fill.type</p:attrName>
                                        </p:attrNameLst>
                                      </p:cBhvr>
                                      <p:to>
                                        <p:strVal val="solid"/>
                                      </p:to>
                                    </p:set>
                                  </p:childTnLst>
                                </p:cTn>
                              </p:par>
                            </p:childTnLst>
                          </p:cTn>
                        </p:par>
                      </p:childTnLst>
                    </p:cTn>
                  </p:par>
                  <p:par>
                    <p:cTn id="93" fill="hold">
                      <p:stCondLst>
                        <p:cond delay="indefinite"/>
                      </p:stCondLst>
                      <p:childTnLst>
                        <p:par>
                          <p:cTn id="94" fill="hold">
                            <p:stCondLst>
                              <p:cond delay="0"/>
                            </p:stCondLst>
                            <p:childTnLst>
                              <p:par>
                                <p:cTn id="95" presetID="22" presetClass="entr" presetSubtype="1" fill="hold" nodeType="clickEffect">
                                  <p:stCondLst>
                                    <p:cond delay="0"/>
                                  </p:stCondLst>
                                  <p:childTnLst>
                                    <p:set>
                                      <p:cBhvr>
                                        <p:cTn id="96" dur="1" fill="hold">
                                          <p:stCondLst>
                                            <p:cond delay="0"/>
                                          </p:stCondLst>
                                        </p:cTn>
                                        <p:tgtEl>
                                          <p:spTgt spid="99">
                                            <p:txEl>
                                              <p:pRg st="4" end="4"/>
                                            </p:txEl>
                                          </p:spTgt>
                                        </p:tgtEl>
                                        <p:attrNameLst>
                                          <p:attrName>style.visibility</p:attrName>
                                        </p:attrNameLst>
                                      </p:cBhvr>
                                      <p:to>
                                        <p:strVal val="visible"/>
                                      </p:to>
                                    </p:set>
                                    <p:animEffect transition="in" filter="wipe(up)">
                                      <p:cBhvr>
                                        <p:cTn id="97" dur="500"/>
                                        <p:tgtEl>
                                          <p:spTgt spid="99">
                                            <p:txEl>
                                              <p:pRg st="4" end="4"/>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1" fill="hold" nodeType="clickEffect">
                                  <p:stCondLst>
                                    <p:cond delay="0"/>
                                  </p:stCondLst>
                                  <p:childTnLst>
                                    <p:set>
                                      <p:cBhvr>
                                        <p:cTn id="101" dur="1" fill="hold">
                                          <p:stCondLst>
                                            <p:cond delay="0"/>
                                          </p:stCondLst>
                                        </p:cTn>
                                        <p:tgtEl>
                                          <p:spTgt spid="99">
                                            <p:txEl>
                                              <p:pRg st="5" end="5"/>
                                            </p:txEl>
                                          </p:spTgt>
                                        </p:tgtEl>
                                        <p:attrNameLst>
                                          <p:attrName>style.visibility</p:attrName>
                                        </p:attrNameLst>
                                      </p:cBhvr>
                                      <p:to>
                                        <p:strVal val="visible"/>
                                      </p:to>
                                    </p:set>
                                    <p:animEffect transition="in" filter="wipe(up)">
                                      <p:cBhvr>
                                        <p:cTn id="102" dur="500"/>
                                        <p:tgtEl>
                                          <p:spTgt spid="99">
                                            <p:txEl>
                                              <p:pRg st="5" end="5"/>
                                            </p:txEl>
                                          </p:spTgt>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1" fill="hold" nodeType="clickEffect">
                                  <p:stCondLst>
                                    <p:cond delay="0"/>
                                  </p:stCondLst>
                                  <p:childTnLst>
                                    <p:set>
                                      <p:cBhvr>
                                        <p:cTn id="106" dur="1" fill="hold">
                                          <p:stCondLst>
                                            <p:cond delay="0"/>
                                          </p:stCondLst>
                                        </p:cTn>
                                        <p:tgtEl>
                                          <p:spTgt spid="99">
                                            <p:txEl>
                                              <p:pRg st="6" end="6"/>
                                            </p:txEl>
                                          </p:spTgt>
                                        </p:tgtEl>
                                        <p:attrNameLst>
                                          <p:attrName>style.visibility</p:attrName>
                                        </p:attrNameLst>
                                      </p:cBhvr>
                                      <p:to>
                                        <p:strVal val="visible"/>
                                      </p:to>
                                    </p:set>
                                    <p:animEffect transition="in" filter="wipe(up)">
                                      <p:cBhvr>
                                        <p:cTn id="107" dur="500"/>
                                        <p:tgtEl>
                                          <p:spTgt spid="99">
                                            <p:txEl>
                                              <p:pRg st="6" end="6"/>
                                            </p:txEl>
                                          </p:spTgt>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1" fill="hold" nodeType="clickEffect">
                                  <p:stCondLst>
                                    <p:cond delay="0"/>
                                  </p:stCondLst>
                                  <p:childTnLst>
                                    <p:set>
                                      <p:cBhvr>
                                        <p:cTn id="111" dur="1" fill="hold">
                                          <p:stCondLst>
                                            <p:cond delay="0"/>
                                          </p:stCondLst>
                                        </p:cTn>
                                        <p:tgtEl>
                                          <p:spTgt spid="99">
                                            <p:txEl>
                                              <p:pRg st="7" end="7"/>
                                            </p:txEl>
                                          </p:spTgt>
                                        </p:tgtEl>
                                        <p:attrNameLst>
                                          <p:attrName>style.visibility</p:attrName>
                                        </p:attrNameLst>
                                      </p:cBhvr>
                                      <p:to>
                                        <p:strVal val="visible"/>
                                      </p:to>
                                    </p:set>
                                    <p:animEffect transition="in" filter="wipe(up)">
                                      <p:cBhvr>
                                        <p:cTn id="112" dur="500"/>
                                        <p:tgtEl>
                                          <p:spTgt spid="9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7" grpId="0" animBg="1"/>
      <p:bldP spid="14" grpId="0" animBg="1"/>
      <p:bldP spid="32" grpId="0" animBg="1"/>
      <p:bldP spid="33" grpId="0" animBg="1"/>
      <p:bldP spid="34" grpId="0" animBg="1"/>
      <p:bldP spid="35" grpId="0"/>
      <p:bldP spid="36" grpId="0" animBg="1"/>
      <p:bldP spid="37" grpId="0" animBg="1"/>
      <p:bldP spid="3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xmlns="" id="{14822BB7-DB89-4357-87F0-6E511FC44A6A}"/>
                  </a:ext>
                </a:extLst>
              </p:cNvPr>
              <p:cNvSpPr txBox="1">
                <a:spLocks/>
              </p:cNvSpPr>
              <p:nvPr/>
            </p:nvSpPr>
            <p:spPr>
              <a:xfrm>
                <a:off x="381000" y="3886200"/>
                <a:ext cx="16992600" cy="9601199"/>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b="1" dirty="0">
                    <a:solidFill>
                      <a:srgbClr val="FF0000"/>
                    </a:solidFill>
                  </a:rPr>
                  <a:t>      HĐ1:</a:t>
                </a:r>
                <a:r>
                  <a:rPr lang="en-US" b="1" dirty="0"/>
                  <a:t> </a:t>
                </a:r>
              </a:p>
              <a:p>
                <a:pPr marL="0" indent="0">
                  <a:buNone/>
                </a:pPr>
                <a:r>
                  <a:rPr lang="en-US" dirty="0"/>
                  <a:t>        Cho </a:t>
                </a:r>
                <a:r>
                  <a:rPr lang="en-US" dirty="0" err="1"/>
                  <a:t>parabol</a:t>
                </a:r>
                <a:r>
                  <a:rPr lang="en-US" dirty="0"/>
                  <a:t> </a:t>
                </a:r>
                <a:r>
                  <a:rPr lang="en-US" dirty="0" err="1"/>
                  <a:t>có</a:t>
                </a:r>
                <a:r>
                  <a:rPr lang="en-US" dirty="0"/>
                  <a:t> </a:t>
                </a:r>
                <a:r>
                  <a:rPr lang="en-US" dirty="0" err="1"/>
                  <a:t>phương</a:t>
                </a:r>
                <a:r>
                  <a:rPr lang="en-US" dirty="0"/>
                  <a:t> </a:t>
                </a:r>
                <a:r>
                  <a:rPr lang="en-US" dirty="0" err="1"/>
                  <a:t>trình</a:t>
                </a:r>
                <a:r>
                  <a:rPr lang="en-US" dirty="0"/>
                  <a:t> </a:t>
                </a:r>
                <a:r>
                  <a:rPr lang="en-US" dirty="0" err="1"/>
                  <a:t>chính</a:t>
                </a:r>
                <a:r>
                  <a:rPr lang="en-US" dirty="0"/>
                  <a:t> </a:t>
                </a:r>
                <a:r>
                  <a:rPr lang="en-US" dirty="0" err="1"/>
                  <a:t>tắc</a:t>
                </a:r>
                <a:r>
                  <a:rPr lang="en-US" dirty="0"/>
                  <a:t>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𝑦</m:t>
                        </m:r>
                      </m:e>
                      <m:sup>
                        <m:r>
                          <a:rPr lang="en-US" i="1">
                            <a:latin typeface="Cambria Math" panose="02040503050406030204" pitchFamily="18" charset="0"/>
                          </a:rPr>
                          <m:t>2</m:t>
                        </m:r>
                      </m:sup>
                    </m:sSup>
                    <m:r>
                      <a:rPr lang="en-US" i="1">
                        <a:latin typeface="Cambria Math" panose="02040503050406030204" pitchFamily="18" charset="0"/>
                      </a:rPr>
                      <m:t>=2</m:t>
                    </m:r>
                    <m:r>
                      <a:rPr lang="en-US" i="1">
                        <a:latin typeface="Cambria Math" panose="02040503050406030204" pitchFamily="18" charset="0"/>
                      </a:rPr>
                      <m:t>𝑝𝑥</m:t>
                    </m:r>
                  </m:oMath>
                </a14:m>
                <a:r>
                  <a:rPr lang="en-US" dirty="0"/>
                  <a:t> (H.3.18).</a:t>
                </a:r>
              </a:p>
              <a:p>
                <a:pPr marL="0" indent="0">
                  <a:buNone/>
                </a:pPr>
                <a:endParaRPr lang="en-US" dirty="0"/>
              </a:p>
              <a:p>
                <a:pPr marL="0" lvl="0" indent="0">
                  <a:buNone/>
                </a:pPr>
                <a:r>
                  <a:rPr lang="en-US" dirty="0"/>
                  <a:t>a) </a:t>
                </a:r>
                <a:r>
                  <a:rPr lang="en-US" dirty="0" err="1"/>
                  <a:t>Nếu</a:t>
                </a:r>
                <a:r>
                  <a:rPr lang="en-US" dirty="0"/>
                  <a:t> </a:t>
                </a:r>
                <a:r>
                  <a:rPr lang="en-US" dirty="0" err="1"/>
                  <a:t>điểm</a:t>
                </a:r>
                <a:r>
                  <a:rPr lang="en-US" dirty="0"/>
                  <a:t> </a:t>
                </a:r>
                <a14:m>
                  <m:oMath xmlns:m="http://schemas.openxmlformats.org/officeDocument/2006/math">
                    <m:r>
                      <a:rPr lang="en-US" i="1">
                        <a:latin typeface="Cambria Math" panose="02040503050406030204" pitchFamily="18" charset="0"/>
                      </a:rPr>
                      <m:t>𝑀</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0</m:t>
                            </m:r>
                          </m:sub>
                        </m:sSub>
                        <m:r>
                          <m:rPr>
                            <m:nor/>
                          </m:rPr>
                          <a:rPr lang="en-US"/>
                          <m:t> </m:t>
                        </m:r>
                        <m:r>
                          <a:rPr lang="en-US" i="1">
                            <a:latin typeface="Cambria Math" panose="02040503050406030204" pitchFamily="18" charset="0"/>
                          </a:rPr>
                          <m:t>;</m:t>
                        </m:r>
                        <m:r>
                          <m:rPr>
                            <m:nor/>
                          </m:rPr>
                          <a:rPr lang="en-US"/>
                          <m:t> </m:t>
                        </m:r>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0</m:t>
                            </m:r>
                          </m:sub>
                        </m:sSub>
                      </m:e>
                    </m:d>
                  </m:oMath>
                </a14:m>
                <a:r>
                  <a:rPr lang="en-US" dirty="0"/>
                  <a:t> </a:t>
                </a:r>
                <a:r>
                  <a:rPr lang="en-US" dirty="0" err="1"/>
                  <a:t>thuộc</a:t>
                </a:r>
                <a:r>
                  <a:rPr lang="en-US" dirty="0"/>
                  <a:t> </a:t>
                </a:r>
                <a:r>
                  <a:rPr lang="en-US" dirty="0" err="1"/>
                  <a:t>parabol</a:t>
                </a:r>
                <a:r>
                  <a:rPr lang="en-US" dirty="0"/>
                  <a:t> </a:t>
                </a:r>
                <a:r>
                  <a:rPr lang="en-US" dirty="0" err="1"/>
                  <a:t>thì</a:t>
                </a:r>
                <a:r>
                  <a:rPr lang="en-US" dirty="0"/>
                  <a:t> </a:t>
                </a:r>
                <a:r>
                  <a:rPr lang="en-US" dirty="0" err="1"/>
                  <a:t>điểm</a:t>
                </a:r>
                <a:r>
                  <a:rPr lang="en-US" dirty="0"/>
                  <a:t> </a:t>
                </a:r>
                <a14:m>
                  <m:oMath xmlns:m="http://schemas.openxmlformats.org/officeDocument/2006/math">
                    <m:r>
                      <a:rPr lang="en-US" i="1">
                        <a:latin typeface="Cambria Math" panose="02040503050406030204" pitchFamily="18" charset="0"/>
                      </a:rPr>
                      <m:t>𝑁</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0</m:t>
                            </m:r>
                          </m:sub>
                        </m:sSub>
                        <m:r>
                          <m:rPr>
                            <m:nor/>
                          </m:rPr>
                          <a:rPr lang="en-US"/>
                          <m:t> </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0</m:t>
                            </m:r>
                          </m:sub>
                        </m:sSub>
                      </m:e>
                    </m:d>
                  </m:oMath>
                </a14:m>
                <a:r>
                  <a:rPr lang="en-US" dirty="0"/>
                  <a:t> </a:t>
                </a:r>
                <a:r>
                  <a:rPr lang="en-US" dirty="0" err="1"/>
                  <a:t>có</a:t>
                </a:r>
                <a:r>
                  <a:rPr lang="en-US" dirty="0"/>
                  <a:t> </a:t>
                </a:r>
                <a:r>
                  <a:rPr lang="en-US" dirty="0" err="1"/>
                  <a:t>thuộc</a:t>
                </a:r>
                <a:r>
                  <a:rPr lang="en-US" dirty="0"/>
                  <a:t> </a:t>
                </a:r>
                <a:r>
                  <a:rPr lang="en-US" dirty="0" err="1"/>
                  <a:t>parabol</a:t>
                </a:r>
                <a:r>
                  <a:rPr lang="en-US" dirty="0"/>
                  <a:t> hay </a:t>
                </a:r>
                <a:r>
                  <a:rPr lang="en-US" dirty="0" err="1"/>
                  <a:t>không</a:t>
                </a:r>
                <a:r>
                  <a:rPr lang="en-US" dirty="0"/>
                  <a:t>? </a:t>
                </a:r>
              </a:p>
              <a:p>
                <a:pPr marL="0" indent="0">
                  <a:buNone/>
                </a:pPr>
                <a:r>
                  <a:rPr lang="en-US" dirty="0"/>
                  <a:t>             </a:t>
                </a:r>
                <a:r>
                  <a:rPr lang="en-US" dirty="0" err="1"/>
                  <a:t>Nếu</a:t>
                </a:r>
                <a:r>
                  <a:rPr lang="en-US" dirty="0"/>
                  <a:t> </a:t>
                </a:r>
                <a:r>
                  <a:rPr lang="en-US" dirty="0" err="1"/>
                  <a:t>điểm</a:t>
                </a:r>
                <a:r>
                  <a:rPr lang="en-US" dirty="0"/>
                  <a:t> </a:t>
                </a:r>
                <a14:m>
                  <m:oMath xmlns:m="http://schemas.openxmlformats.org/officeDocument/2006/math">
                    <m:r>
                      <a:rPr lang="en-US" i="1">
                        <a:latin typeface="Cambria Math" panose="02040503050406030204" pitchFamily="18" charset="0"/>
                      </a:rPr>
                      <m:t>𝑀</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0</m:t>
                            </m:r>
                          </m:sub>
                        </m:sSub>
                        <m:r>
                          <m:rPr>
                            <m:nor/>
                          </m:rPr>
                          <a:rPr lang="en-US"/>
                          <m:t> </m:t>
                        </m:r>
                        <m:r>
                          <a:rPr lang="en-US" i="1">
                            <a:latin typeface="Cambria Math" panose="02040503050406030204" pitchFamily="18" charset="0"/>
                          </a:rPr>
                          <m:t>;</m:t>
                        </m:r>
                        <m:r>
                          <m:rPr>
                            <m:nor/>
                          </m:rPr>
                          <a:rPr lang="en-US"/>
                          <m:t> </m:t>
                        </m:r>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0</m:t>
                            </m:r>
                          </m:sub>
                        </m:sSub>
                      </m:e>
                    </m:d>
                  </m:oMath>
                </a14:m>
                <a:r>
                  <a:rPr lang="en-US" dirty="0"/>
                  <a:t> </a:t>
                </a:r>
                <a:r>
                  <a:rPr lang="en-US" dirty="0" err="1"/>
                  <a:t>thuộc</a:t>
                </a:r>
                <a:r>
                  <a:rPr lang="en-US" dirty="0"/>
                  <a:t> </a:t>
                </a:r>
                <a:r>
                  <a:rPr lang="en-US" dirty="0" err="1"/>
                  <a:t>parabol</a:t>
                </a:r>
                <a:r>
                  <a:rPr lang="en-US" dirty="0"/>
                  <a:t> </a:t>
                </a:r>
                <a:r>
                  <a:rPr lang="en-US" dirty="0" err="1"/>
                  <a:t>thì</a:t>
                </a:r>
                <a:r>
                  <a:rPr lang="en-US" dirty="0"/>
                  <a:t> </a:t>
                </a:r>
                <a:r>
                  <a:rPr lang="en-US" dirty="0" err="1"/>
                  <a:t>điểm</a:t>
                </a:r>
                <a:r>
                  <a:rPr lang="en-US" dirty="0"/>
                  <a:t> </a:t>
                </a:r>
                <a14:m>
                  <m:oMath xmlns:m="http://schemas.openxmlformats.org/officeDocument/2006/math">
                    <m:r>
                      <a:rPr lang="en-US" b="1" i="1" smtClean="0">
                        <a:solidFill>
                          <a:srgbClr val="0000FF"/>
                        </a:solidFill>
                        <a:latin typeface="Cambria Math" panose="02040503050406030204" pitchFamily="18" charset="0"/>
                      </a:rPr>
                      <m:t>𝑵</m:t>
                    </m:r>
                    <m:d>
                      <m:dPr>
                        <m:ctrlPr>
                          <a:rPr lang="en-US" b="1" i="1">
                            <a:solidFill>
                              <a:srgbClr val="0000FF"/>
                            </a:solidFill>
                            <a:latin typeface="Cambria Math" panose="02040503050406030204" pitchFamily="18" charset="0"/>
                          </a:rPr>
                        </m:ctrlPr>
                      </m:dPr>
                      <m:e>
                        <m:sSub>
                          <m:sSubPr>
                            <m:ctrlPr>
                              <a:rPr lang="en-US" b="1" i="1">
                                <a:solidFill>
                                  <a:srgbClr val="0000FF"/>
                                </a:solidFill>
                                <a:latin typeface="Cambria Math" panose="02040503050406030204" pitchFamily="18" charset="0"/>
                              </a:rPr>
                            </m:ctrlPr>
                          </m:sSubPr>
                          <m:e>
                            <m:r>
                              <a:rPr lang="en-US" b="1" i="1">
                                <a:solidFill>
                                  <a:srgbClr val="0000FF"/>
                                </a:solidFill>
                                <a:latin typeface="Cambria Math" panose="02040503050406030204" pitchFamily="18" charset="0"/>
                              </a:rPr>
                              <m:t>𝒙</m:t>
                            </m:r>
                          </m:e>
                          <m:sub>
                            <m:r>
                              <a:rPr lang="en-US" b="1" i="1">
                                <a:solidFill>
                                  <a:srgbClr val="0000FF"/>
                                </a:solidFill>
                                <a:latin typeface="Cambria Math" panose="02040503050406030204" pitchFamily="18" charset="0"/>
                              </a:rPr>
                              <m:t>𝟎</m:t>
                            </m:r>
                          </m:sub>
                        </m:sSub>
                        <m:r>
                          <m:rPr>
                            <m:nor/>
                          </m:rPr>
                          <a:rPr lang="en-US" b="1">
                            <a:solidFill>
                              <a:srgbClr val="0000FF"/>
                            </a:solidFill>
                          </a:rPr>
                          <m:t> </m:t>
                        </m:r>
                        <m:r>
                          <a:rPr lang="en-US" b="1" i="1">
                            <a:solidFill>
                              <a:srgbClr val="0000FF"/>
                            </a:solidFill>
                            <a:latin typeface="Cambria Math" panose="02040503050406030204" pitchFamily="18" charset="0"/>
                          </a:rPr>
                          <m:t>;−</m:t>
                        </m:r>
                        <m:sSub>
                          <m:sSubPr>
                            <m:ctrlPr>
                              <a:rPr lang="en-US" b="1" i="1">
                                <a:solidFill>
                                  <a:srgbClr val="0000FF"/>
                                </a:solidFill>
                                <a:latin typeface="Cambria Math" panose="02040503050406030204" pitchFamily="18" charset="0"/>
                              </a:rPr>
                            </m:ctrlPr>
                          </m:sSubPr>
                          <m:e>
                            <m:r>
                              <a:rPr lang="en-US" b="1" i="1">
                                <a:solidFill>
                                  <a:srgbClr val="0000FF"/>
                                </a:solidFill>
                                <a:latin typeface="Cambria Math" panose="02040503050406030204" pitchFamily="18" charset="0"/>
                              </a:rPr>
                              <m:t>𝒚</m:t>
                            </m:r>
                          </m:e>
                          <m:sub>
                            <m:r>
                              <a:rPr lang="en-US" b="1" i="1">
                                <a:solidFill>
                                  <a:srgbClr val="0000FF"/>
                                </a:solidFill>
                                <a:latin typeface="Cambria Math" panose="02040503050406030204" pitchFamily="18" charset="0"/>
                              </a:rPr>
                              <m:t>𝟎</m:t>
                            </m:r>
                          </m:sub>
                        </m:sSub>
                      </m:e>
                    </m:d>
                  </m:oMath>
                </a14:m>
                <a:r>
                  <a:rPr lang="en-US" b="1" dirty="0">
                    <a:solidFill>
                      <a:srgbClr val="0000FF"/>
                    </a:solidFill>
                  </a:rPr>
                  <a:t> cũng </a:t>
                </a:r>
                <a:r>
                  <a:rPr lang="en-US" b="1" dirty="0" err="1">
                    <a:solidFill>
                      <a:srgbClr val="0000FF"/>
                    </a:solidFill>
                  </a:rPr>
                  <a:t>thuộc</a:t>
                </a:r>
                <a:r>
                  <a:rPr lang="en-US" b="1" dirty="0">
                    <a:solidFill>
                      <a:srgbClr val="0000FF"/>
                    </a:solidFill>
                  </a:rPr>
                  <a:t> </a:t>
                </a:r>
                <a:r>
                  <a:rPr lang="en-US" b="1" dirty="0" err="1">
                    <a:solidFill>
                      <a:srgbClr val="0000FF"/>
                    </a:solidFill>
                  </a:rPr>
                  <a:t>parabol</a:t>
                </a:r>
                <a:endParaRPr lang="en-US" b="1" dirty="0"/>
              </a:p>
              <a:p>
                <a:pPr marL="0" lvl="0" indent="0">
                  <a:buNone/>
                </a:pPr>
                <a:r>
                  <a:rPr lang="en-US" dirty="0"/>
                  <a:t>b) </a:t>
                </a:r>
                <a:r>
                  <a:rPr lang="en-US" dirty="0" err="1"/>
                  <a:t>Từ</a:t>
                </a:r>
                <a:r>
                  <a:rPr lang="en-US" dirty="0"/>
                  <a:t> </a:t>
                </a:r>
                <a:r>
                  <a:rPr lang="en-US" dirty="0" err="1"/>
                  <a:t>phương</a:t>
                </a:r>
                <a:r>
                  <a:rPr lang="en-US" dirty="0"/>
                  <a:t> </a:t>
                </a:r>
                <a:r>
                  <a:rPr lang="en-US" dirty="0" err="1"/>
                  <a:t>trình</a:t>
                </a:r>
                <a:r>
                  <a:rPr lang="en-US" dirty="0"/>
                  <a:t> </a:t>
                </a:r>
                <a:r>
                  <a:rPr lang="en-US" dirty="0" err="1"/>
                  <a:t>chính</a:t>
                </a:r>
                <a:r>
                  <a:rPr lang="en-US" dirty="0"/>
                  <a:t> </a:t>
                </a:r>
                <a:r>
                  <a:rPr lang="en-US" dirty="0" err="1"/>
                  <a:t>tắc</a:t>
                </a:r>
                <a:r>
                  <a:rPr lang="en-US" dirty="0"/>
                  <a:t> </a:t>
                </a:r>
                <a:r>
                  <a:rPr lang="en-US" dirty="0" err="1"/>
                  <a:t>của</a:t>
                </a:r>
                <a:r>
                  <a:rPr lang="en-US" dirty="0"/>
                  <a:t> </a:t>
                </a:r>
                <a:r>
                  <a:rPr lang="en-US" dirty="0" err="1"/>
                  <a:t>parabol</a:t>
                </a:r>
                <a:r>
                  <a:rPr lang="en-US" dirty="0"/>
                  <a:t>, </a:t>
                </a:r>
                <a:r>
                  <a:rPr lang="en-US" dirty="0" err="1"/>
                  <a:t>có</a:t>
                </a:r>
                <a:r>
                  <a:rPr lang="en-US" dirty="0"/>
                  <a:t> </a:t>
                </a:r>
                <a:r>
                  <a:rPr lang="en-US" dirty="0" err="1"/>
                  <a:t>thể</a:t>
                </a:r>
                <a:r>
                  <a:rPr lang="en-US" dirty="0"/>
                  <a:t> </a:t>
                </a:r>
                <a:r>
                  <a:rPr lang="en-US" dirty="0" err="1"/>
                  <a:t>rút</a:t>
                </a:r>
                <a:r>
                  <a:rPr lang="en-US" dirty="0"/>
                  <a:t> ra </a:t>
                </a:r>
                <a:r>
                  <a:rPr lang="en-US" dirty="0" err="1"/>
                  <a:t>điều</a:t>
                </a:r>
                <a:r>
                  <a:rPr lang="en-US" dirty="0"/>
                  <a:t> </a:t>
                </a:r>
                <a:r>
                  <a:rPr lang="en-US" dirty="0" err="1"/>
                  <a:t>gì</a:t>
                </a:r>
                <a:r>
                  <a:rPr lang="en-US" dirty="0"/>
                  <a:t> </a:t>
                </a:r>
                <a:r>
                  <a:rPr lang="en-US" dirty="0" err="1"/>
                  <a:t>về</a:t>
                </a:r>
                <a:r>
                  <a:rPr lang="en-US" dirty="0"/>
                  <a:t> </a:t>
                </a:r>
                <a:r>
                  <a:rPr lang="en-US" dirty="0" err="1"/>
                  <a:t>hoành</a:t>
                </a:r>
                <a:r>
                  <a:rPr lang="en-US" dirty="0"/>
                  <a:t> </a:t>
                </a:r>
                <a:r>
                  <a:rPr lang="en-US" dirty="0" err="1"/>
                  <a:t>độ</a:t>
                </a:r>
                <a:r>
                  <a:rPr lang="en-US" dirty="0"/>
                  <a:t> </a:t>
                </a:r>
                <a:r>
                  <a:rPr lang="en-US" dirty="0" err="1"/>
                  <a:t>của</a:t>
                </a:r>
                <a:r>
                  <a:rPr lang="en-US" dirty="0"/>
                  <a:t> </a:t>
                </a:r>
                <a:r>
                  <a:rPr lang="en-US" dirty="0" err="1"/>
                  <a:t>những</a:t>
                </a:r>
                <a:r>
                  <a:rPr lang="en-US" dirty="0"/>
                  <a:t> </a:t>
                </a:r>
                <a:r>
                  <a:rPr lang="en-US" dirty="0" err="1"/>
                  <a:t>điểm</a:t>
                </a:r>
                <a:r>
                  <a:rPr lang="en-US" dirty="0"/>
                  <a:t> </a:t>
                </a:r>
                <a:r>
                  <a:rPr lang="en-US" dirty="0" err="1"/>
                  <a:t>thuộc</a:t>
                </a:r>
                <a:r>
                  <a:rPr lang="en-US" dirty="0"/>
                  <a:t> </a:t>
                </a:r>
                <a:r>
                  <a:rPr lang="en-US" dirty="0" err="1"/>
                  <a:t>parabol</a:t>
                </a:r>
                <a:r>
                  <a:rPr lang="en-US" dirty="0"/>
                  <a:t>?</a:t>
                </a:r>
              </a:p>
              <a:p>
                <a:pPr marL="0" indent="0">
                  <a:buNone/>
                </a:pPr>
                <a:r>
                  <a:rPr lang="en-US" dirty="0"/>
                  <a:t>             </a:t>
                </a:r>
                <a:r>
                  <a:rPr lang="en-US" dirty="0" err="1"/>
                  <a:t>Những</a:t>
                </a:r>
                <a:r>
                  <a:rPr lang="en-US" dirty="0"/>
                  <a:t> </a:t>
                </a:r>
                <a:r>
                  <a:rPr lang="en-US" dirty="0" err="1"/>
                  <a:t>điểm</a:t>
                </a:r>
                <a:r>
                  <a:rPr lang="en-US" dirty="0"/>
                  <a:t> </a:t>
                </a:r>
                <a:r>
                  <a:rPr lang="en-US" dirty="0" err="1"/>
                  <a:t>thuộc</a:t>
                </a:r>
                <a:r>
                  <a:rPr lang="en-US" dirty="0"/>
                  <a:t> </a:t>
                </a:r>
                <a:r>
                  <a:rPr lang="en-US" dirty="0" err="1"/>
                  <a:t>parabol</a:t>
                </a:r>
                <a:r>
                  <a:rPr lang="en-US" dirty="0"/>
                  <a:t> </a:t>
                </a:r>
                <a:r>
                  <a:rPr lang="en-US" dirty="0" err="1"/>
                  <a:t>đều</a:t>
                </a:r>
                <a:r>
                  <a:rPr lang="en-US" dirty="0"/>
                  <a:t> </a:t>
                </a:r>
                <a:r>
                  <a:rPr lang="en-US" dirty="0" err="1"/>
                  <a:t>có</a:t>
                </a:r>
                <a:r>
                  <a:rPr lang="en-US" dirty="0"/>
                  <a:t> </a:t>
                </a:r>
                <a:r>
                  <a:rPr lang="en-US" b="1" dirty="0" err="1">
                    <a:solidFill>
                      <a:srgbClr val="0000FF"/>
                    </a:solidFill>
                  </a:rPr>
                  <a:t>hoành</a:t>
                </a:r>
                <a:r>
                  <a:rPr lang="en-US" b="1" dirty="0">
                    <a:solidFill>
                      <a:srgbClr val="0000FF"/>
                    </a:solidFill>
                  </a:rPr>
                  <a:t> </a:t>
                </a:r>
                <a:r>
                  <a:rPr lang="en-US" b="1" dirty="0" err="1">
                    <a:solidFill>
                      <a:srgbClr val="0000FF"/>
                    </a:solidFill>
                  </a:rPr>
                  <a:t>độ</a:t>
                </a:r>
                <a:r>
                  <a:rPr lang="en-US" b="1" dirty="0">
                    <a:solidFill>
                      <a:srgbClr val="0000FF"/>
                    </a:solidFill>
                  </a:rPr>
                  <a:t> </a:t>
                </a:r>
                <a:r>
                  <a:rPr lang="en-US" b="1" dirty="0" err="1">
                    <a:solidFill>
                      <a:srgbClr val="0000FF"/>
                    </a:solidFill>
                  </a:rPr>
                  <a:t>không</a:t>
                </a:r>
                <a:r>
                  <a:rPr lang="en-US" b="1" dirty="0">
                    <a:solidFill>
                      <a:srgbClr val="0000FF"/>
                    </a:solidFill>
                  </a:rPr>
                  <a:t> </a:t>
                </a:r>
                <a:r>
                  <a:rPr lang="en-US" b="1" dirty="0" err="1">
                    <a:solidFill>
                      <a:srgbClr val="0000FF"/>
                    </a:solidFill>
                  </a:rPr>
                  <a:t>âm</a:t>
                </a:r>
                <a:endParaRPr lang="en-US" b="1" dirty="0">
                  <a:solidFill>
                    <a:srgbClr val="0000FF"/>
                  </a:solidFill>
                </a:endParaRPr>
              </a:p>
              <a:p>
                <a:pPr marL="0" lvl="0" indent="0">
                  <a:buNone/>
                </a:pPr>
                <a:endParaRPr lang="en-US" dirty="0"/>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381000" y="3886200"/>
                <a:ext cx="16992600" cy="9601199"/>
              </a:xfrm>
              <a:prstGeom prst="rect">
                <a:avLst/>
              </a:prstGeom>
              <a:blipFill>
                <a:blip r:embed="rId3"/>
                <a:stretch>
                  <a:fillRect l="-1613" t="-2094"/>
                </a:stretch>
              </a:blipFill>
              <a:ln>
                <a:solidFill>
                  <a:srgbClr val="00B0F0"/>
                </a:solidFill>
              </a:ln>
            </p:spPr>
            <p:txBody>
              <a:bodyPr/>
              <a:lstStyle/>
              <a:p>
                <a:r>
                  <a:rPr lang="en-US">
                    <a:noFill/>
                  </a:rPr>
                  <a:t> </a:t>
                </a:r>
              </a:p>
            </p:txBody>
          </p:sp>
        </mc:Fallback>
      </mc:AlternateContent>
      <p:sp>
        <p:nvSpPr>
          <p:cNvPr id="7" name="Content Placeholder 2">
            <a:extLst>
              <a:ext uri="{FF2B5EF4-FFF2-40B4-BE49-F238E27FC236}">
                <a16:creationId xmlns:a16="http://schemas.microsoft.com/office/drawing/2014/main" xmlns="" id="{08B49A2E-2A9D-46FD-AE9C-29462A33F0E6}"/>
              </a:ext>
            </a:extLst>
          </p:cNvPr>
          <p:cNvSpPr txBox="1">
            <a:spLocks/>
          </p:cNvSpPr>
          <p:nvPr/>
        </p:nvSpPr>
        <p:spPr>
          <a:xfrm>
            <a:off x="17678400" y="3886200"/>
            <a:ext cx="6373091" cy="9601200"/>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dirty="0"/>
          </a:p>
        </p:txBody>
      </p:sp>
      <p:grpSp>
        <p:nvGrpSpPr>
          <p:cNvPr id="4" name="Group 3">
            <a:extLst>
              <a:ext uri="{FF2B5EF4-FFF2-40B4-BE49-F238E27FC236}">
                <a16:creationId xmlns:a16="http://schemas.microsoft.com/office/drawing/2014/main" xmlns="" id="{6C4C2A1A-FBF3-4C05-96A5-1651DB3D8643}"/>
              </a:ext>
            </a:extLst>
          </p:cNvPr>
          <p:cNvGrpSpPr/>
          <p:nvPr/>
        </p:nvGrpSpPr>
        <p:grpSpPr>
          <a:xfrm>
            <a:off x="6400800" y="1475102"/>
            <a:ext cx="13746537" cy="1205201"/>
            <a:chOff x="71819" y="148683"/>
            <a:chExt cx="6395438" cy="824094"/>
          </a:xfrm>
        </p:grpSpPr>
        <p:pic>
          <p:nvPicPr>
            <p:cNvPr id="5" name="Picture 4">
              <a:extLst>
                <a:ext uri="{FF2B5EF4-FFF2-40B4-BE49-F238E27FC236}">
                  <a16:creationId xmlns:a16="http://schemas.microsoft.com/office/drawing/2014/main" xmlns="" id="{14624A5A-3E44-4C6A-8865-49296B060601}"/>
                </a:ext>
              </a:extLst>
            </p:cNvPr>
            <p:cNvPicPr>
              <a:picLocks noChangeAspect="1"/>
            </p:cNvPicPr>
            <p:nvPr/>
          </p:nvPicPr>
          <p:blipFill>
            <a:blip r:embed="rId4"/>
            <a:stretch>
              <a:fillRect/>
            </a:stretch>
          </p:blipFill>
          <p:spPr>
            <a:xfrm>
              <a:off x="71819" y="148683"/>
              <a:ext cx="6395438" cy="824094"/>
            </a:xfrm>
            <a:prstGeom prst="rect">
              <a:avLst/>
            </a:prstGeom>
          </p:spPr>
        </p:pic>
        <p:sp>
          <p:nvSpPr>
            <p:cNvPr id="6" name="TextBox 321">
              <a:extLst>
                <a:ext uri="{FF2B5EF4-FFF2-40B4-BE49-F238E27FC236}">
                  <a16:creationId xmlns:a16="http://schemas.microsoft.com/office/drawing/2014/main" xmlns="" id="{91948075-319B-4BB3-ABC8-6AA54031B2C7}"/>
                </a:ext>
              </a:extLst>
            </p:cNvPr>
            <p:cNvSpPr txBox="1"/>
            <p:nvPr/>
          </p:nvSpPr>
          <p:spPr>
            <a:xfrm>
              <a:off x="1236809" y="245789"/>
              <a:ext cx="4239341" cy="595896"/>
            </a:xfrm>
            <a:prstGeom prst="rect">
              <a:avLst/>
            </a:prstGeom>
            <a:noFill/>
          </p:spPr>
          <p:txBody>
            <a:bodyPr wrap="square" rtlCol="0">
              <a:noAutofit/>
            </a:bodyPr>
            <a:lstStyle/>
            <a:p>
              <a:pPr marL="0" marR="0" algn="ctr">
                <a:lnSpc>
                  <a:spcPct val="106000"/>
                </a:lnSpc>
                <a:spcBef>
                  <a:spcPts val="0"/>
                </a:spcBef>
                <a:spcAft>
                  <a:spcPts val="800"/>
                </a:spcAft>
              </a:pPr>
              <a:r>
                <a:rPr lang="en-US" sz="5400" b="1" dirty="0">
                  <a:solidFill>
                    <a:srgbClr val="FCFFEF"/>
                  </a:solidFill>
                  <a:latin typeface="Calibri" panose="020F0502020204030204" pitchFamily="34" charset="0"/>
                  <a:ea typeface="Cascadia Mono" panose="020B0609020000020004" pitchFamily="49" charset="0"/>
                  <a:cs typeface="Times New Roman" panose="02020603050405020304" pitchFamily="18" charset="0"/>
                </a:rPr>
                <a:t>B. </a:t>
              </a:r>
              <a:r>
                <a:rPr lang="en-US" sz="5400" b="1" dirty="0">
                  <a:solidFill>
                    <a:srgbClr val="FCFFEF"/>
                  </a:solidFill>
                  <a:effectLst/>
                  <a:latin typeface="Calibri" panose="020F0502020204030204" pitchFamily="34" charset="0"/>
                  <a:ea typeface="Cascadia Mono" panose="020B0609020000020004" pitchFamily="49" charset="0"/>
                  <a:cs typeface="Times New Roman" panose="02020603050405020304" pitchFamily="18" charset="0"/>
                </a:rPr>
                <a:t>HÌNH </a:t>
              </a:r>
              <a:r>
                <a:rPr lang="en-US" sz="5400" b="1" dirty="0">
                  <a:solidFill>
                    <a:srgbClr val="FCFFEF"/>
                  </a:solidFill>
                  <a:latin typeface="Calibri" panose="020F0502020204030204" pitchFamily="34" charset="0"/>
                  <a:ea typeface="Cascadia Mono" panose="020B0609020000020004" pitchFamily="49" charset="0"/>
                  <a:cs typeface="Times New Roman" panose="02020603050405020304" pitchFamily="18" charset="0"/>
                </a:rPr>
                <a:t>THÀNH KIẾN THỨC</a:t>
              </a:r>
              <a:endParaRPr lang="en-US" sz="54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8" name="TextBox 7">
            <a:extLst>
              <a:ext uri="{FF2B5EF4-FFF2-40B4-BE49-F238E27FC236}">
                <a16:creationId xmlns:a16="http://schemas.microsoft.com/office/drawing/2014/main" xmlns="" id="{A828692D-B767-4ED9-92E3-A5660A8E078A}"/>
              </a:ext>
            </a:extLst>
          </p:cNvPr>
          <p:cNvSpPr txBox="1"/>
          <p:nvPr/>
        </p:nvSpPr>
        <p:spPr>
          <a:xfrm>
            <a:off x="7447283" y="1551727"/>
            <a:ext cx="476412" cy="784830"/>
          </a:xfrm>
          <a:prstGeom prst="rect">
            <a:avLst/>
          </a:prstGeom>
          <a:noFill/>
        </p:spPr>
        <p:txBody>
          <a:bodyPr wrap="none" rtlCol="0">
            <a:spAutoFit/>
          </a:bodyPr>
          <a:lstStyle/>
          <a:p>
            <a:r>
              <a:rPr lang="en-US" sz="4500" b="1" dirty="0">
                <a:solidFill>
                  <a:schemeClr val="bg1"/>
                </a:solidFill>
              </a:rPr>
              <a:t>7</a:t>
            </a:r>
          </a:p>
        </p:txBody>
      </p:sp>
      <p:sp>
        <p:nvSpPr>
          <p:cNvPr id="9" name="Title 1">
            <a:extLst>
              <a:ext uri="{FF2B5EF4-FFF2-40B4-BE49-F238E27FC236}">
                <a16:creationId xmlns:a16="http://schemas.microsoft.com/office/drawing/2014/main" xmlns="" id="{ADB6DFD9-5F2B-44CC-99FA-5CEFBA0AE657}"/>
              </a:ext>
            </a:extLst>
          </p:cNvPr>
          <p:cNvSpPr txBox="1">
            <a:spLocks/>
          </p:cNvSpPr>
          <p:nvPr/>
        </p:nvSpPr>
        <p:spPr>
          <a:xfrm>
            <a:off x="332508" y="3006681"/>
            <a:ext cx="9421091" cy="920010"/>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r>
              <a:rPr lang="en-US" sz="5000" b="1" dirty="0"/>
              <a:t>1. HÌNH DẠNG CỦA PARABOL</a:t>
            </a:r>
            <a:endParaRPr lang="en-US" sz="5000" dirty="0"/>
          </a:p>
        </p:txBody>
      </p:sp>
      <p:pic>
        <p:nvPicPr>
          <p:cNvPr id="10" name="Picture 9">
            <a:extLst>
              <a:ext uri="{FF2B5EF4-FFF2-40B4-BE49-F238E27FC236}">
                <a16:creationId xmlns:a16="http://schemas.microsoft.com/office/drawing/2014/main" xmlns="" id="{3CE0F7A8-E3F9-4824-B63E-6F76B7BCE40C}"/>
              </a:ext>
            </a:extLst>
          </p:cNvPr>
          <p:cNvPicPr/>
          <p:nvPr/>
        </p:nvPicPr>
        <p:blipFill>
          <a:blip r:embed="rId5">
            <a:extLst>
              <a:ext uri="{28A0092B-C50C-407E-A947-70E740481C1C}">
                <a14:useLocalDpi xmlns:a14="http://schemas.microsoft.com/office/drawing/2010/main" val="0"/>
              </a:ext>
            </a:extLst>
          </a:blip>
          <a:stretch>
            <a:fillRect/>
          </a:stretch>
        </p:blipFill>
        <p:spPr>
          <a:xfrm>
            <a:off x="17907000" y="4084215"/>
            <a:ext cx="6019800" cy="5364585"/>
          </a:xfrm>
          <a:prstGeom prst="rect">
            <a:avLst/>
          </a:prstGeom>
        </p:spPr>
      </p:pic>
      <p:sp>
        <p:nvSpPr>
          <p:cNvPr id="2" name="Action Button: Go Forward or Next 1">
            <a:hlinkClick r:id="" action="ppaction://hlinkshowjump?jump=nextslide" highlightClick="1"/>
            <a:extLst>
              <a:ext uri="{FF2B5EF4-FFF2-40B4-BE49-F238E27FC236}">
                <a16:creationId xmlns:a16="http://schemas.microsoft.com/office/drawing/2014/main" xmlns="" id="{552A52B7-C413-4A49-AFC2-794987A386A5}"/>
              </a:ext>
            </a:extLst>
          </p:cNvPr>
          <p:cNvSpPr/>
          <p:nvPr/>
        </p:nvSpPr>
        <p:spPr>
          <a:xfrm>
            <a:off x="457200" y="3886200"/>
            <a:ext cx="685800" cy="640185"/>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Right 2">
            <a:extLst>
              <a:ext uri="{FF2B5EF4-FFF2-40B4-BE49-F238E27FC236}">
                <a16:creationId xmlns:a16="http://schemas.microsoft.com/office/drawing/2014/main" xmlns="" id="{0BD52884-116C-4E36-B6B5-A0562D70F1D6}"/>
              </a:ext>
            </a:extLst>
          </p:cNvPr>
          <p:cNvSpPr/>
          <p:nvPr/>
        </p:nvSpPr>
        <p:spPr>
          <a:xfrm>
            <a:off x="1143000" y="8964168"/>
            <a:ext cx="978408" cy="484632"/>
          </a:xfrm>
          <a:prstGeom prst="rightArrow">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Right 11">
            <a:extLst>
              <a:ext uri="{FF2B5EF4-FFF2-40B4-BE49-F238E27FC236}">
                <a16:creationId xmlns:a16="http://schemas.microsoft.com/office/drawing/2014/main" xmlns="" id="{4E5C7DEB-08C9-4CD5-8F0B-027947E397CF}"/>
              </a:ext>
            </a:extLst>
          </p:cNvPr>
          <p:cNvSpPr/>
          <p:nvPr/>
        </p:nvSpPr>
        <p:spPr>
          <a:xfrm>
            <a:off x="800100" y="12039600"/>
            <a:ext cx="978408" cy="533400"/>
          </a:xfrm>
          <a:prstGeom prst="rightArrow">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802720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1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9"/>
                                        </p:tgtEl>
                                        <p:attrNameLst>
                                          <p:attrName>style.visibility</p:attrName>
                                        </p:attrNameLst>
                                      </p:cBhvr>
                                      <p:to>
                                        <p:strVal val="visible"/>
                                      </p:to>
                                    </p:set>
                                    <p:animEffect transition="in" filter="wipe(up)">
                                      <p:cBhvr>
                                        <p:cTn id="12" dur="500"/>
                                        <p:tgtEl>
                                          <p:spTgt spid="99"/>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500"/>
                                        <p:tgtEl>
                                          <p:spTgt spid="7"/>
                                        </p:tgtEl>
                                      </p:cBhvr>
                                    </p:animEffect>
                                  </p:childTnLst>
                                </p:cTn>
                              </p:par>
                              <p:par>
                                <p:cTn id="16" presetID="22" presetClass="entr" presetSubtype="1" fill="hold" nodeType="withEffect" nodePh="1">
                                  <p:stCondLst>
                                    <p:cond delay="0"/>
                                  </p:stCondLst>
                                  <p:endCondLst>
                                    <p:cond evt="begin" delay="0">
                                      <p:tn val="16"/>
                                    </p:cond>
                                  </p:end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wipe(up)">
                                      <p:cBhvr>
                                        <p:cTn id="18" dur="500"/>
                                        <p:tgtEl>
                                          <p:spTgt spid="7">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par>
                                <p:cTn id="24" presetID="22" presetClass="entr" presetSubtype="1" fill="hold" nodeType="withEffect">
                                  <p:stCondLst>
                                    <p:cond delay="0"/>
                                  </p:stCondLst>
                                  <p:childTnLst>
                                    <p:set>
                                      <p:cBhvr>
                                        <p:cTn id="25" dur="1" fill="hold">
                                          <p:stCondLst>
                                            <p:cond delay="0"/>
                                          </p:stCondLst>
                                        </p:cTn>
                                        <p:tgtEl>
                                          <p:spTgt spid="99">
                                            <p:txEl>
                                              <p:pRg st="0" end="0"/>
                                            </p:txEl>
                                          </p:spTgt>
                                        </p:tgtEl>
                                        <p:attrNameLst>
                                          <p:attrName>style.visibility</p:attrName>
                                        </p:attrNameLst>
                                      </p:cBhvr>
                                      <p:to>
                                        <p:strVal val="visible"/>
                                      </p:to>
                                    </p:set>
                                    <p:animEffect transition="in" filter="wipe(up)">
                                      <p:cBhvr>
                                        <p:cTn id="26" dur="500"/>
                                        <p:tgtEl>
                                          <p:spTgt spid="99">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99">
                                            <p:txEl>
                                              <p:pRg st="1" end="1"/>
                                            </p:txEl>
                                          </p:spTgt>
                                        </p:tgtEl>
                                        <p:attrNameLst>
                                          <p:attrName>style.visibility</p:attrName>
                                        </p:attrNameLst>
                                      </p:cBhvr>
                                      <p:to>
                                        <p:strVal val="visible"/>
                                      </p:to>
                                    </p:set>
                                    <p:animEffect transition="in" filter="wipe(up)">
                                      <p:cBhvr>
                                        <p:cTn id="31" dur="500"/>
                                        <p:tgtEl>
                                          <p:spTgt spid="99">
                                            <p:txEl>
                                              <p:pRg st="1" end="1"/>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99">
                                            <p:txEl>
                                              <p:pRg st="3" end="3"/>
                                            </p:txEl>
                                          </p:spTgt>
                                        </p:tgtEl>
                                        <p:attrNameLst>
                                          <p:attrName>style.visibility</p:attrName>
                                        </p:attrNameLst>
                                      </p:cBhvr>
                                      <p:to>
                                        <p:strVal val="visible"/>
                                      </p:to>
                                    </p:set>
                                    <p:animEffect transition="in" filter="barn(inVertical)">
                                      <p:cBhvr>
                                        <p:cTn id="39" dur="500"/>
                                        <p:tgtEl>
                                          <p:spTgt spid="99">
                                            <p:txEl>
                                              <p:pRg st="3" end="3"/>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99">
                                            <p:txEl>
                                              <p:pRg st="4" end="4"/>
                                            </p:txEl>
                                          </p:spTgt>
                                        </p:tgtEl>
                                        <p:attrNameLst>
                                          <p:attrName>style.visibility</p:attrName>
                                        </p:attrNameLst>
                                      </p:cBhvr>
                                      <p:to>
                                        <p:strVal val="visible"/>
                                      </p:to>
                                    </p:set>
                                    <p:animEffect transition="in" filter="barn(inVertical)">
                                      <p:cBhvr>
                                        <p:cTn id="44" dur="500"/>
                                        <p:tgtEl>
                                          <p:spTgt spid="99">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99">
                                            <p:txEl>
                                              <p:pRg st="5" end="5"/>
                                            </p:txEl>
                                          </p:spTgt>
                                        </p:tgtEl>
                                        <p:attrNameLst>
                                          <p:attrName>style.visibility</p:attrName>
                                        </p:attrNameLst>
                                      </p:cBhvr>
                                      <p:to>
                                        <p:strVal val="visible"/>
                                      </p:to>
                                    </p:set>
                                    <p:animEffect transition="in" filter="barn(inVertical)">
                                      <p:cBhvr>
                                        <p:cTn id="49" dur="500"/>
                                        <p:tgtEl>
                                          <p:spTgt spid="99">
                                            <p:txEl>
                                              <p:pRg st="5" end="5"/>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nodeType="clickEffect">
                                  <p:stCondLst>
                                    <p:cond delay="0"/>
                                  </p:stCondLst>
                                  <p:childTnLst>
                                    <p:set>
                                      <p:cBhvr>
                                        <p:cTn id="53" dur="1" fill="hold">
                                          <p:stCondLst>
                                            <p:cond delay="0"/>
                                          </p:stCondLst>
                                        </p:cTn>
                                        <p:tgtEl>
                                          <p:spTgt spid="99">
                                            <p:txEl>
                                              <p:pRg st="6" end="6"/>
                                            </p:txEl>
                                          </p:spTgt>
                                        </p:tgtEl>
                                        <p:attrNameLst>
                                          <p:attrName>style.visibility</p:attrName>
                                        </p:attrNameLst>
                                      </p:cBhvr>
                                      <p:to>
                                        <p:strVal val="visible"/>
                                      </p:to>
                                    </p:set>
                                    <p:animEffect transition="in" filter="barn(inVertical)">
                                      <p:cBhvr>
                                        <p:cTn id="54" dur="500"/>
                                        <p:tgtEl>
                                          <p:spTgt spid="9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7" grpId="0" animBg="1"/>
      <p:bldP spid="9" grpId="0" animBg="1"/>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xmlns="" id="{14822BB7-DB89-4357-87F0-6E511FC44A6A}"/>
                  </a:ext>
                </a:extLst>
              </p:cNvPr>
              <p:cNvSpPr txBox="1">
                <a:spLocks/>
              </p:cNvSpPr>
              <p:nvPr/>
            </p:nvSpPr>
            <p:spPr>
              <a:xfrm>
                <a:off x="381000" y="4074950"/>
                <a:ext cx="23822891" cy="9183851"/>
              </a:xfrm>
              <a:prstGeom prst="rect">
                <a:avLst/>
              </a:prstGeom>
              <a:solidFill>
                <a:srgbClr val="E7F7FF"/>
              </a:solidFill>
              <a:ln w="38100">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135000"/>
                  </a:lnSpc>
                  <a:spcBef>
                    <a:spcPts val="600"/>
                  </a:spcBef>
                  <a:spcAft>
                    <a:spcPts val="800"/>
                  </a:spcAft>
                  <a:buNone/>
                </a:pPr>
                <a:r>
                  <a:rPr lang="en-US" dirty="0"/>
                  <a:t>Cho </a:t>
                </a:r>
                <a:r>
                  <a:rPr lang="en-US" dirty="0" err="1"/>
                  <a:t>parabol</a:t>
                </a:r>
                <a:r>
                  <a:rPr lang="en-US" dirty="0"/>
                  <a:t> </a:t>
                </a:r>
                <a:r>
                  <a:rPr lang="en-US" dirty="0" err="1"/>
                  <a:t>có</a:t>
                </a:r>
                <a:r>
                  <a:rPr lang="en-US" dirty="0"/>
                  <a:t> </a:t>
                </a:r>
                <a:r>
                  <a:rPr lang="en-US" dirty="0" err="1"/>
                  <a:t>phương</a:t>
                </a:r>
                <a:r>
                  <a:rPr lang="en-US" dirty="0"/>
                  <a:t> </a:t>
                </a:r>
                <a:r>
                  <a:rPr lang="en-US" dirty="0" err="1"/>
                  <a:t>trình</a:t>
                </a:r>
                <a:r>
                  <a:rPr lang="en-US" dirty="0"/>
                  <a:t> </a:t>
                </a:r>
                <a:r>
                  <a:rPr lang="en-US" dirty="0" err="1"/>
                  <a:t>chính</a:t>
                </a:r>
                <a:r>
                  <a:rPr lang="en-US" dirty="0"/>
                  <a:t> </a:t>
                </a:r>
                <a:r>
                  <a:rPr lang="en-US" dirty="0" err="1"/>
                  <a:t>tắc</a:t>
                </a:r>
                <a:endParaRPr lang="en-US" dirty="0"/>
              </a:p>
              <a:p>
                <a:pPr marL="0" indent="0">
                  <a:lnSpc>
                    <a:spcPct val="135000"/>
                  </a:lnSpc>
                  <a:spcBef>
                    <a:spcPts val="600"/>
                  </a:spcBef>
                  <a:spcAft>
                    <a:spcPts val="800"/>
                  </a:spcAft>
                  <a:buNone/>
                </a:pPr>
                <a:r>
                  <a:rPr lang="en-US" dirty="0"/>
                  <a:t>                     </a:t>
                </a:r>
                <a14:m>
                  <m:oMath xmlns:m="http://schemas.openxmlformats.org/officeDocument/2006/math">
                    <m:sSup>
                      <m:sSupPr>
                        <m:ctrlPr>
                          <a:rPr lang="en-US" i="1">
                            <a:latin typeface="Cambria Math" panose="02040503050406030204" pitchFamily="18" charset="0"/>
                          </a:rPr>
                        </m:ctrlPr>
                      </m:sSupPr>
                      <m:e>
                        <m:r>
                          <a:rPr lang="en-US">
                            <a:latin typeface="Cambria Math" panose="02040503050406030204" pitchFamily="18" charset="0"/>
                          </a:rPr>
                          <m:t>𝑦</m:t>
                        </m:r>
                      </m:e>
                      <m:sup>
                        <m:r>
                          <a:rPr lang="en-US">
                            <a:latin typeface="Cambria Math" panose="02040503050406030204" pitchFamily="18" charset="0"/>
                          </a:rPr>
                          <m:t>2</m:t>
                        </m:r>
                      </m:sup>
                    </m:sSup>
                    <m:r>
                      <a:rPr lang="en-US">
                        <a:latin typeface="Cambria Math" panose="02040503050406030204" pitchFamily="18" charset="0"/>
                      </a:rPr>
                      <m:t>=2</m:t>
                    </m:r>
                    <m:r>
                      <a:rPr lang="en-US">
                        <a:latin typeface="Cambria Math" panose="02040503050406030204" pitchFamily="18" charset="0"/>
                      </a:rPr>
                      <m:t>𝑝𝑥</m:t>
                    </m:r>
                    <m:r>
                      <m:rPr>
                        <m:nor/>
                      </m:rPr>
                      <a:rPr lang="en-US"/>
                      <m:t>  </m:t>
                    </m:r>
                    <m:d>
                      <m:dPr>
                        <m:ctrlPr>
                          <a:rPr lang="en-US" i="1">
                            <a:latin typeface="Cambria Math" panose="02040503050406030204" pitchFamily="18" charset="0"/>
                          </a:rPr>
                        </m:ctrlPr>
                      </m:dPr>
                      <m:e>
                        <m:r>
                          <a:rPr lang="en-US">
                            <a:latin typeface="Cambria Math" panose="02040503050406030204" pitchFamily="18" charset="0"/>
                          </a:rPr>
                          <m:t>𝑝</m:t>
                        </m:r>
                        <m:r>
                          <a:rPr lang="en-US">
                            <a:latin typeface="Cambria Math" panose="02040503050406030204" pitchFamily="18" charset="0"/>
                          </a:rPr>
                          <m:t>&gt;0</m:t>
                        </m:r>
                      </m:e>
                    </m:d>
                  </m:oMath>
                </a14:m>
                <a:r>
                  <a:rPr lang="en-US" dirty="0"/>
                  <a:t>. Khi </a:t>
                </a:r>
                <a:r>
                  <a:rPr lang="en-US" dirty="0" err="1"/>
                  <a:t>đó</a:t>
                </a:r>
                <a:r>
                  <a:rPr lang="en-US" dirty="0"/>
                  <a:t>:</a:t>
                </a:r>
              </a:p>
              <a:p>
                <a:pPr marL="342900" lvl="0" indent="-342900" algn="just">
                  <a:lnSpc>
                    <a:spcPct val="135000"/>
                  </a:lnSpc>
                  <a:spcBef>
                    <a:spcPts val="600"/>
                  </a:spcBef>
                  <a:buFont typeface="Symbol" panose="05050102010706020507" pitchFamily="18" charset="2"/>
                  <a:buChar char=""/>
                </a:pPr>
                <a:r>
                  <a:rPr lang="en-US" sz="4400" dirty="0"/>
                  <a:t>Parabol </a:t>
                </a:r>
                <a:r>
                  <a:rPr lang="en-US" sz="4400" dirty="0" err="1"/>
                  <a:t>có</a:t>
                </a:r>
                <a:r>
                  <a:rPr lang="en-US" sz="4400" dirty="0"/>
                  <a:t> </a:t>
                </a:r>
                <a:r>
                  <a:rPr lang="en-US" sz="4400" dirty="0" err="1"/>
                  <a:t>một</a:t>
                </a:r>
                <a:r>
                  <a:rPr lang="en-US" sz="4400" dirty="0"/>
                  <a:t> </a:t>
                </a:r>
                <a:r>
                  <a:rPr lang="en-US" sz="4400" dirty="0" err="1"/>
                  <a:t>trục</a:t>
                </a:r>
                <a:r>
                  <a:rPr lang="en-US" sz="4400" dirty="0"/>
                  <a:t> </a:t>
                </a:r>
                <a:r>
                  <a:rPr lang="en-US" sz="4400" dirty="0" err="1"/>
                  <a:t>đối</a:t>
                </a:r>
                <a:r>
                  <a:rPr lang="en-US" sz="4400" dirty="0"/>
                  <a:t> </a:t>
                </a:r>
                <a:r>
                  <a:rPr lang="en-US" sz="4400" dirty="0" err="1"/>
                  <a:t>xứng</a:t>
                </a:r>
                <a:r>
                  <a:rPr lang="en-US" sz="4400" dirty="0"/>
                  <a:t> </a:t>
                </a:r>
                <a:r>
                  <a:rPr lang="en-US" sz="4400" dirty="0" err="1"/>
                  <a:t>là</a:t>
                </a:r>
                <a:r>
                  <a:rPr lang="en-US" sz="4400" dirty="0"/>
                  <a:t> </a:t>
                </a:r>
                <a14:m>
                  <m:oMath xmlns:m="http://schemas.openxmlformats.org/officeDocument/2006/math">
                    <m:r>
                      <a:rPr lang="en-US" sz="4400">
                        <a:latin typeface="Cambria Math" panose="02040503050406030204" pitchFamily="18" charset="0"/>
                      </a:rPr>
                      <m:t>𝑂𝑥</m:t>
                    </m:r>
                  </m:oMath>
                </a14:m>
                <a:r>
                  <a:rPr lang="en-US" sz="4400" dirty="0"/>
                  <a:t> (đi qua </a:t>
                </a:r>
                <a:r>
                  <a:rPr lang="en-US" sz="4400" dirty="0" err="1"/>
                  <a:t>tiêu</a:t>
                </a:r>
                <a:r>
                  <a:rPr lang="en-US" sz="4400" dirty="0"/>
                  <a:t> </a:t>
                </a:r>
                <a:r>
                  <a:rPr lang="en-US" sz="4400" dirty="0" err="1"/>
                  <a:t>điểm</a:t>
                </a:r>
                <a:r>
                  <a:rPr lang="en-US" sz="4400" dirty="0"/>
                  <a:t> </a:t>
                </a:r>
                <a:r>
                  <a:rPr lang="en-US" sz="4400" dirty="0" err="1"/>
                  <a:t>và</a:t>
                </a:r>
                <a:r>
                  <a:rPr lang="en-US" sz="4400" dirty="0"/>
                  <a:t> </a:t>
                </a:r>
                <a:r>
                  <a:rPr lang="en-US" sz="4400" dirty="0" err="1"/>
                  <a:t>vuông</a:t>
                </a:r>
                <a:r>
                  <a:rPr lang="en-US" sz="4400" dirty="0"/>
                  <a:t> </a:t>
                </a:r>
                <a:r>
                  <a:rPr lang="en-US" sz="4400" dirty="0" err="1"/>
                  <a:t>góc</a:t>
                </a:r>
                <a:r>
                  <a:rPr lang="en-US" sz="4400" dirty="0"/>
                  <a:t> </a:t>
                </a:r>
                <a:r>
                  <a:rPr lang="en-US" sz="4400" dirty="0" err="1"/>
                  <a:t>với</a:t>
                </a:r>
                <a:endParaRPr lang="en-US" sz="4400" dirty="0"/>
              </a:p>
              <a:p>
                <a:pPr marL="0" lvl="0" indent="0" algn="just">
                  <a:lnSpc>
                    <a:spcPct val="135000"/>
                  </a:lnSpc>
                  <a:spcBef>
                    <a:spcPts val="600"/>
                  </a:spcBef>
                  <a:buNone/>
                </a:pPr>
                <a:r>
                  <a:rPr lang="en-US" sz="4400" dirty="0"/>
                  <a:t> </a:t>
                </a:r>
                <a:r>
                  <a:rPr lang="en-US" sz="4400" dirty="0" err="1"/>
                  <a:t>đường</a:t>
                </a:r>
                <a:r>
                  <a:rPr lang="en-US" sz="4400" dirty="0"/>
                  <a:t> </a:t>
                </a:r>
                <a:r>
                  <a:rPr lang="en-US" sz="4400" dirty="0" err="1"/>
                  <a:t>chuẩn</a:t>
                </a:r>
                <a:r>
                  <a:rPr lang="en-US" sz="4400" dirty="0"/>
                  <a:t>).</a:t>
                </a:r>
              </a:p>
              <a:p>
                <a:pPr marL="342900" lvl="0" indent="-342900" algn="just">
                  <a:lnSpc>
                    <a:spcPct val="135000"/>
                  </a:lnSpc>
                  <a:spcBef>
                    <a:spcPts val="600"/>
                  </a:spcBef>
                  <a:buFont typeface="Symbol" panose="05050102010706020507" pitchFamily="18" charset="2"/>
                  <a:buChar char=""/>
                </a:pPr>
                <a:r>
                  <a:rPr lang="en-US" sz="4400" dirty="0"/>
                  <a:t>Giao </a:t>
                </a:r>
                <a:r>
                  <a:rPr lang="en-US" sz="4400" dirty="0" err="1"/>
                  <a:t>điểm</a:t>
                </a:r>
                <a:r>
                  <a:rPr lang="en-US" sz="4400" dirty="0"/>
                  <a:t> </a:t>
                </a:r>
                <a14:m>
                  <m:oMath xmlns:m="http://schemas.openxmlformats.org/officeDocument/2006/math">
                    <m:r>
                      <a:rPr lang="en-US" sz="4400">
                        <a:latin typeface="Cambria Math" panose="02040503050406030204" pitchFamily="18" charset="0"/>
                      </a:rPr>
                      <m:t>𝑂</m:t>
                    </m:r>
                    <m:d>
                      <m:dPr>
                        <m:ctrlPr>
                          <a:rPr lang="en-US" sz="4400" i="1">
                            <a:latin typeface="Cambria Math" panose="02040503050406030204" pitchFamily="18" charset="0"/>
                          </a:rPr>
                        </m:ctrlPr>
                      </m:dPr>
                      <m:e>
                        <m:r>
                          <a:rPr lang="en-US" sz="4400">
                            <a:latin typeface="Cambria Math" panose="02040503050406030204" pitchFamily="18" charset="0"/>
                          </a:rPr>
                          <m:t>0</m:t>
                        </m:r>
                        <m:r>
                          <m:rPr>
                            <m:nor/>
                          </m:rPr>
                          <a:rPr lang="en-US" sz="4400"/>
                          <m:t> </m:t>
                        </m:r>
                        <m:r>
                          <a:rPr lang="en-US" sz="4400">
                            <a:latin typeface="Cambria Math" panose="02040503050406030204" pitchFamily="18" charset="0"/>
                          </a:rPr>
                          <m:t>;</m:t>
                        </m:r>
                        <m:r>
                          <m:rPr>
                            <m:nor/>
                          </m:rPr>
                          <a:rPr lang="en-US" sz="4400"/>
                          <m:t> </m:t>
                        </m:r>
                        <m:r>
                          <a:rPr lang="en-US" sz="4400">
                            <a:latin typeface="Cambria Math" panose="02040503050406030204" pitchFamily="18" charset="0"/>
                          </a:rPr>
                          <m:t>0</m:t>
                        </m:r>
                      </m:e>
                    </m:d>
                  </m:oMath>
                </a14:m>
                <a:r>
                  <a:rPr lang="en-US" sz="4400" dirty="0"/>
                  <a:t> </a:t>
                </a:r>
                <a:r>
                  <a:rPr lang="en-US" sz="4400" dirty="0" err="1"/>
                  <a:t>của</a:t>
                </a:r>
                <a:r>
                  <a:rPr lang="en-US" sz="4400" dirty="0"/>
                  <a:t> </a:t>
                </a:r>
                <a:r>
                  <a:rPr lang="en-US" sz="4400" dirty="0" err="1"/>
                  <a:t>parabol</a:t>
                </a:r>
                <a:r>
                  <a:rPr lang="en-US" sz="4400" dirty="0"/>
                  <a:t> </a:t>
                </a:r>
                <a:r>
                  <a:rPr lang="en-US" sz="4400" dirty="0" err="1"/>
                  <a:t>và</a:t>
                </a:r>
                <a:r>
                  <a:rPr lang="en-US" sz="4400" dirty="0"/>
                  <a:t> </a:t>
                </a:r>
                <a:r>
                  <a:rPr lang="en-US" sz="4400" dirty="0" err="1"/>
                  <a:t>trục</a:t>
                </a:r>
                <a:r>
                  <a:rPr lang="en-US" sz="4400" dirty="0"/>
                  <a:t> </a:t>
                </a:r>
                <a:r>
                  <a:rPr lang="en-US" sz="4400" dirty="0" err="1"/>
                  <a:t>đối</a:t>
                </a:r>
                <a:r>
                  <a:rPr lang="en-US" sz="4400" dirty="0"/>
                  <a:t> </a:t>
                </a:r>
                <a:r>
                  <a:rPr lang="en-US" sz="4400" dirty="0" err="1"/>
                  <a:t>xứng</a:t>
                </a:r>
                <a:r>
                  <a:rPr lang="en-US" sz="4400" dirty="0"/>
                  <a:t> </a:t>
                </a:r>
                <a:r>
                  <a:rPr lang="en-US" sz="4400" dirty="0" err="1"/>
                  <a:t>được</a:t>
                </a:r>
                <a:r>
                  <a:rPr lang="en-US" sz="4400" dirty="0"/>
                  <a:t> </a:t>
                </a:r>
                <a:r>
                  <a:rPr lang="en-US" sz="4400" dirty="0" err="1"/>
                  <a:t>gọi</a:t>
                </a:r>
                <a:r>
                  <a:rPr lang="en-US" sz="4400" dirty="0"/>
                  <a:t> </a:t>
                </a:r>
                <a:r>
                  <a:rPr lang="en-US" sz="4400" dirty="0" err="1"/>
                  <a:t>là</a:t>
                </a:r>
                <a:r>
                  <a:rPr lang="en-US" sz="4400" dirty="0"/>
                  <a:t> </a:t>
                </a:r>
                <a:r>
                  <a:rPr lang="en-US" sz="4400" b="1" dirty="0" err="1">
                    <a:solidFill>
                      <a:srgbClr val="FF0000"/>
                    </a:solidFill>
                  </a:rPr>
                  <a:t>đỉnh</a:t>
                </a:r>
                <a:r>
                  <a:rPr lang="en-US" sz="4400" dirty="0"/>
                  <a:t> </a:t>
                </a:r>
              </a:p>
              <a:p>
                <a:pPr marL="0" lvl="0" indent="0" algn="just">
                  <a:lnSpc>
                    <a:spcPct val="135000"/>
                  </a:lnSpc>
                  <a:spcBef>
                    <a:spcPts val="600"/>
                  </a:spcBef>
                  <a:buNone/>
                </a:pPr>
                <a:r>
                  <a:rPr lang="en-US" sz="4400" dirty="0" err="1"/>
                  <a:t>của</a:t>
                </a:r>
                <a:r>
                  <a:rPr lang="en-US" sz="4400" dirty="0"/>
                  <a:t> </a:t>
                </a:r>
                <a:r>
                  <a:rPr lang="en-US" sz="4400" dirty="0" err="1"/>
                  <a:t>parabol</a:t>
                </a:r>
                <a:r>
                  <a:rPr lang="en-US" sz="4400" dirty="0"/>
                  <a:t>.</a:t>
                </a:r>
              </a:p>
              <a:p>
                <a:pPr marL="342900" lvl="0" indent="-342900" algn="just">
                  <a:lnSpc>
                    <a:spcPct val="135000"/>
                  </a:lnSpc>
                  <a:spcBef>
                    <a:spcPts val="600"/>
                  </a:spcBef>
                  <a:buFont typeface="Symbol" panose="05050102010706020507" pitchFamily="18" charset="2"/>
                  <a:buChar char=""/>
                </a:pPr>
                <a:r>
                  <a:rPr lang="en-US" sz="4400" b="1" dirty="0">
                    <a:solidFill>
                      <a:schemeClr val="tx1"/>
                    </a:solidFill>
                  </a:rPr>
                  <a:t>Tham </a:t>
                </a:r>
                <a:r>
                  <a:rPr lang="en-US" sz="4400" b="1" dirty="0" err="1">
                    <a:solidFill>
                      <a:schemeClr val="tx1"/>
                    </a:solidFill>
                  </a:rPr>
                  <a:t>số</a:t>
                </a:r>
                <a:r>
                  <a:rPr lang="en-US" sz="4400" b="1" dirty="0">
                    <a:solidFill>
                      <a:schemeClr val="tx1"/>
                    </a:solidFill>
                  </a:rPr>
                  <a:t> </a:t>
                </a:r>
                <a:r>
                  <a:rPr lang="en-US" sz="4400" b="1" dirty="0" err="1">
                    <a:solidFill>
                      <a:schemeClr val="tx1"/>
                    </a:solidFill>
                  </a:rPr>
                  <a:t>tiêu</a:t>
                </a:r>
                <a:r>
                  <a:rPr lang="en-US" sz="4400" b="1" dirty="0">
                    <a:solidFill>
                      <a:schemeClr val="tx1"/>
                    </a:solidFill>
                  </a:rPr>
                  <a:t> </a:t>
                </a:r>
                <a14:m>
                  <m:oMath xmlns:m="http://schemas.openxmlformats.org/officeDocument/2006/math">
                    <m:r>
                      <a:rPr lang="en-US" sz="4400">
                        <a:solidFill>
                          <a:schemeClr val="tx1"/>
                        </a:solidFill>
                        <a:latin typeface="Cambria Math" panose="02040503050406030204" pitchFamily="18" charset="0"/>
                      </a:rPr>
                      <m:t>𝑝</m:t>
                    </m:r>
                  </m:oMath>
                </a14:m>
                <a:r>
                  <a:rPr lang="en-US" sz="4400" dirty="0">
                    <a:solidFill>
                      <a:schemeClr val="tx1"/>
                    </a:solidFill>
                  </a:rPr>
                  <a:t> </a:t>
                </a:r>
                <a:r>
                  <a:rPr lang="en-US" sz="4400" dirty="0" err="1">
                    <a:solidFill>
                      <a:schemeClr val="tx1"/>
                    </a:solidFill>
                  </a:rPr>
                  <a:t>gấp</a:t>
                </a:r>
                <a:r>
                  <a:rPr lang="en-US" sz="4400" dirty="0">
                    <a:solidFill>
                      <a:schemeClr val="tx1"/>
                    </a:solidFill>
                  </a:rPr>
                  <a:t> </a:t>
                </a:r>
                <a:r>
                  <a:rPr lang="en-US" sz="4400" dirty="0" err="1">
                    <a:solidFill>
                      <a:schemeClr val="tx1"/>
                    </a:solidFill>
                  </a:rPr>
                  <a:t>đôi</a:t>
                </a:r>
                <a:r>
                  <a:rPr lang="en-US" sz="4400" dirty="0">
                    <a:solidFill>
                      <a:schemeClr val="tx1"/>
                    </a:solidFill>
                  </a:rPr>
                  <a:t> </a:t>
                </a:r>
                <a:r>
                  <a:rPr lang="en-US" sz="4400" dirty="0" err="1">
                    <a:solidFill>
                      <a:schemeClr val="tx1"/>
                    </a:solidFill>
                  </a:rPr>
                  <a:t>khoảng</a:t>
                </a:r>
                <a:r>
                  <a:rPr lang="en-US" sz="4400" dirty="0">
                    <a:solidFill>
                      <a:schemeClr val="tx1"/>
                    </a:solidFill>
                  </a:rPr>
                  <a:t> </a:t>
                </a:r>
                <a:r>
                  <a:rPr lang="en-US" sz="4400" dirty="0" err="1">
                    <a:solidFill>
                      <a:schemeClr val="tx1"/>
                    </a:solidFill>
                  </a:rPr>
                  <a:t>cách</a:t>
                </a:r>
                <a:r>
                  <a:rPr lang="en-US" sz="4400" dirty="0">
                    <a:solidFill>
                      <a:schemeClr val="tx1"/>
                    </a:solidFill>
                  </a:rPr>
                  <a:t> </a:t>
                </a:r>
                <a:r>
                  <a:rPr lang="en-US" sz="4400" dirty="0" err="1">
                    <a:solidFill>
                      <a:schemeClr val="tx1"/>
                    </a:solidFill>
                  </a:rPr>
                  <a:t>giữa</a:t>
                </a:r>
                <a:r>
                  <a:rPr lang="en-US" sz="4400" dirty="0">
                    <a:solidFill>
                      <a:schemeClr val="tx1"/>
                    </a:solidFill>
                  </a:rPr>
                  <a:t> </a:t>
                </a:r>
                <a:r>
                  <a:rPr lang="en-US" sz="4400" dirty="0" err="1">
                    <a:solidFill>
                      <a:schemeClr val="tx1"/>
                    </a:solidFill>
                  </a:rPr>
                  <a:t>đỉnh</a:t>
                </a:r>
                <a:r>
                  <a:rPr lang="en-US" sz="4400" dirty="0">
                    <a:solidFill>
                      <a:schemeClr val="tx1"/>
                    </a:solidFill>
                  </a:rPr>
                  <a:t> </a:t>
                </a:r>
                <a14:m>
                  <m:oMath xmlns:m="http://schemas.openxmlformats.org/officeDocument/2006/math">
                    <m:r>
                      <a:rPr lang="en-US" sz="4400">
                        <a:solidFill>
                          <a:schemeClr val="tx1"/>
                        </a:solidFill>
                        <a:latin typeface="Cambria Math" panose="02040503050406030204" pitchFamily="18" charset="0"/>
                      </a:rPr>
                      <m:t>𝑂</m:t>
                    </m:r>
                    <m:d>
                      <m:dPr>
                        <m:ctrlPr>
                          <a:rPr lang="en-US" sz="4400" i="1">
                            <a:solidFill>
                              <a:schemeClr val="tx1"/>
                            </a:solidFill>
                            <a:latin typeface="Cambria Math" panose="02040503050406030204" pitchFamily="18" charset="0"/>
                          </a:rPr>
                        </m:ctrlPr>
                      </m:dPr>
                      <m:e>
                        <m:r>
                          <a:rPr lang="en-US" sz="4400">
                            <a:solidFill>
                              <a:schemeClr val="tx1"/>
                            </a:solidFill>
                            <a:latin typeface="Cambria Math" panose="02040503050406030204" pitchFamily="18" charset="0"/>
                          </a:rPr>
                          <m:t>0</m:t>
                        </m:r>
                        <m:r>
                          <m:rPr>
                            <m:nor/>
                          </m:rPr>
                          <a:rPr lang="en-US" sz="4400">
                            <a:solidFill>
                              <a:schemeClr val="tx1"/>
                            </a:solidFill>
                          </a:rPr>
                          <m:t> </m:t>
                        </m:r>
                        <m:r>
                          <a:rPr lang="en-US" sz="4400">
                            <a:solidFill>
                              <a:schemeClr val="tx1"/>
                            </a:solidFill>
                            <a:latin typeface="Cambria Math" panose="02040503050406030204" pitchFamily="18" charset="0"/>
                          </a:rPr>
                          <m:t>;</m:t>
                        </m:r>
                        <m:r>
                          <m:rPr>
                            <m:nor/>
                          </m:rPr>
                          <a:rPr lang="en-US" sz="4400">
                            <a:solidFill>
                              <a:schemeClr val="tx1"/>
                            </a:solidFill>
                          </a:rPr>
                          <m:t> </m:t>
                        </m:r>
                        <m:r>
                          <a:rPr lang="en-US" sz="4400">
                            <a:solidFill>
                              <a:schemeClr val="tx1"/>
                            </a:solidFill>
                            <a:latin typeface="Cambria Math" panose="02040503050406030204" pitchFamily="18" charset="0"/>
                          </a:rPr>
                          <m:t>0</m:t>
                        </m:r>
                      </m:e>
                    </m:d>
                  </m:oMath>
                </a14:m>
                <a:r>
                  <a:rPr lang="en-US" sz="4400" dirty="0">
                    <a:solidFill>
                      <a:schemeClr val="tx1"/>
                    </a:solidFill>
                  </a:rPr>
                  <a:t> </a:t>
                </a:r>
                <a:r>
                  <a:rPr lang="en-US" sz="4400" dirty="0" err="1">
                    <a:solidFill>
                      <a:schemeClr val="tx1"/>
                    </a:solidFill>
                  </a:rPr>
                  <a:t>và</a:t>
                </a:r>
                <a:r>
                  <a:rPr lang="en-US" sz="4400" dirty="0">
                    <a:solidFill>
                      <a:schemeClr val="tx1"/>
                    </a:solidFill>
                  </a:rPr>
                  <a:t> </a:t>
                </a:r>
                <a:r>
                  <a:rPr lang="en-US" sz="4400" b="1" dirty="0" err="1">
                    <a:solidFill>
                      <a:schemeClr val="tx1"/>
                    </a:solidFill>
                  </a:rPr>
                  <a:t>tiêu</a:t>
                </a:r>
                <a:r>
                  <a:rPr lang="en-US" sz="4400" b="1" dirty="0">
                    <a:solidFill>
                      <a:schemeClr val="tx1"/>
                    </a:solidFill>
                  </a:rPr>
                  <a:t> </a:t>
                </a:r>
                <a:r>
                  <a:rPr lang="en-US" sz="4400" b="1" dirty="0" err="1">
                    <a:solidFill>
                      <a:schemeClr val="tx1"/>
                    </a:solidFill>
                  </a:rPr>
                  <a:t>điểm</a:t>
                </a:r>
                <a:r>
                  <a:rPr lang="en-US" sz="4400" b="1" dirty="0">
                    <a:solidFill>
                      <a:schemeClr val="tx1"/>
                    </a:solidFill>
                  </a:rPr>
                  <a:t> </a:t>
                </a:r>
                <a14:m>
                  <m:oMath xmlns:m="http://schemas.openxmlformats.org/officeDocument/2006/math">
                    <m:r>
                      <a:rPr lang="en-US" sz="4400">
                        <a:solidFill>
                          <a:schemeClr val="tx1"/>
                        </a:solidFill>
                        <a:latin typeface="Cambria Math" panose="02040503050406030204" pitchFamily="18" charset="0"/>
                      </a:rPr>
                      <m:t>𝐹</m:t>
                    </m:r>
                    <m:d>
                      <m:dPr>
                        <m:ctrlPr>
                          <a:rPr lang="en-US" sz="4400" i="1">
                            <a:solidFill>
                              <a:schemeClr val="tx1"/>
                            </a:solidFill>
                            <a:latin typeface="Cambria Math" panose="02040503050406030204" pitchFamily="18" charset="0"/>
                          </a:rPr>
                        </m:ctrlPr>
                      </m:dPr>
                      <m:e>
                        <m:f>
                          <m:fPr>
                            <m:ctrlPr>
                              <a:rPr lang="en-US" sz="4400" i="1">
                                <a:solidFill>
                                  <a:schemeClr val="tx1"/>
                                </a:solidFill>
                                <a:latin typeface="Cambria Math" panose="02040503050406030204" pitchFamily="18" charset="0"/>
                              </a:rPr>
                            </m:ctrlPr>
                          </m:fPr>
                          <m:num>
                            <m:r>
                              <a:rPr lang="en-US" sz="4400">
                                <a:solidFill>
                                  <a:schemeClr val="tx1"/>
                                </a:solidFill>
                                <a:latin typeface="Cambria Math" panose="02040503050406030204" pitchFamily="18" charset="0"/>
                              </a:rPr>
                              <m:t>𝑝</m:t>
                            </m:r>
                          </m:num>
                          <m:den>
                            <m:r>
                              <a:rPr lang="en-US" sz="4400">
                                <a:solidFill>
                                  <a:schemeClr val="tx1"/>
                                </a:solidFill>
                                <a:latin typeface="Cambria Math" panose="02040503050406030204" pitchFamily="18" charset="0"/>
                              </a:rPr>
                              <m:t>2</m:t>
                            </m:r>
                          </m:den>
                        </m:f>
                        <m:r>
                          <m:rPr>
                            <m:nor/>
                          </m:rPr>
                          <a:rPr lang="en-US" sz="4400">
                            <a:solidFill>
                              <a:schemeClr val="tx1"/>
                            </a:solidFill>
                          </a:rPr>
                          <m:t> </m:t>
                        </m:r>
                        <m:r>
                          <a:rPr lang="en-US" sz="4400">
                            <a:solidFill>
                              <a:schemeClr val="tx1"/>
                            </a:solidFill>
                            <a:latin typeface="Cambria Math" panose="02040503050406030204" pitchFamily="18" charset="0"/>
                          </a:rPr>
                          <m:t>;</m:t>
                        </m:r>
                        <m:r>
                          <m:rPr>
                            <m:nor/>
                          </m:rPr>
                          <a:rPr lang="en-US" sz="4400">
                            <a:solidFill>
                              <a:schemeClr val="tx1"/>
                            </a:solidFill>
                          </a:rPr>
                          <m:t> </m:t>
                        </m:r>
                        <m:r>
                          <a:rPr lang="en-US" sz="4400">
                            <a:solidFill>
                              <a:schemeClr val="tx1"/>
                            </a:solidFill>
                            <a:latin typeface="Cambria Math" panose="02040503050406030204" pitchFamily="18" charset="0"/>
                          </a:rPr>
                          <m:t>0</m:t>
                        </m:r>
                      </m:e>
                    </m:d>
                  </m:oMath>
                </a14:m>
                <a:r>
                  <a:rPr lang="en-US" sz="4400" dirty="0">
                    <a:solidFill>
                      <a:schemeClr val="tx1"/>
                    </a:solidFill>
                  </a:rPr>
                  <a:t>.</a:t>
                </a:r>
              </a:p>
              <a:p>
                <a:pPr marL="342900" lvl="0" indent="-342900" algn="just">
                  <a:lnSpc>
                    <a:spcPct val="135000"/>
                  </a:lnSpc>
                  <a:spcBef>
                    <a:spcPts val="600"/>
                  </a:spcBef>
                  <a:buFont typeface="Symbol" panose="05050102010706020507" pitchFamily="18" charset="2"/>
                  <a:buChar char=""/>
                </a:pPr>
                <a:r>
                  <a:rPr lang="en-US" sz="4400" dirty="0" err="1"/>
                  <a:t>Trong</a:t>
                </a:r>
                <a:r>
                  <a:rPr lang="en-US" sz="4400" dirty="0"/>
                  <a:t> </a:t>
                </a:r>
                <a:r>
                  <a:rPr lang="en-US" sz="4400" dirty="0" err="1"/>
                  <a:t>phương</a:t>
                </a:r>
                <a:r>
                  <a:rPr lang="en-US" sz="4400" dirty="0"/>
                  <a:t> </a:t>
                </a:r>
                <a:r>
                  <a:rPr lang="en-US" sz="4400" dirty="0" err="1"/>
                  <a:t>trình</a:t>
                </a:r>
                <a:r>
                  <a:rPr lang="en-US" sz="4400" dirty="0"/>
                  <a:t> </a:t>
                </a:r>
                <a:r>
                  <a:rPr lang="en-US" sz="4400" dirty="0" err="1"/>
                  <a:t>chính</a:t>
                </a:r>
                <a:r>
                  <a:rPr lang="en-US" sz="4400" dirty="0"/>
                  <a:t> </a:t>
                </a:r>
                <a:r>
                  <a:rPr lang="en-US" sz="4400" dirty="0" err="1"/>
                  <a:t>tắc</a:t>
                </a:r>
                <a:r>
                  <a:rPr lang="en-US" sz="4400" dirty="0"/>
                  <a:t>, </a:t>
                </a:r>
                <a:r>
                  <a:rPr lang="en-US" sz="4400" dirty="0" err="1"/>
                  <a:t>các</a:t>
                </a:r>
                <a:r>
                  <a:rPr lang="en-US" sz="4400" dirty="0"/>
                  <a:t> </a:t>
                </a:r>
                <a:r>
                  <a:rPr lang="en-US" sz="4400" dirty="0" err="1"/>
                  <a:t>điểm</a:t>
                </a:r>
                <a:r>
                  <a:rPr lang="en-US" sz="4400" dirty="0"/>
                  <a:t> </a:t>
                </a:r>
                <a:r>
                  <a:rPr lang="en-US" sz="4400" dirty="0" err="1"/>
                  <a:t>thuộc</a:t>
                </a:r>
                <a:r>
                  <a:rPr lang="en-US" sz="4400" dirty="0"/>
                  <a:t> </a:t>
                </a:r>
                <a:r>
                  <a:rPr lang="en-US" sz="4400" dirty="0" err="1"/>
                  <a:t>parabol</a:t>
                </a:r>
                <a:r>
                  <a:rPr lang="en-US" sz="4400" dirty="0"/>
                  <a:t> </a:t>
                </a:r>
                <a:r>
                  <a:rPr lang="en-US" sz="4400" dirty="0" err="1"/>
                  <a:t>đều</a:t>
                </a:r>
                <a:r>
                  <a:rPr lang="en-US" sz="4400" dirty="0"/>
                  <a:t> </a:t>
                </a:r>
                <a:r>
                  <a:rPr lang="en-US" sz="4400" dirty="0" err="1"/>
                  <a:t>có</a:t>
                </a:r>
                <a:r>
                  <a:rPr lang="en-US" sz="4400" dirty="0"/>
                  <a:t> </a:t>
                </a:r>
                <a:r>
                  <a:rPr lang="en-US" sz="4400" dirty="0" err="1">
                    <a:solidFill>
                      <a:srgbClr val="0000FF"/>
                    </a:solidFill>
                  </a:rPr>
                  <a:t>hoành</a:t>
                </a:r>
                <a:r>
                  <a:rPr lang="en-US" sz="4400" dirty="0">
                    <a:solidFill>
                      <a:srgbClr val="0000FF"/>
                    </a:solidFill>
                  </a:rPr>
                  <a:t> </a:t>
                </a:r>
                <a:r>
                  <a:rPr lang="en-US" sz="4400" dirty="0" err="1">
                    <a:solidFill>
                      <a:srgbClr val="0000FF"/>
                    </a:solidFill>
                  </a:rPr>
                  <a:t>độ</a:t>
                </a:r>
                <a:r>
                  <a:rPr lang="en-US" sz="4400" dirty="0">
                    <a:solidFill>
                      <a:srgbClr val="0000FF"/>
                    </a:solidFill>
                  </a:rPr>
                  <a:t> </a:t>
                </a:r>
                <a:r>
                  <a:rPr lang="en-US" sz="4400" dirty="0" err="1">
                    <a:solidFill>
                      <a:srgbClr val="0000FF"/>
                    </a:solidFill>
                  </a:rPr>
                  <a:t>không</a:t>
                </a:r>
                <a:r>
                  <a:rPr lang="en-US" sz="4400" dirty="0">
                    <a:solidFill>
                      <a:srgbClr val="0000FF"/>
                    </a:solidFill>
                  </a:rPr>
                  <a:t> </a:t>
                </a:r>
                <a:r>
                  <a:rPr lang="en-US" sz="4400" dirty="0" err="1">
                    <a:solidFill>
                      <a:srgbClr val="0000FF"/>
                    </a:solidFill>
                  </a:rPr>
                  <a:t>âm</a:t>
                </a:r>
                <a:r>
                  <a:rPr lang="en-US" sz="4400" dirty="0"/>
                  <a:t>.</a:t>
                </a:r>
                <a:endParaRPr lang="en-US" sz="44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381000" y="4074950"/>
                <a:ext cx="23822891" cy="9183851"/>
              </a:xfrm>
              <a:prstGeom prst="rect">
                <a:avLst/>
              </a:prstGeom>
              <a:blipFill>
                <a:blip r:embed="rId3"/>
                <a:stretch>
                  <a:fillRect l="-1099"/>
                </a:stretch>
              </a:blipFill>
              <a:ln w="38100">
                <a:solidFill>
                  <a:srgbClr val="00B0F0"/>
                </a:solidFill>
              </a:ln>
            </p:spPr>
            <p:txBody>
              <a:bodyPr/>
              <a:lstStyle/>
              <a:p>
                <a:r>
                  <a:rPr lang="en-US">
                    <a:noFill/>
                  </a:rPr>
                  <a:t> </a:t>
                </a:r>
              </a:p>
            </p:txBody>
          </p:sp>
        </mc:Fallback>
      </mc:AlternateContent>
      <p:pic>
        <p:nvPicPr>
          <p:cNvPr id="6" name="Picture 5">
            <a:extLst>
              <a:ext uri="{FF2B5EF4-FFF2-40B4-BE49-F238E27FC236}">
                <a16:creationId xmlns:a16="http://schemas.microsoft.com/office/drawing/2014/main" xmlns="" id="{622E7DDD-75A5-4B42-8D3C-FA47128E283F}"/>
              </a:ext>
            </a:extLst>
          </p:cNvPr>
          <p:cNvPicPr/>
          <p:nvPr/>
        </p:nvPicPr>
        <p:blipFill>
          <a:blip r:embed="rId4">
            <a:extLst>
              <a:ext uri="{28A0092B-C50C-407E-A947-70E740481C1C}">
                <a14:useLocalDpi xmlns:a14="http://schemas.microsoft.com/office/drawing/2010/main" val="0"/>
              </a:ext>
            </a:extLst>
          </a:blip>
          <a:stretch>
            <a:fillRect/>
          </a:stretch>
        </p:blipFill>
        <p:spPr>
          <a:xfrm>
            <a:off x="18258613" y="4800600"/>
            <a:ext cx="5820587" cy="5334000"/>
          </a:xfrm>
          <a:prstGeom prst="rect">
            <a:avLst/>
          </a:prstGeom>
        </p:spPr>
      </p:pic>
      <p:sp>
        <p:nvSpPr>
          <p:cNvPr id="10" name="Title 1">
            <a:extLst>
              <a:ext uri="{FF2B5EF4-FFF2-40B4-BE49-F238E27FC236}">
                <a16:creationId xmlns:a16="http://schemas.microsoft.com/office/drawing/2014/main" xmlns="" id="{C9824706-AB77-4979-89C8-B733B5792AA8}"/>
              </a:ext>
            </a:extLst>
          </p:cNvPr>
          <p:cNvSpPr txBox="1">
            <a:spLocks/>
          </p:cNvSpPr>
          <p:nvPr/>
        </p:nvSpPr>
        <p:spPr>
          <a:xfrm>
            <a:off x="381000" y="1981200"/>
            <a:ext cx="9829800" cy="920010"/>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r>
              <a:rPr lang="en-US" sz="5000" b="1" dirty="0"/>
              <a:t>1. HÌNH DẠNG CỦA PARABOL</a:t>
            </a:r>
            <a:endParaRPr lang="en-US" sz="5000" dirty="0"/>
          </a:p>
        </p:txBody>
      </p:sp>
      <p:grpSp>
        <p:nvGrpSpPr>
          <p:cNvPr id="11" name="Group 10">
            <a:extLst>
              <a:ext uri="{FF2B5EF4-FFF2-40B4-BE49-F238E27FC236}">
                <a16:creationId xmlns:a16="http://schemas.microsoft.com/office/drawing/2014/main" xmlns="" id="{BDE28006-91C1-4E2B-BD20-343720E20DA5}"/>
              </a:ext>
            </a:extLst>
          </p:cNvPr>
          <p:cNvGrpSpPr/>
          <p:nvPr/>
        </p:nvGrpSpPr>
        <p:grpSpPr>
          <a:xfrm>
            <a:off x="381000" y="3042391"/>
            <a:ext cx="4114799" cy="762001"/>
            <a:chOff x="739068" y="1515168"/>
            <a:chExt cx="9473319" cy="968444"/>
          </a:xfrm>
        </p:grpSpPr>
        <p:sp>
          <p:nvSpPr>
            <p:cNvPr id="12" name="Freeform 71">
              <a:extLst>
                <a:ext uri="{FF2B5EF4-FFF2-40B4-BE49-F238E27FC236}">
                  <a16:creationId xmlns:a16="http://schemas.microsoft.com/office/drawing/2014/main" xmlns="" id="{5F457790-0AD2-4481-B1CC-1DC4E44BC1D6}"/>
                </a:ext>
              </a:extLst>
            </p:cNvPr>
            <p:cNvSpPr>
              <a:spLocks/>
            </p:cNvSpPr>
            <p:nvPr/>
          </p:nvSpPr>
          <p:spPr bwMode="auto">
            <a:xfrm flipH="1">
              <a:off x="3250419" y="2066147"/>
              <a:ext cx="6961968" cy="417465"/>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solidFill>
              <a:srgbClr val="B9EA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400">
                <a:latin typeface="+mj-lt"/>
              </a:endParaRPr>
            </a:p>
          </p:txBody>
        </p:sp>
        <p:grpSp>
          <p:nvGrpSpPr>
            <p:cNvPr id="13" name="Group 12">
              <a:extLst>
                <a:ext uri="{FF2B5EF4-FFF2-40B4-BE49-F238E27FC236}">
                  <a16:creationId xmlns:a16="http://schemas.microsoft.com/office/drawing/2014/main" xmlns="" id="{ED2DB644-18B0-4FCF-84AB-292FE6206FD2}"/>
                </a:ext>
              </a:extLst>
            </p:cNvPr>
            <p:cNvGrpSpPr/>
            <p:nvPr/>
          </p:nvGrpSpPr>
          <p:grpSpPr>
            <a:xfrm>
              <a:off x="739068" y="1515168"/>
              <a:ext cx="7738165" cy="960327"/>
              <a:chOff x="739068" y="1515168"/>
              <a:chExt cx="7738165" cy="960327"/>
            </a:xfrm>
          </p:grpSpPr>
          <p:sp>
            <p:nvSpPr>
              <p:cNvPr id="14" name="Freeform 71">
                <a:extLst>
                  <a:ext uri="{FF2B5EF4-FFF2-40B4-BE49-F238E27FC236}">
                    <a16:creationId xmlns:a16="http://schemas.microsoft.com/office/drawing/2014/main" xmlns="" id="{6BA65C56-5CDC-40E7-8B8F-8F2D80417657}"/>
                  </a:ext>
                </a:extLst>
              </p:cNvPr>
              <p:cNvSpPr>
                <a:spLocks/>
              </p:cNvSpPr>
              <p:nvPr/>
            </p:nvSpPr>
            <p:spPr bwMode="auto">
              <a:xfrm>
                <a:off x="739068" y="2058030"/>
                <a:ext cx="6961968" cy="417465"/>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solidFill>
                <a:srgbClr val="B9EA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400">
                  <a:latin typeface="+mj-lt"/>
                </a:endParaRPr>
              </a:p>
            </p:txBody>
          </p:sp>
          <p:sp>
            <p:nvSpPr>
              <p:cNvPr id="15" name="Oval 72">
                <a:extLst>
                  <a:ext uri="{FF2B5EF4-FFF2-40B4-BE49-F238E27FC236}">
                    <a16:creationId xmlns:a16="http://schemas.microsoft.com/office/drawing/2014/main" xmlns="" id="{78EFD7AC-50F2-4391-8661-5B97B7FF0A6B}"/>
                  </a:ext>
                </a:extLst>
              </p:cNvPr>
              <p:cNvSpPr>
                <a:spLocks noChangeArrowheads="1"/>
              </p:cNvSpPr>
              <p:nvPr/>
            </p:nvSpPr>
            <p:spPr bwMode="auto">
              <a:xfrm>
                <a:off x="1372407" y="1515168"/>
                <a:ext cx="285717" cy="280956"/>
              </a:xfrm>
              <a:prstGeom prst="ellipse">
                <a:avLst/>
              </a:pr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400">
                  <a:latin typeface="+mj-lt"/>
                </a:endParaRPr>
              </a:p>
            </p:txBody>
          </p:sp>
          <p:sp>
            <p:nvSpPr>
              <p:cNvPr id="16" name="Freeform 73">
                <a:extLst>
                  <a:ext uri="{FF2B5EF4-FFF2-40B4-BE49-F238E27FC236}">
                    <a16:creationId xmlns:a16="http://schemas.microsoft.com/office/drawing/2014/main" xmlns="" id="{8FD70D36-EBC5-4BEB-B2DB-6B0A8BA6A6B2}"/>
                  </a:ext>
                </a:extLst>
              </p:cNvPr>
              <p:cNvSpPr>
                <a:spLocks/>
              </p:cNvSpPr>
              <p:nvPr/>
            </p:nvSpPr>
            <p:spPr bwMode="auto">
              <a:xfrm>
                <a:off x="1300977" y="1773901"/>
                <a:ext cx="209526" cy="190478"/>
              </a:xfrm>
              <a:custGeom>
                <a:avLst/>
                <a:gdLst>
                  <a:gd name="T0" fmla="*/ 0 w 56"/>
                  <a:gd name="T1" fmla="*/ 18 h 51"/>
                  <a:gd name="T2" fmla="*/ 45 w 56"/>
                  <a:gd name="T3" fmla="*/ 10 h 51"/>
                  <a:gd name="T4" fmla="*/ 56 w 56"/>
                  <a:gd name="T5" fmla="*/ 12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7" y="0"/>
                      <a:pt x="45" y="10"/>
                    </a:cubicBezTo>
                    <a:cubicBezTo>
                      <a:pt x="51" y="12"/>
                      <a:pt x="52" y="12"/>
                      <a:pt x="56" y="12"/>
                    </a:cubicBezTo>
                    <a:cubicBezTo>
                      <a:pt x="55" y="30"/>
                      <a:pt x="56" y="51"/>
                      <a:pt x="56" y="51"/>
                    </a:cubicBezTo>
                    <a:cubicBezTo>
                      <a:pt x="56" y="51"/>
                      <a:pt x="30" y="24"/>
                      <a:pt x="0" y="18"/>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400">
                  <a:latin typeface="+mj-lt"/>
                </a:endParaRPr>
              </a:p>
            </p:txBody>
          </p:sp>
          <p:sp>
            <p:nvSpPr>
              <p:cNvPr id="17" name="Freeform 74">
                <a:extLst>
                  <a:ext uri="{FF2B5EF4-FFF2-40B4-BE49-F238E27FC236}">
                    <a16:creationId xmlns:a16="http://schemas.microsoft.com/office/drawing/2014/main" xmlns="" id="{7B67787A-6537-425C-9296-7C5EFFE9032D}"/>
                  </a:ext>
                </a:extLst>
              </p:cNvPr>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400">
                  <a:latin typeface="+mj-lt"/>
                </a:endParaRPr>
              </a:p>
            </p:txBody>
          </p:sp>
          <p:sp>
            <p:nvSpPr>
              <p:cNvPr id="18" name="Freeform 75">
                <a:extLst>
                  <a:ext uri="{FF2B5EF4-FFF2-40B4-BE49-F238E27FC236}">
                    <a16:creationId xmlns:a16="http://schemas.microsoft.com/office/drawing/2014/main" xmlns="" id="{0EA0DA6A-19CE-43AA-89A4-37E53E57856F}"/>
                  </a:ext>
                </a:extLst>
              </p:cNvPr>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400">
                  <a:latin typeface="+mj-lt"/>
                </a:endParaRPr>
              </a:p>
            </p:txBody>
          </p:sp>
          <p:sp>
            <p:nvSpPr>
              <p:cNvPr id="19" name="Freeform 76">
                <a:extLst>
                  <a:ext uri="{FF2B5EF4-FFF2-40B4-BE49-F238E27FC236}">
                    <a16:creationId xmlns:a16="http://schemas.microsoft.com/office/drawing/2014/main" xmlns="" id="{8D93422E-782E-489C-9232-F773AC1B57CC}"/>
                  </a:ext>
                </a:extLst>
              </p:cNvPr>
              <p:cNvSpPr>
                <a:spLocks/>
              </p:cNvSpPr>
              <p:nvPr/>
            </p:nvSpPr>
            <p:spPr bwMode="auto">
              <a:xfrm>
                <a:off x="1300977" y="1773901"/>
                <a:ext cx="415877" cy="190478"/>
              </a:xfrm>
              <a:custGeom>
                <a:avLst/>
                <a:gdLst>
                  <a:gd name="T0" fmla="*/ 72 w 111"/>
                  <a:gd name="T1" fmla="*/ 8 h 51"/>
                  <a:gd name="T2" fmla="*/ 56 w 111"/>
                  <a:gd name="T3" fmla="*/ 11 h 51"/>
                  <a:gd name="T4" fmla="*/ 39 w 111"/>
                  <a:gd name="T5" fmla="*/ 8 h 51"/>
                  <a:gd name="T6" fmla="*/ 0 w 111"/>
                  <a:gd name="T7" fmla="*/ 18 h 51"/>
                  <a:gd name="T8" fmla="*/ 56 w 111"/>
                  <a:gd name="T9" fmla="*/ 51 h 51"/>
                  <a:gd name="T10" fmla="*/ 111 w 111"/>
                  <a:gd name="T11" fmla="*/ 18 h 51"/>
                  <a:gd name="T12" fmla="*/ 72 w 111"/>
                  <a:gd name="T13" fmla="*/ 8 h 51"/>
                </a:gdLst>
                <a:ahLst/>
                <a:cxnLst>
                  <a:cxn ang="0">
                    <a:pos x="T0" y="T1"/>
                  </a:cxn>
                  <a:cxn ang="0">
                    <a:pos x="T2" y="T3"/>
                  </a:cxn>
                  <a:cxn ang="0">
                    <a:pos x="T4" y="T5"/>
                  </a:cxn>
                  <a:cxn ang="0">
                    <a:pos x="T6" y="T7"/>
                  </a:cxn>
                  <a:cxn ang="0">
                    <a:pos x="T8" y="T9"/>
                  </a:cxn>
                  <a:cxn ang="0">
                    <a:pos x="T10" y="T11"/>
                  </a:cxn>
                  <a:cxn ang="0">
                    <a:pos x="T12" y="T13"/>
                  </a:cxn>
                </a:cxnLst>
                <a:rect l="0" t="0" r="r" b="b"/>
                <a:pathLst>
                  <a:path w="111" h="51">
                    <a:moveTo>
                      <a:pt x="72" y="8"/>
                    </a:moveTo>
                    <a:cubicBezTo>
                      <a:pt x="63" y="11"/>
                      <a:pt x="59" y="11"/>
                      <a:pt x="56" y="11"/>
                    </a:cubicBezTo>
                    <a:cubicBezTo>
                      <a:pt x="52" y="11"/>
                      <a:pt x="48" y="11"/>
                      <a:pt x="39" y="8"/>
                    </a:cubicBezTo>
                    <a:cubicBezTo>
                      <a:pt x="10" y="0"/>
                      <a:pt x="0" y="18"/>
                      <a:pt x="0" y="18"/>
                    </a:cubicBezTo>
                    <a:cubicBezTo>
                      <a:pt x="30" y="24"/>
                      <a:pt x="56" y="51"/>
                      <a:pt x="56" y="51"/>
                    </a:cubicBezTo>
                    <a:cubicBezTo>
                      <a:pt x="56" y="51"/>
                      <a:pt x="82" y="24"/>
                      <a:pt x="111" y="18"/>
                    </a:cubicBezTo>
                    <a:cubicBezTo>
                      <a:pt x="111" y="18"/>
                      <a:pt x="101" y="0"/>
                      <a:pt x="72" y="8"/>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400">
                  <a:latin typeface="+mj-lt"/>
                </a:endParaRPr>
              </a:p>
            </p:txBody>
          </p:sp>
          <p:sp>
            <p:nvSpPr>
              <p:cNvPr id="20" name="Freeform 77">
                <a:extLst>
                  <a:ext uri="{FF2B5EF4-FFF2-40B4-BE49-F238E27FC236}">
                    <a16:creationId xmlns:a16="http://schemas.microsoft.com/office/drawing/2014/main" xmlns="" id="{B6284455-9D00-43D5-9C0A-825397DCBAD6}"/>
                  </a:ext>
                </a:extLst>
              </p:cNvPr>
              <p:cNvSpPr>
                <a:spLocks/>
              </p:cNvSpPr>
              <p:nvPr/>
            </p:nvSpPr>
            <p:spPr bwMode="auto">
              <a:xfrm>
                <a:off x="1226374" y="1853267"/>
                <a:ext cx="566671" cy="176193"/>
              </a:xfrm>
              <a:custGeom>
                <a:avLst/>
                <a:gdLst>
                  <a:gd name="T0" fmla="*/ 142 w 151"/>
                  <a:gd name="T1" fmla="*/ 1 h 47"/>
                  <a:gd name="T2" fmla="*/ 76 w 151"/>
                  <a:gd name="T3" fmla="*/ 40 h 47"/>
                  <a:gd name="T4" fmla="*/ 10 w 151"/>
                  <a:gd name="T5" fmla="*/ 1 h 47"/>
                  <a:gd name="T6" fmla="*/ 0 w 151"/>
                  <a:gd name="T7" fmla="*/ 7 h 47"/>
                  <a:gd name="T8" fmla="*/ 72 w 151"/>
                  <a:gd name="T9" fmla="*/ 47 h 47"/>
                  <a:gd name="T10" fmla="*/ 76 w 151"/>
                  <a:gd name="T11" fmla="*/ 47 h 47"/>
                  <a:gd name="T12" fmla="*/ 79 w 151"/>
                  <a:gd name="T13" fmla="*/ 47 h 47"/>
                  <a:gd name="T14" fmla="*/ 151 w 151"/>
                  <a:gd name="T15" fmla="*/ 7 h 47"/>
                  <a:gd name="T16" fmla="*/ 142 w 151"/>
                  <a:gd name="T17"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47">
                    <a:moveTo>
                      <a:pt x="142" y="1"/>
                    </a:moveTo>
                    <a:cubicBezTo>
                      <a:pt x="116" y="7"/>
                      <a:pt x="76" y="40"/>
                      <a:pt x="76" y="40"/>
                    </a:cubicBezTo>
                    <a:cubicBezTo>
                      <a:pt x="76" y="40"/>
                      <a:pt x="36" y="7"/>
                      <a:pt x="10" y="1"/>
                    </a:cubicBezTo>
                    <a:cubicBezTo>
                      <a:pt x="3" y="0"/>
                      <a:pt x="0" y="6"/>
                      <a:pt x="0" y="7"/>
                    </a:cubicBezTo>
                    <a:cubicBezTo>
                      <a:pt x="8" y="11"/>
                      <a:pt x="18" y="4"/>
                      <a:pt x="72" y="47"/>
                    </a:cubicBezTo>
                    <a:cubicBezTo>
                      <a:pt x="73" y="47"/>
                      <a:pt x="76" y="47"/>
                      <a:pt x="76" y="47"/>
                    </a:cubicBezTo>
                    <a:cubicBezTo>
                      <a:pt x="76" y="47"/>
                      <a:pt x="77" y="47"/>
                      <a:pt x="79" y="47"/>
                    </a:cubicBezTo>
                    <a:cubicBezTo>
                      <a:pt x="132" y="4"/>
                      <a:pt x="143" y="11"/>
                      <a:pt x="151" y="7"/>
                    </a:cubicBezTo>
                    <a:cubicBezTo>
                      <a:pt x="151" y="6"/>
                      <a:pt x="148" y="0"/>
                      <a:pt x="142" y="1"/>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400">
                  <a:latin typeface="+mj-lt"/>
                </a:endParaRPr>
              </a:p>
            </p:txBody>
          </p:sp>
          <p:sp>
            <p:nvSpPr>
              <p:cNvPr id="21" name="Freeform 78">
                <a:extLst>
                  <a:ext uri="{FF2B5EF4-FFF2-40B4-BE49-F238E27FC236}">
                    <a16:creationId xmlns:a16="http://schemas.microsoft.com/office/drawing/2014/main" xmlns="" id="{3FEB0FC0-5F49-4A59-8498-4523027A20CC}"/>
                  </a:ext>
                </a:extLst>
              </p:cNvPr>
              <p:cNvSpPr>
                <a:spLocks/>
              </p:cNvSpPr>
              <p:nvPr/>
            </p:nvSpPr>
            <p:spPr bwMode="auto">
              <a:xfrm>
                <a:off x="1515265" y="1908822"/>
                <a:ext cx="306352" cy="473020"/>
              </a:xfrm>
              <a:custGeom>
                <a:avLst/>
                <a:gdLst>
                  <a:gd name="T0" fmla="*/ 0 w 82"/>
                  <a:gd name="T1" fmla="*/ 40 h 126"/>
                  <a:gd name="T2" fmla="*/ 8 w 82"/>
                  <a:gd name="T3" fmla="*/ 40 h 126"/>
                  <a:gd name="T4" fmla="*/ 68 w 82"/>
                  <a:gd name="T5" fmla="*/ 0 h 126"/>
                  <a:gd name="T6" fmla="*/ 82 w 82"/>
                  <a:gd name="T7" fmla="*/ 0 h 126"/>
                  <a:gd name="T8" fmla="*/ 75 w 82"/>
                  <a:gd name="T9" fmla="*/ 89 h 126"/>
                  <a:gd name="T10" fmla="*/ 8 w 82"/>
                  <a:gd name="T11" fmla="*/ 126 h 126"/>
                  <a:gd name="T12" fmla="*/ 0 w 82"/>
                  <a:gd name="T13" fmla="*/ 126 h 126"/>
                  <a:gd name="T14" fmla="*/ 0 w 82"/>
                  <a:gd name="T15" fmla="*/ 40 h 126"/>
                  <a:gd name="T16" fmla="*/ 0 w 82"/>
                  <a:gd name="T17" fmla="*/ 4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126">
                    <a:moveTo>
                      <a:pt x="0" y="40"/>
                    </a:moveTo>
                    <a:cubicBezTo>
                      <a:pt x="8" y="40"/>
                      <a:pt x="8" y="40"/>
                      <a:pt x="8" y="40"/>
                    </a:cubicBezTo>
                    <a:cubicBezTo>
                      <a:pt x="8" y="40"/>
                      <a:pt x="37" y="9"/>
                      <a:pt x="68" y="0"/>
                    </a:cubicBezTo>
                    <a:cubicBezTo>
                      <a:pt x="71" y="0"/>
                      <a:pt x="82" y="0"/>
                      <a:pt x="82" y="0"/>
                    </a:cubicBezTo>
                    <a:cubicBezTo>
                      <a:pt x="82" y="0"/>
                      <a:pt x="75" y="71"/>
                      <a:pt x="75" y="89"/>
                    </a:cubicBezTo>
                    <a:cubicBezTo>
                      <a:pt x="68" y="89"/>
                      <a:pt x="40" y="90"/>
                      <a:pt x="8" y="126"/>
                    </a:cubicBezTo>
                    <a:cubicBezTo>
                      <a:pt x="0" y="126"/>
                      <a:pt x="0" y="126"/>
                      <a:pt x="0" y="126"/>
                    </a:cubicBezTo>
                    <a:cubicBezTo>
                      <a:pt x="0" y="40"/>
                      <a:pt x="0" y="40"/>
                      <a:pt x="0" y="40"/>
                    </a:cubicBezTo>
                    <a:cubicBezTo>
                      <a:pt x="0" y="40"/>
                      <a:pt x="0" y="40"/>
                      <a:pt x="0" y="40"/>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400">
                  <a:latin typeface="+mj-lt"/>
                </a:endParaRPr>
              </a:p>
            </p:txBody>
          </p:sp>
          <p:sp>
            <p:nvSpPr>
              <p:cNvPr id="22" name="Freeform 79">
                <a:extLst>
                  <a:ext uri="{FF2B5EF4-FFF2-40B4-BE49-F238E27FC236}">
                    <a16:creationId xmlns:a16="http://schemas.microsoft.com/office/drawing/2014/main" xmlns="" id="{9B56B957-D7EE-44C4-86AE-06B7EBD1489D}"/>
                  </a:ext>
                </a:extLst>
              </p:cNvPr>
              <p:cNvSpPr>
                <a:spLocks/>
              </p:cNvSpPr>
              <p:nvPr/>
            </p:nvSpPr>
            <p:spPr bwMode="auto">
              <a:xfrm>
                <a:off x="1204151" y="1908822"/>
                <a:ext cx="617466" cy="473020"/>
              </a:xfrm>
              <a:custGeom>
                <a:avLst/>
                <a:gdLst>
                  <a:gd name="T0" fmla="*/ 151 w 165"/>
                  <a:gd name="T1" fmla="*/ 0 h 126"/>
                  <a:gd name="T2" fmla="*/ 91 w 165"/>
                  <a:gd name="T3" fmla="*/ 40 h 126"/>
                  <a:gd name="T4" fmla="*/ 84 w 165"/>
                  <a:gd name="T5" fmla="*/ 40 h 126"/>
                  <a:gd name="T6" fmla="*/ 81 w 165"/>
                  <a:gd name="T7" fmla="*/ 40 h 126"/>
                  <a:gd name="T8" fmla="*/ 75 w 165"/>
                  <a:gd name="T9" fmla="*/ 40 h 126"/>
                  <a:gd name="T10" fmla="*/ 16 w 165"/>
                  <a:gd name="T11" fmla="*/ 0 h 126"/>
                  <a:gd name="T12" fmla="*/ 0 w 165"/>
                  <a:gd name="T13" fmla="*/ 0 h 126"/>
                  <a:gd name="T14" fmla="*/ 9 w 165"/>
                  <a:gd name="T15" fmla="*/ 89 h 126"/>
                  <a:gd name="T16" fmla="*/ 75 w 165"/>
                  <a:gd name="T17" fmla="*/ 126 h 126"/>
                  <a:gd name="T18" fmla="*/ 83 w 165"/>
                  <a:gd name="T19" fmla="*/ 126 h 126"/>
                  <a:gd name="T20" fmla="*/ 91 w 165"/>
                  <a:gd name="T21" fmla="*/ 126 h 126"/>
                  <a:gd name="T22" fmla="*/ 158 w 165"/>
                  <a:gd name="T23" fmla="*/ 89 h 126"/>
                  <a:gd name="T24" fmla="*/ 165 w 165"/>
                  <a:gd name="T25" fmla="*/ 0 h 126"/>
                  <a:gd name="T26" fmla="*/ 151 w 165"/>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26">
                    <a:moveTo>
                      <a:pt x="151" y="0"/>
                    </a:moveTo>
                    <a:cubicBezTo>
                      <a:pt x="120" y="9"/>
                      <a:pt x="91" y="40"/>
                      <a:pt x="91" y="40"/>
                    </a:cubicBezTo>
                    <a:cubicBezTo>
                      <a:pt x="84" y="40"/>
                      <a:pt x="84" y="40"/>
                      <a:pt x="84" y="40"/>
                    </a:cubicBezTo>
                    <a:cubicBezTo>
                      <a:pt x="81" y="40"/>
                      <a:pt x="81" y="40"/>
                      <a:pt x="81" y="40"/>
                    </a:cubicBezTo>
                    <a:cubicBezTo>
                      <a:pt x="75" y="40"/>
                      <a:pt x="75" y="40"/>
                      <a:pt x="75" y="40"/>
                    </a:cubicBezTo>
                    <a:cubicBezTo>
                      <a:pt x="75" y="40"/>
                      <a:pt x="46" y="9"/>
                      <a:pt x="16" y="0"/>
                    </a:cubicBezTo>
                    <a:cubicBezTo>
                      <a:pt x="12" y="0"/>
                      <a:pt x="0" y="0"/>
                      <a:pt x="0" y="0"/>
                    </a:cubicBezTo>
                    <a:cubicBezTo>
                      <a:pt x="0" y="0"/>
                      <a:pt x="9" y="71"/>
                      <a:pt x="9" y="89"/>
                    </a:cubicBezTo>
                    <a:cubicBezTo>
                      <a:pt x="14" y="89"/>
                      <a:pt x="43" y="90"/>
                      <a:pt x="75" y="126"/>
                    </a:cubicBezTo>
                    <a:cubicBezTo>
                      <a:pt x="83" y="126"/>
                      <a:pt x="83" y="126"/>
                      <a:pt x="83" y="126"/>
                    </a:cubicBezTo>
                    <a:cubicBezTo>
                      <a:pt x="83" y="126"/>
                      <a:pt x="83" y="126"/>
                      <a:pt x="91" y="126"/>
                    </a:cubicBezTo>
                    <a:cubicBezTo>
                      <a:pt x="123" y="90"/>
                      <a:pt x="151" y="89"/>
                      <a:pt x="158" y="89"/>
                    </a:cubicBezTo>
                    <a:cubicBezTo>
                      <a:pt x="158" y="71"/>
                      <a:pt x="165" y="0"/>
                      <a:pt x="165" y="0"/>
                    </a:cubicBezTo>
                    <a:cubicBezTo>
                      <a:pt x="165" y="0"/>
                      <a:pt x="154" y="0"/>
                      <a:pt x="151" y="0"/>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400">
                  <a:latin typeface="+mj-lt"/>
                </a:endParaRPr>
              </a:p>
            </p:txBody>
          </p:sp>
          <p:sp>
            <p:nvSpPr>
              <p:cNvPr id="23" name="Freeform 80">
                <a:extLst>
                  <a:ext uri="{FF2B5EF4-FFF2-40B4-BE49-F238E27FC236}">
                    <a16:creationId xmlns:a16="http://schemas.microsoft.com/office/drawing/2014/main" xmlns="" id="{5BFE7010-1CD7-4228-B441-3273A53C5B49}"/>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 name="T8" fmla="*/ 0 w 19"/>
                  <a:gd name="T9" fmla="*/ 204 h 204"/>
                  <a:gd name="T10" fmla="*/ 0 w 19"/>
                  <a:gd name="T11" fmla="*/ 204 h 204"/>
                </a:gdLst>
                <a:ahLst/>
                <a:cxnLst>
                  <a:cxn ang="0">
                    <a:pos x="T0" y="T1"/>
                  </a:cxn>
                  <a:cxn ang="0">
                    <a:pos x="T2" y="T3"/>
                  </a:cxn>
                  <a:cxn ang="0">
                    <a:pos x="T4" y="T5"/>
                  </a:cxn>
                  <a:cxn ang="0">
                    <a:pos x="T6" y="T7"/>
                  </a:cxn>
                  <a:cxn ang="0">
                    <a:pos x="T8" y="T9"/>
                  </a:cxn>
                  <a:cxn ang="0">
                    <a:pos x="T10" y="T11"/>
                  </a:cxn>
                </a:cxnLst>
                <a:rect l="0" t="0" r="r" b="b"/>
                <a:pathLst>
                  <a:path w="19" h="204">
                    <a:moveTo>
                      <a:pt x="0" y="204"/>
                    </a:moveTo>
                    <a:lnTo>
                      <a:pt x="0" y="0"/>
                    </a:lnTo>
                    <a:lnTo>
                      <a:pt x="19" y="0"/>
                    </a:lnTo>
                    <a:lnTo>
                      <a:pt x="0" y="204"/>
                    </a:lnTo>
                    <a:lnTo>
                      <a:pt x="0" y="204"/>
                    </a:lnTo>
                    <a:lnTo>
                      <a:pt x="0" y="204"/>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400">
                  <a:latin typeface="+mj-lt"/>
                </a:endParaRPr>
              </a:p>
            </p:txBody>
          </p:sp>
          <p:sp>
            <p:nvSpPr>
              <p:cNvPr id="24" name="Freeform 81">
                <a:extLst>
                  <a:ext uri="{FF2B5EF4-FFF2-40B4-BE49-F238E27FC236}">
                    <a16:creationId xmlns:a16="http://schemas.microsoft.com/office/drawing/2014/main" xmlns="" id="{939D24FC-E925-4F34-9406-A6A0305295AA}"/>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Lst>
                <a:ahLst/>
                <a:cxnLst>
                  <a:cxn ang="0">
                    <a:pos x="T0" y="T1"/>
                  </a:cxn>
                  <a:cxn ang="0">
                    <a:pos x="T2" y="T3"/>
                  </a:cxn>
                  <a:cxn ang="0">
                    <a:pos x="T4" y="T5"/>
                  </a:cxn>
                  <a:cxn ang="0">
                    <a:pos x="T6" y="T7"/>
                  </a:cxn>
                </a:cxnLst>
                <a:rect l="0" t="0" r="r" b="b"/>
                <a:pathLst>
                  <a:path w="19" h="204">
                    <a:moveTo>
                      <a:pt x="0" y="204"/>
                    </a:moveTo>
                    <a:lnTo>
                      <a:pt x="0" y="0"/>
                    </a:lnTo>
                    <a:lnTo>
                      <a:pt x="19" y="0"/>
                    </a:lnTo>
                    <a:lnTo>
                      <a:pt x="0" y="204"/>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400">
                  <a:latin typeface="+mj-lt"/>
                </a:endParaRPr>
              </a:p>
            </p:txBody>
          </p:sp>
          <p:sp>
            <p:nvSpPr>
              <p:cNvPr id="25" name="Freeform 82">
                <a:extLst>
                  <a:ext uri="{FF2B5EF4-FFF2-40B4-BE49-F238E27FC236}">
                    <a16:creationId xmlns:a16="http://schemas.microsoft.com/office/drawing/2014/main" xmlns="" id="{59B27F2A-9AE5-453B-AE0A-EB752772DFF4}"/>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Lst>
                <a:ahLst/>
                <a:cxnLst>
                  <a:cxn ang="0">
                    <a:pos x="T0" y="T1"/>
                  </a:cxn>
                  <a:cxn ang="0">
                    <a:pos x="T2" y="T3"/>
                  </a:cxn>
                  <a:cxn ang="0">
                    <a:pos x="T4" y="T5"/>
                  </a:cxn>
                </a:cxnLst>
                <a:rect l="0" t="0" r="r" b="b"/>
                <a:pathLst>
                  <a:path w="19" h="204">
                    <a:moveTo>
                      <a:pt x="0" y="204"/>
                    </a:moveTo>
                    <a:lnTo>
                      <a:pt x="0" y="0"/>
                    </a:lnTo>
                    <a:lnTo>
                      <a:pt x="1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400">
                  <a:latin typeface="+mj-lt"/>
                </a:endParaRPr>
              </a:p>
            </p:txBody>
          </p:sp>
          <p:sp>
            <p:nvSpPr>
              <p:cNvPr id="26" name="TextBox 25">
                <a:extLst>
                  <a:ext uri="{FF2B5EF4-FFF2-40B4-BE49-F238E27FC236}">
                    <a16:creationId xmlns:a16="http://schemas.microsoft.com/office/drawing/2014/main" xmlns="" id="{B3B62A16-3318-435D-BBC8-B84B386036A4}"/>
                  </a:ext>
                </a:extLst>
              </p:cNvPr>
              <p:cNvSpPr txBox="1"/>
              <p:nvPr/>
            </p:nvSpPr>
            <p:spPr>
              <a:xfrm>
                <a:off x="2132731" y="1706054"/>
                <a:ext cx="6344502" cy="615553"/>
              </a:xfrm>
              <a:prstGeom prst="rect">
                <a:avLst/>
              </a:prstGeom>
              <a:noFill/>
            </p:spPr>
            <p:txBody>
              <a:bodyPr wrap="square" rtlCol="0">
                <a:spAutoFit/>
              </a:bodyPr>
              <a:lstStyle/>
              <a:p>
                <a:pPr algn="ctr"/>
                <a:r>
                  <a:rPr lang="en-US" sz="3400" b="1" dirty="0">
                    <a:ln>
                      <a:solidFill>
                        <a:srgbClr val="008000"/>
                      </a:solidFill>
                    </a:ln>
                    <a:solidFill>
                      <a:srgbClr val="008000"/>
                    </a:solidFill>
                    <a:latin typeface="Tahoma" panose="020B0604030504040204" pitchFamily="34" charset="0"/>
                    <a:ea typeface="Tahoma" panose="020B0604030504040204" pitchFamily="34" charset="0"/>
                    <a:cs typeface="Tahoma" panose="020B0604030504040204" pitchFamily="34" charset="0"/>
                  </a:rPr>
                  <a:t>NHẬN XÉT</a:t>
                </a:r>
              </a:p>
            </p:txBody>
          </p:sp>
        </p:grpSp>
      </p:grpSp>
    </p:spTree>
    <p:extLst>
      <p:ext uri="{BB962C8B-B14F-4D97-AF65-F5344CB8AC3E}">
        <p14:creationId xmlns:p14="http://schemas.microsoft.com/office/powerpoint/2010/main" val="19269341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9">
                                            <p:txEl>
                                              <p:pRg st="0" end="0"/>
                                            </p:txEl>
                                          </p:spTgt>
                                        </p:tgtEl>
                                        <p:attrNameLst>
                                          <p:attrName>style.visibility</p:attrName>
                                        </p:attrNameLst>
                                      </p:cBhvr>
                                      <p:to>
                                        <p:strVal val="visible"/>
                                      </p:to>
                                    </p:set>
                                    <p:animEffect transition="in" filter="fade">
                                      <p:cBhvr>
                                        <p:cTn id="7" dur="500"/>
                                        <p:tgtEl>
                                          <p:spTgt spid="99">
                                            <p:txEl>
                                              <p:pRg st="0" end="0"/>
                                            </p:txEl>
                                          </p:spTgt>
                                        </p:tgtEl>
                                      </p:cBhvr>
                                    </p:animEffect>
                                  </p:childTnLst>
                                </p:cTn>
                              </p:par>
                              <p:par>
                                <p:cTn id="8" presetID="22" presetClass="entr" presetSubtype="1" fill="hold" nodeType="withEffect">
                                  <p:stCondLst>
                                    <p:cond delay="0"/>
                                  </p:stCondLst>
                                  <p:childTnLst>
                                    <p:set>
                                      <p:cBhvr>
                                        <p:cTn id="9" dur="1" fill="hold">
                                          <p:stCondLst>
                                            <p:cond delay="0"/>
                                          </p:stCondLst>
                                        </p:cTn>
                                        <p:tgtEl>
                                          <p:spTgt spid="99">
                                            <p:txEl>
                                              <p:pRg st="1" end="1"/>
                                            </p:txEl>
                                          </p:spTgt>
                                        </p:tgtEl>
                                        <p:attrNameLst>
                                          <p:attrName>style.visibility</p:attrName>
                                        </p:attrNameLst>
                                      </p:cBhvr>
                                      <p:to>
                                        <p:strVal val="visible"/>
                                      </p:to>
                                    </p:set>
                                    <p:animEffect transition="in" filter="wipe(up)">
                                      <p:cBhvr>
                                        <p:cTn id="10" dur="500"/>
                                        <p:tgtEl>
                                          <p:spTgt spid="99">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99">
                                            <p:txEl>
                                              <p:pRg st="2" end="2"/>
                                            </p:txEl>
                                          </p:spTgt>
                                        </p:tgtEl>
                                        <p:attrNameLst>
                                          <p:attrName>style.visibility</p:attrName>
                                        </p:attrNameLst>
                                      </p:cBhvr>
                                      <p:to>
                                        <p:strVal val="visible"/>
                                      </p:to>
                                    </p:set>
                                    <p:animEffect transition="in" filter="barn(inVertical)">
                                      <p:cBhvr>
                                        <p:cTn id="18" dur="500"/>
                                        <p:tgtEl>
                                          <p:spTgt spid="99">
                                            <p:txEl>
                                              <p:pRg st="2" end="2"/>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99">
                                            <p:txEl>
                                              <p:pRg st="3" end="3"/>
                                            </p:txEl>
                                          </p:spTgt>
                                        </p:tgtEl>
                                        <p:attrNameLst>
                                          <p:attrName>style.visibility</p:attrName>
                                        </p:attrNameLst>
                                      </p:cBhvr>
                                      <p:to>
                                        <p:strVal val="visible"/>
                                      </p:to>
                                    </p:set>
                                    <p:animEffect transition="in" filter="barn(inVertical)">
                                      <p:cBhvr>
                                        <p:cTn id="21" dur="500"/>
                                        <p:tgtEl>
                                          <p:spTgt spid="99">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99">
                                            <p:txEl>
                                              <p:pRg st="4" end="4"/>
                                            </p:txEl>
                                          </p:spTgt>
                                        </p:tgtEl>
                                        <p:attrNameLst>
                                          <p:attrName>style.visibility</p:attrName>
                                        </p:attrNameLst>
                                      </p:cBhvr>
                                      <p:to>
                                        <p:strVal val="visible"/>
                                      </p:to>
                                    </p:set>
                                    <p:animEffect transition="in" filter="barn(inVertical)">
                                      <p:cBhvr>
                                        <p:cTn id="26" dur="500"/>
                                        <p:tgtEl>
                                          <p:spTgt spid="99">
                                            <p:txEl>
                                              <p:pRg st="4" end="4"/>
                                            </p:txEl>
                                          </p:spTgt>
                                        </p:tgtEl>
                                      </p:cBhvr>
                                    </p:animEffect>
                                  </p:childTnLst>
                                </p:cTn>
                              </p:par>
                              <p:par>
                                <p:cTn id="27" presetID="16" presetClass="entr" presetSubtype="21" fill="hold" nodeType="withEffect">
                                  <p:stCondLst>
                                    <p:cond delay="0"/>
                                  </p:stCondLst>
                                  <p:childTnLst>
                                    <p:set>
                                      <p:cBhvr>
                                        <p:cTn id="28" dur="1" fill="hold">
                                          <p:stCondLst>
                                            <p:cond delay="0"/>
                                          </p:stCondLst>
                                        </p:cTn>
                                        <p:tgtEl>
                                          <p:spTgt spid="99">
                                            <p:txEl>
                                              <p:pRg st="5" end="5"/>
                                            </p:txEl>
                                          </p:spTgt>
                                        </p:tgtEl>
                                        <p:attrNameLst>
                                          <p:attrName>style.visibility</p:attrName>
                                        </p:attrNameLst>
                                      </p:cBhvr>
                                      <p:to>
                                        <p:strVal val="visible"/>
                                      </p:to>
                                    </p:set>
                                    <p:animEffect transition="in" filter="barn(inVertical)">
                                      <p:cBhvr>
                                        <p:cTn id="29" dur="500"/>
                                        <p:tgtEl>
                                          <p:spTgt spid="99">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99">
                                            <p:txEl>
                                              <p:pRg st="6" end="6"/>
                                            </p:txEl>
                                          </p:spTgt>
                                        </p:tgtEl>
                                        <p:attrNameLst>
                                          <p:attrName>style.visibility</p:attrName>
                                        </p:attrNameLst>
                                      </p:cBhvr>
                                      <p:to>
                                        <p:strVal val="visible"/>
                                      </p:to>
                                    </p:set>
                                    <p:animEffect transition="in" filter="wipe(down)">
                                      <p:cBhvr>
                                        <p:cTn id="34" dur="500"/>
                                        <p:tgtEl>
                                          <p:spTgt spid="99">
                                            <p:txEl>
                                              <p:pRg st="6" end="6"/>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99">
                                            <p:txEl>
                                              <p:pRg st="7" end="7"/>
                                            </p:txEl>
                                          </p:spTgt>
                                        </p:tgtEl>
                                        <p:attrNameLst>
                                          <p:attrName>style.visibility</p:attrName>
                                        </p:attrNameLst>
                                      </p:cBhvr>
                                      <p:to>
                                        <p:strVal val="visible"/>
                                      </p:to>
                                    </p:set>
                                    <p:animEffect transition="in" filter="wipe(down)">
                                      <p:cBhvr>
                                        <p:cTn id="39" dur="500"/>
                                        <p:tgtEl>
                                          <p:spTgt spid="99">
                                            <p:txEl>
                                              <p:pRg st="7" end="7"/>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1" presetClass="emph" presetSubtype="0" fill="hold" grpId="0" nodeType="clickEffect">
                                  <p:stCondLst>
                                    <p:cond delay="0"/>
                                  </p:stCondLst>
                                  <p:childTnLst>
                                    <p:animClr clrSpc="hsl" dir="cw">
                                      <p:cBhvr override="childStyle">
                                        <p:cTn id="43" dur="500" fill="hold"/>
                                        <p:tgtEl>
                                          <p:spTgt spid="99">
                                            <p:bg/>
                                          </p:spTgt>
                                        </p:tgtEl>
                                        <p:attrNameLst>
                                          <p:attrName>style.color</p:attrName>
                                        </p:attrNameLst>
                                      </p:cBhvr>
                                      <p:by>
                                        <p:hsl h="7200000" s="0" l="0"/>
                                      </p:by>
                                    </p:animClr>
                                    <p:animClr clrSpc="hsl" dir="cw">
                                      <p:cBhvr>
                                        <p:cTn id="44" dur="500" fill="hold"/>
                                        <p:tgtEl>
                                          <p:spTgt spid="99">
                                            <p:bg/>
                                          </p:spTgt>
                                        </p:tgtEl>
                                        <p:attrNameLst>
                                          <p:attrName>fillcolor</p:attrName>
                                        </p:attrNameLst>
                                      </p:cBhvr>
                                      <p:by>
                                        <p:hsl h="7200000" s="0" l="0"/>
                                      </p:by>
                                    </p:animClr>
                                    <p:animClr clrSpc="hsl" dir="cw">
                                      <p:cBhvr>
                                        <p:cTn id="45" dur="500" fill="hold"/>
                                        <p:tgtEl>
                                          <p:spTgt spid="99">
                                            <p:bg/>
                                          </p:spTgt>
                                        </p:tgtEl>
                                        <p:attrNameLst>
                                          <p:attrName>stroke.color</p:attrName>
                                        </p:attrNameLst>
                                      </p:cBhvr>
                                      <p:by>
                                        <p:hsl h="7200000" s="0" l="0"/>
                                      </p:by>
                                    </p:animClr>
                                    <p:set>
                                      <p:cBhvr>
                                        <p:cTn id="46" dur="500" fill="hold"/>
                                        <p:tgtEl>
                                          <p:spTgt spid="99">
                                            <p:bg/>
                                          </p:spTgt>
                                        </p:tgtEl>
                                        <p:attrNameLst>
                                          <p:attrName>fill.type</p:attrName>
                                        </p:attrNameLst>
                                      </p:cBhvr>
                                      <p:to>
                                        <p:strVal val="solid"/>
                                      </p:to>
                                    </p:set>
                                  </p:childTnLst>
                                </p:cTn>
                              </p:par>
                              <p:par>
                                <p:cTn id="47" presetID="21" presetClass="emph" presetSubtype="0" fill="hold" grpId="0" nodeType="withEffect">
                                  <p:stCondLst>
                                    <p:cond delay="0"/>
                                  </p:stCondLst>
                                  <p:childTnLst>
                                    <p:animClr clrSpc="hsl" dir="cw">
                                      <p:cBhvr override="childStyle">
                                        <p:cTn id="48" dur="500" fill="hold"/>
                                        <p:tgtEl>
                                          <p:spTgt spid="99">
                                            <p:txEl>
                                              <p:pRg st="0" end="0"/>
                                            </p:txEl>
                                          </p:spTgt>
                                        </p:tgtEl>
                                        <p:attrNameLst>
                                          <p:attrName>style.color</p:attrName>
                                        </p:attrNameLst>
                                      </p:cBhvr>
                                      <p:by>
                                        <p:hsl h="7200000" s="0" l="0"/>
                                      </p:by>
                                    </p:animClr>
                                    <p:animClr clrSpc="hsl" dir="cw">
                                      <p:cBhvr>
                                        <p:cTn id="49" dur="500" fill="hold"/>
                                        <p:tgtEl>
                                          <p:spTgt spid="99">
                                            <p:txEl>
                                              <p:pRg st="0" end="0"/>
                                            </p:txEl>
                                          </p:spTgt>
                                        </p:tgtEl>
                                        <p:attrNameLst>
                                          <p:attrName>fillcolor</p:attrName>
                                        </p:attrNameLst>
                                      </p:cBhvr>
                                      <p:by>
                                        <p:hsl h="7200000" s="0" l="0"/>
                                      </p:by>
                                    </p:animClr>
                                    <p:animClr clrSpc="hsl" dir="cw">
                                      <p:cBhvr>
                                        <p:cTn id="50" dur="500" fill="hold"/>
                                        <p:tgtEl>
                                          <p:spTgt spid="99">
                                            <p:txEl>
                                              <p:pRg st="0" end="0"/>
                                            </p:txEl>
                                          </p:spTgt>
                                        </p:tgtEl>
                                        <p:attrNameLst>
                                          <p:attrName>stroke.color</p:attrName>
                                        </p:attrNameLst>
                                      </p:cBhvr>
                                      <p:by>
                                        <p:hsl h="7200000" s="0" l="0"/>
                                      </p:by>
                                    </p:animClr>
                                    <p:set>
                                      <p:cBhvr>
                                        <p:cTn id="51" dur="500" fill="hold"/>
                                        <p:tgtEl>
                                          <p:spTgt spid="99">
                                            <p:txEl>
                                              <p:pRg st="0" end="0"/>
                                            </p:txEl>
                                          </p:spTgt>
                                        </p:tgtEl>
                                        <p:attrNameLst>
                                          <p:attrName>fill.type</p:attrName>
                                        </p:attrNameLst>
                                      </p:cBhvr>
                                      <p:to>
                                        <p:strVal val="solid"/>
                                      </p:to>
                                    </p:set>
                                  </p:childTnLst>
                                </p:cTn>
                              </p:par>
                              <p:par>
                                <p:cTn id="52" presetID="21" presetClass="emph" presetSubtype="0" fill="hold" grpId="0" nodeType="withEffect">
                                  <p:stCondLst>
                                    <p:cond delay="0"/>
                                  </p:stCondLst>
                                  <p:childTnLst>
                                    <p:animClr clrSpc="hsl" dir="cw">
                                      <p:cBhvr override="childStyle">
                                        <p:cTn id="53" dur="500" fill="hold"/>
                                        <p:tgtEl>
                                          <p:spTgt spid="99">
                                            <p:txEl>
                                              <p:pRg st="1" end="1"/>
                                            </p:txEl>
                                          </p:spTgt>
                                        </p:tgtEl>
                                        <p:attrNameLst>
                                          <p:attrName>style.color</p:attrName>
                                        </p:attrNameLst>
                                      </p:cBhvr>
                                      <p:by>
                                        <p:hsl h="7200000" s="0" l="0"/>
                                      </p:by>
                                    </p:animClr>
                                    <p:animClr clrSpc="hsl" dir="cw">
                                      <p:cBhvr>
                                        <p:cTn id="54" dur="500" fill="hold"/>
                                        <p:tgtEl>
                                          <p:spTgt spid="99">
                                            <p:txEl>
                                              <p:pRg st="1" end="1"/>
                                            </p:txEl>
                                          </p:spTgt>
                                        </p:tgtEl>
                                        <p:attrNameLst>
                                          <p:attrName>fillcolor</p:attrName>
                                        </p:attrNameLst>
                                      </p:cBhvr>
                                      <p:by>
                                        <p:hsl h="7200000" s="0" l="0"/>
                                      </p:by>
                                    </p:animClr>
                                    <p:animClr clrSpc="hsl" dir="cw">
                                      <p:cBhvr>
                                        <p:cTn id="55" dur="500" fill="hold"/>
                                        <p:tgtEl>
                                          <p:spTgt spid="99">
                                            <p:txEl>
                                              <p:pRg st="1" end="1"/>
                                            </p:txEl>
                                          </p:spTgt>
                                        </p:tgtEl>
                                        <p:attrNameLst>
                                          <p:attrName>stroke.color</p:attrName>
                                        </p:attrNameLst>
                                      </p:cBhvr>
                                      <p:by>
                                        <p:hsl h="7200000" s="0" l="0"/>
                                      </p:by>
                                    </p:animClr>
                                    <p:set>
                                      <p:cBhvr>
                                        <p:cTn id="56" dur="500" fill="hold"/>
                                        <p:tgtEl>
                                          <p:spTgt spid="99">
                                            <p:txEl>
                                              <p:pRg st="1" end="1"/>
                                            </p:txEl>
                                          </p:spTgt>
                                        </p:tgtEl>
                                        <p:attrNameLst>
                                          <p:attrName>fill.type</p:attrName>
                                        </p:attrNameLst>
                                      </p:cBhvr>
                                      <p:to>
                                        <p:strVal val="solid"/>
                                      </p:to>
                                    </p:set>
                                  </p:childTnLst>
                                </p:cTn>
                              </p:par>
                              <p:par>
                                <p:cTn id="57" presetID="21" presetClass="emph" presetSubtype="0" fill="hold" grpId="0" nodeType="withEffect">
                                  <p:stCondLst>
                                    <p:cond delay="0"/>
                                  </p:stCondLst>
                                  <p:childTnLst>
                                    <p:animClr clrSpc="hsl" dir="cw">
                                      <p:cBhvr override="childStyle">
                                        <p:cTn id="58" dur="500" fill="hold"/>
                                        <p:tgtEl>
                                          <p:spTgt spid="99">
                                            <p:txEl>
                                              <p:pRg st="2" end="2"/>
                                            </p:txEl>
                                          </p:spTgt>
                                        </p:tgtEl>
                                        <p:attrNameLst>
                                          <p:attrName>style.color</p:attrName>
                                        </p:attrNameLst>
                                      </p:cBhvr>
                                      <p:by>
                                        <p:hsl h="7200000" s="0" l="0"/>
                                      </p:by>
                                    </p:animClr>
                                    <p:animClr clrSpc="hsl" dir="cw">
                                      <p:cBhvr>
                                        <p:cTn id="59" dur="500" fill="hold"/>
                                        <p:tgtEl>
                                          <p:spTgt spid="99">
                                            <p:txEl>
                                              <p:pRg st="2" end="2"/>
                                            </p:txEl>
                                          </p:spTgt>
                                        </p:tgtEl>
                                        <p:attrNameLst>
                                          <p:attrName>fillcolor</p:attrName>
                                        </p:attrNameLst>
                                      </p:cBhvr>
                                      <p:by>
                                        <p:hsl h="7200000" s="0" l="0"/>
                                      </p:by>
                                    </p:animClr>
                                    <p:animClr clrSpc="hsl" dir="cw">
                                      <p:cBhvr>
                                        <p:cTn id="60" dur="500" fill="hold"/>
                                        <p:tgtEl>
                                          <p:spTgt spid="99">
                                            <p:txEl>
                                              <p:pRg st="2" end="2"/>
                                            </p:txEl>
                                          </p:spTgt>
                                        </p:tgtEl>
                                        <p:attrNameLst>
                                          <p:attrName>stroke.color</p:attrName>
                                        </p:attrNameLst>
                                      </p:cBhvr>
                                      <p:by>
                                        <p:hsl h="7200000" s="0" l="0"/>
                                      </p:by>
                                    </p:animClr>
                                    <p:set>
                                      <p:cBhvr>
                                        <p:cTn id="61" dur="500" fill="hold"/>
                                        <p:tgtEl>
                                          <p:spTgt spid="99">
                                            <p:txEl>
                                              <p:pRg st="2" end="2"/>
                                            </p:txEl>
                                          </p:spTgt>
                                        </p:tgtEl>
                                        <p:attrNameLst>
                                          <p:attrName>fill.type</p:attrName>
                                        </p:attrNameLst>
                                      </p:cBhvr>
                                      <p:to>
                                        <p:strVal val="solid"/>
                                      </p:to>
                                    </p:set>
                                  </p:childTnLst>
                                </p:cTn>
                              </p:par>
                              <p:par>
                                <p:cTn id="62" presetID="21" presetClass="emph" presetSubtype="0" fill="hold" grpId="0" nodeType="withEffect">
                                  <p:stCondLst>
                                    <p:cond delay="0"/>
                                  </p:stCondLst>
                                  <p:childTnLst>
                                    <p:animClr clrSpc="hsl" dir="cw">
                                      <p:cBhvr override="childStyle">
                                        <p:cTn id="63" dur="500" fill="hold"/>
                                        <p:tgtEl>
                                          <p:spTgt spid="99">
                                            <p:txEl>
                                              <p:pRg st="3" end="3"/>
                                            </p:txEl>
                                          </p:spTgt>
                                        </p:tgtEl>
                                        <p:attrNameLst>
                                          <p:attrName>style.color</p:attrName>
                                        </p:attrNameLst>
                                      </p:cBhvr>
                                      <p:by>
                                        <p:hsl h="7200000" s="0" l="0"/>
                                      </p:by>
                                    </p:animClr>
                                    <p:animClr clrSpc="hsl" dir="cw">
                                      <p:cBhvr>
                                        <p:cTn id="64" dur="500" fill="hold"/>
                                        <p:tgtEl>
                                          <p:spTgt spid="99">
                                            <p:txEl>
                                              <p:pRg st="3" end="3"/>
                                            </p:txEl>
                                          </p:spTgt>
                                        </p:tgtEl>
                                        <p:attrNameLst>
                                          <p:attrName>fillcolor</p:attrName>
                                        </p:attrNameLst>
                                      </p:cBhvr>
                                      <p:by>
                                        <p:hsl h="7200000" s="0" l="0"/>
                                      </p:by>
                                    </p:animClr>
                                    <p:animClr clrSpc="hsl" dir="cw">
                                      <p:cBhvr>
                                        <p:cTn id="65" dur="500" fill="hold"/>
                                        <p:tgtEl>
                                          <p:spTgt spid="99">
                                            <p:txEl>
                                              <p:pRg st="3" end="3"/>
                                            </p:txEl>
                                          </p:spTgt>
                                        </p:tgtEl>
                                        <p:attrNameLst>
                                          <p:attrName>stroke.color</p:attrName>
                                        </p:attrNameLst>
                                      </p:cBhvr>
                                      <p:by>
                                        <p:hsl h="7200000" s="0" l="0"/>
                                      </p:by>
                                    </p:animClr>
                                    <p:set>
                                      <p:cBhvr>
                                        <p:cTn id="66" dur="500" fill="hold"/>
                                        <p:tgtEl>
                                          <p:spTgt spid="99">
                                            <p:txEl>
                                              <p:pRg st="3" end="3"/>
                                            </p:txEl>
                                          </p:spTgt>
                                        </p:tgtEl>
                                        <p:attrNameLst>
                                          <p:attrName>fill.type</p:attrName>
                                        </p:attrNameLst>
                                      </p:cBhvr>
                                      <p:to>
                                        <p:strVal val="solid"/>
                                      </p:to>
                                    </p:set>
                                  </p:childTnLst>
                                </p:cTn>
                              </p:par>
                              <p:par>
                                <p:cTn id="67" presetID="21" presetClass="emph" presetSubtype="0" fill="hold" grpId="0" nodeType="withEffect">
                                  <p:stCondLst>
                                    <p:cond delay="0"/>
                                  </p:stCondLst>
                                  <p:childTnLst>
                                    <p:animClr clrSpc="hsl" dir="cw">
                                      <p:cBhvr override="childStyle">
                                        <p:cTn id="68" dur="500" fill="hold"/>
                                        <p:tgtEl>
                                          <p:spTgt spid="99">
                                            <p:txEl>
                                              <p:pRg st="4" end="4"/>
                                            </p:txEl>
                                          </p:spTgt>
                                        </p:tgtEl>
                                        <p:attrNameLst>
                                          <p:attrName>style.color</p:attrName>
                                        </p:attrNameLst>
                                      </p:cBhvr>
                                      <p:by>
                                        <p:hsl h="7200000" s="0" l="0"/>
                                      </p:by>
                                    </p:animClr>
                                    <p:animClr clrSpc="hsl" dir="cw">
                                      <p:cBhvr>
                                        <p:cTn id="69" dur="500" fill="hold"/>
                                        <p:tgtEl>
                                          <p:spTgt spid="99">
                                            <p:txEl>
                                              <p:pRg st="4" end="4"/>
                                            </p:txEl>
                                          </p:spTgt>
                                        </p:tgtEl>
                                        <p:attrNameLst>
                                          <p:attrName>fillcolor</p:attrName>
                                        </p:attrNameLst>
                                      </p:cBhvr>
                                      <p:by>
                                        <p:hsl h="7200000" s="0" l="0"/>
                                      </p:by>
                                    </p:animClr>
                                    <p:animClr clrSpc="hsl" dir="cw">
                                      <p:cBhvr>
                                        <p:cTn id="70" dur="500" fill="hold"/>
                                        <p:tgtEl>
                                          <p:spTgt spid="99">
                                            <p:txEl>
                                              <p:pRg st="4" end="4"/>
                                            </p:txEl>
                                          </p:spTgt>
                                        </p:tgtEl>
                                        <p:attrNameLst>
                                          <p:attrName>stroke.color</p:attrName>
                                        </p:attrNameLst>
                                      </p:cBhvr>
                                      <p:by>
                                        <p:hsl h="7200000" s="0" l="0"/>
                                      </p:by>
                                    </p:animClr>
                                    <p:set>
                                      <p:cBhvr>
                                        <p:cTn id="71" dur="500" fill="hold"/>
                                        <p:tgtEl>
                                          <p:spTgt spid="99">
                                            <p:txEl>
                                              <p:pRg st="4" end="4"/>
                                            </p:txEl>
                                          </p:spTgt>
                                        </p:tgtEl>
                                        <p:attrNameLst>
                                          <p:attrName>fill.type</p:attrName>
                                        </p:attrNameLst>
                                      </p:cBhvr>
                                      <p:to>
                                        <p:strVal val="solid"/>
                                      </p:to>
                                    </p:set>
                                  </p:childTnLst>
                                </p:cTn>
                              </p:par>
                              <p:par>
                                <p:cTn id="72" presetID="21" presetClass="emph" presetSubtype="0" fill="hold" grpId="0" nodeType="withEffect">
                                  <p:stCondLst>
                                    <p:cond delay="0"/>
                                  </p:stCondLst>
                                  <p:childTnLst>
                                    <p:animClr clrSpc="hsl" dir="cw">
                                      <p:cBhvr override="childStyle">
                                        <p:cTn id="73" dur="500" fill="hold"/>
                                        <p:tgtEl>
                                          <p:spTgt spid="99">
                                            <p:txEl>
                                              <p:pRg st="5" end="5"/>
                                            </p:txEl>
                                          </p:spTgt>
                                        </p:tgtEl>
                                        <p:attrNameLst>
                                          <p:attrName>style.color</p:attrName>
                                        </p:attrNameLst>
                                      </p:cBhvr>
                                      <p:by>
                                        <p:hsl h="7200000" s="0" l="0"/>
                                      </p:by>
                                    </p:animClr>
                                    <p:animClr clrSpc="hsl" dir="cw">
                                      <p:cBhvr>
                                        <p:cTn id="74" dur="500" fill="hold"/>
                                        <p:tgtEl>
                                          <p:spTgt spid="99">
                                            <p:txEl>
                                              <p:pRg st="5" end="5"/>
                                            </p:txEl>
                                          </p:spTgt>
                                        </p:tgtEl>
                                        <p:attrNameLst>
                                          <p:attrName>fillcolor</p:attrName>
                                        </p:attrNameLst>
                                      </p:cBhvr>
                                      <p:by>
                                        <p:hsl h="7200000" s="0" l="0"/>
                                      </p:by>
                                    </p:animClr>
                                    <p:animClr clrSpc="hsl" dir="cw">
                                      <p:cBhvr>
                                        <p:cTn id="75" dur="500" fill="hold"/>
                                        <p:tgtEl>
                                          <p:spTgt spid="99">
                                            <p:txEl>
                                              <p:pRg st="5" end="5"/>
                                            </p:txEl>
                                          </p:spTgt>
                                        </p:tgtEl>
                                        <p:attrNameLst>
                                          <p:attrName>stroke.color</p:attrName>
                                        </p:attrNameLst>
                                      </p:cBhvr>
                                      <p:by>
                                        <p:hsl h="7200000" s="0" l="0"/>
                                      </p:by>
                                    </p:animClr>
                                    <p:set>
                                      <p:cBhvr>
                                        <p:cTn id="76" dur="500" fill="hold"/>
                                        <p:tgtEl>
                                          <p:spTgt spid="99">
                                            <p:txEl>
                                              <p:pRg st="5" end="5"/>
                                            </p:txEl>
                                          </p:spTgt>
                                        </p:tgtEl>
                                        <p:attrNameLst>
                                          <p:attrName>fill.type</p:attrName>
                                        </p:attrNameLst>
                                      </p:cBhvr>
                                      <p:to>
                                        <p:strVal val="solid"/>
                                      </p:to>
                                    </p:set>
                                  </p:childTnLst>
                                </p:cTn>
                              </p:par>
                              <p:par>
                                <p:cTn id="77" presetID="21" presetClass="emph" presetSubtype="0" fill="hold" grpId="0" nodeType="withEffect">
                                  <p:stCondLst>
                                    <p:cond delay="0"/>
                                  </p:stCondLst>
                                  <p:childTnLst>
                                    <p:animClr clrSpc="hsl" dir="cw">
                                      <p:cBhvr override="childStyle">
                                        <p:cTn id="78" dur="500" fill="hold"/>
                                        <p:tgtEl>
                                          <p:spTgt spid="99">
                                            <p:txEl>
                                              <p:pRg st="6" end="6"/>
                                            </p:txEl>
                                          </p:spTgt>
                                        </p:tgtEl>
                                        <p:attrNameLst>
                                          <p:attrName>style.color</p:attrName>
                                        </p:attrNameLst>
                                      </p:cBhvr>
                                      <p:by>
                                        <p:hsl h="7200000" s="0" l="0"/>
                                      </p:by>
                                    </p:animClr>
                                    <p:animClr clrSpc="hsl" dir="cw">
                                      <p:cBhvr>
                                        <p:cTn id="79" dur="500" fill="hold"/>
                                        <p:tgtEl>
                                          <p:spTgt spid="99">
                                            <p:txEl>
                                              <p:pRg st="6" end="6"/>
                                            </p:txEl>
                                          </p:spTgt>
                                        </p:tgtEl>
                                        <p:attrNameLst>
                                          <p:attrName>fillcolor</p:attrName>
                                        </p:attrNameLst>
                                      </p:cBhvr>
                                      <p:by>
                                        <p:hsl h="7200000" s="0" l="0"/>
                                      </p:by>
                                    </p:animClr>
                                    <p:animClr clrSpc="hsl" dir="cw">
                                      <p:cBhvr>
                                        <p:cTn id="80" dur="500" fill="hold"/>
                                        <p:tgtEl>
                                          <p:spTgt spid="99">
                                            <p:txEl>
                                              <p:pRg st="6" end="6"/>
                                            </p:txEl>
                                          </p:spTgt>
                                        </p:tgtEl>
                                        <p:attrNameLst>
                                          <p:attrName>stroke.color</p:attrName>
                                        </p:attrNameLst>
                                      </p:cBhvr>
                                      <p:by>
                                        <p:hsl h="7200000" s="0" l="0"/>
                                      </p:by>
                                    </p:animClr>
                                    <p:set>
                                      <p:cBhvr>
                                        <p:cTn id="81" dur="500" fill="hold"/>
                                        <p:tgtEl>
                                          <p:spTgt spid="99">
                                            <p:txEl>
                                              <p:pRg st="6" end="6"/>
                                            </p:txEl>
                                          </p:spTgt>
                                        </p:tgtEl>
                                        <p:attrNameLst>
                                          <p:attrName>fill.type</p:attrName>
                                        </p:attrNameLst>
                                      </p:cBhvr>
                                      <p:to>
                                        <p:strVal val="solid"/>
                                      </p:to>
                                    </p:set>
                                  </p:childTnLst>
                                </p:cTn>
                              </p:par>
                              <p:par>
                                <p:cTn id="82" presetID="21" presetClass="emph" presetSubtype="0" fill="hold" grpId="0" nodeType="withEffect">
                                  <p:stCondLst>
                                    <p:cond delay="0"/>
                                  </p:stCondLst>
                                  <p:childTnLst>
                                    <p:animClr clrSpc="hsl" dir="cw">
                                      <p:cBhvr override="childStyle">
                                        <p:cTn id="83" dur="500" fill="hold"/>
                                        <p:tgtEl>
                                          <p:spTgt spid="99">
                                            <p:txEl>
                                              <p:pRg st="7" end="7"/>
                                            </p:txEl>
                                          </p:spTgt>
                                        </p:tgtEl>
                                        <p:attrNameLst>
                                          <p:attrName>style.color</p:attrName>
                                        </p:attrNameLst>
                                      </p:cBhvr>
                                      <p:by>
                                        <p:hsl h="7200000" s="0" l="0"/>
                                      </p:by>
                                    </p:animClr>
                                    <p:animClr clrSpc="hsl" dir="cw">
                                      <p:cBhvr>
                                        <p:cTn id="84" dur="500" fill="hold"/>
                                        <p:tgtEl>
                                          <p:spTgt spid="99">
                                            <p:txEl>
                                              <p:pRg st="7" end="7"/>
                                            </p:txEl>
                                          </p:spTgt>
                                        </p:tgtEl>
                                        <p:attrNameLst>
                                          <p:attrName>fillcolor</p:attrName>
                                        </p:attrNameLst>
                                      </p:cBhvr>
                                      <p:by>
                                        <p:hsl h="7200000" s="0" l="0"/>
                                      </p:by>
                                    </p:animClr>
                                    <p:animClr clrSpc="hsl" dir="cw">
                                      <p:cBhvr>
                                        <p:cTn id="85" dur="500" fill="hold"/>
                                        <p:tgtEl>
                                          <p:spTgt spid="99">
                                            <p:txEl>
                                              <p:pRg st="7" end="7"/>
                                            </p:txEl>
                                          </p:spTgt>
                                        </p:tgtEl>
                                        <p:attrNameLst>
                                          <p:attrName>stroke.color</p:attrName>
                                        </p:attrNameLst>
                                      </p:cBhvr>
                                      <p:by>
                                        <p:hsl h="7200000" s="0" l="0"/>
                                      </p:by>
                                    </p:animClr>
                                    <p:set>
                                      <p:cBhvr>
                                        <p:cTn id="86" dur="500" fill="hold"/>
                                        <p:tgtEl>
                                          <p:spTgt spid="99">
                                            <p:txEl>
                                              <p:pRg st="7" end="7"/>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build="allAtOnce"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xmlns="" id="{0C47FCD2-B8C3-436E-B669-BB9389B5E1BA}"/>
              </a:ext>
            </a:extLst>
          </p:cNvPr>
          <p:cNvGrpSpPr/>
          <p:nvPr/>
        </p:nvGrpSpPr>
        <p:grpSpPr>
          <a:xfrm>
            <a:off x="566932" y="3082428"/>
            <a:ext cx="23187420" cy="2633221"/>
            <a:chOff x="1177638" y="2491133"/>
            <a:chExt cx="23512749" cy="2915828"/>
          </a:xfrm>
        </p:grpSpPr>
        <p:sp>
          <p:nvSpPr>
            <p:cNvPr id="8" name="Rounded Rectangle 10">
              <a:extLst>
                <a:ext uri="{FF2B5EF4-FFF2-40B4-BE49-F238E27FC236}">
                  <a16:creationId xmlns:a16="http://schemas.microsoft.com/office/drawing/2014/main" xmlns="" id="{B03BC450-EA91-4E6B-A077-72AFB0487CAD}"/>
                </a:ext>
              </a:extLst>
            </p:cNvPr>
            <p:cNvSpPr/>
            <p:nvPr/>
          </p:nvSpPr>
          <p:spPr>
            <a:xfrm>
              <a:off x="1177638" y="2895122"/>
              <a:ext cx="23512749" cy="2511839"/>
            </a:xfrm>
            <a:prstGeom prst="roundRect">
              <a:avLst>
                <a:gd name="adj" fmla="val 4496"/>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xmlns="" id="{6C122723-EB0B-475F-AD57-045EB7B9DC5B}"/>
                </a:ext>
              </a:extLst>
            </p:cNvPr>
            <p:cNvGrpSpPr/>
            <p:nvPr/>
          </p:nvGrpSpPr>
          <p:grpSpPr>
            <a:xfrm>
              <a:off x="1177638" y="2491133"/>
              <a:ext cx="3624548" cy="896324"/>
              <a:chOff x="1177638" y="2491133"/>
              <a:chExt cx="3624548" cy="896324"/>
            </a:xfrm>
          </p:grpSpPr>
          <p:sp>
            <p:nvSpPr>
              <p:cNvPr id="12" name="Freeform 20">
                <a:extLst>
                  <a:ext uri="{FF2B5EF4-FFF2-40B4-BE49-F238E27FC236}">
                    <a16:creationId xmlns:a16="http://schemas.microsoft.com/office/drawing/2014/main" xmlns="" id="{B8547641-1349-48AE-B2E2-1DD65B95AE26}"/>
                  </a:ext>
                </a:extLst>
              </p:cNvPr>
              <p:cNvSpPr>
                <a:spLocks/>
              </p:cNvSpPr>
              <p:nvPr/>
            </p:nvSpPr>
            <p:spPr bwMode="auto">
              <a:xfrm rot="16200000" flipV="1">
                <a:off x="2813108" y="1398378"/>
                <a:ext cx="767196" cy="3210961"/>
              </a:xfrm>
              <a:prstGeom prst="round1Rect">
                <a:avLst/>
              </a:prstGeom>
              <a:solidFill>
                <a:srgbClr val="999158"/>
              </a:solidFill>
              <a:ln w="57150">
                <a:solidFill>
                  <a:srgbClr val="99915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13" name="TextBox 12">
                <a:extLst>
                  <a:ext uri="{FF2B5EF4-FFF2-40B4-BE49-F238E27FC236}">
                    <a16:creationId xmlns:a16="http://schemas.microsoft.com/office/drawing/2014/main" xmlns="" id="{EC214210-9BB8-4DED-B0C3-FD17811F1BC2}"/>
                  </a:ext>
                </a:extLst>
              </p:cNvPr>
              <p:cNvSpPr txBox="1"/>
              <p:nvPr/>
            </p:nvSpPr>
            <p:spPr>
              <a:xfrm>
                <a:off x="2149148" y="2590800"/>
                <a:ext cx="2347117" cy="769441"/>
              </a:xfrm>
              <a:prstGeom prst="rect">
                <a:avLst/>
              </a:prstGeom>
              <a:noFill/>
            </p:spPr>
            <p:txBody>
              <a:bodyPr wrap="none" rtlCol="0">
                <a:spAutoFit/>
              </a:bodyPr>
              <a:lstStyle/>
              <a:p>
                <a:r>
                  <a:rPr lang="vi-VN" sz="4400" b="1" dirty="0">
                    <a:solidFill>
                      <a:schemeClr val="bg1"/>
                    </a:solidFill>
                    <a:latin typeface="Tahoma" pitchFamily="34" charset="0"/>
                    <a:ea typeface="Tahoma" pitchFamily="34" charset="0"/>
                    <a:cs typeface="Tahoma" pitchFamily="34" charset="0"/>
                  </a:rPr>
                  <a:t>Ví dụ 1:</a:t>
                </a:r>
                <a:endParaRPr lang="en-US" sz="3600" i="1" dirty="0">
                  <a:solidFill>
                    <a:schemeClr val="bg1"/>
                  </a:solidFill>
                  <a:latin typeface="Tahoma" pitchFamily="34" charset="0"/>
                  <a:ea typeface="Tahoma" pitchFamily="34" charset="0"/>
                  <a:cs typeface="Tahoma" pitchFamily="34" charset="0"/>
                </a:endParaRPr>
              </a:p>
            </p:txBody>
          </p:sp>
          <p:sp>
            <p:nvSpPr>
              <p:cNvPr id="14" name="Round Diagonal Corner Rectangle 14">
                <a:extLst>
                  <a:ext uri="{FF2B5EF4-FFF2-40B4-BE49-F238E27FC236}">
                    <a16:creationId xmlns:a16="http://schemas.microsoft.com/office/drawing/2014/main" xmlns="" id="{E29E20AD-A2EB-49F3-AC5B-47A64F1EC993}"/>
                  </a:ext>
                </a:extLst>
              </p:cNvPr>
              <p:cNvSpPr/>
              <p:nvPr/>
            </p:nvSpPr>
            <p:spPr>
              <a:xfrm flipV="1">
                <a:off x="1177638" y="2491133"/>
                <a:ext cx="912132" cy="888687"/>
              </a:xfrm>
              <a:prstGeom prst="round2DiagRect">
                <a:avLst/>
              </a:prstGeom>
              <a:solidFill>
                <a:schemeClr val="bg1"/>
              </a:solidFill>
              <a:ln w="63500">
                <a:solidFill>
                  <a:srgbClr val="99915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2">
                <a:extLst>
                  <a:ext uri="{FF2B5EF4-FFF2-40B4-BE49-F238E27FC236}">
                    <a16:creationId xmlns:a16="http://schemas.microsoft.com/office/drawing/2014/main" xmlns="" id="{650FF229-8792-4C99-98C5-C582DDDE5973}"/>
                  </a:ext>
                </a:extLst>
              </p:cNvPr>
              <p:cNvGrpSpPr/>
              <p:nvPr/>
            </p:nvGrpSpPr>
            <p:grpSpPr>
              <a:xfrm>
                <a:off x="1305304" y="2598000"/>
                <a:ext cx="693827" cy="641071"/>
                <a:chOff x="7440266" y="3398551"/>
                <a:chExt cx="757238" cy="765175"/>
              </a:xfrm>
              <a:solidFill>
                <a:srgbClr val="999158"/>
              </a:solidFill>
            </p:grpSpPr>
            <p:sp>
              <p:nvSpPr>
                <p:cNvPr id="16" name="Freeform 15">
                  <a:extLst>
                    <a:ext uri="{FF2B5EF4-FFF2-40B4-BE49-F238E27FC236}">
                      <a16:creationId xmlns:a16="http://schemas.microsoft.com/office/drawing/2014/main" xmlns="" id="{B1B93818-5CF0-4A3D-AC18-511EB9133007}"/>
                    </a:ext>
                  </a:extLst>
                </p:cNvPr>
                <p:cNvSpPr>
                  <a:spLocks noEditPoints="1"/>
                </p:cNvSpPr>
                <p:nvPr/>
              </p:nvSpPr>
              <p:spPr bwMode="auto">
                <a:xfrm>
                  <a:off x="7440266" y="3436651"/>
                  <a:ext cx="344488" cy="344488"/>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17" name="Freeform 16">
                  <a:extLst>
                    <a:ext uri="{FF2B5EF4-FFF2-40B4-BE49-F238E27FC236}">
                      <a16:creationId xmlns:a16="http://schemas.microsoft.com/office/drawing/2014/main" xmlns="" id="{CA9BBC0A-761F-49AF-AF0C-7B9C459F95E6}"/>
                    </a:ext>
                  </a:extLst>
                </p:cNvPr>
                <p:cNvSpPr>
                  <a:spLocks noEditPoints="1"/>
                </p:cNvSpPr>
                <p:nvPr/>
              </p:nvSpPr>
              <p:spPr bwMode="auto">
                <a:xfrm>
                  <a:off x="7440266" y="3814476"/>
                  <a:ext cx="344488" cy="349250"/>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18" name="Freeform 17">
                  <a:extLst>
                    <a:ext uri="{FF2B5EF4-FFF2-40B4-BE49-F238E27FC236}">
                      <a16:creationId xmlns:a16="http://schemas.microsoft.com/office/drawing/2014/main" xmlns="" id="{B2427E87-728C-4DF3-AB35-5AAB2293493B}"/>
                    </a:ext>
                  </a:extLst>
                </p:cNvPr>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19" name="Rectangle 18">
                  <a:extLst>
                    <a:ext uri="{FF2B5EF4-FFF2-40B4-BE49-F238E27FC236}">
                      <a16:creationId xmlns:a16="http://schemas.microsoft.com/office/drawing/2014/main" xmlns="" id="{3D03A13A-DA5A-48C2-A732-49FD718202BC}"/>
                    </a:ext>
                  </a:extLst>
                </p:cNvPr>
                <p:cNvSpPr>
                  <a:spLocks noChangeArrowheads="1"/>
                </p:cNvSpPr>
                <p:nvPr/>
              </p:nvSpPr>
              <p:spPr bwMode="auto">
                <a:xfrm>
                  <a:off x="7840316" y="4100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20" name="Rectangle 19">
                  <a:extLst>
                    <a:ext uri="{FF2B5EF4-FFF2-40B4-BE49-F238E27FC236}">
                      <a16:creationId xmlns:a16="http://schemas.microsoft.com/office/drawing/2014/main" xmlns="" id="{BBEBB131-F4FF-44E4-8483-0468EECDD0BD}"/>
                    </a:ext>
                  </a:extLst>
                </p:cNvPr>
                <p:cNvSpPr>
                  <a:spLocks noChangeArrowheads="1"/>
                </p:cNvSpPr>
                <p:nvPr/>
              </p:nvSpPr>
              <p:spPr bwMode="auto">
                <a:xfrm>
                  <a:off x="7840316" y="3717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21" name="Rectangle 20">
                  <a:extLst>
                    <a:ext uri="{FF2B5EF4-FFF2-40B4-BE49-F238E27FC236}">
                      <a16:creationId xmlns:a16="http://schemas.microsoft.com/office/drawing/2014/main" xmlns="" id="{2FACBB9F-2214-4734-80AB-7FAB22BC2374}"/>
                    </a:ext>
                  </a:extLst>
                </p:cNvPr>
                <p:cNvSpPr>
                  <a:spLocks noChangeArrowheads="1"/>
                </p:cNvSpPr>
                <p:nvPr/>
              </p:nvSpPr>
              <p:spPr bwMode="auto">
                <a:xfrm>
                  <a:off x="7840316" y="3973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22" name="Rectangle 21">
                  <a:extLst>
                    <a:ext uri="{FF2B5EF4-FFF2-40B4-BE49-F238E27FC236}">
                      <a16:creationId xmlns:a16="http://schemas.microsoft.com/office/drawing/2014/main" xmlns="" id="{7CDFBCEB-E2CA-4137-99F7-930DABE51C49}"/>
                    </a:ext>
                  </a:extLst>
                </p:cNvPr>
                <p:cNvSpPr>
                  <a:spLocks noChangeArrowheads="1"/>
                </p:cNvSpPr>
                <p:nvPr/>
              </p:nvSpPr>
              <p:spPr bwMode="auto">
                <a:xfrm>
                  <a:off x="7840316" y="3590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grpSp>
        </p:grpSp>
      </p:grpSp>
      <p:sp>
        <p:nvSpPr>
          <p:cNvPr id="23" name="Rectangle 22">
            <a:extLst>
              <a:ext uri="{FF2B5EF4-FFF2-40B4-BE49-F238E27FC236}">
                <a16:creationId xmlns:a16="http://schemas.microsoft.com/office/drawing/2014/main" xmlns="" id="{2DE224C9-2D0F-4BC2-B504-53AAA13181D9}"/>
              </a:ext>
            </a:extLst>
          </p:cNvPr>
          <p:cNvSpPr/>
          <p:nvPr/>
        </p:nvSpPr>
        <p:spPr>
          <a:xfrm>
            <a:off x="1981200" y="4202729"/>
            <a:ext cx="21335523" cy="792205"/>
          </a:xfrm>
          <a:prstGeom prst="rect">
            <a:avLst/>
          </a:prstGeom>
        </p:spPr>
        <p:txBody>
          <a:bodyPr wrap="square">
            <a:spAutoFit/>
          </a:bodyPr>
          <a:lstStyle/>
          <a:p>
            <a:pPr>
              <a:lnSpc>
                <a:spcPct val="115000"/>
              </a:lnSpc>
              <a:spcBef>
                <a:spcPts val="600"/>
              </a:spcBef>
              <a:spcAft>
                <a:spcPts val="800"/>
              </a:spcAft>
              <a:tabLst>
                <a:tab pos="629920" algn="l"/>
              </a:tabLst>
            </a:pPr>
            <a:r>
              <a:rPr lang="en-US" sz="4400" dirty="0" err="1">
                <a:latin typeface="Tahoma" panose="020B0604030504040204" pitchFamily="34" charset="0"/>
                <a:ea typeface="Tahoma" panose="020B0604030504040204" pitchFamily="34" charset="0"/>
                <a:cs typeface="Tahoma" panose="020B0604030504040204" pitchFamily="34" charset="0"/>
              </a:rPr>
              <a:t>Lập</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phương</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trình</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chính</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tắc</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của</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parabol</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có</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khoảng</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cách</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từ</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đỉnh</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tới</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tiêu</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điểm</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bằng</a:t>
            </a:r>
            <a:r>
              <a:rPr lang="en-US" sz="4400" dirty="0">
                <a:latin typeface="Tahoma" panose="020B0604030504040204" pitchFamily="34" charset="0"/>
                <a:ea typeface="Tahoma" panose="020B0604030504040204" pitchFamily="34" charset="0"/>
                <a:cs typeface="Tahoma" panose="020B0604030504040204" pitchFamily="34" charset="0"/>
              </a:rPr>
              <a:t> 3. </a:t>
            </a:r>
            <a:endParaRPr lang="vi-VN" sz="4400"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p:txBody>
      </p:sp>
      <p:grpSp>
        <p:nvGrpSpPr>
          <p:cNvPr id="25" name="Group 24">
            <a:extLst>
              <a:ext uri="{FF2B5EF4-FFF2-40B4-BE49-F238E27FC236}">
                <a16:creationId xmlns:a16="http://schemas.microsoft.com/office/drawing/2014/main" xmlns="" id="{910CACA1-E81A-4732-8709-158E37D7D3F9}"/>
              </a:ext>
            </a:extLst>
          </p:cNvPr>
          <p:cNvGrpSpPr/>
          <p:nvPr/>
        </p:nvGrpSpPr>
        <p:grpSpPr>
          <a:xfrm>
            <a:off x="632798" y="1878129"/>
            <a:ext cx="7596802" cy="935974"/>
            <a:chOff x="739068" y="1515168"/>
            <a:chExt cx="9473319" cy="968444"/>
          </a:xfrm>
        </p:grpSpPr>
        <p:sp>
          <p:nvSpPr>
            <p:cNvPr id="26" name="Freeform 71">
              <a:extLst>
                <a:ext uri="{FF2B5EF4-FFF2-40B4-BE49-F238E27FC236}">
                  <a16:creationId xmlns:a16="http://schemas.microsoft.com/office/drawing/2014/main" xmlns="" id="{29F08122-1F48-4E5D-AE7C-7608DC9A7814}"/>
                </a:ext>
              </a:extLst>
            </p:cNvPr>
            <p:cNvSpPr>
              <a:spLocks/>
            </p:cNvSpPr>
            <p:nvPr/>
          </p:nvSpPr>
          <p:spPr bwMode="auto">
            <a:xfrm flipH="1">
              <a:off x="3250419" y="2066147"/>
              <a:ext cx="6961968" cy="417465"/>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solidFill>
              <a:srgbClr val="B9EA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400">
                <a:latin typeface="+mj-lt"/>
              </a:endParaRPr>
            </a:p>
          </p:txBody>
        </p:sp>
        <p:grpSp>
          <p:nvGrpSpPr>
            <p:cNvPr id="27" name="Group 26">
              <a:extLst>
                <a:ext uri="{FF2B5EF4-FFF2-40B4-BE49-F238E27FC236}">
                  <a16:creationId xmlns:a16="http://schemas.microsoft.com/office/drawing/2014/main" xmlns="" id="{BF0134D4-B727-4CAD-9F37-3534E9A495FC}"/>
                </a:ext>
              </a:extLst>
            </p:cNvPr>
            <p:cNvGrpSpPr/>
            <p:nvPr/>
          </p:nvGrpSpPr>
          <p:grpSpPr>
            <a:xfrm>
              <a:off x="739068" y="1515168"/>
              <a:ext cx="7431590" cy="960327"/>
              <a:chOff x="739068" y="1515168"/>
              <a:chExt cx="7431590" cy="960327"/>
            </a:xfrm>
          </p:grpSpPr>
          <p:sp>
            <p:nvSpPr>
              <p:cNvPr id="28" name="Freeform 71">
                <a:extLst>
                  <a:ext uri="{FF2B5EF4-FFF2-40B4-BE49-F238E27FC236}">
                    <a16:creationId xmlns:a16="http://schemas.microsoft.com/office/drawing/2014/main" xmlns="" id="{B74DBA12-0A67-4D08-83F5-1D18BF78672F}"/>
                  </a:ext>
                </a:extLst>
              </p:cNvPr>
              <p:cNvSpPr>
                <a:spLocks/>
              </p:cNvSpPr>
              <p:nvPr/>
            </p:nvSpPr>
            <p:spPr bwMode="auto">
              <a:xfrm>
                <a:off x="739068" y="2058030"/>
                <a:ext cx="6961968" cy="417465"/>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solidFill>
                <a:srgbClr val="B9EA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400">
                  <a:latin typeface="+mj-lt"/>
                </a:endParaRPr>
              </a:p>
            </p:txBody>
          </p:sp>
          <p:sp>
            <p:nvSpPr>
              <p:cNvPr id="29" name="Oval 72">
                <a:extLst>
                  <a:ext uri="{FF2B5EF4-FFF2-40B4-BE49-F238E27FC236}">
                    <a16:creationId xmlns:a16="http://schemas.microsoft.com/office/drawing/2014/main" xmlns="" id="{A4E2365D-662A-4D8A-BB4E-12A7B9037047}"/>
                  </a:ext>
                </a:extLst>
              </p:cNvPr>
              <p:cNvSpPr>
                <a:spLocks noChangeArrowheads="1"/>
              </p:cNvSpPr>
              <p:nvPr/>
            </p:nvSpPr>
            <p:spPr bwMode="auto">
              <a:xfrm>
                <a:off x="1372407" y="1515168"/>
                <a:ext cx="285717" cy="280956"/>
              </a:xfrm>
              <a:prstGeom prst="ellipse">
                <a:avLst/>
              </a:pr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400">
                  <a:latin typeface="+mj-lt"/>
                </a:endParaRPr>
              </a:p>
            </p:txBody>
          </p:sp>
          <p:sp>
            <p:nvSpPr>
              <p:cNvPr id="30" name="Freeform 73">
                <a:extLst>
                  <a:ext uri="{FF2B5EF4-FFF2-40B4-BE49-F238E27FC236}">
                    <a16:creationId xmlns:a16="http://schemas.microsoft.com/office/drawing/2014/main" xmlns="" id="{0A9D851F-AF38-4EC7-995B-83C0B2E41C05}"/>
                  </a:ext>
                </a:extLst>
              </p:cNvPr>
              <p:cNvSpPr>
                <a:spLocks/>
              </p:cNvSpPr>
              <p:nvPr/>
            </p:nvSpPr>
            <p:spPr bwMode="auto">
              <a:xfrm>
                <a:off x="1300977" y="1773901"/>
                <a:ext cx="209526" cy="190478"/>
              </a:xfrm>
              <a:custGeom>
                <a:avLst/>
                <a:gdLst>
                  <a:gd name="T0" fmla="*/ 0 w 56"/>
                  <a:gd name="T1" fmla="*/ 18 h 51"/>
                  <a:gd name="T2" fmla="*/ 45 w 56"/>
                  <a:gd name="T3" fmla="*/ 10 h 51"/>
                  <a:gd name="T4" fmla="*/ 56 w 56"/>
                  <a:gd name="T5" fmla="*/ 12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7" y="0"/>
                      <a:pt x="45" y="10"/>
                    </a:cubicBezTo>
                    <a:cubicBezTo>
                      <a:pt x="51" y="12"/>
                      <a:pt x="52" y="12"/>
                      <a:pt x="56" y="12"/>
                    </a:cubicBezTo>
                    <a:cubicBezTo>
                      <a:pt x="55" y="30"/>
                      <a:pt x="56" y="51"/>
                      <a:pt x="56" y="51"/>
                    </a:cubicBezTo>
                    <a:cubicBezTo>
                      <a:pt x="56" y="51"/>
                      <a:pt x="30" y="24"/>
                      <a:pt x="0" y="18"/>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400">
                  <a:latin typeface="+mj-lt"/>
                </a:endParaRPr>
              </a:p>
            </p:txBody>
          </p:sp>
          <p:sp>
            <p:nvSpPr>
              <p:cNvPr id="31" name="Freeform 74">
                <a:extLst>
                  <a:ext uri="{FF2B5EF4-FFF2-40B4-BE49-F238E27FC236}">
                    <a16:creationId xmlns:a16="http://schemas.microsoft.com/office/drawing/2014/main" xmlns="" id="{08587F32-1978-4453-80E5-17107CA025CD}"/>
                  </a:ext>
                </a:extLst>
              </p:cNvPr>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400">
                  <a:latin typeface="+mj-lt"/>
                </a:endParaRPr>
              </a:p>
            </p:txBody>
          </p:sp>
          <p:sp>
            <p:nvSpPr>
              <p:cNvPr id="32" name="Freeform 75">
                <a:extLst>
                  <a:ext uri="{FF2B5EF4-FFF2-40B4-BE49-F238E27FC236}">
                    <a16:creationId xmlns:a16="http://schemas.microsoft.com/office/drawing/2014/main" xmlns="" id="{DB048557-12B2-424A-BC08-8F30E34688D8}"/>
                  </a:ext>
                </a:extLst>
              </p:cNvPr>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400">
                  <a:latin typeface="+mj-lt"/>
                </a:endParaRPr>
              </a:p>
            </p:txBody>
          </p:sp>
          <p:sp>
            <p:nvSpPr>
              <p:cNvPr id="33" name="Freeform 76">
                <a:extLst>
                  <a:ext uri="{FF2B5EF4-FFF2-40B4-BE49-F238E27FC236}">
                    <a16:creationId xmlns:a16="http://schemas.microsoft.com/office/drawing/2014/main" xmlns="" id="{4DFCCDFF-B583-42CE-A182-7360E0F596F0}"/>
                  </a:ext>
                </a:extLst>
              </p:cNvPr>
              <p:cNvSpPr>
                <a:spLocks/>
              </p:cNvSpPr>
              <p:nvPr/>
            </p:nvSpPr>
            <p:spPr bwMode="auto">
              <a:xfrm>
                <a:off x="1300977" y="1773901"/>
                <a:ext cx="415877" cy="190478"/>
              </a:xfrm>
              <a:custGeom>
                <a:avLst/>
                <a:gdLst>
                  <a:gd name="T0" fmla="*/ 72 w 111"/>
                  <a:gd name="T1" fmla="*/ 8 h 51"/>
                  <a:gd name="T2" fmla="*/ 56 w 111"/>
                  <a:gd name="T3" fmla="*/ 11 h 51"/>
                  <a:gd name="T4" fmla="*/ 39 w 111"/>
                  <a:gd name="T5" fmla="*/ 8 h 51"/>
                  <a:gd name="T6" fmla="*/ 0 w 111"/>
                  <a:gd name="T7" fmla="*/ 18 h 51"/>
                  <a:gd name="T8" fmla="*/ 56 w 111"/>
                  <a:gd name="T9" fmla="*/ 51 h 51"/>
                  <a:gd name="T10" fmla="*/ 111 w 111"/>
                  <a:gd name="T11" fmla="*/ 18 h 51"/>
                  <a:gd name="T12" fmla="*/ 72 w 111"/>
                  <a:gd name="T13" fmla="*/ 8 h 51"/>
                </a:gdLst>
                <a:ahLst/>
                <a:cxnLst>
                  <a:cxn ang="0">
                    <a:pos x="T0" y="T1"/>
                  </a:cxn>
                  <a:cxn ang="0">
                    <a:pos x="T2" y="T3"/>
                  </a:cxn>
                  <a:cxn ang="0">
                    <a:pos x="T4" y="T5"/>
                  </a:cxn>
                  <a:cxn ang="0">
                    <a:pos x="T6" y="T7"/>
                  </a:cxn>
                  <a:cxn ang="0">
                    <a:pos x="T8" y="T9"/>
                  </a:cxn>
                  <a:cxn ang="0">
                    <a:pos x="T10" y="T11"/>
                  </a:cxn>
                  <a:cxn ang="0">
                    <a:pos x="T12" y="T13"/>
                  </a:cxn>
                </a:cxnLst>
                <a:rect l="0" t="0" r="r" b="b"/>
                <a:pathLst>
                  <a:path w="111" h="51">
                    <a:moveTo>
                      <a:pt x="72" y="8"/>
                    </a:moveTo>
                    <a:cubicBezTo>
                      <a:pt x="63" y="11"/>
                      <a:pt x="59" y="11"/>
                      <a:pt x="56" y="11"/>
                    </a:cubicBezTo>
                    <a:cubicBezTo>
                      <a:pt x="52" y="11"/>
                      <a:pt x="48" y="11"/>
                      <a:pt x="39" y="8"/>
                    </a:cubicBezTo>
                    <a:cubicBezTo>
                      <a:pt x="10" y="0"/>
                      <a:pt x="0" y="18"/>
                      <a:pt x="0" y="18"/>
                    </a:cubicBezTo>
                    <a:cubicBezTo>
                      <a:pt x="30" y="24"/>
                      <a:pt x="56" y="51"/>
                      <a:pt x="56" y="51"/>
                    </a:cubicBezTo>
                    <a:cubicBezTo>
                      <a:pt x="56" y="51"/>
                      <a:pt x="82" y="24"/>
                      <a:pt x="111" y="18"/>
                    </a:cubicBezTo>
                    <a:cubicBezTo>
                      <a:pt x="111" y="18"/>
                      <a:pt x="101" y="0"/>
                      <a:pt x="72" y="8"/>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400">
                  <a:latin typeface="+mj-lt"/>
                </a:endParaRPr>
              </a:p>
            </p:txBody>
          </p:sp>
          <p:sp>
            <p:nvSpPr>
              <p:cNvPr id="34" name="Freeform 77">
                <a:extLst>
                  <a:ext uri="{FF2B5EF4-FFF2-40B4-BE49-F238E27FC236}">
                    <a16:creationId xmlns:a16="http://schemas.microsoft.com/office/drawing/2014/main" xmlns="" id="{957146F1-5E72-4C25-9D66-BD4694D142B4}"/>
                  </a:ext>
                </a:extLst>
              </p:cNvPr>
              <p:cNvSpPr>
                <a:spLocks/>
              </p:cNvSpPr>
              <p:nvPr/>
            </p:nvSpPr>
            <p:spPr bwMode="auto">
              <a:xfrm>
                <a:off x="1226374" y="1853267"/>
                <a:ext cx="566671" cy="176193"/>
              </a:xfrm>
              <a:custGeom>
                <a:avLst/>
                <a:gdLst>
                  <a:gd name="T0" fmla="*/ 142 w 151"/>
                  <a:gd name="T1" fmla="*/ 1 h 47"/>
                  <a:gd name="T2" fmla="*/ 76 w 151"/>
                  <a:gd name="T3" fmla="*/ 40 h 47"/>
                  <a:gd name="T4" fmla="*/ 10 w 151"/>
                  <a:gd name="T5" fmla="*/ 1 h 47"/>
                  <a:gd name="T6" fmla="*/ 0 w 151"/>
                  <a:gd name="T7" fmla="*/ 7 h 47"/>
                  <a:gd name="T8" fmla="*/ 72 w 151"/>
                  <a:gd name="T9" fmla="*/ 47 h 47"/>
                  <a:gd name="T10" fmla="*/ 76 w 151"/>
                  <a:gd name="T11" fmla="*/ 47 h 47"/>
                  <a:gd name="T12" fmla="*/ 79 w 151"/>
                  <a:gd name="T13" fmla="*/ 47 h 47"/>
                  <a:gd name="T14" fmla="*/ 151 w 151"/>
                  <a:gd name="T15" fmla="*/ 7 h 47"/>
                  <a:gd name="T16" fmla="*/ 142 w 151"/>
                  <a:gd name="T17"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47">
                    <a:moveTo>
                      <a:pt x="142" y="1"/>
                    </a:moveTo>
                    <a:cubicBezTo>
                      <a:pt x="116" y="7"/>
                      <a:pt x="76" y="40"/>
                      <a:pt x="76" y="40"/>
                    </a:cubicBezTo>
                    <a:cubicBezTo>
                      <a:pt x="76" y="40"/>
                      <a:pt x="36" y="7"/>
                      <a:pt x="10" y="1"/>
                    </a:cubicBezTo>
                    <a:cubicBezTo>
                      <a:pt x="3" y="0"/>
                      <a:pt x="0" y="6"/>
                      <a:pt x="0" y="7"/>
                    </a:cubicBezTo>
                    <a:cubicBezTo>
                      <a:pt x="8" y="11"/>
                      <a:pt x="18" y="4"/>
                      <a:pt x="72" y="47"/>
                    </a:cubicBezTo>
                    <a:cubicBezTo>
                      <a:pt x="73" y="47"/>
                      <a:pt x="76" y="47"/>
                      <a:pt x="76" y="47"/>
                    </a:cubicBezTo>
                    <a:cubicBezTo>
                      <a:pt x="76" y="47"/>
                      <a:pt x="77" y="47"/>
                      <a:pt x="79" y="47"/>
                    </a:cubicBezTo>
                    <a:cubicBezTo>
                      <a:pt x="132" y="4"/>
                      <a:pt x="143" y="11"/>
                      <a:pt x="151" y="7"/>
                    </a:cubicBezTo>
                    <a:cubicBezTo>
                      <a:pt x="151" y="6"/>
                      <a:pt x="148" y="0"/>
                      <a:pt x="142" y="1"/>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400">
                  <a:latin typeface="+mj-lt"/>
                </a:endParaRPr>
              </a:p>
            </p:txBody>
          </p:sp>
          <p:sp>
            <p:nvSpPr>
              <p:cNvPr id="35" name="Freeform 78">
                <a:extLst>
                  <a:ext uri="{FF2B5EF4-FFF2-40B4-BE49-F238E27FC236}">
                    <a16:creationId xmlns:a16="http://schemas.microsoft.com/office/drawing/2014/main" xmlns="" id="{8583F7CC-203E-45CA-AFC8-17BDFD0E5BF5}"/>
                  </a:ext>
                </a:extLst>
              </p:cNvPr>
              <p:cNvSpPr>
                <a:spLocks/>
              </p:cNvSpPr>
              <p:nvPr/>
            </p:nvSpPr>
            <p:spPr bwMode="auto">
              <a:xfrm>
                <a:off x="1515265" y="1908822"/>
                <a:ext cx="306352" cy="473020"/>
              </a:xfrm>
              <a:custGeom>
                <a:avLst/>
                <a:gdLst>
                  <a:gd name="T0" fmla="*/ 0 w 82"/>
                  <a:gd name="T1" fmla="*/ 40 h 126"/>
                  <a:gd name="T2" fmla="*/ 8 w 82"/>
                  <a:gd name="T3" fmla="*/ 40 h 126"/>
                  <a:gd name="T4" fmla="*/ 68 w 82"/>
                  <a:gd name="T5" fmla="*/ 0 h 126"/>
                  <a:gd name="T6" fmla="*/ 82 w 82"/>
                  <a:gd name="T7" fmla="*/ 0 h 126"/>
                  <a:gd name="T8" fmla="*/ 75 w 82"/>
                  <a:gd name="T9" fmla="*/ 89 h 126"/>
                  <a:gd name="T10" fmla="*/ 8 w 82"/>
                  <a:gd name="T11" fmla="*/ 126 h 126"/>
                  <a:gd name="T12" fmla="*/ 0 w 82"/>
                  <a:gd name="T13" fmla="*/ 126 h 126"/>
                  <a:gd name="T14" fmla="*/ 0 w 82"/>
                  <a:gd name="T15" fmla="*/ 40 h 126"/>
                  <a:gd name="T16" fmla="*/ 0 w 82"/>
                  <a:gd name="T17" fmla="*/ 4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126">
                    <a:moveTo>
                      <a:pt x="0" y="40"/>
                    </a:moveTo>
                    <a:cubicBezTo>
                      <a:pt x="8" y="40"/>
                      <a:pt x="8" y="40"/>
                      <a:pt x="8" y="40"/>
                    </a:cubicBezTo>
                    <a:cubicBezTo>
                      <a:pt x="8" y="40"/>
                      <a:pt x="37" y="9"/>
                      <a:pt x="68" y="0"/>
                    </a:cubicBezTo>
                    <a:cubicBezTo>
                      <a:pt x="71" y="0"/>
                      <a:pt x="82" y="0"/>
                      <a:pt x="82" y="0"/>
                    </a:cubicBezTo>
                    <a:cubicBezTo>
                      <a:pt x="82" y="0"/>
                      <a:pt x="75" y="71"/>
                      <a:pt x="75" y="89"/>
                    </a:cubicBezTo>
                    <a:cubicBezTo>
                      <a:pt x="68" y="89"/>
                      <a:pt x="40" y="90"/>
                      <a:pt x="8" y="126"/>
                    </a:cubicBezTo>
                    <a:cubicBezTo>
                      <a:pt x="0" y="126"/>
                      <a:pt x="0" y="126"/>
                      <a:pt x="0" y="126"/>
                    </a:cubicBezTo>
                    <a:cubicBezTo>
                      <a:pt x="0" y="40"/>
                      <a:pt x="0" y="40"/>
                      <a:pt x="0" y="40"/>
                    </a:cubicBezTo>
                    <a:cubicBezTo>
                      <a:pt x="0" y="40"/>
                      <a:pt x="0" y="40"/>
                      <a:pt x="0" y="40"/>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400">
                  <a:latin typeface="+mj-lt"/>
                </a:endParaRPr>
              </a:p>
            </p:txBody>
          </p:sp>
          <p:sp>
            <p:nvSpPr>
              <p:cNvPr id="36" name="Freeform 79">
                <a:extLst>
                  <a:ext uri="{FF2B5EF4-FFF2-40B4-BE49-F238E27FC236}">
                    <a16:creationId xmlns:a16="http://schemas.microsoft.com/office/drawing/2014/main" xmlns="" id="{8ACFF3D8-E4EF-4EAC-B7F1-58DF7BBCD94B}"/>
                  </a:ext>
                </a:extLst>
              </p:cNvPr>
              <p:cNvSpPr>
                <a:spLocks/>
              </p:cNvSpPr>
              <p:nvPr/>
            </p:nvSpPr>
            <p:spPr bwMode="auto">
              <a:xfrm>
                <a:off x="1204151" y="1908822"/>
                <a:ext cx="617466" cy="473020"/>
              </a:xfrm>
              <a:custGeom>
                <a:avLst/>
                <a:gdLst>
                  <a:gd name="T0" fmla="*/ 151 w 165"/>
                  <a:gd name="T1" fmla="*/ 0 h 126"/>
                  <a:gd name="T2" fmla="*/ 91 w 165"/>
                  <a:gd name="T3" fmla="*/ 40 h 126"/>
                  <a:gd name="T4" fmla="*/ 84 w 165"/>
                  <a:gd name="T5" fmla="*/ 40 h 126"/>
                  <a:gd name="T6" fmla="*/ 81 w 165"/>
                  <a:gd name="T7" fmla="*/ 40 h 126"/>
                  <a:gd name="T8" fmla="*/ 75 w 165"/>
                  <a:gd name="T9" fmla="*/ 40 h 126"/>
                  <a:gd name="T10" fmla="*/ 16 w 165"/>
                  <a:gd name="T11" fmla="*/ 0 h 126"/>
                  <a:gd name="T12" fmla="*/ 0 w 165"/>
                  <a:gd name="T13" fmla="*/ 0 h 126"/>
                  <a:gd name="T14" fmla="*/ 9 w 165"/>
                  <a:gd name="T15" fmla="*/ 89 h 126"/>
                  <a:gd name="T16" fmla="*/ 75 w 165"/>
                  <a:gd name="T17" fmla="*/ 126 h 126"/>
                  <a:gd name="T18" fmla="*/ 83 w 165"/>
                  <a:gd name="T19" fmla="*/ 126 h 126"/>
                  <a:gd name="T20" fmla="*/ 91 w 165"/>
                  <a:gd name="T21" fmla="*/ 126 h 126"/>
                  <a:gd name="T22" fmla="*/ 158 w 165"/>
                  <a:gd name="T23" fmla="*/ 89 h 126"/>
                  <a:gd name="T24" fmla="*/ 165 w 165"/>
                  <a:gd name="T25" fmla="*/ 0 h 126"/>
                  <a:gd name="T26" fmla="*/ 151 w 165"/>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26">
                    <a:moveTo>
                      <a:pt x="151" y="0"/>
                    </a:moveTo>
                    <a:cubicBezTo>
                      <a:pt x="120" y="9"/>
                      <a:pt x="91" y="40"/>
                      <a:pt x="91" y="40"/>
                    </a:cubicBezTo>
                    <a:cubicBezTo>
                      <a:pt x="84" y="40"/>
                      <a:pt x="84" y="40"/>
                      <a:pt x="84" y="40"/>
                    </a:cubicBezTo>
                    <a:cubicBezTo>
                      <a:pt x="81" y="40"/>
                      <a:pt x="81" y="40"/>
                      <a:pt x="81" y="40"/>
                    </a:cubicBezTo>
                    <a:cubicBezTo>
                      <a:pt x="75" y="40"/>
                      <a:pt x="75" y="40"/>
                      <a:pt x="75" y="40"/>
                    </a:cubicBezTo>
                    <a:cubicBezTo>
                      <a:pt x="75" y="40"/>
                      <a:pt x="46" y="9"/>
                      <a:pt x="16" y="0"/>
                    </a:cubicBezTo>
                    <a:cubicBezTo>
                      <a:pt x="12" y="0"/>
                      <a:pt x="0" y="0"/>
                      <a:pt x="0" y="0"/>
                    </a:cubicBezTo>
                    <a:cubicBezTo>
                      <a:pt x="0" y="0"/>
                      <a:pt x="9" y="71"/>
                      <a:pt x="9" y="89"/>
                    </a:cubicBezTo>
                    <a:cubicBezTo>
                      <a:pt x="14" y="89"/>
                      <a:pt x="43" y="90"/>
                      <a:pt x="75" y="126"/>
                    </a:cubicBezTo>
                    <a:cubicBezTo>
                      <a:pt x="83" y="126"/>
                      <a:pt x="83" y="126"/>
                      <a:pt x="83" y="126"/>
                    </a:cubicBezTo>
                    <a:cubicBezTo>
                      <a:pt x="83" y="126"/>
                      <a:pt x="83" y="126"/>
                      <a:pt x="91" y="126"/>
                    </a:cubicBezTo>
                    <a:cubicBezTo>
                      <a:pt x="123" y="90"/>
                      <a:pt x="151" y="89"/>
                      <a:pt x="158" y="89"/>
                    </a:cubicBezTo>
                    <a:cubicBezTo>
                      <a:pt x="158" y="71"/>
                      <a:pt x="165" y="0"/>
                      <a:pt x="165" y="0"/>
                    </a:cubicBezTo>
                    <a:cubicBezTo>
                      <a:pt x="165" y="0"/>
                      <a:pt x="154" y="0"/>
                      <a:pt x="151" y="0"/>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400">
                  <a:latin typeface="+mj-lt"/>
                </a:endParaRPr>
              </a:p>
            </p:txBody>
          </p:sp>
          <p:sp>
            <p:nvSpPr>
              <p:cNvPr id="37" name="Freeform 80">
                <a:extLst>
                  <a:ext uri="{FF2B5EF4-FFF2-40B4-BE49-F238E27FC236}">
                    <a16:creationId xmlns:a16="http://schemas.microsoft.com/office/drawing/2014/main" xmlns="" id="{C66CC8FD-2B72-4ECE-8487-AF403BD7FB1B}"/>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 name="T8" fmla="*/ 0 w 19"/>
                  <a:gd name="T9" fmla="*/ 204 h 204"/>
                  <a:gd name="T10" fmla="*/ 0 w 19"/>
                  <a:gd name="T11" fmla="*/ 204 h 204"/>
                </a:gdLst>
                <a:ahLst/>
                <a:cxnLst>
                  <a:cxn ang="0">
                    <a:pos x="T0" y="T1"/>
                  </a:cxn>
                  <a:cxn ang="0">
                    <a:pos x="T2" y="T3"/>
                  </a:cxn>
                  <a:cxn ang="0">
                    <a:pos x="T4" y="T5"/>
                  </a:cxn>
                  <a:cxn ang="0">
                    <a:pos x="T6" y="T7"/>
                  </a:cxn>
                  <a:cxn ang="0">
                    <a:pos x="T8" y="T9"/>
                  </a:cxn>
                  <a:cxn ang="0">
                    <a:pos x="T10" y="T11"/>
                  </a:cxn>
                </a:cxnLst>
                <a:rect l="0" t="0" r="r" b="b"/>
                <a:pathLst>
                  <a:path w="19" h="204">
                    <a:moveTo>
                      <a:pt x="0" y="204"/>
                    </a:moveTo>
                    <a:lnTo>
                      <a:pt x="0" y="0"/>
                    </a:lnTo>
                    <a:lnTo>
                      <a:pt x="19" y="0"/>
                    </a:lnTo>
                    <a:lnTo>
                      <a:pt x="0" y="204"/>
                    </a:lnTo>
                    <a:lnTo>
                      <a:pt x="0" y="204"/>
                    </a:lnTo>
                    <a:lnTo>
                      <a:pt x="0" y="204"/>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400">
                  <a:latin typeface="+mj-lt"/>
                </a:endParaRPr>
              </a:p>
            </p:txBody>
          </p:sp>
          <p:sp>
            <p:nvSpPr>
              <p:cNvPr id="38" name="Freeform 81">
                <a:extLst>
                  <a:ext uri="{FF2B5EF4-FFF2-40B4-BE49-F238E27FC236}">
                    <a16:creationId xmlns:a16="http://schemas.microsoft.com/office/drawing/2014/main" xmlns="" id="{722415EB-9B99-46A8-B0DA-D37848FA7A9B}"/>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Lst>
                <a:ahLst/>
                <a:cxnLst>
                  <a:cxn ang="0">
                    <a:pos x="T0" y="T1"/>
                  </a:cxn>
                  <a:cxn ang="0">
                    <a:pos x="T2" y="T3"/>
                  </a:cxn>
                  <a:cxn ang="0">
                    <a:pos x="T4" y="T5"/>
                  </a:cxn>
                  <a:cxn ang="0">
                    <a:pos x="T6" y="T7"/>
                  </a:cxn>
                </a:cxnLst>
                <a:rect l="0" t="0" r="r" b="b"/>
                <a:pathLst>
                  <a:path w="19" h="204">
                    <a:moveTo>
                      <a:pt x="0" y="204"/>
                    </a:moveTo>
                    <a:lnTo>
                      <a:pt x="0" y="0"/>
                    </a:lnTo>
                    <a:lnTo>
                      <a:pt x="19" y="0"/>
                    </a:lnTo>
                    <a:lnTo>
                      <a:pt x="0" y="204"/>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400">
                  <a:latin typeface="+mj-lt"/>
                </a:endParaRPr>
              </a:p>
            </p:txBody>
          </p:sp>
          <p:sp>
            <p:nvSpPr>
              <p:cNvPr id="39" name="Freeform 82">
                <a:extLst>
                  <a:ext uri="{FF2B5EF4-FFF2-40B4-BE49-F238E27FC236}">
                    <a16:creationId xmlns:a16="http://schemas.microsoft.com/office/drawing/2014/main" xmlns="" id="{F1BC17C5-3A48-4C4A-99D6-43D0B4855B49}"/>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Lst>
                <a:ahLst/>
                <a:cxnLst>
                  <a:cxn ang="0">
                    <a:pos x="T0" y="T1"/>
                  </a:cxn>
                  <a:cxn ang="0">
                    <a:pos x="T2" y="T3"/>
                  </a:cxn>
                  <a:cxn ang="0">
                    <a:pos x="T4" y="T5"/>
                  </a:cxn>
                </a:cxnLst>
                <a:rect l="0" t="0" r="r" b="b"/>
                <a:pathLst>
                  <a:path w="19" h="204">
                    <a:moveTo>
                      <a:pt x="0" y="204"/>
                    </a:moveTo>
                    <a:lnTo>
                      <a:pt x="0" y="0"/>
                    </a:lnTo>
                    <a:lnTo>
                      <a:pt x="1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400">
                  <a:latin typeface="+mj-lt"/>
                </a:endParaRPr>
              </a:p>
            </p:txBody>
          </p:sp>
          <p:sp>
            <p:nvSpPr>
              <p:cNvPr id="40" name="TextBox 39">
                <a:extLst>
                  <a:ext uri="{FF2B5EF4-FFF2-40B4-BE49-F238E27FC236}">
                    <a16:creationId xmlns:a16="http://schemas.microsoft.com/office/drawing/2014/main" xmlns="" id="{8EAAE9AB-FECC-4966-BC52-3A3E64357A85}"/>
                  </a:ext>
                </a:extLst>
              </p:cNvPr>
              <p:cNvSpPr txBox="1"/>
              <p:nvPr/>
            </p:nvSpPr>
            <p:spPr>
              <a:xfrm>
                <a:off x="2527546" y="1551121"/>
                <a:ext cx="5643112" cy="796134"/>
              </a:xfrm>
              <a:prstGeom prst="rect">
                <a:avLst/>
              </a:prstGeom>
              <a:noFill/>
            </p:spPr>
            <p:txBody>
              <a:bodyPr wrap="square" rtlCol="0">
                <a:spAutoFit/>
              </a:bodyPr>
              <a:lstStyle/>
              <a:p>
                <a:pPr algn="ctr"/>
                <a:r>
                  <a:rPr lang="en-US" sz="4400" b="1" dirty="0">
                    <a:ln>
                      <a:solidFill>
                        <a:srgbClr val="008000"/>
                      </a:solidFill>
                    </a:ln>
                    <a:solidFill>
                      <a:srgbClr val="008000"/>
                    </a:solidFill>
                    <a:latin typeface="Tahoma" panose="020B0604030504040204" pitchFamily="34" charset="0"/>
                    <a:ea typeface="Tahoma" panose="020B0604030504040204" pitchFamily="34" charset="0"/>
                    <a:cs typeface="Tahoma" panose="020B0604030504040204" pitchFamily="34" charset="0"/>
                  </a:rPr>
                  <a:t>BÀI TẬP VÍ DỤ</a:t>
                </a:r>
              </a:p>
            </p:txBody>
          </p:sp>
        </p:grpSp>
      </p:grpSp>
      <p:grpSp>
        <p:nvGrpSpPr>
          <p:cNvPr id="41" name="Group 40">
            <a:extLst>
              <a:ext uri="{FF2B5EF4-FFF2-40B4-BE49-F238E27FC236}">
                <a16:creationId xmlns:a16="http://schemas.microsoft.com/office/drawing/2014/main" xmlns="" id="{B191910F-FE43-4C7C-8436-E64B63907DC5}"/>
              </a:ext>
            </a:extLst>
          </p:cNvPr>
          <p:cNvGrpSpPr/>
          <p:nvPr/>
        </p:nvGrpSpPr>
        <p:grpSpPr>
          <a:xfrm>
            <a:off x="566932" y="6080483"/>
            <a:ext cx="23163974" cy="5550045"/>
            <a:chOff x="1222851" y="5331408"/>
            <a:chExt cx="23543736" cy="5328976"/>
          </a:xfrm>
        </p:grpSpPr>
        <p:sp>
          <p:nvSpPr>
            <p:cNvPr id="42" name="Rounded Rectangle 24">
              <a:extLst>
                <a:ext uri="{FF2B5EF4-FFF2-40B4-BE49-F238E27FC236}">
                  <a16:creationId xmlns:a16="http://schemas.microsoft.com/office/drawing/2014/main" xmlns="" id="{5B9B8F61-3576-437C-B9F4-AB2965DB2CC4}"/>
                </a:ext>
              </a:extLst>
            </p:cNvPr>
            <p:cNvSpPr/>
            <p:nvPr/>
          </p:nvSpPr>
          <p:spPr>
            <a:xfrm>
              <a:off x="1224549" y="5601639"/>
              <a:ext cx="23542038" cy="5058745"/>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60">
              <a:extLst>
                <a:ext uri="{FF2B5EF4-FFF2-40B4-BE49-F238E27FC236}">
                  <a16:creationId xmlns:a16="http://schemas.microsoft.com/office/drawing/2014/main" xmlns="" id="{44BDB3FD-9D89-4F20-BB34-0585AE4EAC48}"/>
                </a:ext>
              </a:extLst>
            </p:cNvPr>
            <p:cNvGrpSpPr/>
            <p:nvPr/>
          </p:nvGrpSpPr>
          <p:grpSpPr>
            <a:xfrm>
              <a:off x="1222851" y="5331408"/>
              <a:ext cx="3305109" cy="841174"/>
              <a:chOff x="1224542" y="6305967"/>
              <a:chExt cx="3305491" cy="845462"/>
            </a:xfrm>
          </p:grpSpPr>
          <p:sp>
            <p:nvSpPr>
              <p:cNvPr id="44" name="Freeform 20">
                <a:extLst>
                  <a:ext uri="{FF2B5EF4-FFF2-40B4-BE49-F238E27FC236}">
                    <a16:creationId xmlns:a16="http://schemas.microsoft.com/office/drawing/2014/main" xmlns="" id="{CC6DEA59-7373-410C-9294-C2800E01899E}"/>
                  </a:ext>
                </a:extLst>
              </p:cNvPr>
              <p:cNvSpPr>
                <a:spLocks/>
              </p:cNvSpPr>
              <p:nvPr/>
            </p:nvSpPr>
            <p:spPr bwMode="auto">
              <a:xfrm rot="16200000" flipV="1">
                <a:off x="2748828" y="5370222"/>
                <a:ext cx="828631" cy="2733779"/>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45" name="TextBox 44">
                <a:extLst>
                  <a:ext uri="{FF2B5EF4-FFF2-40B4-BE49-F238E27FC236}">
                    <a16:creationId xmlns:a16="http://schemas.microsoft.com/office/drawing/2014/main" xmlns="" id="{26196802-84C7-4ACE-91A3-DA0006E181F0}"/>
                  </a:ext>
                </a:extLst>
              </p:cNvPr>
              <p:cNvSpPr txBox="1"/>
              <p:nvPr/>
            </p:nvSpPr>
            <p:spPr>
              <a:xfrm>
                <a:off x="2091562" y="6305967"/>
                <a:ext cx="2278188" cy="817157"/>
              </a:xfrm>
              <a:prstGeom prst="rect">
                <a:avLst/>
              </a:prstGeom>
              <a:noFill/>
            </p:spPr>
            <p:txBody>
              <a:bodyPr wrap="none" rtlCol="0">
                <a:spAutoFit/>
              </a:bodyPr>
              <a:lstStyle/>
              <a:p>
                <a:r>
                  <a:rPr lang="vi-VN" sz="4400" b="1">
                    <a:solidFill>
                      <a:srgbClr val="0999C8"/>
                    </a:solidFill>
                    <a:latin typeface="Tahoma" pitchFamily="34" charset="0"/>
                    <a:ea typeface="Tahoma" pitchFamily="34" charset="0"/>
                    <a:cs typeface="Tahoma" pitchFamily="34" charset="0"/>
                  </a:rPr>
                  <a:t>Bài giải</a:t>
                </a:r>
                <a:endParaRPr lang="en-US" sz="4400" b="1">
                  <a:solidFill>
                    <a:srgbClr val="0999C8"/>
                  </a:solidFill>
                  <a:latin typeface="Tahoma" pitchFamily="34" charset="0"/>
                  <a:ea typeface="Tahoma" pitchFamily="34" charset="0"/>
                  <a:cs typeface="Tahoma" pitchFamily="34" charset="0"/>
                </a:endParaRPr>
              </a:p>
            </p:txBody>
          </p:sp>
          <p:sp>
            <p:nvSpPr>
              <p:cNvPr id="46" name="Round Diagonal Corner Rectangle 28">
                <a:extLst>
                  <a:ext uri="{FF2B5EF4-FFF2-40B4-BE49-F238E27FC236}">
                    <a16:creationId xmlns:a16="http://schemas.microsoft.com/office/drawing/2014/main" xmlns="" id="{42289408-7052-4CF7-A9DE-6BBC18EF2E77}"/>
                  </a:ext>
                </a:extLst>
              </p:cNvPr>
              <p:cNvSpPr/>
              <p:nvPr/>
            </p:nvSpPr>
            <p:spPr>
              <a:xfrm flipV="1">
                <a:off x="1224542" y="6322799"/>
                <a:ext cx="777240"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5">
                <a:extLst>
                  <a:ext uri="{FF2B5EF4-FFF2-40B4-BE49-F238E27FC236}">
                    <a16:creationId xmlns:a16="http://schemas.microsoft.com/office/drawing/2014/main" xmlns="" id="{28A2CA8E-5F1C-4FC3-AB11-55C1208D69F6}"/>
                  </a:ext>
                </a:extLst>
              </p:cNvPr>
              <p:cNvSpPr>
                <a:spLocks noEditPoints="1"/>
              </p:cNvSpPr>
              <p:nvPr/>
            </p:nvSpPr>
            <p:spPr bwMode="auto">
              <a:xfrm>
                <a:off x="1376941"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endParaRPr lang="en-US"/>
              </a:p>
            </p:txBody>
          </p:sp>
        </p:grpSp>
      </p:grpSp>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xmlns="" id="{BD1AC4AA-A34F-43C9-8CA9-0DE1EFDB74D4}"/>
                  </a:ext>
                </a:extLst>
              </p:cNvPr>
              <p:cNvSpPr txBox="1"/>
              <p:nvPr/>
            </p:nvSpPr>
            <p:spPr>
              <a:xfrm>
                <a:off x="14835262" y="7531473"/>
                <a:ext cx="4724400" cy="767454"/>
              </a:xfrm>
              <a:prstGeom prst="rect">
                <a:avLst/>
              </a:prstGeom>
              <a:noFill/>
            </p:spPr>
            <p:txBody>
              <a:bodyPr wrap="square">
                <a:spAutoFit/>
              </a:bodyPr>
              <a:lstStyle/>
              <a:p>
                <a14:m>
                  <m:oMath xmlns:m="http://schemas.openxmlformats.org/officeDocument/2006/math">
                    <m:sSup>
                      <m:sSupPr>
                        <m:ctrlPr>
                          <a:rPr lang="en-US" sz="4400" i="1" smtClean="0">
                            <a:latin typeface="Cambria Math" panose="02040503050406030204" pitchFamily="18" charset="0"/>
                          </a:rPr>
                        </m:ctrlPr>
                      </m:sSupPr>
                      <m:e>
                        <m:r>
                          <a:rPr lang="en-US" sz="4400">
                            <a:latin typeface="Cambria Math" panose="02040503050406030204" pitchFamily="18" charset="0"/>
                          </a:rPr>
                          <m:t>𝑦</m:t>
                        </m:r>
                      </m:e>
                      <m:sup>
                        <m:r>
                          <a:rPr lang="en-US" sz="4400">
                            <a:latin typeface="Cambria Math" panose="02040503050406030204" pitchFamily="18" charset="0"/>
                          </a:rPr>
                          <m:t>2</m:t>
                        </m:r>
                      </m:sup>
                    </m:sSup>
                    <m:r>
                      <a:rPr lang="en-US" sz="4400">
                        <a:latin typeface="Cambria Math" panose="02040503050406030204" pitchFamily="18" charset="0"/>
                      </a:rPr>
                      <m:t>=2</m:t>
                    </m:r>
                    <m:r>
                      <a:rPr lang="en-US" sz="4400">
                        <a:latin typeface="Cambria Math" panose="02040503050406030204" pitchFamily="18" charset="0"/>
                      </a:rPr>
                      <m:t>𝑝𝑥</m:t>
                    </m:r>
                    <m:r>
                      <m:rPr>
                        <m:nor/>
                      </m:rPr>
                      <a:rPr lang="en-US" sz="4400"/>
                      <m:t>  </m:t>
                    </m:r>
                    <m:d>
                      <m:dPr>
                        <m:ctrlPr>
                          <a:rPr lang="en-US" sz="4400" i="1">
                            <a:latin typeface="Cambria Math" panose="02040503050406030204" pitchFamily="18" charset="0"/>
                          </a:rPr>
                        </m:ctrlPr>
                      </m:dPr>
                      <m:e>
                        <m:r>
                          <a:rPr lang="en-US" sz="4400">
                            <a:latin typeface="Cambria Math" panose="02040503050406030204" pitchFamily="18" charset="0"/>
                          </a:rPr>
                          <m:t>𝑝</m:t>
                        </m:r>
                        <m:r>
                          <a:rPr lang="en-US" sz="4400">
                            <a:latin typeface="Cambria Math" panose="02040503050406030204" pitchFamily="18" charset="0"/>
                          </a:rPr>
                          <m:t>&gt;0</m:t>
                        </m:r>
                      </m:e>
                    </m:d>
                  </m:oMath>
                </a14:m>
                <a:r>
                  <a:rPr lang="en-US" dirty="0"/>
                  <a:t>. </a:t>
                </a:r>
              </a:p>
            </p:txBody>
          </p:sp>
        </mc:Choice>
        <mc:Fallback xmlns="">
          <p:sp>
            <p:nvSpPr>
              <p:cNvPr id="48" name="TextBox 47">
                <a:extLst>
                  <a:ext uri="{FF2B5EF4-FFF2-40B4-BE49-F238E27FC236}">
                    <a16:creationId xmlns:a16="http://schemas.microsoft.com/office/drawing/2014/main" id="{BD1AC4AA-A34F-43C9-8CA9-0DE1EFDB74D4}"/>
                  </a:ext>
                </a:extLst>
              </p:cNvPr>
              <p:cNvSpPr txBox="1">
                <a:spLocks noRot="1" noChangeAspect="1" noMove="1" noResize="1" noEditPoints="1" noAdjustHandles="1" noChangeArrowheads="1" noChangeShapeType="1" noTextEdit="1"/>
              </p:cNvSpPr>
              <p:nvPr/>
            </p:nvSpPr>
            <p:spPr>
              <a:xfrm>
                <a:off x="14835262" y="7531473"/>
                <a:ext cx="4724400" cy="767454"/>
              </a:xfrm>
              <a:prstGeom prst="rect">
                <a:avLst/>
              </a:prstGeom>
              <a:blipFill>
                <a:blip r:embed="rId3"/>
                <a:stretch>
                  <a:fillRect t="-13492" r="-5161" b="-37302"/>
                </a:stretch>
              </a:blipFill>
            </p:spPr>
            <p:txBody>
              <a:bodyPr/>
              <a:lstStyle/>
              <a:p>
                <a:r>
                  <a:rPr lang="en-US">
                    <a:noFill/>
                  </a:rPr>
                  <a:t> </a:t>
                </a:r>
              </a:p>
            </p:txBody>
          </p:sp>
        </mc:Fallback>
      </mc:AlternateContent>
      <p:sp>
        <p:nvSpPr>
          <p:cNvPr id="49" name="TextBox 48">
            <a:extLst>
              <a:ext uri="{FF2B5EF4-FFF2-40B4-BE49-F238E27FC236}">
                <a16:creationId xmlns:a16="http://schemas.microsoft.com/office/drawing/2014/main" xmlns="" id="{F33C0FD1-37CB-464A-914C-F832A1C03B7C}"/>
              </a:ext>
            </a:extLst>
          </p:cNvPr>
          <p:cNvSpPr txBox="1"/>
          <p:nvPr/>
        </p:nvSpPr>
        <p:spPr>
          <a:xfrm>
            <a:off x="1761067" y="7501094"/>
            <a:ext cx="13048795" cy="769441"/>
          </a:xfrm>
          <a:prstGeom prst="rect">
            <a:avLst/>
          </a:prstGeom>
          <a:noFill/>
        </p:spPr>
        <p:txBody>
          <a:bodyPr wrap="square">
            <a:spAutoFit/>
          </a:bodyPr>
          <a:lstStyle/>
          <a:p>
            <a:r>
              <a:rPr lang="en-US" sz="4400" dirty="0" err="1">
                <a:latin typeface="Tahoma" panose="020B0604030504040204" pitchFamily="34" charset="0"/>
                <a:ea typeface="Tahoma" panose="020B0604030504040204" pitchFamily="34" charset="0"/>
                <a:cs typeface="Tahoma" panose="020B0604030504040204" pitchFamily="34" charset="0"/>
              </a:rPr>
              <a:t>Giả</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sử</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phương</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trình</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chính</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tắc</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của</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parabol</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có</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dạng</a:t>
            </a:r>
            <a:r>
              <a:rPr lang="en-US" sz="4400" dirty="0">
                <a:latin typeface="Tahoma" panose="020B0604030504040204" pitchFamily="34" charset="0"/>
                <a:ea typeface="Tahoma" panose="020B0604030504040204" pitchFamily="34" charset="0"/>
                <a:cs typeface="Tahoma" panose="020B0604030504040204" pitchFamily="34" charset="0"/>
              </a:rPr>
              <a:t>: </a:t>
            </a:r>
          </a:p>
        </p:txBody>
      </p:sp>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xmlns="" id="{A4A11553-9E6A-4C6B-A212-5939355E97FA}"/>
                  </a:ext>
                </a:extLst>
              </p:cNvPr>
              <p:cNvSpPr txBox="1"/>
              <p:nvPr/>
            </p:nvSpPr>
            <p:spPr>
              <a:xfrm>
                <a:off x="1752600" y="8256846"/>
                <a:ext cx="21335999" cy="1371722"/>
              </a:xfrm>
              <a:prstGeom prst="rect">
                <a:avLst/>
              </a:prstGeom>
              <a:noFill/>
            </p:spPr>
            <p:txBody>
              <a:bodyPr wrap="square">
                <a:spAutoFit/>
              </a:bodyPr>
              <a:lstStyle/>
              <a:p>
                <a:pPr lvl="0" algn="just">
                  <a:lnSpc>
                    <a:spcPct val="135000"/>
                  </a:lnSpc>
                </a:pPr>
                <a:r>
                  <a:rPr lang="en-US" sz="4400" dirty="0">
                    <a:latin typeface="Tahoma" panose="020B0604030504040204" pitchFamily="34" charset="0"/>
                    <a:ea typeface="Tahoma" panose="020B0604030504040204" pitchFamily="34" charset="0"/>
                    <a:cs typeface="Tahoma" panose="020B0604030504040204" pitchFamily="34" charset="0"/>
                  </a:rPr>
                  <a:t>Vì </a:t>
                </a:r>
                <a:r>
                  <a:rPr lang="en-US" sz="4400" dirty="0" err="1">
                    <a:latin typeface="Tahoma" panose="020B0604030504040204" pitchFamily="34" charset="0"/>
                    <a:ea typeface="Tahoma" panose="020B0604030504040204" pitchFamily="34" charset="0"/>
                    <a:cs typeface="Tahoma" panose="020B0604030504040204" pitchFamily="34" charset="0"/>
                  </a:rPr>
                  <a:t>khoảng</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cách</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giữa</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tiêu</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điểm</a:t>
                </a:r>
                <a:r>
                  <a:rPr lang="en-US" sz="4400"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m:rPr>
                        <m:sty m:val="p"/>
                      </m:rPr>
                      <a:rPr lang="en-US" sz="4400" b="0" i="0" smtClean="0">
                        <a:latin typeface="Cambria Math" panose="02040503050406030204" pitchFamily="18" charset="0"/>
                      </a:rPr>
                      <m:t>F</m:t>
                    </m:r>
                    <m:d>
                      <m:dPr>
                        <m:ctrlPr>
                          <a:rPr lang="en-US" sz="4400" i="1">
                            <a:latin typeface="Cambria Math" panose="02040503050406030204" pitchFamily="18" charset="0"/>
                          </a:rPr>
                        </m:ctrlPr>
                      </m:dPr>
                      <m:e>
                        <m:f>
                          <m:fPr>
                            <m:ctrlPr>
                              <a:rPr lang="en-US" sz="4400" i="1">
                                <a:latin typeface="Cambria Math" panose="02040503050406030204" pitchFamily="18" charset="0"/>
                                <a:ea typeface="Cambria Math" panose="02040503050406030204" pitchFamily="18" charset="0"/>
                              </a:rPr>
                            </m:ctrlPr>
                          </m:fPr>
                          <m:num>
                            <m:r>
                              <a:rPr lang="en-US" sz="4400" b="0" i="1" smtClean="0">
                                <a:latin typeface="Cambria Math" panose="02040503050406030204" pitchFamily="18" charset="0"/>
                                <a:ea typeface="Cambria Math" panose="02040503050406030204" pitchFamily="18" charset="0"/>
                              </a:rPr>
                              <m:t>𝑝</m:t>
                            </m:r>
                          </m:num>
                          <m:den>
                            <m:r>
                              <a:rPr lang="en-US" sz="4400" i="1">
                                <a:latin typeface="Cambria Math" panose="02040503050406030204" pitchFamily="18" charset="0"/>
                                <a:ea typeface="Cambria Math" panose="02040503050406030204" pitchFamily="18" charset="0"/>
                              </a:rPr>
                              <m:t>2</m:t>
                            </m:r>
                          </m:den>
                        </m:f>
                        <m:r>
                          <m:rPr>
                            <m:nor/>
                          </m:rPr>
                          <a:rPr lang="en-US" sz="4400">
                            <a:latin typeface="Tahoma" panose="020B0604030504040204" pitchFamily="34" charset="0"/>
                            <a:ea typeface="Tahoma" panose="020B0604030504040204" pitchFamily="34" charset="0"/>
                            <a:cs typeface="Tahoma" panose="020B0604030504040204" pitchFamily="34" charset="0"/>
                          </a:rPr>
                          <m:t> </m:t>
                        </m:r>
                        <m:r>
                          <a:rPr lang="en-US" sz="4400">
                            <a:latin typeface="Cambria Math" panose="02040503050406030204" pitchFamily="18" charset="0"/>
                          </a:rPr>
                          <m:t>;</m:t>
                        </m:r>
                        <m:r>
                          <m:rPr>
                            <m:nor/>
                          </m:rPr>
                          <a:rPr lang="en-US" sz="4400">
                            <a:latin typeface="Tahoma" panose="020B0604030504040204" pitchFamily="34" charset="0"/>
                            <a:ea typeface="Tahoma" panose="020B0604030504040204" pitchFamily="34" charset="0"/>
                            <a:cs typeface="Tahoma" panose="020B0604030504040204" pitchFamily="34" charset="0"/>
                          </a:rPr>
                          <m:t> </m:t>
                        </m:r>
                        <m:r>
                          <a:rPr lang="en-US" sz="4400">
                            <a:latin typeface="Cambria Math" panose="02040503050406030204" pitchFamily="18" charset="0"/>
                          </a:rPr>
                          <m:t>0</m:t>
                        </m:r>
                      </m:e>
                    </m:d>
                  </m:oMath>
                </a14:m>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và</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đỉnh</a:t>
                </a:r>
                <a:r>
                  <a:rPr lang="en-US" sz="4400"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a:latin typeface="Cambria Math" panose="02040503050406030204" pitchFamily="18" charset="0"/>
                      </a:rPr>
                      <m:t>𝑂</m:t>
                    </m:r>
                    <m:d>
                      <m:dPr>
                        <m:ctrlPr>
                          <a:rPr lang="en-US" sz="4400" i="1">
                            <a:latin typeface="Cambria Math" panose="02040503050406030204" pitchFamily="18" charset="0"/>
                          </a:rPr>
                        </m:ctrlPr>
                      </m:dPr>
                      <m:e>
                        <m:r>
                          <a:rPr lang="en-US" sz="4400">
                            <a:latin typeface="Cambria Math" panose="02040503050406030204" pitchFamily="18" charset="0"/>
                          </a:rPr>
                          <m:t>0</m:t>
                        </m:r>
                        <m:r>
                          <m:rPr>
                            <m:nor/>
                          </m:rPr>
                          <a:rPr lang="en-US" sz="4400">
                            <a:latin typeface="Tahoma" panose="020B0604030504040204" pitchFamily="34" charset="0"/>
                            <a:ea typeface="Tahoma" panose="020B0604030504040204" pitchFamily="34" charset="0"/>
                            <a:cs typeface="Tahoma" panose="020B0604030504040204" pitchFamily="34" charset="0"/>
                          </a:rPr>
                          <m:t> </m:t>
                        </m:r>
                        <m:r>
                          <a:rPr lang="en-US" sz="4400">
                            <a:latin typeface="Cambria Math" panose="02040503050406030204" pitchFamily="18" charset="0"/>
                          </a:rPr>
                          <m:t>;</m:t>
                        </m:r>
                        <m:r>
                          <m:rPr>
                            <m:nor/>
                          </m:rPr>
                          <a:rPr lang="en-US" sz="4400">
                            <a:latin typeface="Tahoma" panose="020B0604030504040204" pitchFamily="34" charset="0"/>
                            <a:ea typeface="Tahoma" panose="020B0604030504040204" pitchFamily="34" charset="0"/>
                            <a:cs typeface="Tahoma" panose="020B0604030504040204" pitchFamily="34" charset="0"/>
                          </a:rPr>
                          <m:t> </m:t>
                        </m:r>
                        <m:r>
                          <a:rPr lang="en-US" sz="4400">
                            <a:latin typeface="Cambria Math" panose="02040503050406030204" pitchFamily="18" charset="0"/>
                          </a:rPr>
                          <m:t>0</m:t>
                        </m:r>
                      </m:e>
                    </m:d>
                  </m:oMath>
                </a14:m>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bằng</a:t>
                </a:r>
                <a:r>
                  <a:rPr lang="en-US" sz="4400" dirty="0">
                    <a:latin typeface="Tahoma" panose="020B0604030504040204" pitchFamily="34" charset="0"/>
                    <a:ea typeface="Tahoma" panose="020B0604030504040204" pitchFamily="34" charset="0"/>
                    <a:cs typeface="Tahoma" panose="020B0604030504040204" pitchFamily="34" charset="0"/>
                  </a:rPr>
                  <a:t> 3 </a:t>
                </a:r>
                <a:r>
                  <a:rPr lang="en-US" sz="4400" dirty="0" err="1">
                    <a:latin typeface="Tahoma" panose="020B0604030504040204" pitchFamily="34" charset="0"/>
                    <a:ea typeface="Tahoma" panose="020B0604030504040204" pitchFamily="34" charset="0"/>
                    <a:cs typeface="Tahoma" panose="020B0604030504040204" pitchFamily="34" charset="0"/>
                  </a:rPr>
                  <a:t>nên</a:t>
                </a:r>
                <a:r>
                  <a:rPr lang="en-US" sz="4400"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f>
                      <m:fPr>
                        <m:ctrlPr>
                          <a:rPr lang="en-US" sz="4400" i="1">
                            <a:latin typeface="Cambria Math" panose="02040503050406030204" pitchFamily="18" charset="0"/>
                            <a:ea typeface="Cambria Math" panose="02040503050406030204" pitchFamily="18" charset="0"/>
                          </a:rPr>
                        </m:ctrlPr>
                      </m:fPr>
                      <m:num>
                        <m:r>
                          <a:rPr lang="en-US" sz="4400" i="1">
                            <a:latin typeface="Cambria Math" panose="02040503050406030204" pitchFamily="18" charset="0"/>
                            <a:ea typeface="Cambria Math" panose="02040503050406030204" pitchFamily="18" charset="0"/>
                          </a:rPr>
                          <m:t>𝑝</m:t>
                        </m:r>
                      </m:num>
                      <m:den>
                        <m:r>
                          <a:rPr lang="en-US" sz="4400" i="1">
                            <a:latin typeface="Cambria Math" panose="02040503050406030204" pitchFamily="18" charset="0"/>
                            <a:ea typeface="Cambria Math" panose="02040503050406030204" pitchFamily="18" charset="0"/>
                          </a:rPr>
                          <m:t>2</m:t>
                        </m:r>
                      </m:den>
                    </m:f>
                    <m:r>
                      <a:rPr lang="en-US" sz="4400" b="0" i="1" smtClean="0">
                        <a:latin typeface="Cambria Math" panose="02040503050406030204" pitchFamily="18" charset="0"/>
                        <a:ea typeface="Cambria Math" panose="02040503050406030204" pitchFamily="18" charset="0"/>
                      </a:rPr>
                      <m:t>=3</m:t>
                    </m:r>
                    <m:r>
                      <a:rPr lang="en-US" sz="4400" i="1">
                        <a:latin typeface="Cambria Math" panose="02040503050406030204" pitchFamily="18" charset="0"/>
                        <a:ea typeface="Cambria Math" panose="02040503050406030204" pitchFamily="18" charset="0"/>
                      </a:rPr>
                      <m:t> </m:t>
                    </m:r>
                  </m:oMath>
                </a14:m>
                <a:r>
                  <a:rPr lang="en-US" sz="4400" dirty="0">
                    <a:latin typeface="Tahoma" panose="020B0604030504040204" pitchFamily="34" charset="0"/>
                    <a:ea typeface="Tahoma" panose="020B0604030504040204" pitchFamily="34" charset="0"/>
                    <a:cs typeface="Tahoma" panose="020B0604030504040204" pitchFamily="34" charset="0"/>
                  </a:rPr>
                  <a:t>⇒ 𝑝 = 6. </a:t>
                </a:r>
              </a:p>
            </p:txBody>
          </p:sp>
        </mc:Choice>
        <mc:Fallback xmlns="">
          <p:sp>
            <p:nvSpPr>
              <p:cNvPr id="50" name="TextBox 49">
                <a:extLst>
                  <a:ext uri="{FF2B5EF4-FFF2-40B4-BE49-F238E27FC236}">
                    <a16:creationId xmlns:a16="http://schemas.microsoft.com/office/drawing/2014/main" id="{A4A11553-9E6A-4C6B-A212-5939355E97FA}"/>
                  </a:ext>
                </a:extLst>
              </p:cNvPr>
              <p:cNvSpPr txBox="1">
                <a:spLocks noRot="1" noChangeAspect="1" noMove="1" noResize="1" noEditPoints="1" noAdjustHandles="1" noChangeArrowheads="1" noChangeShapeType="1" noTextEdit="1"/>
              </p:cNvSpPr>
              <p:nvPr/>
            </p:nvSpPr>
            <p:spPr>
              <a:xfrm>
                <a:off x="1752600" y="8256846"/>
                <a:ext cx="21335999" cy="1371722"/>
              </a:xfrm>
              <a:prstGeom prst="rect">
                <a:avLst/>
              </a:prstGeom>
              <a:blipFill>
                <a:blip r:embed="rId4"/>
                <a:stretch>
                  <a:fillRect l="-1172" b="-7556"/>
                </a:stretch>
              </a:blipFill>
            </p:spPr>
            <p:txBody>
              <a:bodyPr/>
              <a:lstStyle/>
              <a:p>
                <a:r>
                  <a:rPr lang="en-US">
                    <a:noFill/>
                  </a:rPr>
                  <a:t> </a:t>
                </a:r>
              </a:p>
            </p:txBody>
          </p:sp>
        </mc:Fallback>
      </mc:AlternateContent>
      <p:sp>
        <p:nvSpPr>
          <p:cNvPr id="53" name="TextBox 52">
            <a:extLst>
              <a:ext uri="{FF2B5EF4-FFF2-40B4-BE49-F238E27FC236}">
                <a16:creationId xmlns:a16="http://schemas.microsoft.com/office/drawing/2014/main" xmlns="" id="{5CBB3F2C-C02E-4A17-AFF8-855F755FCD48}"/>
              </a:ext>
            </a:extLst>
          </p:cNvPr>
          <p:cNvSpPr txBox="1"/>
          <p:nvPr/>
        </p:nvSpPr>
        <p:spPr>
          <a:xfrm>
            <a:off x="1752600" y="9747519"/>
            <a:ext cx="13818636" cy="769441"/>
          </a:xfrm>
          <a:prstGeom prst="rect">
            <a:avLst/>
          </a:prstGeom>
          <a:noFill/>
        </p:spPr>
        <p:txBody>
          <a:bodyPr wrap="square">
            <a:spAutoFit/>
          </a:bodyPr>
          <a:lstStyle/>
          <a:p>
            <a:r>
              <a:rPr lang="en-US" sz="4400" dirty="0" err="1">
                <a:latin typeface="Tahoma" panose="020B0604030504040204" pitchFamily="34" charset="0"/>
                <a:ea typeface="Tahoma" panose="020B0604030504040204" pitchFamily="34" charset="0"/>
                <a:cs typeface="Tahoma" panose="020B0604030504040204" pitchFamily="34" charset="0"/>
              </a:rPr>
              <a:t>Vậy</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parabol</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có</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phương</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trình</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chính</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tắc</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là</a:t>
            </a:r>
            <a:r>
              <a:rPr lang="en-US" sz="4400" dirty="0">
                <a:latin typeface="Tahoma" panose="020B0604030504040204" pitchFamily="34" charset="0"/>
                <a:ea typeface="Tahoma" panose="020B0604030504040204" pitchFamily="34" charset="0"/>
                <a:cs typeface="Tahoma" panose="020B0604030504040204" pitchFamily="34" charset="0"/>
              </a:rPr>
              <a:t> </a:t>
            </a:r>
          </a:p>
        </p:txBody>
      </p:sp>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xmlns="" id="{12B5A05F-DCA7-4180-9F60-075A292F28A5}"/>
                  </a:ext>
                </a:extLst>
              </p:cNvPr>
              <p:cNvSpPr txBox="1"/>
              <p:nvPr/>
            </p:nvSpPr>
            <p:spPr>
              <a:xfrm>
                <a:off x="12141287" y="9747518"/>
                <a:ext cx="3117980" cy="769441"/>
              </a:xfrm>
              <a:prstGeom prst="rect">
                <a:avLst/>
              </a:prstGeom>
              <a:noFill/>
            </p:spPr>
            <p:txBody>
              <a:bodyPr wrap="square">
                <a:spAutoFit/>
              </a:bodyPr>
              <a:lstStyle/>
              <a:p>
                <a14:m>
                  <m:oMath xmlns:m="http://schemas.openxmlformats.org/officeDocument/2006/math">
                    <m:sSup>
                      <m:sSupPr>
                        <m:ctrlPr>
                          <a:rPr lang="en-US" sz="4400" i="1" smtClean="0">
                            <a:latin typeface="Cambria Math" panose="02040503050406030204" pitchFamily="18" charset="0"/>
                          </a:rPr>
                        </m:ctrlPr>
                      </m:sSupPr>
                      <m:e>
                        <m:r>
                          <a:rPr lang="en-US" sz="4400">
                            <a:latin typeface="Cambria Math" panose="02040503050406030204" pitchFamily="18" charset="0"/>
                          </a:rPr>
                          <m:t>𝑦</m:t>
                        </m:r>
                      </m:e>
                      <m:sup>
                        <m:r>
                          <a:rPr lang="en-US" sz="4400">
                            <a:latin typeface="Cambria Math" panose="02040503050406030204" pitchFamily="18" charset="0"/>
                          </a:rPr>
                          <m:t>2</m:t>
                        </m:r>
                      </m:sup>
                    </m:sSup>
                    <m:r>
                      <a:rPr lang="en-US" sz="4400">
                        <a:latin typeface="Cambria Math" panose="02040503050406030204" pitchFamily="18" charset="0"/>
                      </a:rPr>
                      <m:t>=</m:t>
                    </m:r>
                    <m:r>
                      <a:rPr lang="en-US" sz="4400" b="0" i="0" smtClean="0">
                        <a:latin typeface="Cambria Math" panose="02040503050406030204" pitchFamily="18" charset="0"/>
                      </a:rPr>
                      <m:t>1</m:t>
                    </m:r>
                    <m:r>
                      <a:rPr lang="en-US" sz="4400">
                        <a:latin typeface="Cambria Math" panose="02040503050406030204" pitchFamily="18" charset="0"/>
                      </a:rPr>
                      <m:t>2</m:t>
                    </m:r>
                    <m:r>
                      <a:rPr lang="en-US" sz="4400">
                        <a:latin typeface="Cambria Math" panose="02040503050406030204" pitchFamily="18" charset="0"/>
                      </a:rPr>
                      <m:t>𝑥</m:t>
                    </m:r>
                    <m:r>
                      <m:rPr>
                        <m:nor/>
                      </m:rPr>
                      <a:rPr lang="en-US" sz="4400">
                        <a:latin typeface="Tahoma" panose="020B0604030504040204" pitchFamily="34" charset="0"/>
                        <a:ea typeface="Tahoma" panose="020B0604030504040204" pitchFamily="34" charset="0"/>
                        <a:cs typeface="Tahoma" panose="020B0604030504040204" pitchFamily="34" charset="0"/>
                      </a:rPr>
                      <m:t> </m:t>
                    </m:r>
                  </m:oMath>
                </a14:m>
                <a:r>
                  <a:rPr lang="en-US" sz="4400" dirty="0">
                    <a:latin typeface="Tahoma" panose="020B0604030504040204" pitchFamily="34" charset="0"/>
                    <a:ea typeface="Tahoma" panose="020B0604030504040204" pitchFamily="34" charset="0"/>
                    <a:cs typeface="Tahoma" panose="020B0604030504040204" pitchFamily="34" charset="0"/>
                  </a:rPr>
                  <a:t>. </a:t>
                </a:r>
              </a:p>
            </p:txBody>
          </p:sp>
        </mc:Choice>
        <mc:Fallback xmlns="">
          <p:sp>
            <p:nvSpPr>
              <p:cNvPr id="54" name="TextBox 53">
                <a:extLst>
                  <a:ext uri="{FF2B5EF4-FFF2-40B4-BE49-F238E27FC236}">
                    <a16:creationId xmlns:a16="http://schemas.microsoft.com/office/drawing/2014/main" id="{12B5A05F-DCA7-4180-9F60-075A292F28A5}"/>
                  </a:ext>
                </a:extLst>
              </p:cNvPr>
              <p:cNvSpPr txBox="1">
                <a:spLocks noRot="1" noChangeAspect="1" noMove="1" noResize="1" noEditPoints="1" noAdjustHandles="1" noChangeArrowheads="1" noChangeShapeType="1" noTextEdit="1"/>
              </p:cNvSpPr>
              <p:nvPr/>
            </p:nvSpPr>
            <p:spPr>
              <a:xfrm>
                <a:off x="12141287" y="9747518"/>
                <a:ext cx="3117980" cy="769441"/>
              </a:xfrm>
              <a:prstGeom prst="rect">
                <a:avLst/>
              </a:prstGeom>
              <a:blipFill>
                <a:blip r:embed="rId5"/>
                <a:stretch>
                  <a:fillRect t="-16667" r="-391" b="-36508"/>
                </a:stretch>
              </a:blipFill>
            </p:spPr>
            <p:txBody>
              <a:bodyPr/>
              <a:lstStyle/>
              <a:p>
                <a:r>
                  <a:rPr lang="en-US">
                    <a:noFill/>
                  </a:rPr>
                  <a:t> </a:t>
                </a:r>
              </a:p>
            </p:txBody>
          </p:sp>
        </mc:Fallback>
      </mc:AlternateContent>
    </p:spTree>
    <p:extLst>
      <p:ext uri="{BB962C8B-B14F-4D97-AF65-F5344CB8AC3E}">
        <p14:creationId xmlns:p14="http://schemas.microsoft.com/office/powerpoint/2010/main" val="12927973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fade">
                                      <p:cBhvr>
                                        <p:cTn id="22" dur="500"/>
                                        <p:tgtEl>
                                          <p:spTgt spid="4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barn(inVertical)">
                                      <p:cBhvr>
                                        <p:cTn id="27" dur="500"/>
                                        <p:tgtEl>
                                          <p:spTgt spid="4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fade">
                                      <p:cBhvr>
                                        <p:cTn id="32" dur="500"/>
                                        <p:tgtEl>
                                          <p:spTgt spid="4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left)">
                                      <p:cBhvr>
                                        <p:cTn id="37" dur="500"/>
                                        <p:tgtEl>
                                          <p:spTgt spid="5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wipe(left)">
                                      <p:cBhvr>
                                        <p:cTn id="42" dur="500"/>
                                        <p:tgtEl>
                                          <p:spTgt spid="5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fade">
                                      <p:cBhvr>
                                        <p:cTn id="4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48" grpId="0"/>
      <p:bldP spid="49" grpId="0"/>
      <p:bldP spid="50" grpId="0"/>
      <p:bldP spid="53" grpId="0"/>
      <p:bldP spid="5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xmlns="" id="{0C47FCD2-B8C3-436E-B669-BB9389B5E1BA}"/>
              </a:ext>
            </a:extLst>
          </p:cNvPr>
          <p:cNvGrpSpPr/>
          <p:nvPr/>
        </p:nvGrpSpPr>
        <p:grpSpPr>
          <a:xfrm>
            <a:off x="566932" y="3082428"/>
            <a:ext cx="23187420" cy="2912742"/>
            <a:chOff x="1177638" y="2491133"/>
            <a:chExt cx="23512749" cy="2915828"/>
          </a:xfrm>
        </p:grpSpPr>
        <p:sp>
          <p:nvSpPr>
            <p:cNvPr id="8" name="Rounded Rectangle 10">
              <a:extLst>
                <a:ext uri="{FF2B5EF4-FFF2-40B4-BE49-F238E27FC236}">
                  <a16:creationId xmlns:a16="http://schemas.microsoft.com/office/drawing/2014/main" xmlns="" id="{B03BC450-EA91-4E6B-A077-72AFB0487CAD}"/>
                </a:ext>
              </a:extLst>
            </p:cNvPr>
            <p:cNvSpPr/>
            <p:nvPr/>
          </p:nvSpPr>
          <p:spPr>
            <a:xfrm>
              <a:off x="1177638" y="2895122"/>
              <a:ext cx="23512749" cy="2511839"/>
            </a:xfrm>
            <a:prstGeom prst="roundRect">
              <a:avLst>
                <a:gd name="adj" fmla="val 4496"/>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xmlns="" id="{6C122723-EB0B-475F-AD57-045EB7B9DC5B}"/>
                </a:ext>
              </a:extLst>
            </p:cNvPr>
            <p:cNvGrpSpPr/>
            <p:nvPr/>
          </p:nvGrpSpPr>
          <p:grpSpPr>
            <a:xfrm>
              <a:off x="1177638" y="2491133"/>
              <a:ext cx="6456603" cy="896323"/>
              <a:chOff x="1177638" y="2491133"/>
              <a:chExt cx="6456603" cy="896323"/>
            </a:xfrm>
          </p:grpSpPr>
          <p:sp>
            <p:nvSpPr>
              <p:cNvPr id="12" name="Freeform 20">
                <a:extLst>
                  <a:ext uri="{FF2B5EF4-FFF2-40B4-BE49-F238E27FC236}">
                    <a16:creationId xmlns:a16="http://schemas.microsoft.com/office/drawing/2014/main" xmlns="" id="{B8547641-1349-48AE-B2E2-1DD65B95AE26}"/>
                  </a:ext>
                </a:extLst>
              </p:cNvPr>
              <p:cNvSpPr>
                <a:spLocks/>
              </p:cNvSpPr>
              <p:nvPr/>
            </p:nvSpPr>
            <p:spPr bwMode="auto">
              <a:xfrm rot="16200000" flipV="1">
                <a:off x="3840890" y="370596"/>
                <a:ext cx="767196" cy="5266524"/>
              </a:xfrm>
              <a:prstGeom prst="round1Rect">
                <a:avLst/>
              </a:prstGeom>
              <a:solidFill>
                <a:srgbClr val="999158"/>
              </a:solidFill>
              <a:ln w="57150">
                <a:solidFill>
                  <a:srgbClr val="99915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13" name="TextBox 12">
                <a:extLst>
                  <a:ext uri="{FF2B5EF4-FFF2-40B4-BE49-F238E27FC236}">
                    <a16:creationId xmlns:a16="http://schemas.microsoft.com/office/drawing/2014/main" xmlns="" id="{EC214210-9BB8-4DED-B0C3-FD17811F1BC2}"/>
                  </a:ext>
                </a:extLst>
              </p:cNvPr>
              <p:cNvSpPr txBox="1"/>
              <p:nvPr/>
            </p:nvSpPr>
            <p:spPr>
              <a:xfrm>
                <a:off x="2367718" y="2609563"/>
                <a:ext cx="5266523" cy="770257"/>
              </a:xfrm>
              <a:prstGeom prst="rect">
                <a:avLst/>
              </a:prstGeom>
              <a:noFill/>
            </p:spPr>
            <p:txBody>
              <a:bodyPr wrap="square" rtlCol="0">
                <a:spAutoFit/>
              </a:bodyPr>
              <a:lstStyle/>
              <a:p>
                <a:r>
                  <a:rPr lang="en-US" sz="4400" b="1" dirty="0">
                    <a:solidFill>
                      <a:schemeClr val="bg1"/>
                    </a:solidFill>
                    <a:latin typeface="Tahoma" pitchFamily="34" charset="0"/>
                    <a:ea typeface="Tahoma" pitchFamily="34" charset="0"/>
                    <a:cs typeface="Tahoma" pitchFamily="34" charset="0"/>
                  </a:rPr>
                  <a:t>LUYỆN TẬP 1</a:t>
                </a:r>
                <a:r>
                  <a:rPr lang="vi-VN" sz="4400" b="1" dirty="0">
                    <a:solidFill>
                      <a:schemeClr val="bg1"/>
                    </a:solidFill>
                    <a:latin typeface="Tahoma" pitchFamily="34" charset="0"/>
                    <a:ea typeface="Tahoma" pitchFamily="34" charset="0"/>
                    <a:cs typeface="Tahoma" pitchFamily="34" charset="0"/>
                  </a:rPr>
                  <a:t>:</a:t>
                </a:r>
                <a:endParaRPr lang="en-US" sz="3600" i="1" dirty="0">
                  <a:solidFill>
                    <a:schemeClr val="bg1"/>
                  </a:solidFill>
                  <a:latin typeface="Tahoma" pitchFamily="34" charset="0"/>
                  <a:ea typeface="Tahoma" pitchFamily="34" charset="0"/>
                  <a:cs typeface="Tahoma" pitchFamily="34" charset="0"/>
                </a:endParaRPr>
              </a:p>
            </p:txBody>
          </p:sp>
          <p:sp>
            <p:nvSpPr>
              <p:cNvPr id="14" name="Round Diagonal Corner Rectangle 14">
                <a:extLst>
                  <a:ext uri="{FF2B5EF4-FFF2-40B4-BE49-F238E27FC236}">
                    <a16:creationId xmlns:a16="http://schemas.microsoft.com/office/drawing/2014/main" xmlns="" id="{E29E20AD-A2EB-49F3-AC5B-47A64F1EC993}"/>
                  </a:ext>
                </a:extLst>
              </p:cNvPr>
              <p:cNvSpPr/>
              <p:nvPr/>
            </p:nvSpPr>
            <p:spPr>
              <a:xfrm flipV="1">
                <a:off x="1177638" y="2491133"/>
                <a:ext cx="912132" cy="888687"/>
              </a:xfrm>
              <a:prstGeom prst="round2DiagRect">
                <a:avLst/>
              </a:prstGeom>
              <a:solidFill>
                <a:schemeClr val="bg1"/>
              </a:solidFill>
              <a:ln w="63500">
                <a:solidFill>
                  <a:srgbClr val="99915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2">
                <a:extLst>
                  <a:ext uri="{FF2B5EF4-FFF2-40B4-BE49-F238E27FC236}">
                    <a16:creationId xmlns:a16="http://schemas.microsoft.com/office/drawing/2014/main" xmlns="" id="{650FF229-8792-4C99-98C5-C582DDDE5973}"/>
                  </a:ext>
                </a:extLst>
              </p:cNvPr>
              <p:cNvGrpSpPr/>
              <p:nvPr/>
            </p:nvGrpSpPr>
            <p:grpSpPr>
              <a:xfrm>
                <a:off x="1305304" y="2598000"/>
                <a:ext cx="693827" cy="641071"/>
                <a:chOff x="7440266" y="3398551"/>
                <a:chExt cx="757238" cy="765175"/>
              </a:xfrm>
              <a:solidFill>
                <a:srgbClr val="999158"/>
              </a:solidFill>
            </p:grpSpPr>
            <p:sp>
              <p:nvSpPr>
                <p:cNvPr id="16" name="Freeform 15">
                  <a:extLst>
                    <a:ext uri="{FF2B5EF4-FFF2-40B4-BE49-F238E27FC236}">
                      <a16:creationId xmlns:a16="http://schemas.microsoft.com/office/drawing/2014/main" xmlns="" id="{B1B93818-5CF0-4A3D-AC18-511EB9133007}"/>
                    </a:ext>
                  </a:extLst>
                </p:cNvPr>
                <p:cNvSpPr>
                  <a:spLocks noEditPoints="1"/>
                </p:cNvSpPr>
                <p:nvPr/>
              </p:nvSpPr>
              <p:spPr bwMode="auto">
                <a:xfrm>
                  <a:off x="7440266" y="3436651"/>
                  <a:ext cx="344488" cy="344488"/>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17" name="Freeform 16">
                  <a:extLst>
                    <a:ext uri="{FF2B5EF4-FFF2-40B4-BE49-F238E27FC236}">
                      <a16:creationId xmlns:a16="http://schemas.microsoft.com/office/drawing/2014/main" xmlns="" id="{CA9BBC0A-761F-49AF-AF0C-7B9C459F95E6}"/>
                    </a:ext>
                  </a:extLst>
                </p:cNvPr>
                <p:cNvSpPr>
                  <a:spLocks noEditPoints="1"/>
                </p:cNvSpPr>
                <p:nvPr/>
              </p:nvSpPr>
              <p:spPr bwMode="auto">
                <a:xfrm>
                  <a:off x="7440266" y="3814476"/>
                  <a:ext cx="344488" cy="349250"/>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18" name="Freeform 17">
                  <a:extLst>
                    <a:ext uri="{FF2B5EF4-FFF2-40B4-BE49-F238E27FC236}">
                      <a16:creationId xmlns:a16="http://schemas.microsoft.com/office/drawing/2014/main" xmlns="" id="{B2427E87-728C-4DF3-AB35-5AAB2293493B}"/>
                    </a:ext>
                  </a:extLst>
                </p:cNvPr>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19" name="Rectangle 18">
                  <a:extLst>
                    <a:ext uri="{FF2B5EF4-FFF2-40B4-BE49-F238E27FC236}">
                      <a16:creationId xmlns:a16="http://schemas.microsoft.com/office/drawing/2014/main" xmlns="" id="{3D03A13A-DA5A-48C2-A732-49FD718202BC}"/>
                    </a:ext>
                  </a:extLst>
                </p:cNvPr>
                <p:cNvSpPr>
                  <a:spLocks noChangeArrowheads="1"/>
                </p:cNvSpPr>
                <p:nvPr/>
              </p:nvSpPr>
              <p:spPr bwMode="auto">
                <a:xfrm>
                  <a:off x="7840316" y="4100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20" name="Rectangle 19">
                  <a:extLst>
                    <a:ext uri="{FF2B5EF4-FFF2-40B4-BE49-F238E27FC236}">
                      <a16:creationId xmlns:a16="http://schemas.microsoft.com/office/drawing/2014/main" xmlns="" id="{BBEBB131-F4FF-44E4-8483-0468EECDD0BD}"/>
                    </a:ext>
                  </a:extLst>
                </p:cNvPr>
                <p:cNvSpPr>
                  <a:spLocks noChangeArrowheads="1"/>
                </p:cNvSpPr>
                <p:nvPr/>
              </p:nvSpPr>
              <p:spPr bwMode="auto">
                <a:xfrm>
                  <a:off x="7840316" y="3717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21" name="Rectangle 20">
                  <a:extLst>
                    <a:ext uri="{FF2B5EF4-FFF2-40B4-BE49-F238E27FC236}">
                      <a16:creationId xmlns:a16="http://schemas.microsoft.com/office/drawing/2014/main" xmlns="" id="{2FACBB9F-2214-4734-80AB-7FAB22BC2374}"/>
                    </a:ext>
                  </a:extLst>
                </p:cNvPr>
                <p:cNvSpPr>
                  <a:spLocks noChangeArrowheads="1"/>
                </p:cNvSpPr>
                <p:nvPr/>
              </p:nvSpPr>
              <p:spPr bwMode="auto">
                <a:xfrm>
                  <a:off x="7840316" y="3973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22" name="Rectangle 21">
                  <a:extLst>
                    <a:ext uri="{FF2B5EF4-FFF2-40B4-BE49-F238E27FC236}">
                      <a16:creationId xmlns:a16="http://schemas.microsoft.com/office/drawing/2014/main" xmlns="" id="{7CDFBCEB-E2CA-4137-99F7-930DABE51C49}"/>
                    </a:ext>
                  </a:extLst>
                </p:cNvPr>
                <p:cNvSpPr>
                  <a:spLocks noChangeArrowheads="1"/>
                </p:cNvSpPr>
                <p:nvPr/>
              </p:nvSpPr>
              <p:spPr bwMode="auto">
                <a:xfrm>
                  <a:off x="7840316" y="3590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grpSp>
        </p:grpSp>
      </p:grpSp>
      <mc:AlternateContent xmlns:mc="http://schemas.openxmlformats.org/markup-compatibility/2006" xmlns:a14="http://schemas.microsoft.com/office/drawing/2010/main">
        <mc:Choice Requires="a14">
          <p:sp>
            <p:nvSpPr>
              <p:cNvPr id="23" name="Rectangle 22">
                <a:extLst>
                  <a:ext uri="{FF2B5EF4-FFF2-40B4-BE49-F238E27FC236}">
                    <a16:creationId xmlns:a16="http://schemas.microsoft.com/office/drawing/2014/main" xmlns="" id="{2DE224C9-2D0F-4BC2-B504-53AAA13181D9}"/>
                  </a:ext>
                </a:extLst>
              </p:cNvPr>
              <p:cNvSpPr/>
              <p:nvPr/>
            </p:nvSpPr>
            <p:spPr>
              <a:xfrm>
                <a:off x="3144255" y="3949094"/>
                <a:ext cx="19487145" cy="1599540"/>
              </a:xfrm>
              <a:prstGeom prst="rect">
                <a:avLst/>
              </a:prstGeom>
            </p:spPr>
            <p:txBody>
              <a:bodyPr wrap="square">
                <a:spAutoFit/>
              </a:bodyPr>
              <a:lstStyle/>
              <a:p>
                <a:pPr>
                  <a:lnSpc>
                    <a:spcPct val="115000"/>
                  </a:lnSpc>
                  <a:spcBef>
                    <a:spcPts val="600"/>
                  </a:spcBef>
                  <a:spcAft>
                    <a:spcPts val="800"/>
                  </a:spcAft>
                  <a:tabLst>
                    <a:tab pos="629920" algn="l"/>
                  </a:tabLst>
                </a:pPr>
                <a:r>
                  <a:rPr lang="en-US" sz="4400" dirty="0">
                    <a:latin typeface="Tahoma" panose="020B0604030504040204" pitchFamily="34" charset="0"/>
                    <a:ea typeface="Tahoma" panose="020B0604030504040204" pitchFamily="34" charset="0"/>
                    <a:cs typeface="Tahoma" panose="020B0604030504040204" pitchFamily="34" charset="0"/>
                  </a:rPr>
                  <a:t>Trong </a:t>
                </a:r>
                <a:r>
                  <a:rPr lang="en-US" sz="4400" dirty="0" err="1">
                    <a:latin typeface="Tahoma" panose="020B0604030504040204" pitchFamily="34" charset="0"/>
                    <a:ea typeface="Tahoma" panose="020B0604030504040204" pitchFamily="34" charset="0"/>
                    <a:cs typeface="Tahoma" panose="020B0604030504040204" pitchFamily="34" charset="0"/>
                  </a:rPr>
                  <a:t>mặt</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phẳng</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tọa</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độ</a:t>
                </a:r>
                <a:r>
                  <a:rPr lang="en-US" sz="4400"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a:latin typeface="Cambria Math" panose="02040503050406030204" pitchFamily="18" charset="0"/>
                      </a:rPr>
                      <m:t>𝑂</m:t>
                    </m:r>
                    <m:r>
                      <a:rPr lang="en-US" sz="4400" b="0" i="1" smtClean="0">
                        <a:latin typeface="Cambria Math" panose="02040503050406030204" pitchFamily="18" charset="0"/>
                      </a:rPr>
                      <m:t>𝑥𝑦</m:t>
                    </m:r>
                  </m:oMath>
                </a14:m>
                <a:r>
                  <a:rPr lang="en-US" sz="4400" i="1"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parabol</a:t>
                </a:r>
                <a:r>
                  <a:rPr lang="en-US" sz="4400" dirty="0">
                    <a:latin typeface="Tahoma" panose="020B0604030504040204" pitchFamily="34" charset="0"/>
                    <a:ea typeface="Tahoma" panose="020B0604030504040204" pitchFamily="34" charset="0"/>
                    <a:cs typeface="Tahoma" panose="020B0604030504040204" pitchFamily="34" charset="0"/>
                  </a:rPr>
                  <a:t> (P) </a:t>
                </a:r>
                <a:r>
                  <a:rPr lang="en-US" sz="4400" dirty="0" err="1">
                    <a:latin typeface="Tahoma" panose="020B0604030504040204" pitchFamily="34" charset="0"/>
                    <a:ea typeface="Tahoma" panose="020B0604030504040204" pitchFamily="34" charset="0"/>
                    <a:cs typeface="Tahoma" panose="020B0604030504040204" pitchFamily="34" charset="0"/>
                  </a:rPr>
                  <a:t>có</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phương</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trình</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chính</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tắc</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và</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đi</a:t>
                </a:r>
                <a:r>
                  <a:rPr lang="en-US" sz="4400" dirty="0">
                    <a:latin typeface="Tahoma" panose="020B0604030504040204" pitchFamily="34" charset="0"/>
                    <a:ea typeface="Tahoma" panose="020B0604030504040204" pitchFamily="34" charset="0"/>
                    <a:cs typeface="Tahoma" panose="020B0604030504040204" pitchFamily="34" charset="0"/>
                  </a:rPr>
                  <a:t> qua </a:t>
                </a:r>
                <a:r>
                  <a:rPr lang="en-US" sz="4400" dirty="0" err="1">
                    <a:latin typeface="Tahoma" panose="020B0604030504040204" pitchFamily="34" charset="0"/>
                    <a:ea typeface="Tahoma" panose="020B0604030504040204" pitchFamily="34" charset="0"/>
                    <a:cs typeface="Tahoma" panose="020B0604030504040204" pitchFamily="34" charset="0"/>
                  </a:rPr>
                  <a:t>điểm</a:t>
                </a:r>
                <a:r>
                  <a:rPr lang="en-US" sz="4400"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m:rPr>
                        <m:sty m:val="p"/>
                      </m:rPr>
                      <a:rPr lang="en-US" sz="4400" b="0" i="0" smtClean="0">
                        <a:latin typeface="Cambria Math" panose="02040503050406030204" pitchFamily="18" charset="0"/>
                      </a:rPr>
                      <m:t>A</m:t>
                    </m:r>
                    <m:d>
                      <m:dPr>
                        <m:ctrlPr>
                          <a:rPr lang="en-US" sz="4400" i="1">
                            <a:latin typeface="Cambria Math" panose="02040503050406030204" pitchFamily="18" charset="0"/>
                          </a:rPr>
                        </m:ctrlPr>
                      </m:dPr>
                      <m:e>
                        <m:r>
                          <a:rPr lang="en-US" sz="4400" b="0" i="0" smtClean="0">
                            <a:latin typeface="Cambria Math" panose="02040503050406030204" pitchFamily="18" charset="0"/>
                          </a:rPr>
                          <m:t>6</m:t>
                        </m:r>
                        <m:r>
                          <m:rPr>
                            <m:nor/>
                          </m:rPr>
                          <a:rPr lang="en-US" sz="4400">
                            <a:latin typeface="Tahoma" panose="020B0604030504040204" pitchFamily="34" charset="0"/>
                            <a:ea typeface="Tahoma" panose="020B0604030504040204" pitchFamily="34" charset="0"/>
                            <a:cs typeface="Tahoma" panose="020B0604030504040204" pitchFamily="34" charset="0"/>
                          </a:rPr>
                          <m:t> </m:t>
                        </m:r>
                        <m:r>
                          <a:rPr lang="en-US" sz="4400">
                            <a:latin typeface="Cambria Math" panose="02040503050406030204" pitchFamily="18" charset="0"/>
                          </a:rPr>
                          <m:t>;</m:t>
                        </m:r>
                        <m:r>
                          <m:rPr>
                            <m:nor/>
                          </m:rPr>
                          <a:rPr lang="en-US" sz="4400" b="0" i="0" smtClean="0">
                            <a:latin typeface="Tahoma" panose="020B0604030504040204" pitchFamily="34" charset="0"/>
                            <a:ea typeface="Tahoma" panose="020B0604030504040204" pitchFamily="34" charset="0"/>
                            <a:cs typeface="Tahoma" panose="020B0604030504040204" pitchFamily="34" charset="0"/>
                          </a:rPr>
                          <m:t>6</m:t>
                        </m:r>
                      </m:e>
                    </m:d>
                    <m:r>
                      <a:rPr lang="en-US" sz="4400" b="0" i="0" smtClean="0">
                        <a:latin typeface="Cambria Math" panose="02040503050406030204" pitchFamily="18" charset="0"/>
                      </a:rPr>
                      <m:t>.   </m:t>
                    </m:r>
                  </m:oMath>
                </a14:m>
                <a:r>
                  <a:rPr lang="en-US" sz="4400" dirty="0" err="1">
                    <a:latin typeface="Tahoma" panose="020B0604030504040204" pitchFamily="34" charset="0"/>
                    <a:ea typeface="Tahoma" panose="020B0604030504040204" pitchFamily="34" charset="0"/>
                    <a:cs typeface="Tahoma" panose="020B0604030504040204" pitchFamily="34" charset="0"/>
                  </a:rPr>
                  <a:t>Tìm</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tham</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số</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tiêu</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và</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phương</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trình</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đường</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chuẩn</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của</a:t>
                </a:r>
                <a:r>
                  <a:rPr lang="en-US" sz="4400" dirty="0">
                    <a:latin typeface="Tahoma" panose="020B0604030504040204" pitchFamily="34" charset="0"/>
                    <a:ea typeface="Tahoma" panose="020B0604030504040204" pitchFamily="34" charset="0"/>
                    <a:cs typeface="Tahoma" panose="020B0604030504040204" pitchFamily="34" charset="0"/>
                  </a:rPr>
                  <a:t> (P). </a:t>
                </a:r>
                <a:endParaRPr lang="vi-VN" sz="4400"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3" name="Rectangle 22">
                <a:extLst>
                  <a:ext uri="{FF2B5EF4-FFF2-40B4-BE49-F238E27FC236}">
                    <a16:creationId xmlns:a16="http://schemas.microsoft.com/office/drawing/2014/main" id="{2DE224C9-2D0F-4BC2-B504-53AAA13181D9}"/>
                  </a:ext>
                </a:extLst>
              </p:cNvPr>
              <p:cNvSpPr>
                <a:spLocks noRot="1" noChangeAspect="1" noMove="1" noResize="1" noEditPoints="1" noAdjustHandles="1" noChangeArrowheads="1" noChangeShapeType="1" noTextEdit="1"/>
              </p:cNvSpPr>
              <p:nvPr/>
            </p:nvSpPr>
            <p:spPr>
              <a:xfrm>
                <a:off x="3144255" y="3949094"/>
                <a:ext cx="19487145" cy="1599540"/>
              </a:xfrm>
              <a:prstGeom prst="rect">
                <a:avLst/>
              </a:prstGeom>
              <a:blipFill>
                <a:blip r:embed="rId3"/>
                <a:stretch>
                  <a:fillRect l="-1282" t="-6489" r="-1752" b="-15649"/>
                </a:stretch>
              </a:blipFill>
            </p:spPr>
            <p:txBody>
              <a:bodyPr/>
              <a:lstStyle/>
              <a:p>
                <a:r>
                  <a:rPr lang="en-US">
                    <a:noFill/>
                  </a:rPr>
                  <a:t> </a:t>
                </a:r>
              </a:p>
            </p:txBody>
          </p:sp>
        </mc:Fallback>
      </mc:AlternateContent>
      <p:grpSp>
        <p:nvGrpSpPr>
          <p:cNvPr id="41" name="Group 40">
            <a:extLst>
              <a:ext uri="{FF2B5EF4-FFF2-40B4-BE49-F238E27FC236}">
                <a16:creationId xmlns:a16="http://schemas.microsoft.com/office/drawing/2014/main" xmlns="" id="{B191910F-FE43-4C7C-8436-E64B63907DC5}"/>
              </a:ext>
            </a:extLst>
          </p:cNvPr>
          <p:cNvGrpSpPr/>
          <p:nvPr/>
        </p:nvGrpSpPr>
        <p:grpSpPr>
          <a:xfrm>
            <a:off x="590378" y="6291789"/>
            <a:ext cx="23163974" cy="7119411"/>
            <a:chOff x="1222851" y="5331408"/>
            <a:chExt cx="23543736" cy="5328976"/>
          </a:xfrm>
        </p:grpSpPr>
        <p:sp>
          <p:nvSpPr>
            <p:cNvPr id="42" name="Rounded Rectangle 24">
              <a:extLst>
                <a:ext uri="{FF2B5EF4-FFF2-40B4-BE49-F238E27FC236}">
                  <a16:creationId xmlns:a16="http://schemas.microsoft.com/office/drawing/2014/main" xmlns="" id="{5B9B8F61-3576-437C-B9F4-AB2965DB2CC4}"/>
                </a:ext>
              </a:extLst>
            </p:cNvPr>
            <p:cNvSpPr/>
            <p:nvPr/>
          </p:nvSpPr>
          <p:spPr>
            <a:xfrm>
              <a:off x="1224549" y="5601639"/>
              <a:ext cx="23542038" cy="5058745"/>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60">
              <a:extLst>
                <a:ext uri="{FF2B5EF4-FFF2-40B4-BE49-F238E27FC236}">
                  <a16:creationId xmlns:a16="http://schemas.microsoft.com/office/drawing/2014/main" xmlns="" id="{44BDB3FD-9D89-4F20-BB34-0585AE4EAC48}"/>
                </a:ext>
              </a:extLst>
            </p:cNvPr>
            <p:cNvGrpSpPr/>
            <p:nvPr/>
          </p:nvGrpSpPr>
          <p:grpSpPr>
            <a:xfrm>
              <a:off x="1222851" y="5331408"/>
              <a:ext cx="3305109" cy="841174"/>
              <a:chOff x="1224542" y="6305967"/>
              <a:chExt cx="3305491" cy="845462"/>
            </a:xfrm>
          </p:grpSpPr>
          <p:sp>
            <p:nvSpPr>
              <p:cNvPr id="44" name="Freeform 20">
                <a:extLst>
                  <a:ext uri="{FF2B5EF4-FFF2-40B4-BE49-F238E27FC236}">
                    <a16:creationId xmlns:a16="http://schemas.microsoft.com/office/drawing/2014/main" xmlns="" id="{CC6DEA59-7373-410C-9294-C2800E01899E}"/>
                  </a:ext>
                </a:extLst>
              </p:cNvPr>
              <p:cNvSpPr>
                <a:spLocks/>
              </p:cNvSpPr>
              <p:nvPr/>
            </p:nvSpPr>
            <p:spPr bwMode="auto">
              <a:xfrm rot="16200000" flipV="1">
                <a:off x="2748828" y="5370222"/>
                <a:ext cx="828631" cy="2733779"/>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45" name="TextBox 44">
                <a:extLst>
                  <a:ext uri="{FF2B5EF4-FFF2-40B4-BE49-F238E27FC236}">
                    <a16:creationId xmlns:a16="http://schemas.microsoft.com/office/drawing/2014/main" xmlns="" id="{26196802-84C7-4ACE-91A3-DA0006E181F0}"/>
                  </a:ext>
                </a:extLst>
              </p:cNvPr>
              <p:cNvSpPr txBox="1"/>
              <p:nvPr/>
            </p:nvSpPr>
            <p:spPr>
              <a:xfrm>
                <a:off x="2091562" y="6305967"/>
                <a:ext cx="2278188" cy="817157"/>
              </a:xfrm>
              <a:prstGeom prst="rect">
                <a:avLst/>
              </a:prstGeom>
              <a:noFill/>
            </p:spPr>
            <p:txBody>
              <a:bodyPr wrap="none" rtlCol="0">
                <a:spAutoFit/>
              </a:bodyPr>
              <a:lstStyle/>
              <a:p>
                <a:r>
                  <a:rPr lang="vi-VN" sz="4400" b="1">
                    <a:solidFill>
                      <a:srgbClr val="0999C8"/>
                    </a:solidFill>
                    <a:latin typeface="Tahoma" pitchFamily="34" charset="0"/>
                    <a:ea typeface="Tahoma" pitchFamily="34" charset="0"/>
                    <a:cs typeface="Tahoma" pitchFamily="34" charset="0"/>
                  </a:rPr>
                  <a:t>Bài giải</a:t>
                </a:r>
                <a:endParaRPr lang="en-US" sz="4400" b="1">
                  <a:solidFill>
                    <a:srgbClr val="0999C8"/>
                  </a:solidFill>
                  <a:latin typeface="Tahoma" pitchFamily="34" charset="0"/>
                  <a:ea typeface="Tahoma" pitchFamily="34" charset="0"/>
                  <a:cs typeface="Tahoma" pitchFamily="34" charset="0"/>
                </a:endParaRPr>
              </a:p>
            </p:txBody>
          </p:sp>
          <p:sp>
            <p:nvSpPr>
              <p:cNvPr id="46" name="Round Diagonal Corner Rectangle 28">
                <a:extLst>
                  <a:ext uri="{FF2B5EF4-FFF2-40B4-BE49-F238E27FC236}">
                    <a16:creationId xmlns:a16="http://schemas.microsoft.com/office/drawing/2014/main" xmlns="" id="{42289408-7052-4CF7-A9DE-6BBC18EF2E77}"/>
                  </a:ext>
                </a:extLst>
              </p:cNvPr>
              <p:cNvSpPr/>
              <p:nvPr/>
            </p:nvSpPr>
            <p:spPr>
              <a:xfrm flipV="1">
                <a:off x="1224542" y="6322799"/>
                <a:ext cx="777240"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5">
                <a:extLst>
                  <a:ext uri="{FF2B5EF4-FFF2-40B4-BE49-F238E27FC236}">
                    <a16:creationId xmlns:a16="http://schemas.microsoft.com/office/drawing/2014/main" xmlns="" id="{28A2CA8E-5F1C-4FC3-AB11-55C1208D69F6}"/>
                  </a:ext>
                </a:extLst>
              </p:cNvPr>
              <p:cNvSpPr>
                <a:spLocks noEditPoints="1"/>
              </p:cNvSpPr>
              <p:nvPr/>
            </p:nvSpPr>
            <p:spPr bwMode="auto">
              <a:xfrm>
                <a:off x="1376941"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endParaRPr lang="en-US"/>
              </a:p>
            </p:txBody>
          </p:sp>
        </p:grpSp>
      </p:grpSp>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xmlns="" id="{BD1AC4AA-A34F-43C9-8CA9-0DE1EFDB74D4}"/>
                  </a:ext>
                </a:extLst>
              </p:cNvPr>
              <p:cNvSpPr txBox="1"/>
              <p:nvPr/>
            </p:nvSpPr>
            <p:spPr>
              <a:xfrm>
                <a:off x="14939440" y="7495670"/>
                <a:ext cx="4724400" cy="767454"/>
              </a:xfrm>
              <a:prstGeom prst="rect">
                <a:avLst/>
              </a:prstGeom>
              <a:noFill/>
            </p:spPr>
            <p:txBody>
              <a:bodyPr wrap="square">
                <a:spAutoFit/>
              </a:bodyPr>
              <a:lstStyle/>
              <a:p>
                <a14:m>
                  <m:oMath xmlns:m="http://schemas.openxmlformats.org/officeDocument/2006/math">
                    <m:sSup>
                      <m:sSupPr>
                        <m:ctrlPr>
                          <a:rPr lang="en-US" sz="4400" i="1" smtClean="0">
                            <a:latin typeface="Cambria Math" panose="02040503050406030204" pitchFamily="18" charset="0"/>
                          </a:rPr>
                        </m:ctrlPr>
                      </m:sSupPr>
                      <m:e>
                        <m:r>
                          <a:rPr lang="en-US" sz="4400">
                            <a:latin typeface="Cambria Math" panose="02040503050406030204" pitchFamily="18" charset="0"/>
                          </a:rPr>
                          <m:t>𝑦</m:t>
                        </m:r>
                      </m:e>
                      <m:sup>
                        <m:r>
                          <a:rPr lang="en-US" sz="4400">
                            <a:latin typeface="Cambria Math" panose="02040503050406030204" pitchFamily="18" charset="0"/>
                          </a:rPr>
                          <m:t>2</m:t>
                        </m:r>
                      </m:sup>
                    </m:sSup>
                    <m:r>
                      <a:rPr lang="en-US" sz="4400">
                        <a:latin typeface="Cambria Math" panose="02040503050406030204" pitchFamily="18" charset="0"/>
                      </a:rPr>
                      <m:t>=2</m:t>
                    </m:r>
                    <m:r>
                      <a:rPr lang="en-US" sz="4400">
                        <a:latin typeface="Cambria Math" panose="02040503050406030204" pitchFamily="18" charset="0"/>
                      </a:rPr>
                      <m:t>𝑝𝑥</m:t>
                    </m:r>
                    <m:r>
                      <m:rPr>
                        <m:nor/>
                      </m:rPr>
                      <a:rPr lang="en-US" sz="4400"/>
                      <m:t>  </m:t>
                    </m:r>
                    <m:d>
                      <m:dPr>
                        <m:ctrlPr>
                          <a:rPr lang="en-US" sz="4400" i="1">
                            <a:latin typeface="Cambria Math" panose="02040503050406030204" pitchFamily="18" charset="0"/>
                          </a:rPr>
                        </m:ctrlPr>
                      </m:dPr>
                      <m:e>
                        <m:r>
                          <a:rPr lang="en-US" sz="4400">
                            <a:latin typeface="Cambria Math" panose="02040503050406030204" pitchFamily="18" charset="0"/>
                          </a:rPr>
                          <m:t>𝑝</m:t>
                        </m:r>
                        <m:r>
                          <a:rPr lang="en-US" sz="4400">
                            <a:latin typeface="Cambria Math" panose="02040503050406030204" pitchFamily="18" charset="0"/>
                          </a:rPr>
                          <m:t>&gt;0</m:t>
                        </m:r>
                      </m:e>
                    </m:d>
                  </m:oMath>
                </a14:m>
                <a:r>
                  <a:rPr lang="en-US" dirty="0"/>
                  <a:t>. </a:t>
                </a:r>
              </a:p>
            </p:txBody>
          </p:sp>
        </mc:Choice>
        <mc:Fallback xmlns="">
          <p:sp>
            <p:nvSpPr>
              <p:cNvPr id="48" name="TextBox 47">
                <a:extLst>
                  <a:ext uri="{FF2B5EF4-FFF2-40B4-BE49-F238E27FC236}">
                    <a16:creationId xmlns:a16="http://schemas.microsoft.com/office/drawing/2014/main" id="{BD1AC4AA-A34F-43C9-8CA9-0DE1EFDB74D4}"/>
                  </a:ext>
                </a:extLst>
              </p:cNvPr>
              <p:cNvSpPr txBox="1">
                <a:spLocks noRot="1" noChangeAspect="1" noMove="1" noResize="1" noEditPoints="1" noAdjustHandles="1" noChangeArrowheads="1" noChangeShapeType="1" noTextEdit="1"/>
              </p:cNvSpPr>
              <p:nvPr/>
            </p:nvSpPr>
            <p:spPr>
              <a:xfrm>
                <a:off x="14939440" y="7495670"/>
                <a:ext cx="4724400" cy="767454"/>
              </a:xfrm>
              <a:prstGeom prst="rect">
                <a:avLst/>
              </a:prstGeom>
              <a:blipFill>
                <a:blip r:embed="rId4"/>
                <a:stretch>
                  <a:fillRect t="-13600" r="-5161" b="-38400"/>
                </a:stretch>
              </a:blipFill>
            </p:spPr>
            <p:txBody>
              <a:bodyPr/>
              <a:lstStyle/>
              <a:p>
                <a:r>
                  <a:rPr lang="en-US">
                    <a:noFill/>
                  </a:rPr>
                  <a:t> </a:t>
                </a:r>
              </a:p>
            </p:txBody>
          </p:sp>
        </mc:Fallback>
      </mc:AlternateContent>
      <p:sp>
        <p:nvSpPr>
          <p:cNvPr id="49" name="TextBox 48">
            <a:extLst>
              <a:ext uri="{FF2B5EF4-FFF2-40B4-BE49-F238E27FC236}">
                <a16:creationId xmlns:a16="http://schemas.microsoft.com/office/drawing/2014/main" xmlns="" id="{F33C0FD1-37CB-464A-914C-F832A1C03B7C}"/>
              </a:ext>
            </a:extLst>
          </p:cNvPr>
          <p:cNvSpPr txBox="1"/>
          <p:nvPr/>
        </p:nvSpPr>
        <p:spPr>
          <a:xfrm>
            <a:off x="2057400" y="7482431"/>
            <a:ext cx="13420529" cy="769441"/>
          </a:xfrm>
          <a:prstGeom prst="rect">
            <a:avLst/>
          </a:prstGeom>
          <a:noFill/>
        </p:spPr>
        <p:txBody>
          <a:bodyPr wrap="square">
            <a:spAutoFit/>
          </a:bodyPr>
          <a:lstStyle/>
          <a:p>
            <a:r>
              <a:rPr lang="en-US" sz="4400" dirty="0" err="1">
                <a:latin typeface="Tahoma" panose="020B0604030504040204" pitchFamily="34" charset="0"/>
                <a:ea typeface="Tahoma" panose="020B0604030504040204" pitchFamily="34" charset="0"/>
                <a:cs typeface="Tahoma" panose="020B0604030504040204" pitchFamily="34" charset="0"/>
              </a:rPr>
              <a:t>Giả</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sử</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phương</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trình</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chính</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tắc</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của</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parabol</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có</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dạng</a:t>
            </a:r>
            <a:r>
              <a:rPr lang="en-US" sz="4400" dirty="0">
                <a:latin typeface="Tahoma" panose="020B0604030504040204" pitchFamily="34" charset="0"/>
                <a:ea typeface="Tahoma" panose="020B0604030504040204" pitchFamily="34" charset="0"/>
                <a:cs typeface="Tahoma" panose="020B0604030504040204" pitchFamily="34" charset="0"/>
              </a:rPr>
              <a:t>: </a:t>
            </a:r>
          </a:p>
        </p:txBody>
      </p:sp>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xmlns="" id="{A4A11553-9E6A-4C6B-A212-5939355E97FA}"/>
                  </a:ext>
                </a:extLst>
              </p:cNvPr>
              <p:cNvSpPr txBox="1"/>
              <p:nvPr/>
            </p:nvSpPr>
            <p:spPr>
              <a:xfrm>
                <a:off x="2057400" y="8342405"/>
                <a:ext cx="17846352" cy="951094"/>
              </a:xfrm>
              <a:prstGeom prst="rect">
                <a:avLst/>
              </a:prstGeom>
              <a:noFill/>
            </p:spPr>
            <p:txBody>
              <a:bodyPr wrap="square">
                <a:spAutoFit/>
              </a:bodyPr>
              <a:lstStyle/>
              <a:p>
                <a:pPr algn="just">
                  <a:lnSpc>
                    <a:spcPct val="135000"/>
                  </a:lnSpc>
                </a:pPr>
                <a:r>
                  <a:rPr lang="en-US" sz="4400" dirty="0">
                    <a:latin typeface="Tahoma" panose="020B0604030504040204" pitchFamily="34" charset="0"/>
                    <a:ea typeface="Tahoma" panose="020B0604030504040204" pitchFamily="34" charset="0"/>
                    <a:cs typeface="Tahoma" panose="020B0604030504040204" pitchFamily="34" charset="0"/>
                  </a:rPr>
                  <a:t>Vì </a:t>
                </a:r>
                <a14:m>
                  <m:oMath xmlns:m="http://schemas.openxmlformats.org/officeDocument/2006/math">
                    <m:d>
                      <m:dPr>
                        <m:ctrlPr>
                          <a:rPr lang="en-US" sz="4400" i="1">
                            <a:latin typeface="Cambria Math" panose="02040503050406030204" pitchFamily="18" charset="0"/>
                          </a:rPr>
                        </m:ctrlPr>
                      </m:dPr>
                      <m:e>
                        <m:r>
                          <a:rPr lang="en-US" sz="4400" i="1">
                            <a:latin typeface="Cambria Math" panose="02040503050406030204" pitchFamily="18" charset="0"/>
                          </a:rPr>
                          <m:t>𝑃</m:t>
                        </m:r>
                      </m:e>
                    </m:d>
                    <m:r>
                      <m:rPr>
                        <m:nor/>
                      </m:rPr>
                      <a:rPr lang="en-US" sz="4400" b="0" i="0" smtClean="0">
                        <a:latin typeface="Tahoma" panose="020B0604030504040204" pitchFamily="34" charset="0"/>
                        <a:ea typeface="Tahoma" panose="020B0604030504040204" pitchFamily="34" charset="0"/>
                        <a:cs typeface="Tahoma" panose="020B0604030504040204" pitchFamily="34" charset="0"/>
                      </a:rPr>
                      <m:t> </m:t>
                    </m:r>
                    <m:r>
                      <m:rPr>
                        <m:nor/>
                      </m:rPr>
                      <a:rPr lang="en-US" sz="4400">
                        <a:latin typeface="Tahoma" panose="020B0604030504040204" pitchFamily="34" charset="0"/>
                        <a:ea typeface="Tahoma" panose="020B0604030504040204" pitchFamily="34" charset="0"/>
                        <a:cs typeface="Tahoma" panose="020B0604030504040204" pitchFamily="34" charset="0"/>
                      </a:rPr>
                      <m:t>đ</m:t>
                    </m:r>
                    <m:r>
                      <m:rPr>
                        <m:nor/>
                      </m:rPr>
                      <a:rPr lang="en-US" sz="4400">
                        <a:latin typeface="Tahoma" panose="020B0604030504040204" pitchFamily="34" charset="0"/>
                        <a:ea typeface="Tahoma" panose="020B0604030504040204" pitchFamily="34" charset="0"/>
                        <a:cs typeface="Tahoma" panose="020B0604030504040204" pitchFamily="34" charset="0"/>
                      </a:rPr>
                      <m:t>i</m:t>
                    </m:r>
                    <m:r>
                      <m:rPr>
                        <m:nor/>
                      </m:rPr>
                      <a:rPr lang="en-US" sz="4400">
                        <a:latin typeface="Tahoma" panose="020B0604030504040204" pitchFamily="34" charset="0"/>
                        <a:ea typeface="Tahoma" panose="020B0604030504040204" pitchFamily="34" charset="0"/>
                        <a:cs typeface="Tahoma" panose="020B0604030504040204" pitchFamily="34" charset="0"/>
                      </a:rPr>
                      <m:t> </m:t>
                    </m:r>
                    <m:r>
                      <m:rPr>
                        <m:nor/>
                      </m:rPr>
                      <a:rPr lang="en-US" sz="4400">
                        <a:latin typeface="Tahoma" panose="020B0604030504040204" pitchFamily="34" charset="0"/>
                        <a:ea typeface="Tahoma" panose="020B0604030504040204" pitchFamily="34" charset="0"/>
                        <a:cs typeface="Tahoma" panose="020B0604030504040204" pitchFamily="34" charset="0"/>
                      </a:rPr>
                      <m:t>qua</m:t>
                    </m:r>
                    <m:r>
                      <m:rPr>
                        <m:nor/>
                      </m:rPr>
                      <a:rPr lang="en-US" sz="4400">
                        <a:latin typeface="Tahoma" panose="020B0604030504040204" pitchFamily="34" charset="0"/>
                        <a:ea typeface="Tahoma" panose="020B0604030504040204" pitchFamily="34" charset="0"/>
                        <a:cs typeface="Tahoma" panose="020B0604030504040204" pitchFamily="34" charset="0"/>
                      </a:rPr>
                      <m:t> đ</m:t>
                    </m:r>
                    <m:r>
                      <m:rPr>
                        <m:nor/>
                      </m:rPr>
                      <a:rPr lang="en-US" sz="4400">
                        <a:latin typeface="Tahoma" panose="020B0604030504040204" pitchFamily="34" charset="0"/>
                        <a:ea typeface="Tahoma" panose="020B0604030504040204" pitchFamily="34" charset="0"/>
                        <a:cs typeface="Tahoma" panose="020B0604030504040204" pitchFamily="34" charset="0"/>
                      </a:rPr>
                      <m:t>i</m:t>
                    </m:r>
                    <m:r>
                      <m:rPr>
                        <m:nor/>
                      </m:rPr>
                      <a:rPr lang="en-US" sz="4400">
                        <a:latin typeface="Tahoma" panose="020B0604030504040204" pitchFamily="34" charset="0"/>
                        <a:ea typeface="Tahoma" panose="020B0604030504040204" pitchFamily="34" charset="0"/>
                        <a:cs typeface="Tahoma" panose="020B0604030504040204" pitchFamily="34" charset="0"/>
                      </a:rPr>
                      <m:t>ể</m:t>
                    </m:r>
                    <m:r>
                      <m:rPr>
                        <m:nor/>
                      </m:rPr>
                      <a:rPr lang="en-US" sz="4400">
                        <a:latin typeface="Tahoma" panose="020B0604030504040204" pitchFamily="34" charset="0"/>
                        <a:ea typeface="Tahoma" panose="020B0604030504040204" pitchFamily="34" charset="0"/>
                        <a:cs typeface="Tahoma" panose="020B0604030504040204" pitchFamily="34" charset="0"/>
                      </a:rPr>
                      <m:t>m</m:t>
                    </m:r>
                    <m:r>
                      <m:rPr>
                        <m:nor/>
                      </m:rPr>
                      <a:rPr lang="en-US" sz="4400">
                        <a:latin typeface="Tahoma" panose="020B0604030504040204" pitchFamily="34" charset="0"/>
                        <a:ea typeface="Tahoma" panose="020B0604030504040204" pitchFamily="34" charset="0"/>
                        <a:cs typeface="Tahoma" panose="020B0604030504040204" pitchFamily="34" charset="0"/>
                      </a:rPr>
                      <m:t> </m:t>
                    </m:r>
                    <m:r>
                      <a:rPr lang="en-US" sz="4400" i="1">
                        <a:latin typeface="Cambria Math" panose="02040503050406030204" pitchFamily="18" charset="0"/>
                      </a:rPr>
                      <m:t>𝐴</m:t>
                    </m:r>
                    <m:d>
                      <m:dPr>
                        <m:ctrlPr>
                          <a:rPr lang="en-US" sz="4400" i="1">
                            <a:latin typeface="Cambria Math" panose="02040503050406030204" pitchFamily="18" charset="0"/>
                          </a:rPr>
                        </m:ctrlPr>
                      </m:dPr>
                      <m:e>
                        <m:r>
                          <a:rPr lang="en-US" sz="4400" i="1">
                            <a:latin typeface="Cambria Math" panose="02040503050406030204" pitchFamily="18" charset="0"/>
                          </a:rPr>
                          <m:t>6</m:t>
                        </m:r>
                        <m:r>
                          <m:rPr>
                            <m:nor/>
                          </m:rPr>
                          <a:rPr lang="en-US" sz="4400">
                            <a:latin typeface="Tahoma" panose="020B0604030504040204" pitchFamily="34" charset="0"/>
                            <a:ea typeface="Tahoma" panose="020B0604030504040204" pitchFamily="34" charset="0"/>
                            <a:cs typeface="Tahoma" panose="020B0604030504040204" pitchFamily="34" charset="0"/>
                          </a:rPr>
                          <m:t> </m:t>
                        </m:r>
                        <m:r>
                          <a:rPr lang="en-US" sz="4400" i="1">
                            <a:latin typeface="Cambria Math" panose="02040503050406030204" pitchFamily="18" charset="0"/>
                          </a:rPr>
                          <m:t>;</m:t>
                        </m:r>
                        <m:r>
                          <m:rPr>
                            <m:nor/>
                          </m:rPr>
                          <a:rPr lang="en-US" sz="4400">
                            <a:latin typeface="Tahoma" panose="020B0604030504040204" pitchFamily="34" charset="0"/>
                            <a:ea typeface="Tahoma" panose="020B0604030504040204" pitchFamily="34" charset="0"/>
                            <a:cs typeface="Tahoma" panose="020B0604030504040204" pitchFamily="34" charset="0"/>
                          </a:rPr>
                          <m:t> </m:t>
                        </m:r>
                        <m:r>
                          <a:rPr lang="en-US" sz="4400" i="1">
                            <a:latin typeface="Cambria Math" panose="02040503050406030204" pitchFamily="18" charset="0"/>
                          </a:rPr>
                          <m:t>6</m:t>
                        </m:r>
                      </m:e>
                    </m:d>
                    <m:r>
                      <m:rPr>
                        <m:nor/>
                      </m:rPr>
                      <a:rPr lang="en-US" sz="4400">
                        <a:latin typeface="Tahoma" panose="020B0604030504040204" pitchFamily="34" charset="0"/>
                        <a:ea typeface="Tahoma" panose="020B0604030504040204" pitchFamily="34" charset="0"/>
                        <a:cs typeface="Tahoma" panose="020B0604030504040204" pitchFamily="34" charset="0"/>
                      </a:rPr>
                      <m:t> </m:t>
                    </m:r>
                    <m:r>
                      <m:rPr>
                        <m:nor/>
                      </m:rPr>
                      <a:rPr lang="en-US" sz="4400">
                        <a:latin typeface="Tahoma" panose="020B0604030504040204" pitchFamily="34" charset="0"/>
                        <a:ea typeface="Tahoma" panose="020B0604030504040204" pitchFamily="34" charset="0"/>
                        <a:cs typeface="Tahoma" panose="020B0604030504040204" pitchFamily="34" charset="0"/>
                      </a:rPr>
                      <m:t>n</m:t>
                    </m:r>
                    <m:r>
                      <m:rPr>
                        <m:nor/>
                      </m:rPr>
                      <a:rPr lang="en-US" sz="4400">
                        <a:latin typeface="Tahoma" panose="020B0604030504040204" pitchFamily="34" charset="0"/>
                        <a:ea typeface="Tahoma" panose="020B0604030504040204" pitchFamily="34" charset="0"/>
                        <a:cs typeface="Tahoma" panose="020B0604030504040204" pitchFamily="34" charset="0"/>
                      </a:rPr>
                      <m:t>ê</m:t>
                    </m:r>
                    <m:r>
                      <m:rPr>
                        <m:nor/>
                      </m:rPr>
                      <a:rPr lang="en-US" sz="4400">
                        <a:latin typeface="Tahoma" panose="020B0604030504040204" pitchFamily="34" charset="0"/>
                        <a:ea typeface="Tahoma" panose="020B0604030504040204" pitchFamily="34" charset="0"/>
                        <a:cs typeface="Tahoma" panose="020B0604030504040204" pitchFamily="34" charset="0"/>
                      </a:rPr>
                      <m:t>n</m:t>
                    </m:r>
                    <m:r>
                      <m:rPr>
                        <m:nor/>
                      </m:rPr>
                      <a:rPr lang="en-US" sz="4400">
                        <a:latin typeface="Tahoma" panose="020B0604030504040204" pitchFamily="34" charset="0"/>
                        <a:ea typeface="Tahoma" panose="020B0604030504040204" pitchFamily="34" charset="0"/>
                        <a:cs typeface="Tahoma" panose="020B0604030504040204" pitchFamily="34" charset="0"/>
                      </a:rPr>
                      <m:t> </m:t>
                    </m:r>
                    <m:sSup>
                      <m:sSupPr>
                        <m:ctrlPr>
                          <a:rPr lang="en-US" sz="4400" i="1">
                            <a:latin typeface="Cambria Math" panose="02040503050406030204" pitchFamily="18" charset="0"/>
                          </a:rPr>
                        </m:ctrlPr>
                      </m:sSupPr>
                      <m:e>
                        <m:r>
                          <a:rPr lang="en-US" sz="4400" i="1">
                            <a:latin typeface="Cambria Math" panose="02040503050406030204" pitchFamily="18" charset="0"/>
                          </a:rPr>
                          <m:t>6</m:t>
                        </m:r>
                      </m:e>
                      <m:sup>
                        <m:r>
                          <a:rPr lang="en-US" sz="4400" i="1">
                            <a:latin typeface="Cambria Math" panose="02040503050406030204" pitchFamily="18" charset="0"/>
                          </a:rPr>
                          <m:t>2</m:t>
                        </m:r>
                      </m:sup>
                    </m:sSup>
                    <m:r>
                      <a:rPr lang="en-US" sz="4400" i="1">
                        <a:latin typeface="Cambria Math" panose="02040503050406030204" pitchFamily="18" charset="0"/>
                      </a:rPr>
                      <m:t>=2.</m:t>
                    </m:r>
                    <m:r>
                      <a:rPr lang="en-US" sz="4400" i="1">
                        <a:latin typeface="Cambria Math" panose="02040503050406030204" pitchFamily="18" charset="0"/>
                      </a:rPr>
                      <m:t>𝑝</m:t>
                    </m:r>
                    <m:r>
                      <a:rPr lang="en-US" sz="4400" i="1">
                        <a:latin typeface="Cambria Math" panose="02040503050406030204" pitchFamily="18" charset="0"/>
                      </a:rPr>
                      <m:t>.6⇒</m:t>
                    </m:r>
                    <m:r>
                      <a:rPr lang="en-US" sz="4400" i="1">
                        <a:latin typeface="Cambria Math" panose="02040503050406030204" pitchFamily="18" charset="0"/>
                      </a:rPr>
                      <m:t>𝑝</m:t>
                    </m:r>
                    <m:r>
                      <a:rPr lang="en-US" sz="4400" i="1">
                        <a:latin typeface="Cambria Math" panose="02040503050406030204" pitchFamily="18" charset="0"/>
                      </a:rPr>
                      <m:t>=3</m:t>
                    </m:r>
                    <m:r>
                      <m:rPr>
                        <m:nor/>
                      </m:rPr>
                      <a:rPr lang="en-US" sz="4400">
                        <a:latin typeface="Tahoma" panose="020B0604030504040204" pitchFamily="34" charset="0"/>
                        <a:ea typeface="Tahoma" panose="020B0604030504040204" pitchFamily="34" charset="0"/>
                        <a:cs typeface="Tahoma" panose="020B0604030504040204" pitchFamily="34" charset="0"/>
                      </a:rPr>
                      <m:t>.</m:t>
                    </m:r>
                  </m:oMath>
                </a14:m>
                <a:endParaRPr lang="en-US" sz="4400"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0" name="TextBox 49">
                <a:extLst>
                  <a:ext uri="{FF2B5EF4-FFF2-40B4-BE49-F238E27FC236}">
                    <a16:creationId xmlns:a16="http://schemas.microsoft.com/office/drawing/2014/main" id="{A4A11553-9E6A-4C6B-A212-5939355E97FA}"/>
                  </a:ext>
                </a:extLst>
              </p:cNvPr>
              <p:cNvSpPr txBox="1">
                <a:spLocks noRot="1" noChangeAspect="1" noMove="1" noResize="1" noEditPoints="1" noAdjustHandles="1" noChangeArrowheads="1" noChangeShapeType="1" noTextEdit="1"/>
              </p:cNvSpPr>
              <p:nvPr/>
            </p:nvSpPr>
            <p:spPr>
              <a:xfrm>
                <a:off x="2057400" y="8342405"/>
                <a:ext cx="17846352" cy="951094"/>
              </a:xfrm>
              <a:prstGeom prst="rect">
                <a:avLst/>
              </a:prstGeom>
              <a:blipFill>
                <a:blip r:embed="rId5"/>
                <a:stretch>
                  <a:fillRect l="-1401" b="-28846"/>
                </a:stretch>
              </a:blipFill>
            </p:spPr>
            <p:txBody>
              <a:bodyPr/>
              <a:lstStyle/>
              <a:p>
                <a:r>
                  <a:rPr lang="en-US">
                    <a:noFill/>
                  </a:rPr>
                  <a:t> </a:t>
                </a:r>
              </a:p>
            </p:txBody>
          </p:sp>
        </mc:Fallback>
      </mc:AlternateContent>
      <p:sp>
        <p:nvSpPr>
          <p:cNvPr id="53" name="TextBox 52">
            <a:extLst>
              <a:ext uri="{FF2B5EF4-FFF2-40B4-BE49-F238E27FC236}">
                <a16:creationId xmlns:a16="http://schemas.microsoft.com/office/drawing/2014/main" xmlns="" id="{5CBB3F2C-C02E-4A17-AFF8-855F755FCD48}"/>
              </a:ext>
            </a:extLst>
          </p:cNvPr>
          <p:cNvSpPr txBox="1"/>
          <p:nvPr/>
        </p:nvSpPr>
        <p:spPr>
          <a:xfrm>
            <a:off x="2057400" y="9441359"/>
            <a:ext cx="4892351" cy="769441"/>
          </a:xfrm>
          <a:prstGeom prst="rect">
            <a:avLst/>
          </a:prstGeom>
          <a:noFill/>
        </p:spPr>
        <p:txBody>
          <a:bodyPr wrap="square">
            <a:spAutoFit/>
          </a:bodyPr>
          <a:lstStyle/>
          <a:p>
            <a:r>
              <a:rPr lang="en-US" sz="4400" dirty="0" err="1">
                <a:latin typeface="Tahoma" panose="020B0604030504040204" pitchFamily="34" charset="0"/>
                <a:ea typeface="Tahoma" panose="020B0604030504040204" pitchFamily="34" charset="0"/>
                <a:cs typeface="Tahoma" panose="020B0604030504040204" pitchFamily="34" charset="0"/>
              </a:rPr>
              <a:t>Vậy</a:t>
            </a:r>
            <a:r>
              <a:rPr lang="en-US" sz="4400" dirty="0">
                <a:latin typeface="Tahoma" panose="020B0604030504040204" pitchFamily="34" charset="0"/>
                <a:ea typeface="Tahoma" panose="020B0604030504040204" pitchFamily="34" charset="0"/>
                <a:cs typeface="Tahoma" panose="020B0604030504040204" pitchFamily="34" charset="0"/>
              </a:rPr>
              <a:t> ta </a:t>
            </a:r>
            <a:r>
              <a:rPr lang="en-US" sz="4400" dirty="0" err="1">
                <a:latin typeface="Tahoma" panose="020B0604030504040204" pitchFamily="34" charset="0"/>
                <a:ea typeface="Tahoma" panose="020B0604030504040204" pitchFamily="34" charset="0"/>
                <a:cs typeface="Tahoma" panose="020B0604030504040204" pitchFamily="34" charset="0"/>
              </a:rPr>
              <a:t>có</a:t>
            </a:r>
            <a:r>
              <a:rPr lang="en-US" sz="4400" dirty="0">
                <a:latin typeface="Tahoma" panose="020B0604030504040204" pitchFamily="34" charset="0"/>
                <a:ea typeface="Tahoma" panose="020B0604030504040204" pitchFamily="34" charset="0"/>
                <a:cs typeface="Tahoma" panose="020B0604030504040204" pitchFamily="34" charset="0"/>
              </a:rPr>
              <a:t>: </a:t>
            </a:r>
          </a:p>
        </p:txBody>
      </p:sp>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xmlns="" id="{720CB2E9-6BF4-43AB-88F9-7FF30159CA58}"/>
                  </a:ext>
                </a:extLst>
              </p:cNvPr>
              <p:cNvSpPr txBox="1"/>
              <p:nvPr/>
            </p:nvSpPr>
            <p:spPr>
              <a:xfrm>
                <a:off x="2286000" y="11149178"/>
                <a:ext cx="12192000" cy="1135375"/>
              </a:xfrm>
              <a:prstGeom prst="rect">
                <a:avLst/>
              </a:prstGeom>
              <a:noFill/>
            </p:spPr>
            <p:txBody>
              <a:bodyPr wrap="square">
                <a:spAutoFit/>
              </a:bodyPr>
              <a:lstStyle/>
              <a:p>
                <a:pPr indent="629920">
                  <a:lnSpc>
                    <a:spcPct val="107000"/>
                  </a:lnSpc>
                  <a:spcAft>
                    <a:spcPts val="800"/>
                  </a:spcAft>
                </a:pPr>
                <a:r>
                  <a:rPr lang="en-US" sz="4400" dirty="0" err="1">
                    <a:latin typeface="Tahoma" panose="020B0604030504040204" pitchFamily="34" charset="0"/>
                    <a:ea typeface="Tahoma" panose="020B0604030504040204" pitchFamily="34" charset="0"/>
                    <a:cs typeface="Tahoma" panose="020B0604030504040204" pitchFamily="34" charset="0"/>
                  </a:rPr>
                  <a:t>Đường</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chuẩn</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là</a:t>
                </a:r>
                <a:r>
                  <a:rPr lang="en-US" sz="4400"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i="1">
                        <a:latin typeface="Cambria Math" panose="02040503050406030204" pitchFamily="18" charset="0"/>
                      </a:rPr>
                      <m:t>𝑥</m:t>
                    </m:r>
                    <m:r>
                      <a:rPr lang="en-US" sz="4400" i="1">
                        <a:latin typeface="Cambria Math" panose="02040503050406030204" pitchFamily="18" charset="0"/>
                      </a:rPr>
                      <m:t>=</m:t>
                    </m:r>
                    <m:f>
                      <m:fPr>
                        <m:ctrlPr>
                          <a:rPr lang="en-US" sz="4400" i="1">
                            <a:latin typeface="Cambria Math" panose="02040503050406030204" pitchFamily="18" charset="0"/>
                          </a:rPr>
                        </m:ctrlPr>
                      </m:fPr>
                      <m:num>
                        <m:r>
                          <a:rPr lang="en-US" sz="4400" i="1">
                            <a:latin typeface="Cambria Math" panose="02040503050406030204" pitchFamily="18" charset="0"/>
                          </a:rPr>
                          <m:t>−</m:t>
                        </m:r>
                        <m:r>
                          <a:rPr lang="en-US" sz="4400" i="1">
                            <a:latin typeface="Cambria Math" panose="02040503050406030204" pitchFamily="18" charset="0"/>
                          </a:rPr>
                          <m:t>𝑝</m:t>
                        </m:r>
                      </m:num>
                      <m:den>
                        <m:r>
                          <a:rPr lang="en-US" sz="4400" i="1">
                            <a:latin typeface="Cambria Math" panose="02040503050406030204" pitchFamily="18" charset="0"/>
                          </a:rPr>
                          <m:t>2</m:t>
                        </m:r>
                      </m:den>
                    </m:f>
                    <m:r>
                      <a:rPr lang="en-US" sz="4400" i="1">
                        <a:latin typeface="Cambria Math" panose="02040503050406030204" pitchFamily="18" charset="0"/>
                      </a:rPr>
                      <m:t>⇔</m:t>
                    </m:r>
                    <m:r>
                      <a:rPr lang="en-US" sz="4400" i="1">
                        <a:latin typeface="Cambria Math" panose="02040503050406030204" pitchFamily="18" charset="0"/>
                      </a:rPr>
                      <m:t>𝑥</m:t>
                    </m:r>
                    <m:r>
                      <a:rPr lang="en-US" sz="4400" i="1">
                        <a:latin typeface="Cambria Math" panose="02040503050406030204" pitchFamily="18" charset="0"/>
                      </a:rPr>
                      <m:t>=</m:t>
                    </m:r>
                    <m:f>
                      <m:fPr>
                        <m:ctrlPr>
                          <a:rPr lang="en-US" sz="4400" i="1">
                            <a:latin typeface="Cambria Math" panose="02040503050406030204" pitchFamily="18" charset="0"/>
                          </a:rPr>
                        </m:ctrlPr>
                      </m:fPr>
                      <m:num>
                        <m:r>
                          <a:rPr lang="en-US" sz="4400" i="1">
                            <a:latin typeface="Cambria Math" panose="02040503050406030204" pitchFamily="18" charset="0"/>
                          </a:rPr>
                          <m:t>−3</m:t>
                        </m:r>
                      </m:num>
                      <m:den>
                        <m:r>
                          <a:rPr lang="en-US" sz="4400" i="1">
                            <a:latin typeface="Cambria Math" panose="02040503050406030204" pitchFamily="18" charset="0"/>
                          </a:rPr>
                          <m:t>2</m:t>
                        </m:r>
                      </m:den>
                    </m:f>
                  </m:oMath>
                </a14:m>
                <a:endParaRPr lang="en-US" sz="4400" dirty="0">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1" name="TextBox 50">
                <a:extLst>
                  <a:ext uri="{FF2B5EF4-FFF2-40B4-BE49-F238E27FC236}">
                    <a16:creationId xmlns:a16="http://schemas.microsoft.com/office/drawing/2014/main" id="{720CB2E9-6BF4-43AB-88F9-7FF30159CA58}"/>
                  </a:ext>
                </a:extLst>
              </p:cNvPr>
              <p:cNvSpPr txBox="1">
                <a:spLocks noRot="1" noChangeAspect="1" noMove="1" noResize="1" noEditPoints="1" noAdjustHandles="1" noChangeArrowheads="1" noChangeShapeType="1" noTextEdit="1"/>
              </p:cNvSpPr>
              <p:nvPr/>
            </p:nvSpPr>
            <p:spPr>
              <a:xfrm>
                <a:off x="2286000" y="11149178"/>
                <a:ext cx="12192000" cy="1135375"/>
              </a:xfrm>
              <a:prstGeom prst="rect">
                <a:avLst/>
              </a:prstGeom>
              <a:blipFill>
                <a:blip r:embed="rId6"/>
                <a:stretch>
                  <a:fillRect b="-102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xmlns="" id="{7721AA57-9193-4FFD-92A5-38C865E08423}"/>
                  </a:ext>
                </a:extLst>
              </p:cNvPr>
              <p:cNvSpPr txBox="1"/>
              <p:nvPr/>
            </p:nvSpPr>
            <p:spPr>
              <a:xfrm>
                <a:off x="2286000" y="10295953"/>
                <a:ext cx="12192000" cy="768031"/>
              </a:xfrm>
              <a:prstGeom prst="rect">
                <a:avLst/>
              </a:prstGeom>
              <a:noFill/>
            </p:spPr>
            <p:txBody>
              <a:bodyPr wrap="square">
                <a:spAutoFit/>
              </a:bodyPr>
              <a:lstStyle/>
              <a:p>
                <a:pPr indent="629920">
                  <a:lnSpc>
                    <a:spcPct val="107000"/>
                  </a:lnSpc>
                  <a:spcAft>
                    <a:spcPts val="800"/>
                  </a:spcAft>
                </a:pPr>
                <a:r>
                  <a:rPr lang="en-US" sz="4400" dirty="0" err="1">
                    <a:effectLst/>
                    <a:latin typeface="Tahoma" panose="020B0604030504040204" pitchFamily="34" charset="0"/>
                    <a:ea typeface="Tahoma" panose="020B0604030504040204" pitchFamily="34" charset="0"/>
                    <a:cs typeface="Tahoma" panose="020B0604030504040204" pitchFamily="34" charset="0"/>
                  </a:rPr>
                  <a:t>Tham</a:t>
                </a:r>
                <a:r>
                  <a:rPr lang="en-US" sz="4400" dirty="0">
                    <a:effectLst/>
                    <a:latin typeface="Tahoma" panose="020B0604030504040204" pitchFamily="34" charset="0"/>
                    <a:ea typeface="Tahoma" panose="020B0604030504040204" pitchFamily="34" charset="0"/>
                    <a:cs typeface="Tahoma" panose="020B0604030504040204" pitchFamily="34" charset="0"/>
                  </a:rPr>
                  <a:t> </a:t>
                </a:r>
                <a:r>
                  <a:rPr lang="en-US" sz="4400" dirty="0" err="1">
                    <a:effectLst/>
                    <a:latin typeface="Tahoma" panose="020B0604030504040204" pitchFamily="34" charset="0"/>
                    <a:ea typeface="Tahoma" panose="020B0604030504040204" pitchFamily="34" charset="0"/>
                    <a:cs typeface="Tahoma" panose="020B0604030504040204" pitchFamily="34" charset="0"/>
                  </a:rPr>
                  <a:t>số</a:t>
                </a:r>
                <a:r>
                  <a:rPr lang="en-US" sz="4400" dirty="0">
                    <a:effectLst/>
                    <a:latin typeface="Tahoma" panose="020B0604030504040204" pitchFamily="34" charset="0"/>
                    <a:ea typeface="Tahoma" panose="020B0604030504040204" pitchFamily="34" charset="0"/>
                    <a:cs typeface="Tahoma" panose="020B0604030504040204" pitchFamily="34" charset="0"/>
                  </a:rPr>
                  <a:t> </a:t>
                </a:r>
                <a:r>
                  <a:rPr lang="en-US" sz="4400" dirty="0" err="1">
                    <a:effectLst/>
                    <a:latin typeface="Tahoma" panose="020B0604030504040204" pitchFamily="34" charset="0"/>
                    <a:ea typeface="Tahoma" panose="020B0604030504040204" pitchFamily="34" charset="0"/>
                    <a:cs typeface="Tahoma" panose="020B0604030504040204" pitchFamily="34" charset="0"/>
                  </a:rPr>
                  <a:t>tiêu</a:t>
                </a:r>
                <a:r>
                  <a:rPr lang="en-US" sz="4400" dirty="0">
                    <a:effectLst/>
                    <a:latin typeface="Tahoma" panose="020B0604030504040204" pitchFamily="34" charset="0"/>
                    <a:ea typeface="Tahoma" panose="020B0604030504040204" pitchFamily="34" charset="0"/>
                    <a:cs typeface="Tahoma" panose="020B0604030504040204" pitchFamily="34" charset="0"/>
                  </a:rPr>
                  <a:t> </a:t>
                </a:r>
                <a:r>
                  <a:rPr lang="en-US" sz="4400" dirty="0" err="1">
                    <a:effectLst/>
                    <a:latin typeface="Tahoma" panose="020B0604030504040204" pitchFamily="34" charset="0"/>
                    <a:ea typeface="Tahoma" panose="020B0604030504040204" pitchFamily="34" charset="0"/>
                    <a:cs typeface="Tahoma" panose="020B0604030504040204" pitchFamily="34" charset="0"/>
                  </a:rPr>
                  <a:t>là</a:t>
                </a:r>
                <a:r>
                  <a:rPr lang="en-US" sz="4400"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𝑝</m:t>
                    </m:r>
                    <m:r>
                      <a:rPr lang="en-US" sz="4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m:t>
                    </m:r>
                  </m:oMath>
                </a14:m>
                <a:endParaRPr lang="en-US" sz="4400" dirty="0">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5" name="TextBox 54">
                <a:extLst>
                  <a:ext uri="{FF2B5EF4-FFF2-40B4-BE49-F238E27FC236}">
                    <a16:creationId xmlns:a16="http://schemas.microsoft.com/office/drawing/2014/main" id="{7721AA57-9193-4FFD-92A5-38C865E08423}"/>
                  </a:ext>
                </a:extLst>
              </p:cNvPr>
              <p:cNvSpPr txBox="1">
                <a:spLocks noRot="1" noChangeAspect="1" noMove="1" noResize="1" noEditPoints="1" noAdjustHandles="1" noChangeArrowheads="1" noChangeShapeType="1" noTextEdit="1"/>
              </p:cNvSpPr>
              <p:nvPr/>
            </p:nvSpPr>
            <p:spPr>
              <a:xfrm>
                <a:off x="2286000" y="10295953"/>
                <a:ext cx="12192000" cy="768031"/>
              </a:xfrm>
              <a:prstGeom prst="rect">
                <a:avLst/>
              </a:prstGeom>
              <a:blipFill>
                <a:blip r:embed="rId7"/>
                <a:stretch>
                  <a:fillRect t="-19048" b="-34921"/>
                </a:stretch>
              </a:blipFill>
            </p:spPr>
            <p:txBody>
              <a:bodyPr/>
              <a:lstStyle/>
              <a:p>
                <a:r>
                  <a:rPr lang="en-US">
                    <a:noFill/>
                  </a:rPr>
                  <a:t> </a:t>
                </a:r>
              </a:p>
            </p:txBody>
          </p:sp>
        </mc:Fallback>
      </mc:AlternateContent>
      <p:grpSp>
        <p:nvGrpSpPr>
          <p:cNvPr id="56" name="Group 55">
            <a:extLst>
              <a:ext uri="{FF2B5EF4-FFF2-40B4-BE49-F238E27FC236}">
                <a16:creationId xmlns:a16="http://schemas.microsoft.com/office/drawing/2014/main" xmlns="" id="{4C471F15-60AD-4CC4-8357-2D4342C93D4E}"/>
              </a:ext>
            </a:extLst>
          </p:cNvPr>
          <p:cNvGrpSpPr/>
          <p:nvPr/>
        </p:nvGrpSpPr>
        <p:grpSpPr>
          <a:xfrm>
            <a:off x="632798" y="1878129"/>
            <a:ext cx="8892202" cy="935974"/>
            <a:chOff x="739068" y="1515168"/>
            <a:chExt cx="9473319" cy="968444"/>
          </a:xfrm>
        </p:grpSpPr>
        <p:sp>
          <p:nvSpPr>
            <p:cNvPr id="57" name="Freeform 71">
              <a:extLst>
                <a:ext uri="{FF2B5EF4-FFF2-40B4-BE49-F238E27FC236}">
                  <a16:creationId xmlns:a16="http://schemas.microsoft.com/office/drawing/2014/main" xmlns="" id="{1940D649-A611-4382-B9FA-F4593D77AB7D}"/>
                </a:ext>
              </a:extLst>
            </p:cNvPr>
            <p:cNvSpPr>
              <a:spLocks/>
            </p:cNvSpPr>
            <p:nvPr/>
          </p:nvSpPr>
          <p:spPr bwMode="auto">
            <a:xfrm flipH="1">
              <a:off x="3250419" y="2066147"/>
              <a:ext cx="6961968" cy="417465"/>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solidFill>
              <a:srgbClr val="B9EA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400">
                <a:latin typeface="+mj-lt"/>
              </a:endParaRPr>
            </a:p>
          </p:txBody>
        </p:sp>
        <p:grpSp>
          <p:nvGrpSpPr>
            <p:cNvPr id="58" name="Group 57">
              <a:extLst>
                <a:ext uri="{FF2B5EF4-FFF2-40B4-BE49-F238E27FC236}">
                  <a16:creationId xmlns:a16="http://schemas.microsoft.com/office/drawing/2014/main" xmlns="" id="{F9E9A81A-E71B-4401-A20E-881D421A8122}"/>
                </a:ext>
              </a:extLst>
            </p:cNvPr>
            <p:cNvGrpSpPr/>
            <p:nvPr/>
          </p:nvGrpSpPr>
          <p:grpSpPr>
            <a:xfrm>
              <a:off x="739068" y="1515168"/>
              <a:ext cx="7974099" cy="960327"/>
              <a:chOff x="739068" y="1515168"/>
              <a:chExt cx="7974099" cy="960327"/>
            </a:xfrm>
          </p:grpSpPr>
          <p:sp>
            <p:nvSpPr>
              <p:cNvPr id="59" name="Freeform 71">
                <a:extLst>
                  <a:ext uri="{FF2B5EF4-FFF2-40B4-BE49-F238E27FC236}">
                    <a16:creationId xmlns:a16="http://schemas.microsoft.com/office/drawing/2014/main" xmlns="" id="{2E6FFA7B-885F-42FE-8737-D47B392E9180}"/>
                  </a:ext>
                </a:extLst>
              </p:cNvPr>
              <p:cNvSpPr>
                <a:spLocks/>
              </p:cNvSpPr>
              <p:nvPr/>
            </p:nvSpPr>
            <p:spPr bwMode="auto">
              <a:xfrm>
                <a:off x="739068" y="2058030"/>
                <a:ext cx="6961968" cy="417465"/>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solidFill>
                <a:srgbClr val="B9EA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400">
                  <a:latin typeface="+mj-lt"/>
                </a:endParaRPr>
              </a:p>
            </p:txBody>
          </p:sp>
          <p:sp>
            <p:nvSpPr>
              <p:cNvPr id="60" name="Oval 72">
                <a:extLst>
                  <a:ext uri="{FF2B5EF4-FFF2-40B4-BE49-F238E27FC236}">
                    <a16:creationId xmlns:a16="http://schemas.microsoft.com/office/drawing/2014/main" xmlns="" id="{061A5550-5996-416B-9BB9-FC0951ACC4A5}"/>
                  </a:ext>
                </a:extLst>
              </p:cNvPr>
              <p:cNvSpPr>
                <a:spLocks noChangeArrowheads="1"/>
              </p:cNvSpPr>
              <p:nvPr/>
            </p:nvSpPr>
            <p:spPr bwMode="auto">
              <a:xfrm>
                <a:off x="1372407" y="1515168"/>
                <a:ext cx="285717" cy="280956"/>
              </a:xfrm>
              <a:prstGeom prst="ellipse">
                <a:avLst/>
              </a:pr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400">
                  <a:latin typeface="+mj-lt"/>
                </a:endParaRPr>
              </a:p>
            </p:txBody>
          </p:sp>
          <p:sp>
            <p:nvSpPr>
              <p:cNvPr id="61" name="Freeform 73">
                <a:extLst>
                  <a:ext uri="{FF2B5EF4-FFF2-40B4-BE49-F238E27FC236}">
                    <a16:creationId xmlns:a16="http://schemas.microsoft.com/office/drawing/2014/main" xmlns="" id="{A9205F84-0654-498D-AB8E-4B3E93F7F755}"/>
                  </a:ext>
                </a:extLst>
              </p:cNvPr>
              <p:cNvSpPr>
                <a:spLocks/>
              </p:cNvSpPr>
              <p:nvPr/>
            </p:nvSpPr>
            <p:spPr bwMode="auto">
              <a:xfrm>
                <a:off x="1300977" y="1773901"/>
                <a:ext cx="209526" cy="190478"/>
              </a:xfrm>
              <a:custGeom>
                <a:avLst/>
                <a:gdLst>
                  <a:gd name="T0" fmla="*/ 0 w 56"/>
                  <a:gd name="T1" fmla="*/ 18 h 51"/>
                  <a:gd name="T2" fmla="*/ 45 w 56"/>
                  <a:gd name="T3" fmla="*/ 10 h 51"/>
                  <a:gd name="T4" fmla="*/ 56 w 56"/>
                  <a:gd name="T5" fmla="*/ 12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7" y="0"/>
                      <a:pt x="45" y="10"/>
                    </a:cubicBezTo>
                    <a:cubicBezTo>
                      <a:pt x="51" y="12"/>
                      <a:pt x="52" y="12"/>
                      <a:pt x="56" y="12"/>
                    </a:cubicBezTo>
                    <a:cubicBezTo>
                      <a:pt x="55" y="30"/>
                      <a:pt x="56" y="51"/>
                      <a:pt x="56" y="51"/>
                    </a:cubicBezTo>
                    <a:cubicBezTo>
                      <a:pt x="56" y="51"/>
                      <a:pt x="30" y="24"/>
                      <a:pt x="0" y="18"/>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400">
                  <a:latin typeface="+mj-lt"/>
                </a:endParaRPr>
              </a:p>
            </p:txBody>
          </p:sp>
          <p:sp>
            <p:nvSpPr>
              <p:cNvPr id="62" name="Freeform 74">
                <a:extLst>
                  <a:ext uri="{FF2B5EF4-FFF2-40B4-BE49-F238E27FC236}">
                    <a16:creationId xmlns:a16="http://schemas.microsoft.com/office/drawing/2014/main" xmlns="" id="{A05616FF-F19A-4D05-A3F9-A3129602E920}"/>
                  </a:ext>
                </a:extLst>
              </p:cNvPr>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400">
                  <a:latin typeface="+mj-lt"/>
                </a:endParaRPr>
              </a:p>
            </p:txBody>
          </p:sp>
          <p:sp>
            <p:nvSpPr>
              <p:cNvPr id="63" name="Freeform 75">
                <a:extLst>
                  <a:ext uri="{FF2B5EF4-FFF2-40B4-BE49-F238E27FC236}">
                    <a16:creationId xmlns:a16="http://schemas.microsoft.com/office/drawing/2014/main" xmlns="" id="{A3DCBE06-FAB0-4FD4-8943-40E9180A2C01}"/>
                  </a:ext>
                </a:extLst>
              </p:cNvPr>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400">
                  <a:latin typeface="+mj-lt"/>
                </a:endParaRPr>
              </a:p>
            </p:txBody>
          </p:sp>
          <p:sp>
            <p:nvSpPr>
              <p:cNvPr id="64" name="Freeform 76">
                <a:extLst>
                  <a:ext uri="{FF2B5EF4-FFF2-40B4-BE49-F238E27FC236}">
                    <a16:creationId xmlns:a16="http://schemas.microsoft.com/office/drawing/2014/main" xmlns="" id="{D3542E59-C56D-48A2-B1F9-B7BA7FCEC4F6}"/>
                  </a:ext>
                </a:extLst>
              </p:cNvPr>
              <p:cNvSpPr>
                <a:spLocks/>
              </p:cNvSpPr>
              <p:nvPr/>
            </p:nvSpPr>
            <p:spPr bwMode="auto">
              <a:xfrm>
                <a:off x="1300977" y="1773901"/>
                <a:ext cx="415877" cy="190478"/>
              </a:xfrm>
              <a:custGeom>
                <a:avLst/>
                <a:gdLst>
                  <a:gd name="T0" fmla="*/ 72 w 111"/>
                  <a:gd name="T1" fmla="*/ 8 h 51"/>
                  <a:gd name="T2" fmla="*/ 56 w 111"/>
                  <a:gd name="T3" fmla="*/ 11 h 51"/>
                  <a:gd name="T4" fmla="*/ 39 w 111"/>
                  <a:gd name="T5" fmla="*/ 8 h 51"/>
                  <a:gd name="T6" fmla="*/ 0 w 111"/>
                  <a:gd name="T7" fmla="*/ 18 h 51"/>
                  <a:gd name="T8" fmla="*/ 56 w 111"/>
                  <a:gd name="T9" fmla="*/ 51 h 51"/>
                  <a:gd name="T10" fmla="*/ 111 w 111"/>
                  <a:gd name="T11" fmla="*/ 18 h 51"/>
                  <a:gd name="T12" fmla="*/ 72 w 111"/>
                  <a:gd name="T13" fmla="*/ 8 h 51"/>
                </a:gdLst>
                <a:ahLst/>
                <a:cxnLst>
                  <a:cxn ang="0">
                    <a:pos x="T0" y="T1"/>
                  </a:cxn>
                  <a:cxn ang="0">
                    <a:pos x="T2" y="T3"/>
                  </a:cxn>
                  <a:cxn ang="0">
                    <a:pos x="T4" y="T5"/>
                  </a:cxn>
                  <a:cxn ang="0">
                    <a:pos x="T6" y="T7"/>
                  </a:cxn>
                  <a:cxn ang="0">
                    <a:pos x="T8" y="T9"/>
                  </a:cxn>
                  <a:cxn ang="0">
                    <a:pos x="T10" y="T11"/>
                  </a:cxn>
                  <a:cxn ang="0">
                    <a:pos x="T12" y="T13"/>
                  </a:cxn>
                </a:cxnLst>
                <a:rect l="0" t="0" r="r" b="b"/>
                <a:pathLst>
                  <a:path w="111" h="51">
                    <a:moveTo>
                      <a:pt x="72" y="8"/>
                    </a:moveTo>
                    <a:cubicBezTo>
                      <a:pt x="63" y="11"/>
                      <a:pt x="59" y="11"/>
                      <a:pt x="56" y="11"/>
                    </a:cubicBezTo>
                    <a:cubicBezTo>
                      <a:pt x="52" y="11"/>
                      <a:pt x="48" y="11"/>
                      <a:pt x="39" y="8"/>
                    </a:cubicBezTo>
                    <a:cubicBezTo>
                      <a:pt x="10" y="0"/>
                      <a:pt x="0" y="18"/>
                      <a:pt x="0" y="18"/>
                    </a:cubicBezTo>
                    <a:cubicBezTo>
                      <a:pt x="30" y="24"/>
                      <a:pt x="56" y="51"/>
                      <a:pt x="56" y="51"/>
                    </a:cubicBezTo>
                    <a:cubicBezTo>
                      <a:pt x="56" y="51"/>
                      <a:pt x="82" y="24"/>
                      <a:pt x="111" y="18"/>
                    </a:cubicBezTo>
                    <a:cubicBezTo>
                      <a:pt x="111" y="18"/>
                      <a:pt x="101" y="0"/>
                      <a:pt x="72" y="8"/>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400">
                  <a:latin typeface="+mj-lt"/>
                </a:endParaRPr>
              </a:p>
            </p:txBody>
          </p:sp>
          <p:sp>
            <p:nvSpPr>
              <p:cNvPr id="65" name="Freeform 77">
                <a:extLst>
                  <a:ext uri="{FF2B5EF4-FFF2-40B4-BE49-F238E27FC236}">
                    <a16:creationId xmlns:a16="http://schemas.microsoft.com/office/drawing/2014/main" xmlns="" id="{B8BC8140-F12A-4A16-9F97-E964E0297CC0}"/>
                  </a:ext>
                </a:extLst>
              </p:cNvPr>
              <p:cNvSpPr>
                <a:spLocks/>
              </p:cNvSpPr>
              <p:nvPr/>
            </p:nvSpPr>
            <p:spPr bwMode="auto">
              <a:xfrm>
                <a:off x="1226374" y="1853267"/>
                <a:ext cx="566671" cy="176193"/>
              </a:xfrm>
              <a:custGeom>
                <a:avLst/>
                <a:gdLst>
                  <a:gd name="T0" fmla="*/ 142 w 151"/>
                  <a:gd name="T1" fmla="*/ 1 h 47"/>
                  <a:gd name="T2" fmla="*/ 76 w 151"/>
                  <a:gd name="T3" fmla="*/ 40 h 47"/>
                  <a:gd name="T4" fmla="*/ 10 w 151"/>
                  <a:gd name="T5" fmla="*/ 1 h 47"/>
                  <a:gd name="T6" fmla="*/ 0 w 151"/>
                  <a:gd name="T7" fmla="*/ 7 h 47"/>
                  <a:gd name="T8" fmla="*/ 72 w 151"/>
                  <a:gd name="T9" fmla="*/ 47 h 47"/>
                  <a:gd name="T10" fmla="*/ 76 w 151"/>
                  <a:gd name="T11" fmla="*/ 47 h 47"/>
                  <a:gd name="T12" fmla="*/ 79 w 151"/>
                  <a:gd name="T13" fmla="*/ 47 h 47"/>
                  <a:gd name="T14" fmla="*/ 151 w 151"/>
                  <a:gd name="T15" fmla="*/ 7 h 47"/>
                  <a:gd name="T16" fmla="*/ 142 w 151"/>
                  <a:gd name="T17"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47">
                    <a:moveTo>
                      <a:pt x="142" y="1"/>
                    </a:moveTo>
                    <a:cubicBezTo>
                      <a:pt x="116" y="7"/>
                      <a:pt x="76" y="40"/>
                      <a:pt x="76" y="40"/>
                    </a:cubicBezTo>
                    <a:cubicBezTo>
                      <a:pt x="76" y="40"/>
                      <a:pt x="36" y="7"/>
                      <a:pt x="10" y="1"/>
                    </a:cubicBezTo>
                    <a:cubicBezTo>
                      <a:pt x="3" y="0"/>
                      <a:pt x="0" y="6"/>
                      <a:pt x="0" y="7"/>
                    </a:cubicBezTo>
                    <a:cubicBezTo>
                      <a:pt x="8" y="11"/>
                      <a:pt x="18" y="4"/>
                      <a:pt x="72" y="47"/>
                    </a:cubicBezTo>
                    <a:cubicBezTo>
                      <a:pt x="73" y="47"/>
                      <a:pt x="76" y="47"/>
                      <a:pt x="76" y="47"/>
                    </a:cubicBezTo>
                    <a:cubicBezTo>
                      <a:pt x="76" y="47"/>
                      <a:pt x="77" y="47"/>
                      <a:pt x="79" y="47"/>
                    </a:cubicBezTo>
                    <a:cubicBezTo>
                      <a:pt x="132" y="4"/>
                      <a:pt x="143" y="11"/>
                      <a:pt x="151" y="7"/>
                    </a:cubicBezTo>
                    <a:cubicBezTo>
                      <a:pt x="151" y="6"/>
                      <a:pt x="148" y="0"/>
                      <a:pt x="142" y="1"/>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400">
                  <a:latin typeface="+mj-lt"/>
                </a:endParaRPr>
              </a:p>
            </p:txBody>
          </p:sp>
          <p:sp>
            <p:nvSpPr>
              <p:cNvPr id="66" name="Freeform 78">
                <a:extLst>
                  <a:ext uri="{FF2B5EF4-FFF2-40B4-BE49-F238E27FC236}">
                    <a16:creationId xmlns:a16="http://schemas.microsoft.com/office/drawing/2014/main" xmlns="" id="{13572399-A6B1-4E5A-B222-684B147A0AE7}"/>
                  </a:ext>
                </a:extLst>
              </p:cNvPr>
              <p:cNvSpPr>
                <a:spLocks/>
              </p:cNvSpPr>
              <p:nvPr/>
            </p:nvSpPr>
            <p:spPr bwMode="auto">
              <a:xfrm>
                <a:off x="1515265" y="1908822"/>
                <a:ext cx="306352" cy="473020"/>
              </a:xfrm>
              <a:custGeom>
                <a:avLst/>
                <a:gdLst>
                  <a:gd name="T0" fmla="*/ 0 w 82"/>
                  <a:gd name="T1" fmla="*/ 40 h 126"/>
                  <a:gd name="T2" fmla="*/ 8 w 82"/>
                  <a:gd name="T3" fmla="*/ 40 h 126"/>
                  <a:gd name="T4" fmla="*/ 68 w 82"/>
                  <a:gd name="T5" fmla="*/ 0 h 126"/>
                  <a:gd name="T6" fmla="*/ 82 w 82"/>
                  <a:gd name="T7" fmla="*/ 0 h 126"/>
                  <a:gd name="T8" fmla="*/ 75 w 82"/>
                  <a:gd name="T9" fmla="*/ 89 h 126"/>
                  <a:gd name="T10" fmla="*/ 8 w 82"/>
                  <a:gd name="T11" fmla="*/ 126 h 126"/>
                  <a:gd name="T12" fmla="*/ 0 w 82"/>
                  <a:gd name="T13" fmla="*/ 126 h 126"/>
                  <a:gd name="T14" fmla="*/ 0 w 82"/>
                  <a:gd name="T15" fmla="*/ 40 h 126"/>
                  <a:gd name="T16" fmla="*/ 0 w 82"/>
                  <a:gd name="T17" fmla="*/ 4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126">
                    <a:moveTo>
                      <a:pt x="0" y="40"/>
                    </a:moveTo>
                    <a:cubicBezTo>
                      <a:pt x="8" y="40"/>
                      <a:pt x="8" y="40"/>
                      <a:pt x="8" y="40"/>
                    </a:cubicBezTo>
                    <a:cubicBezTo>
                      <a:pt x="8" y="40"/>
                      <a:pt x="37" y="9"/>
                      <a:pt x="68" y="0"/>
                    </a:cubicBezTo>
                    <a:cubicBezTo>
                      <a:pt x="71" y="0"/>
                      <a:pt x="82" y="0"/>
                      <a:pt x="82" y="0"/>
                    </a:cubicBezTo>
                    <a:cubicBezTo>
                      <a:pt x="82" y="0"/>
                      <a:pt x="75" y="71"/>
                      <a:pt x="75" y="89"/>
                    </a:cubicBezTo>
                    <a:cubicBezTo>
                      <a:pt x="68" y="89"/>
                      <a:pt x="40" y="90"/>
                      <a:pt x="8" y="126"/>
                    </a:cubicBezTo>
                    <a:cubicBezTo>
                      <a:pt x="0" y="126"/>
                      <a:pt x="0" y="126"/>
                      <a:pt x="0" y="126"/>
                    </a:cubicBezTo>
                    <a:cubicBezTo>
                      <a:pt x="0" y="40"/>
                      <a:pt x="0" y="40"/>
                      <a:pt x="0" y="40"/>
                    </a:cubicBezTo>
                    <a:cubicBezTo>
                      <a:pt x="0" y="40"/>
                      <a:pt x="0" y="40"/>
                      <a:pt x="0" y="40"/>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400">
                  <a:latin typeface="+mj-lt"/>
                </a:endParaRPr>
              </a:p>
            </p:txBody>
          </p:sp>
          <p:sp>
            <p:nvSpPr>
              <p:cNvPr id="67" name="Freeform 79">
                <a:extLst>
                  <a:ext uri="{FF2B5EF4-FFF2-40B4-BE49-F238E27FC236}">
                    <a16:creationId xmlns:a16="http://schemas.microsoft.com/office/drawing/2014/main" xmlns="" id="{4DDC17BD-CDF2-43DA-A96E-FC8346F54B8C}"/>
                  </a:ext>
                </a:extLst>
              </p:cNvPr>
              <p:cNvSpPr>
                <a:spLocks/>
              </p:cNvSpPr>
              <p:nvPr/>
            </p:nvSpPr>
            <p:spPr bwMode="auto">
              <a:xfrm>
                <a:off x="1204151" y="1908822"/>
                <a:ext cx="617466" cy="473020"/>
              </a:xfrm>
              <a:custGeom>
                <a:avLst/>
                <a:gdLst>
                  <a:gd name="T0" fmla="*/ 151 w 165"/>
                  <a:gd name="T1" fmla="*/ 0 h 126"/>
                  <a:gd name="T2" fmla="*/ 91 w 165"/>
                  <a:gd name="T3" fmla="*/ 40 h 126"/>
                  <a:gd name="T4" fmla="*/ 84 w 165"/>
                  <a:gd name="T5" fmla="*/ 40 h 126"/>
                  <a:gd name="T6" fmla="*/ 81 w 165"/>
                  <a:gd name="T7" fmla="*/ 40 h 126"/>
                  <a:gd name="T8" fmla="*/ 75 w 165"/>
                  <a:gd name="T9" fmla="*/ 40 h 126"/>
                  <a:gd name="T10" fmla="*/ 16 w 165"/>
                  <a:gd name="T11" fmla="*/ 0 h 126"/>
                  <a:gd name="T12" fmla="*/ 0 w 165"/>
                  <a:gd name="T13" fmla="*/ 0 h 126"/>
                  <a:gd name="T14" fmla="*/ 9 w 165"/>
                  <a:gd name="T15" fmla="*/ 89 h 126"/>
                  <a:gd name="T16" fmla="*/ 75 w 165"/>
                  <a:gd name="T17" fmla="*/ 126 h 126"/>
                  <a:gd name="T18" fmla="*/ 83 w 165"/>
                  <a:gd name="T19" fmla="*/ 126 h 126"/>
                  <a:gd name="T20" fmla="*/ 91 w 165"/>
                  <a:gd name="T21" fmla="*/ 126 h 126"/>
                  <a:gd name="T22" fmla="*/ 158 w 165"/>
                  <a:gd name="T23" fmla="*/ 89 h 126"/>
                  <a:gd name="T24" fmla="*/ 165 w 165"/>
                  <a:gd name="T25" fmla="*/ 0 h 126"/>
                  <a:gd name="T26" fmla="*/ 151 w 165"/>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26">
                    <a:moveTo>
                      <a:pt x="151" y="0"/>
                    </a:moveTo>
                    <a:cubicBezTo>
                      <a:pt x="120" y="9"/>
                      <a:pt x="91" y="40"/>
                      <a:pt x="91" y="40"/>
                    </a:cubicBezTo>
                    <a:cubicBezTo>
                      <a:pt x="84" y="40"/>
                      <a:pt x="84" y="40"/>
                      <a:pt x="84" y="40"/>
                    </a:cubicBezTo>
                    <a:cubicBezTo>
                      <a:pt x="81" y="40"/>
                      <a:pt x="81" y="40"/>
                      <a:pt x="81" y="40"/>
                    </a:cubicBezTo>
                    <a:cubicBezTo>
                      <a:pt x="75" y="40"/>
                      <a:pt x="75" y="40"/>
                      <a:pt x="75" y="40"/>
                    </a:cubicBezTo>
                    <a:cubicBezTo>
                      <a:pt x="75" y="40"/>
                      <a:pt x="46" y="9"/>
                      <a:pt x="16" y="0"/>
                    </a:cubicBezTo>
                    <a:cubicBezTo>
                      <a:pt x="12" y="0"/>
                      <a:pt x="0" y="0"/>
                      <a:pt x="0" y="0"/>
                    </a:cubicBezTo>
                    <a:cubicBezTo>
                      <a:pt x="0" y="0"/>
                      <a:pt x="9" y="71"/>
                      <a:pt x="9" y="89"/>
                    </a:cubicBezTo>
                    <a:cubicBezTo>
                      <a:pt x="14" y="89"/>
                      <a:pt x="43" y="90"/>
                      <a:pt x="75" y="126"/>
                    </a:cubicBezTo>
                    <a:cubicBezTo>
                      <a:pt x="83" y="126"/>
                      <a:pt x="83" y="126"/>
                      <a:pt x="83" y="126"/>
                    </a:cubicBezTo>
                    <a:cubicBezTo>
                      <a:pt x="83" y="126"/>
                      <a:pt x="83" y="126"/>
                      <a:pt x="91" y="126"/>
                    </a:cubicBezTo>
                    <a:cubicBezTo>
                      <a:pt x="123" y="90"/>
                      <a:pt x="151" y="89"/>
                      <a:pt x="158" y="89"/>
                    </a:cubicBezTo>
                    <a:cubicBezTo>
                      <a:pt x="158" y="71"/>
                      <a:pt x="165" y="0"/>
                      <a:pt x="165" y="0"/>
                    </a:cubicBezTo>
                    <a:cubicBezTo>
                      <a:pt x="165" y="0"/>
                      <a:pt x="154" y="0"/>
                      <a:pt x="151" y="0"/>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400">
                  <a:latin typeface="+mj-lt"/>
                </a:endParaRPr>
              </a:p>
            </p:txBody>
          </p:sp>
          <p:sp>
            <p:nvSpPr>
              <p:cNvPr id="68" name="Freeform 80">
                <a:extLst>
                  <a:ext uri="{FF2B5EF4-FFF2-40B4-BE49-F238E27FC236}">
                    <a16:creationId xmlns:a16="http://schemas.microsoft.com/office/drawing/2014/main" xmlns="" id="{81652AFD-2425-45FF-9FF0-D89AE17FC884}"/>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 name="T8" fmla="*/ 0 w 19"/>
                  <a:gd name="T9" fmla="*/ 204 h 204"/>
                  <a:gd name="T10" fmla="*/ 0 w 19"/>
                  <a:gd name="T11" fmla="*/ 204 h 204"/>
                </a:gdLst>
                <a:ahLst/>
                <a:cxnLst>
                  <a:cxn ang="0">
                    <a:pos x="T0" y="T1"/>
                  </a:cxn>
                  <a:cxn ang="0">
                    <a:pos x="T2" y="T3"/>
                  </a:cxn>
                  <a:cxn ang="0">
                    <a:pos x="T4" y="T5"/>
                  </a:cxn>
                  <a:cxn ang="0">
                    <a:pos x="T6" y="T7"/>
                  </a:cxn>
                  <a:cxn ang="0">
                    <a:pos x="T8" y="T9"/>
                  </a:cxn>
                  <a:cxn ang="0">
                    <a:pos x="T10" y="T11"/>
                  </a:cxn>
                </a:cxnLst>
                <a:rect l="0" t="0" r="r" b="b"/>
                <a:pathLst>
                  <a:path w="19" h="204">
                    <a:moveTo>
                      <a:pt x="0" y="204"/>
                    </a:moveTo>
                    <a:lnTo>
                      <a:pt x="0" y="0"/>
                    </a:lnTo>
                    <a:lnTo>
                      <a:pt x="19" y="0"/>
                    </a:lnTo>
                    <a:lnTo>
                      <a:pt x="0" y="204"/>
                    </a:lnTo>
                    <a:lnTo>
                      <a:pt x="0" y="204"/>
                    </a:lnTo>
                    <a:lnTo>
                      <a:pt x="0" y="204"/>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400">
                  <a:latin typeface="+mj-lt"/>
                </a:endParaRPr>
              </a:p>
            </p:txBody>
          </p:sp>
          <p:sp>
            <p:nvSpPr>
              <p:cNvPr id="69" name="Freeform 81">
                <a:extLst>
                  <a:ext uri="{FF2B5EF4-FFF2-40B4-BE49-F238E27FC236}">
                    <a16:creationId xmlns:a16="http://schemas.microsoft.com/office/drawing/2014/main" xmlns="" id="{76BFA2C0-718C-469F-887D-8F6C94A8E9B2}"/>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Lst>
                <a:ahLst/>
                <a:cxnLst>
                  <a:cxn ang="0">
                    <a:pos x="T0" y="T1"/>
                  </a:cxn>
                  <a:cxn ang="0">
                    <a:pos x="T2" y="T3"/>
                  </a:cxn>
                  <a:cxn ang="0">
                    <a:pos x="T4" y="T5"/>
                  </a:cxn>
                  <a:cxn ang="0">
                    <a:pos x="T6" y="T7"/>
                  </a:cxn>
                </a:cxnLst>
                <a:rect l="0" t="0" r="r" b="b"/>
                <a:pathLst>
                  <a:path w="19" h="204">
                    <a:moveTo>
                      <a:pt x="0" y="204"/>
                    </a:moveTo>
                    <a:lnTo>
                      <a:pt x="0" y="0"/>
                    </a:lnTo>
                    <a:lnTo>
                      <a:pt x="19" y="0"/>
                    </a:lnTo>
                    <a:lnTo>
                      <a:pt x="0" y="204"/>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400">
                  <a:latin typeface="+mj-lt"/>
                </a:endParaRPr>
              </a:p>
            </p:txBody>
          </p:sp>
          <p:sp>
            <p:nvSpPr>
              <p:cNvPr id="70" name="Freeform 82">
                <a:extLst>
                  <a:ext uri="{FF2B5EF4-FFF2-40B4-BE49-F238E27FC236}">
                    <a16:creationId xmlns:a16="http://schemas.microsoft.com/office/drawing/2014/main" xmlns="" id="{4D18F59E-07D8-4ECA-98A0-E94C6FD991F9}"/>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Lst>
                <a:ahLst/>
                <a:cxnLst>
                  <a:cxn ang="0">
                    <a:pos x="T0" y="T1"/>
                  </a:cxn>
                  <a:cxn ang="0">
                    <a:pos x="T2" y="T3"/>
                  </a:cxn>
                  <a:cxn ang="0">
                    <a:pos x="T4" y="T5"/>
                  </a:cxn>
                </a:cxnLst>
                <a:rect l="0" t="0" r="r" b="b"/>
                <a:pathLst>
                  <a:path w="19" h="204">
                    <a:moveTo>
                      <a:pt x="0" y="204"/>
                    </a:moveTo>
                    <a:lnTo>
                      <a:pt x="0" y="0"/>
                    </a:lnTo>
                    <a:lnTo>
                      <a:pt x="1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400">
                  <a:latin typeface="+mj-lt"/>
                </a:endParaRPr>
              </a:p>
            </p:txBody>
          </p:sp>
          <p:sp>
            <p:nvSpPr>
              <p:cNvPr id="71" name="TextBox 70">
                <a:extLst>
                  <a:ext uri="{FF2B5EF4-FFF2-40B4-BE49-F238E27FC236}">
                    <a16:creationId xmlns:a16="http://schemas.microsoft.com/office/drawing/2014/main" xmlns="" id="{6C4B275F-1B1E-49D9-A906-34140A352309}"/>
                  </a:ext>
                </a:extLst>
              </p:cNvPr>
              <p:cNvSpPr txBox="1"/>
              <p:nvPr/>
            </p:nvSpPr>
            <p:spPr>
              <a:xfrm>
                <a:off x="2527544" y="1551121"/>
                <a:ext cx="6185623" cy="796134"/>
              </a:xfrm>
              <a:prstGeom prst="rect">
                <a:avLst/>
              </a:prstGeom>
              <a:noFill/>
            </p:spPr>
            <p:txBody>
              <a:bodyPr wrap="square" rtlCol="0">
                <a:spAutoFit/>
              </a:bodyPr>
              <a:lstStyle/>
              <a:p>
                <a:pPr algn="ctr"/>
                <a:r>
                  <a:rPr lang="en-US" sz="4400" b="1" dirty="0">
                    <a:ln>
                      <a:solidFill>
                        <a:srgbClr val="008000"/>
                      </a:solidFill>
                    </a:ln>
                    <a:solidFill>
                      <a:srgbClr val="008000"/>
                    </a:solidFill>
                    <a:latin typeface="Tahoma" panose="020B0604030504040204" pitchFamily="34" charset="0"/>
                    <a:ea typeface="Tahoma" panose="020B0604030504040204" pitchFamily="34" charset="0"/>
                    <a:cs typeface="Tahoma" panose="020B0604030504040204" pitchFamily="34" charset="0"/>
                  </a:rPr>
                  <a:t>BÀI TẬP LUYỆN TẬP </a:t>
                </a:r>
              </a:p>
            </p:txBody>
          </p:sp>
        </p:grpSp>
      </p:grpSp>
    </p:spTree>
    <p:extLst>
      <p:ext uri="{BB962C8B-B14F-4D97-AF65-F5344CB8AC3E}">
        <p14:creationId xmlns:p14="http://schemas.microsoft.com/office/powerpoint/2010/main" val="7193009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500"/>
                                        <p:tgtEl>
                                          <p:spTgt spid="5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fade">
                                      <p:cBhvr>
                                        <p:cTn id="22" dur="500"/>
                                        <p:tgtEl>
                                          <p:spTgt spid="4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barn(inVertical)">
                                      <p:cBhvr>
                                        <p:cTn id="27" dur="500"/>
                                        <p:tgtEl>
                                          <p:spTgt spid="4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fade">
                                      <p:cBhvr>
                                        <p:cTn id="32" dur="500"/>
                                        <p:tgtEl>
                                          <p:spTgt spid="4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left)">
                                      <p:cBhvr>
                                        <p:cTn id="37" dur="500"/>
                                        <p:tgtEl>
                                          <p:spTgt spid="5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wipe(left)">
                                      <p:cBhvr>
                                        <p:cTn id="42" dur="500"/>
                                        <p:tgtEl>
                                          <p:spTgt spid="53"/>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barn(inVertical)">
                                      <p:cBhvr>
                                        <p:cTn id="47" dur="500"/>
                                        <p:tgtEl>
                                          <p:spTgt spid="55"/>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51"/>
                                        </p:tgtEl>
                                        <p:attrNameLst>
                                          <p:attrName>style.visibility</p:attrName>
                                        </p:attrNameLst>
                                      </p:cBhvr>
                                      <p:to>
                                        <p:strVal val="visible"/>
                                      </p:to>
                                    </p:set>
                                    <p:animEffect transition="in" filter="barn(inVertical)">
                                      <p:cBhvr>
                                        <p:cTn id="52"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48" grpId="0"/>
      <p:bldP spid="49" grpId="0"/>
      <p:bldP spid="50" grpId="0"/>
      <p:bldP spid="53" grpId="0"/>
      <p:bldP spid="51" grpId="0"/>
      <p:bldP spid="5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xmlns="" id="{14822BB7-DB89-4357-87F0-6E511FC44A6A}"/>
                  </a:ext>
                </a:extLst>
              </p:cNvPr>
              <p:cNvSpPr txBox="1">
                <a:spLocks/>
              </p:cNvSpPr>
              <p:nvPr/>
            </p:nvSpPr>
            <p:spPr>
              <a:xfrm>
                <a:off x="380999" y="3990200"/>
                <a:ext cx="17172709" cy="9497200"/>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b="1" dirty="0">
                    <a:solidFill>
                      <a:srgbClr val="FF0000"/>
                    </a:solidFill>
                  </a:rPr>
                  <a:t>      HĐ2:</a:t>
                </a:r>
                <a:r>
                  <a:rPr lang="en-US" b="1" dirty="0"/>
                  <a:t> </a:t>
                </a:r>
              </a:p>
              <a:p>
                <a:pPr marL="0" indent="0">
                  <a:buNone/>
                </a:pPr>
                <a:r>
                  <a:rPr lang="en-US" dirty="0"/>
                  <a:t>        </a:t>
                </a:r>
                <a:r>
                  <a:rPr lang="en-US" sz="4400" dirty="0">
                    <a:latin typeface="Tahoma" panose="020B0604030504040204" pitchFamily="34" charset="0"/>
                    <a:ea typeface="Tahoma" panose="020B0604030504040204" pitchFamily="34" charset="0"/>
                    <a:cs typeface="Tahoma" panose="020B0604030504040204" pitchFamily="34" charset="0"/>
                  </a:rPr>
                  <a:t>Cho </a:t>
                </a:r>
                <a:r>
                  <a:rPr lang="en-US" sz="4400" dirty="0" err="1">
                    <a:latin typeface="Tahoma" panose="020B0604030504040204" pitchFamily="34" charset="0"/>
                    <a:ea typeface="Tahoma" panose="020B0604030504040204" pitchFamily="34" charset="0"/>
                    <a:cs typeface="Tahoma" panose="020B0604030504040204" pitchFamily="34" charset="0"/>
                  </a:rPr>
                  <a:t>parabol</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có</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phương</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trình</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chính</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tắc</a:t>
                </a:r>
                <a:r>
                  <a:rPr lang="en-US" sz="4400"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p>
                      <m:sSupPr>
                        <m:ctrlPr>
                          <a:rPr lang="en-US" sz="4400" i="1">
                            <a:latin typeface="Cambria Math" panose="02040503050406030204" pitchFamily="18" charset="0"/>
                          </a:rPr>
                        </m:ctrlPr>
                      </m:sSupPr>
                      <m:e>
                        <m:r>
                          <a:rPr lang="en-US" sz="4400" i="1">
                            <a:latin typeface="Cambria Math" panose="02040503050406030204" pitchFamily="18" charset="0"/>
                          </a:rPr>
                          <m:t>𝑦</m:t>
                        </m:r>
                      </m:e>
                      <m:sup>
                        <m:r>
                          <a:rPr lang="en-US" sz="4400" i="1">
                            <a:latin typeface="Cambria Math" panose="02040503050406030204" pitchFamily="18" charset="0"/>
                          </a:rPr>
                          <m:t>2</m:t>
                        </m:r>
                      </m:sup>
                    </m:sSup>
                    <m:r>
                      <a:rPr lang="en-US" sz="4400" i="1">
                        <a:latin typeface="Cambria Math" panose="02040503050406030204" pitchFamily="18" charset="0"/>
                      </a:rPr>
                      <m:t>=2</m:t>
                    </m:r>
                    <m:r>
                      <a:rPr lang="en-US" sz="4400" i="1">
                        <a:latin typeface="Cambria Math" panose="02040503050406030204" pitchFamily="18" charset="0"/>
                      </a:rPr>
                      <m:t>𝑝𝑥</m:t>
                    </m:r>
                  </m:oMath>
                </a14:m>
                <a:r>
                  <a:rPr lang="en-US" sz="4400" dirty="0">
                    <a:latin typeface="Tahoma" panose="020B0604030504040204" pitchFamily="34" charset="0"/>
                    <a:ea typeface="Tahoma" panose="020B0604030504040204" pitchFamily="34" charset="0"/>
                    <a:cs typeface="Tahoma" panose="020B0604030504040204" pitchFamily="34" charset="0"/>
                  </a:rPr>
                  <a:t> (H.3.19).</a:t>
                </a:r>
              </a:p>
              <a:p>
                <a:pPr marL="0" indent="0">
                  <a:buNone/>
                </a:pPr>
                <a:endParaRPr lang="en-US" dirty="0"/>
              </a:p>
              <a:p>
                <a:pPr marL="742950" lvl="0" indent="-742950">
                  <a:buAutoNum type="alphaLcParenR"/>
                </a:pPr>
                <a:r>
                  <a:rPr lang="en-US" sz="4400" dirty="0">
                    <a:latin typeface="Tahoma" panose="020B0604030504040204" pitchFamily="34" charset="0"/>
                    <a:ea typeface="Tahoma" panose="020B0604030504040204" pitchFamily="34" charset="0"/>
                    <a:cs typeface="Tahoma" panose="020B0604030504040204" pitchFamily="34" charset="0"/>
                  </a:rPr>
                  <a:t>N</a:t>
                </a:r>
                <a:r>
                  <a:rPr lang="vi-VN" sz="4400" dirty="0">
                    <a:latin typeface="Tahoma" panose="020B0604030504040204" pitchFamily="34" charset="0"/>
                    <a:ea typeface="Tahoma" panose="020B0604030504040204" pitchFamily="34" charset="0"/>
                    <a:cs typeface="Tahoma" panose="020B0604030504040204" pitchFamily="34" charset="0"/>
                  </a:rPr>
                  <a:t>ê</a:t>
                </a:r>
                <a:r>
                  <a:rPr lang="en-US" sz="4400" dirty="0">
                    <a:latin typeface="Tahoma" panose="020B0604030504040204" pitchFamily="34" charset="0"/>
                    <a:ea typeface="Tahoma" panose="020B0604030504040204" pitchFamily="34" charset="0"/>
                    <a:cs typeface="Tahoma" panose="020B0604030504040204" pitchFamily="34" charset="0"/>
                  </a:rPr>
                  <a:t>u </a:t>
                </a:r>
                <a:r>
                  <a:rPr lang="en-US" sz="4400" dirty="0" err="1">
                    <a:latin typeface="Tahoma" panose="020B0604030504040204" pitchFamily="34" charset="0"/>
                    <a:ea typeface="Tahoma" panose="020B0604030504040204" pitchFamily="34" charset="0"/>
                    <a:cs typeface="Tahoma" panose="020B0604030504040204" pitchFamily="34" charset="0"/>
                  </a:rPr>
                  <a:t>tọa</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độ</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tiêu</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điểm</a:t>
                </a:r>
                <a:r>
                  <a:rPr lang="en-US" sz="4400"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i="1">
                        <a:latin typeface="Cambria Math" panose="02040503050406030204" pitchFamily="18" charset="0"/>
                      </a:rPr>
                      <m:t>𝐹</m:t>
                    </m:r>
                  </m:oMath>
                </a14:m>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và</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phương</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trình</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đường</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chuẩn</a:t>
                </a:r>
                <a:r>
                  <a:rPr lang="en-US" sz="4400"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i="1">
                        <a:latin typeface="Cambria Math" panose="02040503050406030204" pitchFamily="18" charset="0"/>
                      </a:rPr>
                      <m:t>𝛥</m:t>
                    </m:r>
                  </m:oMath>
                </a14:m>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của</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parabol</a:t>
                </a:r>
                <a:r>
                  <a:rPr lang="en-US" sz="4400" dirty="0">
                    <a:latin typeface="Tahoma" panose="020B0604030504040204" pitchFamily="34" charset="0"/>
                    <a:ea typeface="Tahoma" panose="020B0604030504040204" pitchFamily="34" charset="0"/>
                    <a:cs typeface="Tahoma" panose="020B0604030504040204" pitchFamily="34" charset="0"/>
                  </a:rPr>
                  <a:t>.</a:t>
                </a:r>
              </a:p>
              <a:p>
                <a:pPr marL="0" lvl="0" indent="0">
                  <a:buNone/>
                </a:pPr>
                <a:endParaRPr lang="en-US" sz="4400" dirty="0">
                  <a:latin typeface="Tahoma" panose="020B0604030504040204" pitchFamily="34" charset="0"/>
                  <a:ea typeface="Tahoma" panose="020B0604030504040204" pitchFamily="34" charset="0"/>
                  <a:cs typeface="Tahoma" panose="020B0604030504040204" pitchFamily="34" charset="0"/>
                </a:endParaRPr>
              </a:p>
              <a:p>
                <a:pPr marL="0" lvl="0" indent="0">
                  <a:buNone/>
                </a:pPr>
                <a:r>
                  <a:rPr lang="en-US" sz="4400" dirty="0">
                    <a:latin typeface="Tahoma" panose="020B0604030504040204" pitchFamily="34" charset="0"/>
                    <a:ea typeface="Tahoma" panose="020B0604030504040204" pitchFamily="34" charset="0"/>
                    <a:cs typeface="Tahoma" panose="020B0604030504040204" pitchFamily="34" charset="0"/>
                  </a:rPr>
                  <a:t>b) Cho </a:t>
                </a:r>
                <a:r>
                  <a:rPr lang="en-US" sz="4400" dirty="0" err="1">
                    <a:latin typeface="Tahoma" panose="020B0604030504040204" pitchFamily="34" charset="0"/>
                    <a:ea typeface="Tahoma" panose="020B0604030504040204" pitchFamily="34" charset="0"/>
                    <a:cs typeface="Tahoma" panose="020B0604030504040204" pitchFamily="34" charset="0"/>
                  </a:rPr>
                  <a:t>điểm</a:t>
                </a:r>
                <a:r>
                  <a:rPr lang="en-US" sz="4400"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i="1">
                        <a:latin typeface="Cambria Math" panose="02040503050406030204" pitchFamily="18" charset="0"/>
                      </a:rPr>
                      <m:t>𝑀</m:t>
                    </m:r>
                    <m:d>
                      <m:dPr>
                        <m:ctrlPr>
                          <a:rPr lang="en-US" sz="4400" i="1">
                            <a:latin typeface="Cambria Math" panose="02040503050406030204" pitchFamily="18" charset="0"/>
                          </a:rPr>
                        </m:ctrlPr>
                      </m:dPr>
                      <m:e>
                        <m:sSub>
                          <m:sSubPr>
                            <m:ctrlPr>
                              <a:rPr lang="en-US" sz="4400" i="1">
                                <a:latin typeface="Cambria Math" panose="02040503050406030204" pitchFamily="18" charset="0"/>
                              </a:rPr>
                            </m:ctrlPr>
                          </m:sSubPr>
                          <m:e>
                            <m:r>
                              <a:rPr lang="en-US" sz="4400" i="1">
                                <a:latin typeface="Cambria Math" panose="02040503050406030204" pitchFamily="18" charset="0"/>
                              </a:rPr>
                              <m:t>𝑥</m:t>
                            </m:r>
                          </m:e>
                          <m:sub>
                            <m:r>
                              <a:rPr lang="en-US" sz="4400" i="1">
                                <a:latin typeface="Cambria Math" panose="02040503050406030204" pitchFamily="18" charset="0"/>
                              </a:rPr>
                              <m:t>0</m:t>
                            </m:r>
                          </m:sub>
                        </m:sSub>
                        <m:r>
                          <m:rPr>
                            <m:nor/>
                          </m:rPr>
                          <a:rPr lang="en-US" sz="4400">
                            <a:latin typeface="Tahoma" panose="020B0604030504040204" pitchFamily="34" charset="0"/>
                            <a:ea typeface="Tahoma" panose="020B0604030504040204" pitchFamily="34" charset="0"/>
                            <a:cs typeface="Tahoma" panose="020B0604030504040204" pitchFamily="34" charset="0"/>
                          </a:rPr>
                          <m:t> </m:t>
                        </m:r>
                        <m:r>
                          <a:rPr lang="en-US" sz="4400" i="1">
                            <a:latin typeface="Cambria Math" panose="02040503050406030204" pitchFamily="18" charset="0"/>
                          </a:rPr>
                          <m:t>;</m:t>
                        </m:r>
                        <m:r>
                          <m:rPr>
                            <m:nor/>
                          </m:rPr>
                          <a:rPr lang="en-US" sz="4400">
                            <a:latin typeface="Tahoma" panose="020B0604030504040204" pitchFamily="34" charset="0"/>
                            <a:ea typeface="Tahoma" panose="020B0604030504040204" pitchFamily="34" charset="0"/>
                            <a:cs typeface="Tahoma" panose="020B0604030504040204" pitchFamily="34" charset="0"/>
                          </a:rPr>
                          <m:t> </m:t>
                        </m:r>
                        <m:sSub>
                          <m:sSubPr>
                            <m:ctrlPr>
                              <a:rPr lang="en-US" sz="4400" i="1">
                                <a:latin typeface="Cambria Math" panose="02040503050406030204" pitchFamily="18" charset="0"/>
                              </a:rPr>
                            </m:ctrlPr>
                          </m:sSubPr>
                          <m:e>
                            <m:r>
                              <a:rPr lang="en-US" sz="4400" i="1">
                                <a:latin typeface="Cambria Math" panose="02040503050406030204" pitchFamily="18" charset="0"/>
                              </a:rPr>
                              <m:t>𝑦</m:t>
                            </m:r>
                          </m:e>
                          <m:sub>
                            <m:r>
                              <a:rPr lang="en-US" sz="4400" i="1">
                                <a:latin typeface="Cambria Math" panose="02040503050406030204" pitchFamily="18" charset="0"/>
                              </a:rPr>
                              <m:t>0</m:t>
                            </m:r>
                          </m:sub>
                        </m:sSub>
                      </m:e>
                    </m:d>
                  </m:oMath>
                </a14:m>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thuộc</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parabol</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Hãy</a:t>
                </a:r>
                <a:r>
                  <a:rPr lang="en-US" sz="4400" dirty="0">
                    <a:latin typeface="Tahoma" panose="020B0604030504040204" pitchFamily="34" charset="0"/>
                    <a:ea typeface="Tahoma" panose="020B0604030504040204" pitchFamily="34" charset="0"/>
                    <a:cs typeface="Tahoma" panose="020B0604030504040204" pitchFamily="34" charset="0"/>
                  </a:rPr>
                  <a:t> so </a:t>
                </a:r>
                <a:r>
                  <a:rPr lang="en-US" sz="4400" dirty="0" err="1">
                    <a:latin typeface="Tahoma" panose="020B0604030504040204" pitchFamily="34" charset="0"/>
                    <a:ea typeface="Tahoma" panose="020B0604030504040204" pitchFamily="34" charset="0"/>
                    <a:cs typeface="Tahoma" panose="020B0604030504040204" pitchFamily="34" charset="0"/>
                  </a:rPr>
                  <a:t>sánh</a:t>
                </a:r>
                <a:r>
                  <a:rPr lang="en-US" sz="4400"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i="1">
                        <a:latin typeface="Cambria Math" panose="02040503050406030204" pitchFamily="18" charset="0"/>
                      </a:rPr>
                      <m:t>𝑀𝐹</m:t>
                    </m:r>
                  </m:oMath>
                </a14:m>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với</a:t>
                </a:r>
                <a:r>
                  <a:rPr lang="en-US" sz="4400"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i="1">
                        <a:latin typeface="Cambria Math" panose="02040503050406030204" pitchFamily="18" charset="0"/>
                      </a:rPr>
                      <m:t>𝑑</m:t>
                    </m:r>
                    <m:d>
                      <m:dPr>
                        <m:ctrlPr>
                          <a:rPr lang="en-US" sz="4400" i="1">
                            <a:latin typeface="Cambria Math" panose="02040503050406030204" pitchFamily="18" charset="0"/>
                          </a:rPr>
                        </m:ctrlPr>
                      </m:dPr>
                      <m:e>
                        <m:r>
                          <a:rPr lang="en-US" sz="4400" i="1">
                            <a:latin typeface="Cambria Math" panose="02040503050406030204" pitchFamily="18" charset="0"/>
                          </a:rPr>
                          <m:t>𝑀</m:t>
                        </m:r>
                        <m:r>
                          <m:rPr>
                            <m:nor/>
                          </m:rPr>
                          <a:rPr lang="en-US" sz="4400">
                            <a:latin typeface="Tahoma" panose="020B0604030504040204" pitchFamily="34" charset="0"/>
                            <a:ea typeface="Tahoma" panose="020B0604030504040204" pitchFamily="34" charset="0"/>
                            <a:cs typeface="Tahoma" panose="020B0604030504040204" pitchFamily="34" charset="0"/>
                          </a:rPr>
                          <m:t> </m:t>
                        </m:r>
                        <m:r>
                          <a:rPr lang="en-US" sz="4400" i="1">
                            <a:latin typeface="Cambria Math" panose="02040503050406030204" pitchFamily="18" charset="0"/>
                          </a:rPr>
                          <m:t>;</m:t>
                        </m:r>
                        <m:r>
                          <m:rPr>
                            <m:nor/>
                          </m:rPr>
                          <a:rPr lang="en-US" sz="4400">
                            <a:latin typeface="Tahoma" panose="020B0604030504040204" pitchFamily="34" charset="0"/>
                            <a:ea typeface="Tahoma" panose="020B0604030504040204" pitchFamily="34" charset="0"/>
                            <a:cs typeface="Tahoma" panose="020B0604030504040204" pitchFamily="34" charset="0"/>
                          </a:rPr>
                          <m:t> </m:t>
                        </m:r>
                        <m:r>
                          <a:rPr lang="en-US" sz="4400" i="1">
                            <a:latin typeface="Cambria Math" panose="02040503050406030204" pitchFamily="18" charset="0"/>
                          </a:rPr>
                          <m:t>𝛥</m:t>
                        </m:r>
                      </m:e>
                    </m:d>
                  </m:oMath>
                </a14:m>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từ</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đó</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tính</a:t>
                </a:r>
                <a:r>
                  <a:rPr lang="en-US" sz="4400"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i="1">
                        <a:latin typeface="Cambria Math" panose="02040503050406030204" pitchFamily="18" charset="0"/>
                      </a:rPr>
                      <m:t>𝑀𝐹</m:t>
                    </m:r>
                  </m:oMath>
                </a14:m>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theo</a:t>
                </a:r>
                <a:r>
                  <a:rPr lang="en-US" sz="4400"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sz="4400" i="1">
                            <a:latin typeface="Cambria Math" panose="02040503050406030204" pitchFamily="18" charset="0"/>
                          </a:rPr>
                        </m:ctrlPr>
                      </m:sSubPr>
                      <m:e>
                        <m:r>
                          <a:rPr lang="en-US" sz="4400" i="1">
                            <a:latin typeface="Cambria Math" panose="02040503050406030204" pitchFamily="18" charset="0"/>
                          </a:rPr>
                          <m:t>𝑥</m:t>
                        </m:r>
                      </m:e>
                      <m:sub>
                        <m:r>
                          <a:rPr lang="en-US" sz="4400" i="1">
                            <a:latin typeface="Cambria Math" panose="02040503050406030204" pitchFamily="18" charset="0"/>
                          </a:rPr>
                          <m:t>0</m:t>
                        </m:r>
                      </m:sub>
                    </m:sSub>
                  </m:oMath>
                </a14:m>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và</a:t>
                </a:r>
                <a:r>
                  <a:rPr lang="en-US" sz="4400"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sz="4400" i="1">
                            <a:latin typeface="Cambria Math" panose="02040503050406030204" pitchFamily="18" charset="0"/>
                          </a:rPr>
                        </m:ctrlPr>
                      </m:sSubPr>
                      <m:e>
                        <m:r>
                          <a:rPr lang="en-US" sz="4400" i="1">
                            <a:latin typeface="Cambria Math" panose="02040503050406030204" pitchFamily="18" charset="0"/>
                          </a:rPr>
                          <m:t>𝑦</m:t>
                        </m:r>
                      </m:e>
                      <m:sub>
                        <m:r>
                          <a:rPr lang="en-US" sz="4400" i="1">
                            <a:latin typeface="Cambria Math" panose="02040503050406030204" pitchFamily="18" charset="0"/>
                          </a:rPr>
                          <m:t>0</m:t>
                        </m:r>
                      </m:sub>
                    </m:sSub>
                  </m:oMath>
                </a14:m>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Độ</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dài</a:t>
                </a:r>
                <a:r>
                  <a:rPr lang="en-US" sz="4400"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i="1">
                        <a:latin typeface="Cambria Math" panose="02040503050406030204" pitchFamily="18" charset="0"/>
                      </a:rPr>
                      <m:t>𝑀𝐹</m:t>
                    </m:r>
                  </m:oMath>
                </a14:m>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gọi</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là</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bán</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kính</a:t>
                </a:r>
                <a:r>
                  <a:rPr lang="en-US" sz="4400" dirty="0">
                    <a:latin typeface="Tahoma" panose="020B0604030504040204" pitchFamily="34" charset="0"/>
                    <a:ea typeface="Tahoma" panose="020B0604030504040204" pitchFamily="34" charset="0"/>
                    <a:cs typeface="Tahoma" panose="020B0604030504040204" pitchFamily="34" charset="0"/>
                  </a:rPr>
                  <a:t> qua </a:t>
                </a:r>
                <a:r>
                  <a:rPr lang="en-US" sz="4400" dirty="0" err="1">
                    <a:latin typeface="Tahoma" panose="020B0604030504040204" pitchFamily="34" charset="0"/>
                    <a:ea typeface="Tahoma" panose="020B0604030504040204" pitchFamily="34" charset="0"/>
                    <a:cs typeface="Tahoma" panose="020B0604030504040204" pitchFamily="34" charset="0"/>
                  </a:rPr>
                  <a:t>tiêu</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của</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điểm</a:t>
                </a:r>
                <a:r>
                  <a:rPr lang="en-US" sz="4400"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i="1">
                        <a:latin typeface="Cambria Math" panose="02040503050406030204" pitchFamily="18" charset="0"/>
                      </a:rPr>
                      <m:t>𝑀</m:t>
                    </m:r>
                  </m:oMath>
                </a14:m>
                <a:r>
                  <a:rPr lang="en-US" sz="4400" dirty="0">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380999" y="3990200"/>
                <a:ext cx="17172709" cy="9497200"/>
              </a:xfrm>
              <a:prstGeom prst="rect">
                <a:avLst/>
              </a:prstGeom>
              <a:blipFill>
                <a:blip r:embed="rId3"/>
                <a:stretch>
                  <a:fillRect l="-1383" t="-2115" r="-2234"/>
                </a:stretch>
              </a:blipFill>
              <a:ln>
                <a:solidFill>
                  <a:srgbClr val="00B0F0"/>
                </a:solidFill>
              </a:ln>
            </p:spPr>
            <p:txBody>
              <a:bodyPr/>
              <a:lstStyle/>
              <a:p>
                <a:r>
                  <a:rPr lang="en-US">
                    <a:noFill/>
                  </a:rPr>
                  <a:t> </a:t>
                </a:r>
              </a:p>
            </p:txBody>
          </p:sp>
        </mc:Fallback>
      </mc:AlternateContent>
      <p:sp>
        <p:nvSpPr>
          <p:cNvPr id="7" name="Content Placeholder 2">
            <a:extLst>
              <a:ext uri="{FF2B5EF4-FFF2-40B4-BE49-F238E27FC236}">
                <a16:creationId xmlns:a16="http://schemas.microsoft.com/office/drawing/2014/main" xmlns="" id="{08B49A2E-2A9D-46FD-AE9C-29462A33F0E6}"/>
              </a:ext>
            </a:extLst>
          </p:cNvPr>
          <p:cNvSpPr txBox="1">
            <a:spLocks/>
          </p:cNvSpPr>
          <p:nvPr/>
        </p:nvSpPr>
        <p:spPr>
          <a:xfrm>
            <a:off x="17678400" y="3990200"/>
            <a:ext cx="6373091" cy="9497200"/>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dirty="0"/>
          </a:p>
        </p:txBody>
      </p:sp>
      <p:grpSp>
        <p:nvGrpSpPr>
          <p:cNvPr id="4" name="Group 3">
            <a:extLst>
              <a:ext uri="{FF2B5EF4-FFF2-40B4-BE49-F238E27FC236}">
                <a16:creationId xmlns:a16="http://schemas.microsoft.com/office/drawing/2014/main" xmlns="" id="{6C4C2A1A-FBF3-4C05-96A5-1651DB3D8643}"/>
              </a:ext>
            </a:extLst>
          </p:cNvPr>
          <p:cNvGrpSpPr/>
          <p:nvPr/>
        </p:nvGrpSpPr>
        <p:grpSpPr>
          <a:xfrm>
            <a:off x="6400800" y="1475102"/>
            <a:ext cx="13746537" cy="1205201"/>
            <a:chOff x="71819" y="148683"/>
            <a:chExt cx="6395438" cy="824094"/>
          </a:xfrm>
        </p:grpSpPr>
        <p:pic>
          <p:nvPicPr>
            <p:cNvPr id="5" name="Picture 4">
              <a:extLst>
                <a:ext uri="{FF2B5EF4-FFF2-40B4-BE49-F238E27FC236}">
                  <a16:creationId xmlns:a16="http://schemas.microsoft.com/office/drawing/2014/main" xmlns="" id="{14624A5A-3E44-4C6A-8865-49296B060601}"/>
                </a:ext>
              </a:extLst>
            </p:cNvPr>
            <p:cNvPicPr>
              <a:picLocks noChangeAspect="1"/>
            </p:cNvPicPr>
            <p:nvPr/>
          </p:nvPicPr>
          <p:blipFill>
            <a:blip r:embed="rId4"/>
            <a:stretch>
              <a:fillRect/>
            </a:stretch>
          </p:blipFill>
          <p:spPr>
            <a:xfrm>
              <a:off x="71819" y="148683"/>
              <a:ext cx="6395438" cy="824094"/>
            </a:xfrm>
            <a:prstGeom prst="rect">
              <a:avLst/>
            </a:prstGeom>
          </p:spPr>
        </p:pic>
        <p:sp>
          <p:nvSpPr>
            <p:cNvPr id="6" name="TextBox 321">
              <a:extLst>
                <a:ext uri="{FF2B5EF4-FFF2-40B4-BE49-F238E27FC236}">
                  <a16:creationId xmlns:a16="http://schemas.microsoft.com/office/drawing/2014/main" xmlns="" id="{91948075-319B-4BB3-ABC8-6AA54031B2C7}"/>
                </a:ext>
              </a:extLst>
            </p:cNvPr>
            <p:cNvSpPr txBox="1"/>
            <p:nvPr/>
          </p:nvSpPr>
          <p:spPr>
            <a:xfrm>
              <a:off x="1236809" y="245789"/>
              <a:ext cx="4239341" cy="595896"/>
            </a:xfrm>
            <a:prstGeom prst="rect">
              <a:avLst/>
            </a:prstGeom>
            <a:noFill/>
          </p:spPr>
          <p:txBody>
            <a:bodyPr wrap="square" rtlCol="0">
              <a:noAutofit/>
            </a:bodyPr>
            <a:lstStyle/>
            <a:p>
              <a:pPr marL="0" marR="0" algn="ctr">
                <a:lnSpc>
                  <a:spcPct val="106000"/>
                </a:lnSpc>
                <a:spcBef>
                  <a:spcPts val="0"/>
                </a:spcBef>
                <a:spcAft>
                  <a:spcPts val="800"/>
                </a:spcAft>
              </a:pPr>
              <a:r>
                <a:rPr lang="en-US" sz="5400" b="1" dirty="0">
                  <a:solidFill>
                    <a:srgbClr val="FCFFEF"/>
                  </a:solidFill>
                  <a:latin typeface="Calibri" panose="020F0502020204030204" pitchFamily="34" charset="0"/>
                  <a:ea typeface="Cascadia Mono" panose="020B0609020000020004" pitchFamily="49" charset="0"/>
                  <a:cs typeface="Times New Roman" panose="02020603050405020304" pitchFamily="18" charset="0"/>
                </a:rPr>
                <a:t>B. </a:t>
              </a:r>
              <a:r>
                <a:rPr lang="en-US" sz="5400" b="1" dirty="0">
                  <a:solidFill>
                    <a:srgbClr val="FCFFEF"/>
                  </a:solidFill>
                  <a:effectLst/>
                  <a:latin typeface="Calibri" panose="020F0502020204030204" pitchFamily="34" charset="0"/>
                  <a:ea typeface="Cascadia Mono" panose="020B0609020000020004" pitchFamily="49" charset="0"/>
                  <a:cs typeface="Times New Roman" panose="02020603050405020304" pitchFamily="18" charset="0"/>
                </a:rPr>
                <a:t>HÌNH </a:t>
              </a:r>
              <a:r>
                <a:rPr lang="en-US" sz="5400" b="1" dirty="0">
                  <a:solidFill>
                    <a:srgbClr val="FCFFEF"/>
                  </a:solidFill>
                  <a:latin typeface="Calibri" panose="020F0502020204030204" pitchFamily="34" charset="0"/>
                  <a:ea typeface="Cascadia Mono" panose="020B0609020000020004" pitchFamily="49" charset="0"/>
                  <a:cs typeface="Times New Roman" panose="02020603050405020304" pitchFamily="18" charset="0"/>
                </a:rPr>
                <a:t>THÀNH KIẾN THỨC</a:t>
              </a:r>
              <a:endParaRPr lang="en-US" sz="54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8" name="TextBox 7">
            <a:extLst>
              <a:ext uri="{FF2B5EF4-FFF2-40B4-BE49-F238E27FC236}">
                <a16:creationId xmlns:a16="http://schemas.microsoft.com/office/drawing/2014/main" xmlns="" id="{A828692D-B767-4ED9-92E3-A5660A8E078A}"/>
              </a:ext>
            </a:extLst>
          </p:cNvPr>
          <p:cNvSpPr txBox="1"/>
          <p:nvPr/>
        </p:nvSpPr>
        <p:spPr>
          <a:xfrm>
            <a:off x="7447283" y="1551727"/>
            <a:ext cx="476412" cy="784830"/>
          </a:xfrm>
          <a:prstGeom prst="rect">
            <a:avLst/>
          </a:prstGeom>
          <a:noFill/>
        </p:spPr>
        <p:txBody>
          <a:bodyPr wrap="none" rtlCol="0">
            <a:spAutoFit/>
          </a:bodyPr>
          <a:lstStyle/>
          <a:p>
            <a:r>
              <a:rPr lang="en-US" sz="4500" b="1" dirty="0">
                <a:solidFill>
                  <a:schemeClr val="bg1"/>
                </a:solidFill>
              </a:rPr>
              <a:t>7</a:t>
            </a:r>
          </a:p>
        </p:txBody>
      </p:sp>
      <p:sp>
        <p:nvSpPr>
          <p:cNvPr id="9" name="Title 1">
            <a:extLst>
              <a:ext uri="{FF2B5EF4-FFF2-40B4-BE49-F238E27FC236}">
                <a16:creationId xmlns:a16="http://schemas.microsoft.com/office/drawing/2014/main" xmlns="" id="{ADB6DFD9-5F2B-44CC-99FA-5CEFBA0AE657}"/>
              </a:ext>
            </a:extLst>
          </p:cNvPr>
          <p:cNvSpPr txBox="1">
            <a:spLocks/>
          </p:cNvSpPr>
          <p:nvPr/>
        </p:nvSpPr>
        <p:spPr>
          <a:xfrm>
            <a:off x="381000" y="2875246"/>
            <a:ext cx="16764000" cy="920010"/>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r>
              <a:rPr lang="en-US" sz="5000" b="1" dirty="0"/>
              <a:t>2. BÁN KÍNH QUA TIÊU, TÂM SAI VÀ ĐƯỜNG CHUẨN</a:t>
            </a:r>
            <a:endParaRPr lang="en-US" sz="5000" dirty="0"/>
          </a:p>
        </p:txBody>
      </p:sp>
      <p:sp>
        <p:nvSpPr>
          <p:cNvPr id="2" name="Action Button: Go Forward or Next 1">
            <a:hlinkClick r:id="" action="ppaction://hlinkshowjump?jump=nextslide" highlightClick="1"/>
            <a:extLst>
              <a:ext uri="{FF2B5EF4-FFF2-40B4-BE49-F238E27FC236}">
                <a16:creationId xmlns:a16="http://schemas.microsoft.com/office/drawing/2014/main" xmlns="" id="{552A52B7-C413-4A49-AFC2-794987A386A5}"/>
              </a:ext>
            </a:extLst>
          </p:cNvPr>
          <p:cNvSpPr/>
          <p:nvPr/>
        </p:nvSpPr>
        <p:spPr>
          <a:xfrm>
            <a:off x="457200" y="4084215"/>
            <a:ext cx="685800" cy="640185"/>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xmlns="" id="{F58077EB-BA93-4BF0-8190-CA90BB06EF2E}"/>
              </a:ext>
            </a:extLst>
          </p:cNvPr>
          <p:cNvPicPr/>
          <p:nvPr/>
        </p:nvPicPr>
        <p:blipFill>
          <a:blip r:embed="rId5">
            <a:extLst>
              <a:ext uri="{28A0092B-C50C-407E-A947-70E740481C1C}">
                <a14:useLocalDpi xmlns:a14="http://schemas.microsoft.com/office/drawing/2010/main" val="0"/>
              </a:ext>
            </a:extLst>
          </a:blip>
          <a:stretch>
            <a:fillRect/>
          </a:stretch>
        </p:blipFill>
        <p:spPr>
          <a:xfrm>
            <a:off x="18017024" y="4724400"/>
            <a:ext cx="5909776" cy="5181599"/>
          </a:xfrm>
          <a:prstGeom prst="rect">
            <a:avLst/>
          </a:prstGeom>
        </p:spPr>
      </p:pic>
    </p:spTree>
    <p:extLst>
      <p:ext uri="{BB962C8B-B14F-4D97-AF65-F5344CB8AC3E}">
        <p14:creationId xmlns:p14="http://schemas.microsoft.com/office/powerpoint/2010/main" val="39815826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1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9"/>
                                        </p:tgtEl>
                                        <p:attrNameLst>
                                          <p:attrName>style.visibility</p:attrName>
                                        </p:attrNameLst>
                                      </p:cBhvr>
                                      <p:to>
                                        <p:strVal val="visible"/>
                                      </p:to>
                                    </p:set>
                                    <p:animEffect transition="in" filter="wipe(up)">
                                      <p:cBhvr>
                                        <p:cTn id="12" dur="500"/>
                                        <p:tgtEl>
                                          <p:spTgt spid="99"/>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500"/>
                                        <p:tgtEl>
                                          <p:spTgt spid="7"/>
                                        </p:tgtEl>
                                      </p:cBhvr>
                                    </p:animEffect>
                                  </p:childTnLst>
                                </p:cTn>
                              </p:par>
                              <p:par>
                                <p:cTn id="16" presetID="22" presetClass="entr" presetSubtype="1" fill="hold" nodeType="withEffect" nodePh="1">
                                  <p:stCondLst>
                                    <p:cond delay="0"/>
                                  </p:stCondLst>
                                  <p:endCondLst>
                                    <p:cond evt="begin" delay="0">
                                      <p:tn val="16"/>
                                    </p:cond>
                                  </p:end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wipe(up)">
                                      <p:cBhvr>
                                        <p:cTn id="18" dur="500"/>
                                        <p:tgtEl>
                                          <p:spTgt spid="7">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par>
                                <p:cTn id="24" presetID="22" presetClass="entr" presetSubtype="1" fill="hold" nodeType="withEffect">
                                  <p:stCondLst>
                                    <p:cond delay="0"/>
                                  </p:stCondLst>
                                  <p:childTnLst>
                                    <p:set>
                                      <p:cBhvr>
                                        <p:cTn id="25" dur="1" fill="hold">
                                          <p:stCondLst>
                                            <p:cond delay="0"/>
                                          </p:stCondLst>
                                        </p:cTn>
                                        <p:tgtEl>
                                          <p:spTgt spid="99">
                                            <p:txEl>
                                              <p:pRg st="0" end="0"/>
                                            </p:txEl>
                                          </p:spTgt>
                                        </p:tgtEl>
                                        <p:attrNameLst>
                                          <p:attrName>style.visibility</p:attrName>
                                        </p:attrNameLst>
                                      </p:cBhvr>
                                      <p:to>
                                        <p:strVal val="visible"/>
                                      </p:to>
                                    </p:set>
                                    <p:animEffect transition="in" filter="wipe(up)">
                                      <p:cBhvr>
                                        <p:cTn id="26" dur="500"/>
                                        <p:tgtEl>
                                          <p:spTgt spid="99">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99">
                                            <p:txEl>
                                              <p:pRg st="1" end="1"/>
                                            </p:txEl>
                                          </p:spTgt>
                                        </p:tgtEl>
                                        <p:attrNameLst>
                                          <p:attrName>style.visibility</p:attrName>
                                        </p:attrNameLst>
                                      </p:cBhvr>
                                      <p:to>
                                        <p:strVal val="visible"/>
                                      </p:to>
                                    </p:set>
                                    <p:animEffect transition="in" filter="wipe(up)">
                                      <p:cBhvr>
                                        <p:cTn id="31" dur="500"/>
                                        <p:tgtEl>
                                          <p:spTgt spid="99">
                                            <p:txEl>
                                              <p:pRg st="1" end="1"/>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99">
                                            <p:txEl>
                                              <p:pRg st="3" end="3"/>
                                            </p:txEl>
                                          </p:spTgt>
                                        </p:tgtEl>
                                        <p:attrNameLst>
                                          <p:attrName>style.visibility</p:attrName>
                                        </p:attrNameLst>
                                      </p:cBhvr>
                                      <p:to>
                                        <p:strVal val="visible"/>
                                      </p:to>
                                    </p:set>
                                    <p:animEffect transition="in" filter="barn(inVertical)">
                                      <p:cBhvr>
                                        <p:cTn id="39" dur="500"/>
                                        <p:tgtEl>
                                          <p:spTgt spid="99">
                                            <p:txEl>
                                              <p:pRg st="3" end="3"/>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99">
                                            <p:txEl>
                                              <p:pRg st="5" end="5"/>
                                            </p:txEl>
                                          </p:spTgt>
                                        </p:tgtEl>
                                        <p:attrNameLst>
                                          <p:attrName>style.visibility</p:attrName>
                                        </p:attrNameLst>
                                      </p:cBhvr>
                                      <p:to>
                                        <p:strVal val="visible"/>
                                      </p:to>
                                    </p:set>
                                    <p:animEffect transition="in" filter="barn(inVertical)">
                                      <p:cBhvr>
                                        <p:cTn id="44" dur="500"/>
                                        <p:tgtEl>
                                          <p:spTgt spid="9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7" grpId="0" animBg="1"/>
      <p:bldP spid="9" grpId="0" animBg="1"/>
      <p:bldP spid="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0002&quot;&gt;&lt;object type=&quot;3&quot; unique_id=&quot;10003&quot;&gt;&lt;property id=&quot;20148&quot; value=&quot;5&quot;/&gt;&lt;property id=&quot;20300&quot; value=&quot;Slide 1&quot;/&gt;&lt;property id=&quot;20307&quot; value=&quot;257&quot;/&gt;&lt;/object&gt;&lt;object type=&quot;3&quot; unique_id=&quot;10004&quot;&gt;&lt;property id=&quot;20148&quot; value=&quot;5&quot;/&gt;&lt;property id=&quot;20300&quot; value=&quot;Slide 2&quot;/&gt;&lt;property id=&quot;20307&quot; value=&quot;258&quot;/&gt;&lt;/object&gt;&lt;object type=&quot;3&quot; unique_id=&quot;10005&quot;&gt;&lt;property id=&quot;20148&quot; value=&quot;5&quot;/&gt;&lt;property id=&quot;20300&quot; value=&quot;Slide 3&quot;/&gt;&lt;property id=&quot;20307&quot; value=&quot;259&quot;/&gt;&lt;/object&gt;&lt;object type=&quot;3&quot; unique_id=&quot;10006&quot;&gt;&lt;property id=&quot;20148&quot; value=&quot;5&quot;/&gt;&lt;property id=&quot;20300&quot; value=&quot;Slide 4&quot;/&gt;&lt;property id=&quot;20307&quot; value=&quot;260&quot;/&gt;&lt;/object&gt;&lt;object type=&quot;3&quot; unique_id=&quot;10007&quot;&gt;&lt;property id=&quot;20148&quot; value=&quot;5&quot;/&gt;&lt;property id=&quot;20300&quot; value=&quot;Slide 5&quot;/&gt;&lt;property id=&quot;20307&quot; value=&quot;262&quot;/&gt;&lt;/object&gt;&lt;object type=&quot;3&quot; unique_id=&quot;10008&quot;&gt;&lt;property id=&quot;20148&quot; value=&quot;5&quot;/&gt;&lt;property id=&quot;20300&quot; value=&quot;Slide 6&quot;/&gt;&lt;property id=&quot;20307&quot; value=&quot;263&quot;/&gt;&lt;/object&gt;&lt;object type=&quot;3&quot; unique_id=&quot;10009&quot;&gt;&lt;property id=&quot;20148&quot; value=&quot;5&quot;/&gt;&lt;property id=&quot;20300&quot; value=&quot;Slide 7&quot;/&gt;&lt;property id=&quot;20307&quot; value=&quot;264&quot;/&gt;&lt;/object&gt;&lt;object type=&quot;3&quot; unique_id=&quot;10010&quot;&gt;&lt;property id=&quot;20148&quot; value=&quot;5&quot;/&gt;&lt;property id=&quot;20300&quot; value=&quot;Slide 8&quot;/&gt;&lt;property id=&quot;20307&quot; value=&quot;265&quot;/&gt;&lt;/object&gt;&lt;object type=&quot;3&quot; unique_id=&quot;10011&quot;&gt;&lt;property id=&quot;20148&quot; value=&quot;5&quot;/&gt;&lt;property id=&quot;20300&quot; value=&quot;Slide 9&quot;/&gt;&lt;property id=&quot;20307&quot; value=&quot;266&quot;/&gt;&lt;/object&gt;&lt;object type=&quot;3&quot; unique_id=&quot;10012&quot;&gt;&lt;property id=&quot;20148&quot; value=&quot;5&quot;/&gt;&lt;property id=&quot;20300&quot; value=&quot;Slide 10&quot;/&gt;&lt;property id=&quot;20307&quot; value=&quot;267&quot;/&gt;&lt;/object&gt;&lt;object type=&quot;3&quot; unique_id=&quot;10013&quot;&gt;&lt;property id=&quot;20148&quot; value=&quot;5&quot;/&gt;&lt;property id=&quot;20300&quot; value=&quot;Slide 11&quot;/&gt;&lt;property id=&quot;20307&quot; value=&quot;269&quot;/&gt;&lt;/object&gt;&lt;object type=&quot;3&quot; unique_id=&quot;10014&quot;&gt;&lt;property id=&quot;20148&quot; value=&quot;5&quot;/&gt;&lt;property id=&quot;20300&quot; value=&quot;Slide 12&quot;/&gt;&lt;property id=&quot;20307&quot; value=&quot;270&quot;/&gt;&lt;/object&gt;&lt;object type=&quot;3&quot; unique_id=&quot;10015&quot;&gt;&lt;property id=&quot;20148&quot; value=&quot;5&quot;/&gt;&lt;property id=&quot;20300&quot; value=&quot;Slide 13&quot;/&gt;&lt;property id=&quot;20307&quot; value=&quot;274&quot;/&gt;&lt;/object&gt;&lt;object type=&quot;3&quot; unique_id=&quot;10016&quot;&gt;&lt;property id=&quot;20148&quot; value=&quot;5&quot;/&gt;&lt;property id=&quot;20300&quot; value=&quot;Slide 14&quot;/&gt;&lt;property id=&quot;20307&quot; value=&quot;275&quot;/&gt;&lt;/object&gt;&lt;object type=&quot;3&quot; unique_id=&quot;10017&quot;&gt;&lt;property id=&quot;20148&quot; value=&quot;5&quot;/&gt;&lt;property id=&quot;20300&quot; value=&quot;Slide 15&quot;/&gt;&lt;property id=&quot;20307&quot; value=&quot;276&quot;/&gt;&lt;/object&gt;&lt;object type=&quot;3&quot; unique_id=&quot;10018&quot;&gt;&lt;property id=&quot;20148&quot; value=&quot;5&quot;/&gt;&lt;property id=&quot;20300&quot; value=&quot;Slide 16&quot;/&gt;&lt;property id=&quot;20307&quot; value=&quot;277&quot;/&gt;&lt;/object&gt;&lt;object type=&quot;3&quot; unique_id=&quot;10019&quot;&gt;&lt;property id=&quot;20148&quot; value=&quot;5&quot;/&gt;&lt;property id=&quot;20300&quot; value=&quot;Slide 17&quot;/&gt;&lt;property id=&quot;20307&quot; value=&quot;271&quot;/&gt;&lt;/object&gt;&lt;object type=&quot;3&quot; unique_id=&quot;10020&quot;&gt;&lt;property id=&quot;20148&quot; value=&quot;5&quot;/&gt;&lt;property id=&quot;20300&quot; value=&quot;Slide 18&quot;/&gt;&lt;property id=&quot;20307&quot; value=&quot;278&quot;/&gt;&lt;/object&gt;&lt;object type=&quot;3&quot; unique_id=&quot;10021&quot;&gt;&lt;property id=&quot;20148&quot; value=&quot;5&quot;/&gt;&lt;property id=&quot;20300&quot; value=&quot;Slide 19&quot;/&gt;&lt;property id=&quot;20307&quot; value=&quot;279&quot;/&gt;&lt;/object&gt;&lt;object type=&quot;3&quot; unique_id=&quot;10022&quot;&gt;&lt;property id=&quot;20148&quot; value=&quot;5&quot;/&gt;&lt;property id=&quot;20300&quot; value=&quot;Slide 20&quot;/&gt;&lt;property id=&quot;20307&quot; value=&quot;272&quot;/&gt;&lt;/object&gt;&lt;object type=&quot;3&quot; unique_id=&quot;10023&quot;&gt;&lt;property id=&quot;20148&quot; value=&quot;5&quot;/&gt;&lt;property id=&quot;20300&quot; value=&quot;Slide 21&quot;/&gt;&lt;property id=&quot;20307&quot; value=&quot;273&quot;/&gt;&lt;/object&gt;&lt;object type=&quot;3&quot; unique_id=&quot;10024&quot;&gt;&lt;property id=&quot;20148&quot; value=&quot;5&quot;/&gt;&lt;property id=&quot;20300&quot; value=&quot;Slide 22&quot;/&gt;&lt;property id=&quot;20307&quot; value=&quot;268&quot;/&gt;&lt;/object&gt;&lt;object type=&quot;3&quot; unique_id=&quot;10025&quot;&gt;&lt;property id=&quot;20148&quot; value=&quot;5&quot;/&gt;&lt;property id=&quot;20300&quot; value=&quot;Slide 23&quot;/&gt;&lt;property id=&quot;20307&quot; value=&quot;280&quot;/&gt;&lt;/object&gt;&lt;object type=&quot;3&quot; unique_id=&quot;10026&quot;&gt;&lt;property id=&quot;20148&quot; value=&quot;5&quot;/&gt;&lt;property id=&quot;20300&quot; value=&quot;Slide 24&quot;/&gt;&lt;property id=&quot;20307&quot; value=&quot;281&quot;/&gt;&lt;/object&gt;&lt;object type=&quot;3&quot; unique_id=&quot;10027&quot;&gt;&lt;property id=&quot;20148&quot; value=&quot;5&quot;/&gt;&lt;property id=&quot;20300&quot; value=&quot;Slide 25&quot;/&gt;&lt;property id=&quot;20307&quot; value=&quot;282&quot;/&gt;&lt;/object&gt;&lt;/object&gt;&lt;object type=&quot;8&quot; unique_id=&quot;10056&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9Slide.vn</Template>
  <TotalTime>3503</TotalTime>
  <Words>794</Words>
  <PresentationFormat>Custom</PresentationFormat>
  <Paragraphs>241</Paragraphs>
  <Slides>22</Slides>
  <Notes>21</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22</vt:i4>
      </vt:variant>
    </vt:vector>
  </HeadingPairs>
  <TitlesOfParts>
    <vt:vector size="36" baseType="lpstr">
      <vt:lpstr>Yu Gothic UI Semilight</vt:lpstr>
      <vt:lpstr>Arial</vt:lpstr>
      <vt:lpstr>Bahnschrift SemiBold SemiConden</vt:lpstr>
      <vt:lpstr>Baumans</vt:lpstr>
      <vt:lpstr>Calibri</vt:lpstr>
      <vt:lpstr>Calibri Light</vt:lpstr>
      <vt:lpstr>Cambria Math</vt:lpstr>
      <vt:lpstr>Cascadia Mono</vt:lpstr>
      <vt:lpstr>Symbol</vt:lpstr>
      <vt:lpstr>Tahoma</vt:lpstr>
      <vt:lpstr>Times New Roman</vt:lpstr>
      <vt:lpstr>Tomaho</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2013-08-31T11:42:51Z</dcterms:created>
  <dcterms:modified xsi:type="dcterms:W3CDTF">2022-04-07T09:06:39Z</dcterms:modified>
</cp:coreProperties>
</file>