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59" r:id="rId4"/>
    <p:sldId id="276" r:id="rId5"/>
    <p:sldId id="257" r:id="rId6"/>
    <p:sldId id="319" r:id="rId7"/>
    <p:sldId id="313" r:id="rId8"/>
    <p:sldId id="314" r:id="rId9"/>
    <p:sldId id="320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6" r:id="rId18"/>
    <p:sldId id="321" r:id="rId19"/>
    <p:sldId id="324" r:id="rId20"/>
    <p:sldId id="274" r:id="rId21"/>
    <p:sldId id="362" r:id="rId22"/>
    <p:sldId id="363" r:id="rId23"/>
    <p:sldId id="364" r:id="rId24"/>
    <p:sldId id="348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8" r:id="rId35"/>
    <p:sldId id="379" r:id="rId36"/>
    <p:sldId id="376" r:id="rId37"/>
    <p:sldId id="377" r:id="rId38"/>
    <p:sldId id="380" r:id="rId39"/>
    <p:sldId id="316" r:id="rId40"/>
    <p:sldId id="335" r:id="rId41"/>
    <p:sldId id="341" r:id="rId42"/>
    <p:sldId id="381" r:id="rId43"/>
    <p:sldId id="382" r:id="rId44"/>
    <p:sldId id="317" r:id="rId45"/>
    <p:sldId id="349" r:id="rId46"/>
    <p:sldId id="383" r:id="rId47"/>
    <p:sldId id="310" r:id="rId4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B"/>
    <a:srgbClr val="C2FFC4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5582-A0D2-4C0E-953C-B3F3398BB6C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6501-0A0B-493B-AE6D-A5A6E43DD1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94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85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19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B6DD9-19B8-4CFC-8B1B-5E572DF19A3D}" type="slidenum">
              <a:rPr lang="vi-VN" smtClean="0"/>
              <a:pPr>
                <a:defRPr/>
              </a:pPr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25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97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413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84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79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89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72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501-0A0B-493B-AE6D-A5A6E43DD124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04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546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67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586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0504-D760-4B2A-92BA-5F008B268D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579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936F-7826-4BCD-95CE-19D0CB6DFA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442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22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90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17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52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9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72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34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0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A59C-CBE7-4BF7-AD26-D6421CD2AC1B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E619-6898-4A93-90A5-EAA7875CCF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18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743">
            <a:off x="145827" y="284033"/>
            <a:ext cx="3028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2362971" y="1652169"/>
            <a:ext cx="81710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THUẬT TOÁN SẮP XẾP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36057" y="2772440"/>
            <a:ext cx="4468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0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2571" y="677712"/>
            <a:ext cx="49491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BÀI 14: THUẬT TOÁN SẮP XẾP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54" y="1173120"/>
            <a:ext cx="11493481" cy="16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5"/>
            <a:ext cx="12192000" cy="685800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BÀI 14: THUẬT TOÁN SẮP XẾP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937" y="630267"/>
            <a:ext cx="9594669" cy="617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5"/>
            <a:ext cx="12192000" cy="685800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BÀI 14: THUẬT TOÁN SẮP XẾP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817" y="587940"/>
            <a:ext cx="9515697" cy="59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8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5"/>
            <a:ext cx="12192000" cy="685800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BÀI 14: THUẬT TOÁN SẮP XẾP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129" y="644277"/>
            <a:ext cx="9454539" cy="60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5"/>
            <a:ext cx="12192000" cy="685800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BÀI 14: THUẬT TOÁN SẮP XẾP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41" y="1431031"/>
            <a:ext cx="11474037" cy="13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BÀI 14: THUẬT TOÁN SẮP XẾP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7" y="2194560"/>
            <a:ext cx="11865970" cy="33767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3286" y="1018321"/>
            <a:ext cx="11534503" cy="7349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1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5"/>
            <a:ext cx="12192000" cy="685800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BÀI 14: THUẬT TOÁN SẮP XẾP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63" y="1020667"/>
            <a:ext cx="11697382" cy="31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65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00" y="508001"/>
            <a:ext cx="10590001" cy="53122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75" y="4752794"/>
            <a:ext cx="8202295" cy="1510665"/>
          </a:xfrm>
          <a:prstGeom prst="rect">
            <a:avLst/>
          </a:prstGeom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7" y="3495825"/>
            <a:ext cx="9821917" cy="885825"/>
          </a:xfrm>
          <a:prstGeom prst="rect">
            <a:avLst/>
          </a:prstGeom>
        </p:spPr>
      </p:pic>
      <p:grpSp>
        <p:nvGrpSpPr>
          <p:cNvPr id="8" name="组合 10"/>
          <p:cNvGrpSpPr/>
          <p:nvPr/>
        </p:nvGrpSpPr>
        <p:grpSpPr>
          <a:xfrm rot="10800000" flipH="1">
            <a:off x="9764746" y="4399666"/>
            <a:ext cx="1267341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5532" y="1353049"/>
            <a:ext cx="9516116" cy="24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0238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5329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559558" y="2179279"/>
            <a:ext cx="5040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</p:spTree>
    <p:extLst>
      <p:ext uri="{BB962C8B-B14F-4D97-AF65-F5344CB8AC3E}">
        <p14:creationId xmlns:p14="http://schemas.microsoft.com/office/powerpoint/2010/main" val="4565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185" y="1690006"/>
            <a:ext cx="60276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193250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grpSp>
        <p:nvGrpSpPr>
          <p:cNvPr id="5" name="Group 4"/>
          <p:cNvGrpSpPr/>
          <p:nvPr/>
        </p:nvGrpSpPr>
        <p:grpSpPr>
          <a:xfrm>
            <a:off x="2142698" y="605307"/>
            <a:ext cx="7833815" cy="4785559"/>
            <a:chOff x="3400925" y="0"/>
            <a:chExt cx="6368717" cy="6517106"/>
          </a:xfrm>
        </p:grpSpPr>
        <p:pic>
          <p:nvPicPr>
            <p:cNvPr id="12" name="Picture 2" descr="Các trò chơi khởi động cho một buổi sinh hoạt tập thể - Sinh Viên Công Giáo  Trung Chí">
              <a:extLst>
                <a:ext uri="{FF2B5EF4-FFF2-40B4-BE49-F238E27FC236}">
                  <a16:creationId xmlns:a16="http://schemas.microsoft.com/office/drawing/2014/main" id="{E2AF0098-DC4E-43D9-BA5C-026F393B1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25" y="0"/>
              <a:ext cx="6368717" cy="651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243397-2789-4689-872E-EEAFA393CFA7}"/>
                </a:ext>
              </a:extLst>
            </p:cNvPr>
            <p:cNvSpPr/>
            <p:nvPr/>
          </p:nvSpPr>
          <p:spPr>
            <a:xfrm>
              <a:off x="5765119" y="1901834"/>
              <a:ext cx="1699503" cy="17543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Khởi</a:t>
              </a:r>
              <a:r>
                <a:rPr lang="en-US" sz="5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động</a:t>
              </a:r>
              <a:endPara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61" y="512271"/>
            <a:ext cx="7154763" cy="1912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29" y="2216726"/>
            <a:ext cx="4526817" cy="44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420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61" y="552205"/>
            <a:ext cx="8114129" cy="50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551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bài 14 Thuật toán sắp xế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6" y="594735"/>
            <a:ext cx="7215043" cy="57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650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bài 14 Thuật toán sắp xế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57" y="549276"/>
            <a:ext cx="6037407" cy="59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658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ải bài 14 Thuật toán sắp xế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21" y="593292"/>
            <a:ext cx="6827115" cy="57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63"/>
            <a:ext cx="11831782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49" y="2030741"/>
            <a:ext cx="10925084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5" y="1927204"/>
            <a:ext cx="8542857" cy="1247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606" y="3742367"/>
            <a:ext cx="7314286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80" y="1952298"/>
            <a:ext cx="9402861" cy="32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3" y="2141170"/>
            <a:ext cx="9004548" cy="26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41" y="1927203"/>
            <a:ext cx="10225301" cy="32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119130" y="821261"/>
            <a:ext cx="12112580" cy="599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421"/>
            <a:ext cx="9047018" cy="3355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019" y="1746464"/>
            <a:ext cx="3144981" cy="51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48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4" y="2141169"/>
            <a:ext cx="8998588" cy="37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6" y="1907035"/>
            <a:ext cx="10909582" cy="34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29" y="1967452"/>
            <a:ext cx="8805880" cy="36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680" y="1194942"/>
            <a:ext cx="41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1" y="1952298"/>
            <a:ext cx="11573836" cy="25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0" y="882363"/>
            <a:ext cx="6168790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5354" y="1184480"/>
            <a:ext cx="3261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/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559557" y="2179279"/>
            <a:ext cx="53675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</p:spTree>
    <p:extLst>
      <p:ext uri="{BB962C8B-B14F-4D97-AF65-F5344CB8AC3E}">
        <p14:creationId xmlns:p14="http://schemas.microsoft.com/office/powerpoint/2010/main" val="20799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2185" y="1690006"/>
            <a:ext cx="6027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54427-28A1-FFE0-C46D-9AE4312B5878}"/>
              </a:ext>
            </a:extLst>
          </p:cNvPr>
          <p:cNvSpPr txBox="1"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048635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54" y="1932127"/>
            <a:ext cx="11331616" cy="17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5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180" y="996419"/>
            <a:ext cx="1378419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Câu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1.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</a:t>
            </a:r>
            <a:endParaRPr kumimoji="0" lang="en-US" altLang="en-US" sz="159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122" name="Picture 2" descr="Giải bài 14 Thuật toán sắp xế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91" y="1916186"/>
            <a:ext cx="7190103" cy="406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3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0" y="1586201"/>
            <a:ext cx="11239159" cy="2556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008" y="4940400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/>
              <a:t>Câu</a:t>
            </a:r>
            <a:r>
              <a:rPr lang="en-US" sz="3200" b="1" i="1" dirty="0"/>
              <a:t> 2.</a:t>
            </a:r>
            <a:r>
              <a:rPr lang="en-US" sz="3200" dirty="0"/>
              <a:t> B</a:t>
            </a:r>
          </a:p>
        </p:txBody>
      </p:sp>
    </p:spTree>
    <p:extLst>
      <p:ext uri="{BB962C8B-B14F-4D97-AF65-F5344CB8AC3E}">
        <p14:creationId xmlns:p14="http://schemas.microsoft.com/office/powerpoint/2010/main" val="140806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6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1694560" y="2401346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LUYỆN TẬP</a:t>
            </a: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925" y="3580672"/>
            <a:ext cx="8543499" cy="151066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TIẾT:      BÀI 14: THUẬT TOÁN SẮP XẾP</a:t>
            </a:r>
          </a:p>
        </p:txBody>
      </p:sp>
    </p:spTree>
    <p:extLst>
      <p:ext uri="{BB962C8B-B14F-4D97-AF65-F5344CB8AC3E}">
        <p14:creationId xmlns:p14="http://schemas.microsoft.com/office/powerpoint/2010/main" val="11263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79420" y="861391"/>
            <a:ext cx="12112580" cy="599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1" y="1292466"/>
            <a:ext cx="11790455" cy="50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3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31" y="868771"/>
            <a:ext cx="9376012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60162" y="1229945"/>
            <a:ext cx="83044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Câu</a:t>
            </a:r>
            <a:r>
              <a:rPr lang="en-US" sz="3200" b="1" i="1" dirty="0"/>
              <a:t> 1.</a:t>
            </a:r>
            <a:r>
              <a:rPr lang="en-US" sz="3200" dirty="0"/>
              <a:t> 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vòng</a:t>
            </a:r>
            <a:r>
              <a:rPr lang="en-US" sz="3200" dirty="0"/>
              <a:t> </a:t>
            </a:r>
            <a:r>
              <a:rPr lang="en-US" sz="3200" dirty="0" err="1"/>
              <a:t>lặp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sắp</a:t>
            </a:r>
            <a:r>
              <a:rPr lang="en-US" sz="3200" dirty="0"/>
              <a:t> </a:t>
            </a:r>
            <a:r>
              <a:rPr lang="en-US" sz="3200" dirty="0" err="1"/>
              <a:t>xếp</a:t>
            </a:r>
            <a:r>
              <a:rPr lang="en-US" sz="3200" dirty="0"/>
              <a:t> </a:t>
            </a:r>
            <a:r>
              <a:rPr lang="en-US" sz="3200" dirty="0" err="1"/>
              <a:t>nổi</a:t>
            </a:r>
            <a:r>
              <a:rPr lang="en-US" sz="3200" dirty="0"/>
              <a:t> </a:t>
            </a:r>
            <a:r>
              <a:rPr lang="en-US" sz="3200" dirty="0" err="1"/>
              <a:t>bọt</a:t>
            </a:r>
            <a:r>
              <a:rPr lang="en-US" sz="3200" dirty="0"/>
              <a:t>, </a:t>
            </a:r>
            <a:r>
              <a:rPr lang="en-US" sz="3200" dirty="0" err="1"/>
              <a:t>thuật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sắp</a:t>
            </a:r>
            <a:r>
              <a:rPr lang="en-US" sz="3200" dirty="0"/>
              <a:t> </a:t>
            </a:r>
            <a:r>
              <a:rPr lang="en-US" sz="3200" dirty="0" err="1"/>
              <a:t>xếp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sắp</a:t>
            </a:r>
            <a:r>
              <a:rPr lang="en-US" sz="3200" dirty="0"/>
              <a:t> </a:t>
            </a:r>
            <a:r>
              <a:rPr lang="en-US" sz="3200" dirty="0" err="1"/>
              <a:t>xếp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dãy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dần</a:t>
            </a:r>
            <a:r>
              <a:rPr lang="en-US" sz="3200" dirty="0"/>
              <a:t>.</a:t>
            </a:r>
          </a:p>
          <a:p>
            <a:r>
              <a:rPr lang="en-US" sz="3200" dirty="0"/>
              <a:t>a) </a:t>
            </a:r>
            <a:r>
              <a:rPr lang="en-US" sz="3200" dirty="0" err="1"/>
              <a:t>Dãy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: 9, 6, 11, 3, 7</a:t>
            </a:r>
          </a:p>
          <a:p>
            <a:r>
              <a:rPr lang="en-US" sz="3200" dirty="0"/>
              <a:t>b) </a:t>
            </a:r>
            <a:r>
              <a:rPr lang="en-US" sz="3200" dirty="0" err="1"/>
              <a:t>Dãy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: H, D, A, B, Y.</a:t>
            </a:r>
          </a:p>
          <a:p>
            <a:endParaRPr lang="vi-VN" dirty="0"/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635" y="3790441"/>
            <a:ext cx="8543499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8473" y="516139"/>
            <a:ext cx="96320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</a:rPr>
              <a:t>Câu 1.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</a:rPr>
              <a:t>Các vòng lặp của thuật toán nổi bọt:</a:t>
            </a:r>
          </a:p>
          <a:p>
            <a:r>
              <a:rPr lang="vi-VN" sz="2800" dirty="0">
                <a:latin typeface="+mj-lt"/>
              </a:rPr>
              <a:t>Dãy số ban đầu: 9, 6, 11, 3,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</a:rPr>
              <a:t>Vòng lặp 1: 9, 6, 3, 11, 7 =&gt; 9, 3, 6, 11, 7 =&gt; 3, 9, 6, 11,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</a:rPr>
              <a:t>Vòng lặp 2: 3, 6, 9, 11,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</a:rPr>
              <a:t>Vòng lặp 3: 3, 6, 9, 7, 11 =&gt; 3, 6, 7, 9, 11</a:t>
            </a:r>
          </a:p>
          <a:p>
            <a:r>
              <a:rPr lang="vi-VN" sz="2800" dirty="0">
                <a:latin typeface="+mj-lt"/>
              </a:rPr>
              <a:t>Dãy thẻ số đã được sắp xếp xong là: 3, 6, 7, 9, 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</a:rPr>
              <a:t>Các vòng lặp của thuật toán sắp xếp: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</a:rPr>
              <a:t>Vòng lặp 1: 3, 6, 9, 11,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</a:rPr>
              <a:t>Vòng lặp 2: 3, 6, 7, 11, 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</a:rPr>
              <a:t>Vòng lặp 3: 3, 6, 7, 9, 11</a:t>
            </a:r>
          </a:p>
          <a:p>
            <a:r>
              <a:rPr lang="vi-VN" sz="2800" dirty="0">
                <a:latin typeface="+mj-lt"/>
              </a:rPr>
              <a:t>Dãy thẻ số đã được sắp xếp xong là: 3, 6, 7, 9, 11</a:t>
            </a:r>
          </a:p>
        </p:txBody>
      </p:sp>
    </p:spTree>
    <p:extLst>
      <p:ext uri="{BB962C8B-B14F-4D97-AF65-F5344CB8AC3E}">
        <p14:creationId xmlns:p14="http://schemas.microsoft.com/office/powerpoint/2010/main" val="3448640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199" y="488430"/>
            <a:ext cx="104324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Roboto" panose="02000000000000000000" pitchFamily="2" charset="0"/>
              </a:rPr>
              <a:t>Câu 1.</a:t>
            </a:r>
            <a:endParaRPr lang="vi-VN" sz="2800" dirty="0">
              <a:latin typeface="Roboto" panose="02000000000000000000" pitchFamily="2" charset="0"/>
            </a:endParaRPr>
          </a:p>
          <a:p>
            <a:r>
              <a:rPr lang="vi-VN" sz="2800" dirty="0">
                <a:latin typeface="Roboto" panose="02000000000000000000" pitchFamily="2" charset="0"/>
              </a:rPr>
              <a:t>b)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latin typeface="Roboto" panose="02000000000000000000" pitchFamily="2" charset="0"/>
              </a:rPr>
              <a:t>Các vòng lặp của thuật toán nổi bọt:</a:t>
            </a:r>
          </a:p>
          <a:p>
            <a:r>
              <a:rPr lang="vi-VN" sz="2800" dirty="0">
                <a:latin typeface="Roboto" panose="02000000000000000000" pitchFamily="2" charset="0"/>
              </a:rPr>
              <a:t>Dãy số ban đầu: H, D, A, B, 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Roboto" panose="02000000000000000000" pitchFamily="2" charset="0"/>
              </a:rPr>
              <a:t>Vòng lặp 1: H, A, D, B, Y =&gt; A, H, D, B, 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Roboto" panose="02000000000000000000" pitchFamily="2" charset="0"/>
              </a:rPr>
              <a:t>Vòng lặp 2: A, H, B, D, Y =&gt; A, B, H, D, 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Roboto" panose="02000000000000000000" pitchFamily="2" charset="0"/>
              </a:rPr>
              <a:t>Vòng lặp 3: A, B, D, H, Y</a:t>
            </a:r>
          </a:p>
          <a:p>
            <a:r>
              <a:rPr lang="vi-VN" sz="2800" dirty="0">
                <a:latin typeface="Roboto" panose="02000000000000000000" pitchFamily="2" charset="0"/>
              </a:rPr>
              <a:t>Dãy thẻ số đã được sắp xếp xong là: A, B, D, H, 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latin typeface="Roboto" panose="02000000000000000000" pitchFamily="2" charset="0"/>
              </a:rPr>
              <a:t>Các vòng lặp của thuật toán sắp xếp: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Roboto" panose="02000000000000000000" pitchFamily="2" charset="0"/>
              </a:rPr>
              <a:t>Vòng lặp 1: A, D, H, B, 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Roboto" panose="02000000000000000000" pitchFamily="2" charset="0"/>
              </a:rPr>
              <a:t>Vòng lặp 2: A, B, H, D, 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-VN" sz="2800" dirty="0">
                <a:latin typeface="Roboto" panose="02000000000000000000" pitchFamily="2" charset="0"/>
              </a:rPr>
              <a:t>Vòng lặp 3: A, B, D, H, Y</a:t>
            </a:r>
          </a:p>
          <a:p>
            <a:r>
              <a:rPr lang="vi-VN" sz="2800" dirty="0">
                <a:latin typeface="Roboto" panose="02000000000000000000" pitchFamily="2" charset="0"/>
              </a:rPr>
              <a:t>Dãy thẻ số đã được sắp xếp xong là: A, B, D, H, Y</a:t>
            </a:r>
            <a:endParaRPr lang="vi-VN" sz="2800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3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31" y="868771"/>
            <a:ext cx="9376012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635" y="3790441"/>
            <a:ext cx="8543499" cy="1510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9971" y="1317171"/>
            <a:ext cx="8343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333333"/>
                </a:solidFill>
                <a:latin typeface="+mj-lt"/>
              </a:rPr>
              <a:t>Câu 2.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 Chỉ ra phương án sai.</a:t>
            </a:r>
          </a:p>
          <a:p>
            <a:pPr algn="just"/>
            <a:r>
              <a:rPr lang="vi-VN" sz="2400" dirty="0">
                <a:solidFill>
                  <a:srgbClr val="333333"/>
                </a:solidFill>
                <a:latin typeface="+mj-lt"/>
              </a:rPr>
              <a:t>Ý nghĩa của việc chia bài toán thành bài toán nhỏ hơn là:</a:t>
            </a:r>
          </a:p>
          <a:p>
            <a:pPr algn="just"/>
            <a:r>
              <a:rPr lang="vi-VN" sz="2400" dirty="0">
                <a:solidFill>
                  <a:srgbClr val="333333"/>
                </a:solidFill>
                <a:latin typeface="+mj-lt"/>
              </a:rPr>
              <a:t>A. Giúp công việc đơn giản hơn.</a:t>
            </a:r>
          </a:p>
          <a:p>
            <a:pPr algn="just"/>
            <a:r>
              <a:rPr lang="vi-VN" sz="2400" dirty="0">
                <a:solidFill>
                  <a:srgbClr val="333333"/>
                </a:solidFill>
                <a:latin typeface="+mj-lt"/>
              </a:rPr>
              <a:t>B. Giúp công việc dễ giải quyết hơn.</a:t>
            </a:r>
          </a:p>
          <a:p>
            <a:pPr algn="just"/>
            <a:r>
              <a:rPr lang="vi-VN" sz="2400" dirty="0">
                <a:solidFill>
                  <a:srgbClr val="333333"/>
                </a:solidFill>
                <a:latin typeface="+mj-lt"/>
              </a:rPr>
              <a:t>C. Làm cho công việc trở nên phức tạp.</a:t>
            </a:r>
          </a:p>
          <a:p>
            <a:pPr algn="just"/>
            <a:r>
              <a:rPr lang="vi-VN" sz="2400" dirty="0">
                <a:solidFill>
                  <a:srgbClr val="333333"/>
                </a:solidFill>
                <a:latin typeface="+mj-lt"/>
              </a:rPr>
              <a:t>D. Giúp bài toán trở nên dễ hiểu hơn.</a:t>
            </a:r>
            <a:endParaRPr lang="vi-VN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3086" y="5590311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333333"/>
                </a:solidFill>
                <a:latin typeface="Roboto" panose="02000000000000000000" pitchFamily="2" charset="0"/>
              </a:rPr>
              <a:t>Câu</a:t>
            </a:r>
            <a:r>
              <a:rPr lang="en-US" b="1" i="1" dirty="0">
                <a:solidFill>
                  <a:srgbClr val="333333"/>
                </a:solidFill>
                <a:latin typeface="Roboto" panose="02000000000000000000" pitchFamily="2" charset="0"/>
              </a:rPr>
              <a:t> 2.</a:t>
            </a: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6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1694560" y="2401346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VẬN DỤNG</a:t>
            </a: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925" y="3580672"/>
            <a:ext cx="8543499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949831"/>
            <a:ext cx="11582400" cy="648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24561" y="63632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714" y="1288454"/>
            <a:ext cx="9972086" cy="39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73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779343" y="763624"/>
            <a:ext cx="3629561" cy="2166923"/>
            <a:chOff x="2779343" y="763624"/>
            <a:chExt cx="3629561" cy="2166923"/>
          </a:xfrm>
        </p:grpSpPr>
        <p:grpSp>
          <p:nvGrpSpPr>
            <p:cNvPr id="21" name="Group 20"/>
            <p:cNvGrpSpPr/>
            <p:nvPr/>
          </p:nvGrpSpPr>
          <p:grpSpPr>
            <a:xfrm>
              <a:off x="2779343" y="763624"/>
              <a:ext cx="3629561" cy="2166923"/>
              <a:chOff x="2504363" y="755587"/>
              <a:chExt cx="3871913" cy="2566988"/>
            </a:xfrm>
          </p:grpSpPr>
          <p:pic>
            <p:nvPicPr>
              <p:cNvPr id="18" name="Picture 5" descr="Cov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363" y="755588"/>
                <a:ext cx="3871913" cy="256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4121624" y="755587"/>
                <a:ext cx="2254651" cy="17155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381150" y="805700"/>
              <a:ext cx="18015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bọt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4867" y="3259081"/>
            <a:ext cx="3858882" cy="2256173"/>
            <a:chOff x="3237954" y="3259081"/>
            <a:chExt cx="3978275" cy="2352675"/>
          </a:xfrm>
        </p:grpSpPr>
        <p:pic>
          <p:nvPicPr>
            <p:cNvPr id="17" name="Picture 9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954" y="3259081"/>
              <a:ext cx="3978275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4881099" y="3869221"/>
              <a:ext cx="2270328" cy="150799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8579" y="3910956"/>
              <a:ext cx="1705970" cy="144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44269" y="2471153"/>
            <a:ext cx="3032287" cy="1336572"/>
            <a:chOff x="1044269" y="2471153"/>
            <a:chExt cx="3032287" cy="1336572"/>
          </a:xfrm>
        </p:grpSpPr>
        <p:sp>
          <p:nvSpPr>
            <p:cNvPr id="5" name="Rectangle 4"/>
            <p:cNvSpPr/>
            <p:nvPr/>
          </p:nvSpPr>
          <p:spPr>
            <a:xfrm rot="20567035">
              <a:off x="1091821" y="2539554"/>
              <a:ext cx="2784143" cy="11997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01002" y="2471153"/>
              <a:ext cx="2606723" cy="1336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4269" y="2708680"/>
              <a:ext cx="30322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 TOÁN SẮP XẾP</a:t>
              </a:r>
              <a:endParaRPr lang="vi-VN" sz="2800" dirty="0"/>
            </a:p>
          </p:txBody>
        </p:sp>
      </p:grpSp>
      <p:sp>
        <p:nvSpPr>
          <p:cNvPr id="15" name="TextBox 2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8940" y="44440"/>
            <a:ext cx="7421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99080" y="182209"/>
            <a:ext cx="5703476" cy="1938992"/>
            <a:chOff x="6399080" y="182209"/>
            <a:chExt cx="5703476" cy="1938992"/>
          </a:xfrm>
        </p:grpSpPr>
        <p:sp>
          <p:nvSpPr>
            <p:cNvPr id="27" name="Freeform 26"/>
            <p:cNvSpPr/>
            <p:nvPr/>
          </p:nvSpPr>
          <p:spPr>
            <a:xfrm>
              <a:off x="6399080" y="588498"/>
              <a:ext cx="2433136" cy="283302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7674" y="182209"/>
              <a:ext cx="4584882" cy="193899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400" dirty="0" err="1"/>
                <a:t>Thuật</a:t>
              </a:r>
              <a:r>
                <a:rPr lang="en-US" sz="2400" dirty="0"/>
                <a:t> </a:t>
              </a:r>
              <a:r>
                <a:rPr lang="en-US" sz="2400" dirty="0" err="1"/>
                <a:t>toán</a:t>
              </a:r>
              <a:r>
                <a:rPr lang="en-US" sz="2400" dirty="0"/>
                <a:t> </a:t>
              </a:r>
              <a:r>
                <a:rPr lang="en-US" sz="2400" dirty="0" err="1"/>
                <a:t>sắp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nổi</a:t>
              </a:r>
              <a:r>
                <a:rPr lang="en-US" sz="2400" dirty="0"/>
                <a:t> </a:t>
              </a:r>
              <a:r>
                <a:rPr lang="en-US" sz="2400" dirty="0" err="1"/>
                <a:t>bọt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sắp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dãy</a:t>
              </a:r>
              <a:r>
                <a:rPr lang="en-US" sz="2400" dirty="0"/>
                <a:t> </a:t>
              </a:r>
              <a:r>
                <a:rPr lang="en-US" sz="2400" dirty="0" err="1"/>
                <a:t>phần</a:t>
              </a:r>
              <a:r>
                <a:rPr lang="en-US" sz="2400" dirty="0"/>
                <a:t> </a:t>
              </a:r>
              <a:r>
                <a:rPr lang="en-US" sz="2400" dirty="0" err="1"/>
                <a:t>tử</a:t>
              </a:r>
              <a:r>
                <a:rPr lang="en-US" sz="2400" dirty="0"/>
                <a:t> (</a:t>
              </a:r>
              <a:r>
                <a:rPr lang="en-US" sz="2400" dirty="0" err="1"/>
                <a:t>tăng</a:t>
              </a:r>
              <a:r>
                <a:rPr lang="en-US" sz="2400" dirty="0"/>
                <a:t> </a:t>
              </a:r>
              <a:r>
                <a:rPr lang="en-US" sz="2400" dirty="0" err="1"/>
                <a:t>dần</a:t>
              </a:r>
              <a:r>
                <a:rPr lang="en-US" sz="2400" dirty="0"/>
                <a:t> hay </a:t>
              </a:r>
              <a:r>
                <a:rPr lang="en-US" sz="2400" dirty="0" err="1"/>
                <a:t>giảm</a:t>
              </a:r>
              <a:r>
                <a:rPr lang="en-US" sz="2400" dirty="0"/>
                <a:t> </a:t>
              </a:r>
              <a:r>
                <a:rPr lang="en-US" sz="2400" dirty="0" err="1"/>
                <a:t>dần</a:t>
              </a:r>
              <a:r>
                <a:rPr lang="en-US" sz="2400" dirty="0"/>
                <a:t>)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lặp</a:t>
              </a:r>
              <a:r>
                <a:rPr lang="en-US" sz="2400" dirty="0"/>
                <a:t>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lặp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việc</a:t>
              </a:r>
              <a:r>
                <a:rPr lang="en-US" sz="2400" dirty="0"/>
                <a:t> </a:t>
              </a:r>
              <a:r>
                <a:rPr lang="en-US" sz="2400" dirty="0" err="1"/>
                <a:t>đổi</a:t>
              </a:r>
              <a:r>
                <a:rPr lang="en-US" sz="2400" dirty="0"/>
                <a:t> </a:t>
              </a:r>
              <a:r>
                <a:rPr lang="en-US" sz="2400" dirty="0" err="1"/>
                <a:t>chổ</a:t>
              </a:r>
              <a:r>
                <a:rPr lang="en-US" sz="2400" dirty="0"/>
                <a:t> 2 </a:t>
              </a:r>
              <a:r>
                <a:rPr lang="en-US" sz="2400" dirty="0" err="1"/>
                <a:t>phần</a:t>
              </a:r>
              <a:r>
                <a:rPr lang="en-US" sz="2400" dirty="0"/>
                <a:t> </a:t>
              </a:r>
              <a:r>
                <a:rPr lang="en-US" sz="2400" dirty="0" err="1"/>
                <a:t>tử</a:t>
              </a:r>
              <a:r>
                <a:rPr lang="en-US" sz="2400" dirty="0"/>
                <a:t> </a:t>
              </a:r>
              <a:r>
                <a:rPr lang="en-US" sz="2400" dirty="0" err="1"/>
                <a:t>liền</a:t>
              </a:r>
              <a:r>
                <a:rPr lang="en-US" sz="2400" dirty="0"/>
                <a:t> </a:t>
              </a:r>
              <a:r>
                <a:rPr lang="en-US" sz="2400" dirty="0" err="1"/>
                <a:t>kề</a:t>
              </a:r>
              <a:r>
                <a:rPr lang="en-US" sz="2400" dirty="0"/>
                <a:t> </a:t>
              </a:r>
              <a:r>
                <a:rPr lang="en-US" sz="2400" dirty="0" err="1"/>
                <a:t>nếu</a:t>
              </a:r>
              <a:r>
                <a:rPr lang="en-US" sz="2400" dirty="0"/>
                <a:t> </a:t>
              </a:r>
              <a:r>
                <a:rPr lang="en-US" sz="2400" dirty="0" err="1"/>
                <a:t>chúng</a:t>
              </a:r>
              <a:r>
                <a:rPr lang="en-US" sz="2400" dirty="0"/>
                <a:t> </a:t>
              </a:r>
              <a:r>
                <a:rPr lang="en-US" sz="2400" dirty="0" err="1"/>
                <a:t>sai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tự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20845" y="4123478"/>
            <a:ext cx="5518606" cy="2308324"/>
            <a:chOff x="6420845" y="4123478"/>
            <a:chExt cx="5172718" cy="2308324"/>
          </a:xfrm>
        </p:grpSpPr>
        <p:sp>
          <p:nvSpPr>
            <p:cNvPr id="34" name="Freeform 33"/>
            <p:cNvSpPr/>
            <p:nvPr/>
          </p:nvSpPr>
          <p:spPr>
            <a:xfrm rot="11525263">
              <a:off x="6420845" y="5109811"/>
              <a:ext cx="2073917" cy="547793"/>
            </a:xfrm>
            <a:custGeom>
              <a:avLst/>
              <a:gdLst>
                <a:gd name="connsiteX0" fmla="*/ 0 w 3339707"/>
                <a:gd name="connsiteY0" fmla="*/ 547793 h 547793"/>
                <a:gd name="connsiteX1" fmla="*/ 1965277 w 3339707"/>
                <a:gd name="connsiteY1" fmla="*/ 1882 h 547793"/>
                <a:gd name="connsiteX2" fmla="*/ 3207224 w 3339707"/>
                <a:gd name="connsiteY2" fmla="*/ 370372 h 547793"/>
                <a:gd name="connsiteX3" fmla="*/ 3316406 w 3339707"/>
                <a:gd name="connsiteY3" fmla="*/ 424963 h 547793"/>
                <a:gd name="connsiteX4" fmla="*/ 3316406 w 3339707"/>
                <a:gd name="connsiteY4" fmla="*/ 411315 h 54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7" h="547793">
                  <a:moveTo>
                    <a:pt x="0" y="547793"/>
                  </a:moveTo>
                  <a:cubicBezTo>
                    <a:pt x="715370" y="289622"/>
                    <a:pt x="1430740" y="31452"/>
                    <a:pt x="1965277" y="1882"/>
                  </a:cubicBezTo>
                  <a:cubicBezTo>
                    <a:pt x="2499814" y="-27688"/>
                    <a:pt x="2982036" y="299858"/>
                    <a:pt x="3207224" y="370372"/>
                  </a:cubicBezTo>
                  <a:cubicBezTo>
                    <a:pt x="3432412" y="440886"/>
                    <a:pt x="3298209" y="418139"/>
                    <a:pt x="3316406" y="424963"/>
                  </a:cubicBezTo>
                  <a:cubicBezTo>
                    <a:pt x="3334603" y="431787"/>
                    <a:pt x="3325504" y="421551"/>
                    <a:pt x="3316406" y="411315"/>
                  </a:cubicBezTo>
                </a:path>
              </a:pathLst>
            </a:custGeom>
            <a:noFill/>
            <a:ln w="38100" cap="flat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accent1">
                      <a:shade val="50000"/>
                    </a:schemeClr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74429" y="4123478"/>
              <a:ext cx="3919134" cy="23083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Thuật</a:t>
              </a:r>
              <a:r>
                <a:rPr lang="en-US" sz="2400" dirty="0"/>
                <a:t> </a:t>
              </a:r>
              <a:r>
                <a:rPr lang="en-US" sz="2400" dirty="0" err="1"/>
                <a:t>toán</a:t>
              </a:r>
              <a:r>
                <a:rPr lang="en-US" sz="2400" dirty="0"/>
                <a:t> </a:t>
              </a:r>
              <a:r>
                <a:rPr lang="en-US" sz="2400" dirty="0" err="1"/>
                <a:t>sắp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thực</a:t>
              </a:r>
              <a:r>
                <a:rPr lang="en-US" sz="2400" dirty="0"/>
                <a:t> </a:t>
              </a:r>
              <a:r>
                <a:rPr lang="en-US" sz="2400" dirty="0" err="1"/>
                <a:t>hiện</a:t>
              </a:r>
              <a:r>
                <a:rPr lang="en-US" sz="2400" dirty="0"/>
                <a:t> </a:t>
              </a:r>
              <a:r>
                <a:rPr lang="en-US" sz="2400" dirty="0" err="1"/>
                <a:t>lặp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quá</a:t>
              </a:r>
              <a:r>
                <a:rPr lang="en-US" sz="2400" dirty="0"/>
                <a:t> </a:t>
              </a:r>
              <a:r>
                <a:rPr lang="en-US" sz="2400" dirty="0" err="1"/>
                <a:t>trình</a:t>
              </a:r>
              <a:r>
                <a:rPr lang="en-US" sz="2400" dirty="0"/>
                <a:t> </a:t>
              </a:r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phần</a:t>
              </a:r>
              <a:r>
                <a:rPr lang="en-US" sz="2400" dirty="0"/>
                <a:t> </a:t>
              </a:r>
              <a:r>
                <a:rPr lang="en-US" sz="2400" dirty="0" err="1"/>
                <a:t>tử</a:t>
              </a:r>
              <a:r>
                <a:rPr lang="en-US" sz="2400" dirty="0"/>
                <a:t> </a:t>
              </a:r>
              <a:r>
                <a:rPr lang="en-US" sz="2400" dirty="0" err="1"/>
                <a:t>nhỏ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dãy</a:t>
              </a:r>
              <a:r>
                <a:rPr lang="en-US" sz="2400" dirty="0"/>
                <a:t> </a:t>
              </a:r>
              <a:r>
                <a:rPr lang="en-US" sz="2400" dirty="0" err="1"/>
                <a:t>chưa</a:t>
              </a:r>
              <a:r>
                <a:rPr lang="en-US" sz="2400" dirty="0"/>
                <a:t> </a:t>
              </a:r>
              <a:r>
                <a:rPr lang="en-US" sz="2400" dirty="0" err="1"/>
                <a:t>sắp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</a:t>
              </a:r>
              <a:r>
                <a:rPr lang="en-US" sz="2400" dirty="0" err="1"/>
                <a:t>phần</a:t>
              </a:r>
              <a:r>
                <a:rPr lang="en-US" sz="2400" dirty="0"/>
                <a:t> </a:t>
              </a:r>
              <a:r>
                <a:rPr lang="en-US" sz="2400" dirty="0" err="1"/>
                <a:t>tử</a:t>
              </a:r>
              <a:r>
                <a:rPr lang="en-US" sz="2400" dirty="0"/>
                <a:t> </a:t>
              </a:r>
              <a:r>
                <a:rPr lang="en-US" sz="2400" dirty="0" err="1"/>
                <a:t>này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vị</a:t>
              </a:r>
              <a:r>
                <a:rPr lang="en-US" sz="2400" dirty="0"/>
                <a:t> </a:t>
              </a:r>
              <a:r>
                <a:rPr lang="en-US" sz="2400" dirty="0" err="1"/>
                <a:t>trí</a:t>
              </a:r>
              <a:r>
                <a:rPr lang="en-US" sz="2400" dirty="0"/>
                <a:t> </a:t>
              </a:r>
              <a:r>
                <a:rPr lang="en-US" sz="2400" dirty="0" err="1"/>
                <a:t>đầu</a:t>
              </a:r>
              <a:r>
                <a:rPr lang="en-US" sz="2400" dirty="0"/>
                <a:t> </a:t>
              </a:r>
              <a:r>
                <a:rPr lang="en-US" sz="2400" dirty="0" err="1"/>
                <a:t>tiên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dãy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75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3400023" y="1391658"/>
            <a:ext cx="55507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0" y="318342"/>
            <a:ext cx="11624508" cy="63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49039" y="862233"/>
            <a:ext cx="551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Hướng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dẫn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về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nhà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" name="Picture 5" descr="jlgb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16" y="1671154"/>
            <a:ext cx="1852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9997765" y="800932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2451882" y="1808393"/>
            <a:ext cx="8080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554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023" y="91865"/>
            <a:ext cx="8100360" cy="2383779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20370" y="760535"/>
            <a:ext cx="70916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</a:rPr>
              <a:t>TIẾT:      BÀI 14: THUẬT TOÁN SẮP XẾP</a:t>
            </a: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970" y="3156156"/>
            <a:ext cx="6537278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>
            <p:custDataLst>
              <p:tags r:id="rId2"/>
            </p:custDataLst>
          </p:nvPr>
        </p:nvSpPr>
        <p:spPr bwMode="auto">
          <a:xfrm>
            <a:off x="1668782" y="1212998"/>
            <a:ext cx="2819400" cy="5257800"/>
          </a:xfrm>
          <a:prstGeom prst="roundRect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1246188">
              <a:buFontTx/>
              <a:buChar char="-"/>
              <a:defRPr/>
            </a:pPr>
            <a:endParaRPr lang="en-US" sz="2000" b="1" dirty="0"/>
          </a:p>
        </p:txBody>
      </p:sp>
      <p:sp>
        <p:nvSpPr>
          <p:cNvPr id="31" name="Flowchart: Terminator 30"/>
          <p:cNvSpPr/>
          <p:nvPr>
            <p:custDataLst>
              <p:tags r:id="rId3"/>
            </p:custDataLst>
          </p:nvPr>
        </p:nvSpPr>
        <p:spPr>
          <a:xfrm>
            <a:off x="2225041" y="978196"/>
            <a:ext cx="1905000" cy="469605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4"/>
            </p:custDataLst>
          </p:nvPr>
        </p:nvGrpSpPr>
        <p:grpSpPr>
          <a:xfrm>
            <a:off x="7863841" y="1143000"/>
            <a:ext cx="2590800" cy="5257800"/>
            <a:chOff x="6339841" y="1447800"/>
            <a:chExt cx="2590800" cy="5257800"/>
          </a:xfrm>
        </p:grpSpPr>
        <p:sp>
          <p:nvSpPr>
            <p:cNvPr id="27" name="Rounded Rectangle 26"/>
            <p:cNvSpPr/>
            <p:nvPr>
              <p:custDataLst>
                <p:tags r:id="rId11"/>
              </p:custDataLst>
            </p:nvPr>
          </p:nvSpPr>
          <p:spPr bwMode="auto">
            <a:xfrm>
              <a:off x="6339841" y="1447800"/>
              <a:ext cx="2590800" cy="5257800"/>
            </a:xfrm>
            <a:prstGeom prst="roundRect">
              <a:avLst/>
            </a:prstGeom>
            <a:noFill/>
            <a:ln w="381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>
              <p:custDataLst>
                <p:tags r:id="rId12"/>
              </p:custDataLst>
            </p:nvPr>
          </p:nvSpPr>
          <p:spPr>
            <a:xfrm>
              <a:off x="6492241" y="1981200"/>
              <a:ext cx="2286000" cy="1815882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ái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>
            <p:custDataLst>
              <p:tags r:id="rId5"/>
            </p:custDataLst>
          </p:nvPr>
        </p:nvGrpSpPr>
        <p:grpSpPr>
          <a:xfrm>
            <a:off x="4892041" y="1066800"/>
            <a:ext cx="2590800" cy="5410200"/>
            <a:chOff x="3368041" y="1371600"/>
            <a:chExt cx="2590800" cy="5410200"/>
          </a:xfrm>
        </p:grpSpPr>
        <p:sp>
          <p:nvSpPr>
            <p:cNvPr id="25" name="Rounded Rectangle 24"/>
            <p:cNvSpPr/>
            <p:nvPr>
              <p:custDataLst>
                <p:tags r:id="rId9"/>
              </p:custDataLst>
            </p:nvPr>
          </p:nvSpPr>
          <p:spPr bwMode="auto">
            <a:xfrm>
              <a:off x="3368041" y="1371600"/>
              <a:ext cx="2590800" cy="5410200"/>
            </a:xfrm>
            <a:prstGeom prst="roundRect">
              <a:avLst/>
            </a:prstGeom>
            <a:solidFill>
              <a:schemeClr val="lt1"/>
            </a:solidFill>
            <a:ln w="25400" cap="flat" cmpd="sng" algn="ctr">
              <a:solidFill>
                <a:srgbClr val="CC0099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>
              <p:custDataLst>
                <p:tags r:id="rId10"/>
              </p:custDataLst>
            </p:nvPr>
          </p:nvSpPr>
          <p:spPr>
            <a:xfrm>
              <a:off x="3368041" y="1981200"/>
              <a:ext cx="2590800" cy="4401205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8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2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08092" y="152401"/>
            <a:ext cx="7421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en-US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Terminator 29"/>
          <p:cNvSpPr/>
          <p:nvPr>
            <p:custDataLst>
              <p:tags r:id="rId7"/>
            </p:custDataLst>
          </p:nvPr>
        </p:nvSpPr>
        <p:spPr>
          <a:xfrm>
            <a:off x="5196841" y="914401"/>
            <a:ext cx="1981200" cy="469605"/>
          </a:xfrm>
          <a:prstGeom prst="flowChartTerminator">
            <a:avLst/>
          </a:prstGeom>
          <a:solidFill>
            <a:srgbClr val="CC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Flowchart: Terminator 28"/>
          <p:cNvSpPr/>
          <p:nvPr>
            <p:custDataLst>
              <p:tags r:id="rId8"/>
            </p:custDataLst>
          </p:nvPr>
        </p:nvSpPr>
        <p:spPr>
          <a:xfrm>
            <a:off x="8244841" y="901996"/>
            <a:ext cx="1828800" cy="469605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8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00"/>
    </mc:Choice>
    <mc:Fallback xmlns=""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0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779343" y="763624"/>
            <a:ext cx="4516263" cy="2166923"/>
            <a:chOff x="2779343" y="763624"/>
            <a:chExt cx="3870239" cy="2166923"/>
          </a:xfrm>
        </p:grpSpPr>
        <p:grpSp>
          <p:nvGrpSpPr>
            <p:cNvPr id="21" name="Group 20"/>
            <p:cNvGrpSpPr/>
            <p:nvPr/>
          </p:nvGrpSpPr>
          <p:grpSpPr>
            <a:xfrm>
              <a:off x="2779343" y="763624"/>
              <a:ext cx="3859043" cy="2166923"/>
              <a:chOff x="2504363" y="755587"/>
              <a:chExt cx="4116718" cy="2566988"/>
            </a:xfrm>
          </p:grpSpPr>
          <p:pic>
            <p:nvPicPr>
              <p:cNvPr id="18" name="Picture 5" descr="Cov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363" y="755588"/>
                <a:ext cx="3871913" cy="256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4121623" y="755587"/>
                <a:ext cx="2499458" cy="17155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298780" y="805700"/>
              <a:ext cx="23508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bọt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4867" y="3259081"/>
            <a:ext cx="4918345" cy="2256173"/>
            <a:chOff x="3237954" y="3259081"/>
            <a:chExt cx="4594516" cy="2352675"/>
          </a:xfrm>
        </p:grpSpPr>
        <p:pic>
          <p:nvPicPr>
            <p:cNvPr id="17" name="Picture 9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954" y="3259081"/>
              <a:ext cx="3978275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4881098" y="3998617"/>
              <a:ext cx="2951372" cy="13446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8579" y="3999490"/>
              <a:ext cx="2589485" cy="112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44269" y="2471153"/>
            <a:ext cx="3032287" cy="1336572"/>
            <a:chOff x="1044269" y="2471153"/>
            <a:chExt cx="3032287" cy="1336572"/>
          </a:xfrm>
        </p:grpSpPr>
        <p:sp>
          <p:nvSpPr>
            <p:cNvPr id="5" name="Rectangle 4"/>
            <p:cNvSpPr/>
            <p:nvPr/>
          </p:nvSpPr>
          <p:spPr>
            <a:xfrm rot="20567035">
              <a:off x="1091821" y="2539554"/>
              <a:ext cx="2784143" cy="11997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01002" y="2471153"/>
              <a:ext cx="2606723" cy="1336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4269" y="2708680"/>
              <a:ext cx="30322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 TOÁN SẮP XẾP</a:t>
              </a:r>
              <a:endParaRPr lang="vi-VN" sz="2800" dirty="0"/>
            </a:p>
          </p:txBody>
        </p:sp>
      </p:grpSp>
      <p:sp>
        <p:nvSpPr>
          <p:cNvPr id="15" name="TextBox 23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8940" y="44440"/>
            <a:ext cx="74217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6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1694560" y="2401346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 THÀNH KIẾN THỨC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42913" y="373073"/>
            <a:ext cx="73024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FF0000"/>
                </a:solidFill>
              </a:rPr>
              <a:t>BÀI 14: THUẬT TOÁN SẮP XẾP</a:t>
            </a: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925" y="3580672"/>
            <a:ext cx="8543499" cy="15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" y="-85357"/>
            <a:ext cx="12192000" cy="68580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31860" y="123685"/>
            <a:ext cx="7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>
                <a:solidFill>
                  <a:srgbClr val="0000FF"/>
                </a:solidFill>
              </a:rPr>
              <a:t>BÀI 14: THUẬT TOÁN SẮP XẾP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84645" y="626735"/>
            <a:ext cx="50087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8790" y="626735"/>
            <a:ext cx="0" cy="6231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2363"/>
            <a:ext cx="12025745" cy="589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680" y="1194942"/>
            <a:ext cx="524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/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000" dirty="0"/>
              <a:t>: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25" y="1734494"/>
            <a:ext cx="11153131" cy="23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iến trình bài học."/>
  <p:tag name="ISPRING_SLIDE_INDENT_LEVEL" val="0"/>
  <p:tag name="ISPRING_CUSTOM_TIMING_USED" val="1"/>
  <p:tag name="ISPRING_PLAYER_PLAYLIST_ID" val="71fd6ddc8c127ff8a722f5bbe61eb23ede79eed1"/>
  <p:tag name="GENSWF_ADVANCE_TIME" val="37"/>
  <p:tag name="ISPRING_SLIDE_ID_2" val="{8304A31F-60E2-4C57-B0F6-B75F8D2B6325}"/>
  <p:tag name="PPSNARRATION" val="36,173548705,F:\ELEARNING 2020\tin9_pptx\Media.ppcx"/>
  <p:tag name="PPSNARRATIONPROPS" val="F:\ELEARNING 2020\AM\s3 .mp3"/>
  <p:tag name="HTML_SHAPEINFO" val="&lt;SlideThumbPath val=&quot;Slide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6&quot;/&gt;&lt;lineCharCount val=&quot;15&quot;/&gt;&lt;lineCharCount val=&quot;18&quot;/&gt;&lt;lineCharCount val=&quot;17&quot;/&gt;&lt;lineCharCount val=&quot;9&quot;/&gt;&lt;lineCharCount val=&quot;16&quot;/&gt;&lt;lineCharCount val=&quot;18&quot;/&gt;&lt;lineCharCount val=&quot;9&quot;/&gt;&lt;lineCharCount val=&quot;14&quot;/&gt;&lt;lineCharCount val=&quot;16&quot;/&gt;&lt;lineCharCount val=&quot;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3&quot;/&gt;&lt;lineCharCount val=&quot;15&quot;/&gt;&lt;lineCharCount val=&quot;18&quot;/&gt;&lt;lineCharCount val=&quot;17&quot;/&gt;&lt;lineCharCount val=&quot;17&quot;/&gt;&lt;lineCharCount val=&quot;14&quot;/&gt;&lt;lineCharCount val=&quot;16&quot;/&gt;&lt;lineCharCount val=&quot;8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17A14A6-E793-4795-B753-94CE736C74D2}&quot;/&gt;&lt;isInvalidForFieldText val=&quot;0&quot;/&gt;&lt;Image&gt;&lt;filename val=&quot;F:\ELEARNING 2020\BAIDUTHI\data\asimages\{317A14A6-E793-4795-B753-94CE736C74D2}_3.png&quot;/&gt;&lt;left val=&quot;69&quot;/&gt;&lt;top val=&quot;6&quot;/&gt;&lt;width val=&quot;585&quot;/&gt;&lt;height val=&quot;58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17A14A6-E793-4795-B753-94CE736C74D2}&quot;/&gt;&lt;isInvalidForFieldText val=&quot;0&quot;/&gt;&lt;Image&gt;&lt;filename val=&quot;F:\ELEARNING 2020\BAIDUTHI\data\asimages\{317A14A6-E793-4795-B753-94CE736C74D2}_3.png&quot;/&gt;&lt;left val=&quot;69&quot;/&gt;&lt;top val=&quot;6&quot;/&gt;&lt;width val=&quot;585&quot;/&gt;&lt;height val=&quot;5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1&quot;/&gt;&lt;lineCharCount val=&quot;17&quot;/&gt;&lt;lineCharCount val=&quot;19&quot;/&gt;&lt;lineCharCount val=&quot;17&quot;/&gt;&lt;lineCharCount val=&quot;18&quot;/&gt;&lt;lineCharCount val=&quot;18&quot;/&gt;&lt;lineCharCount val=&quot;19&quot;/&gt;&lt;lineCharCount val=&quot;15&quot;/&gt;&lt;lineCharCount val=&quot;18&quot;/&gt;&lt;lineCharCount val=&quot;18&quot;/&gt;&lt;lineCharCount val=&quot;9&quot;/&gt;&lt;lineCharCount val=&quot;14&quot;/&gt;&lt;lineCharCount val=&quot;18&quot;/&gt;&lt;lineCharCount val=&quot;17&quot;/&gt;&lt;lineCharCount val=&quot;19&quot;/&gt;&lt;lineCharCount val=&quot;4&quot;/&gt;&lt;lineCharCount val=&quot;1&quot;/&gt;&lt;/TableIndex&gt;&lt;/ShapeTextInfo&gt;"/>
  <p:tag name="HTML_SHAPEINFO" val="&lt;ThreeDShapeInfo&gt;&lt;uuid val=&quot;&quot;/&gt;&lt;isInvalidForFieldText val=&quot;0&quot;/&gt;&lt;Image&gt;&lt;filename val=&quot;F:\ELEARNING 2020\BAIDUTHI\data\asimages\{BF2E3ED2-17DF-40AD-96E6-416ABB437B8D}_3.png&quot;/&gt;&lt;left val=&quot;12&quot;/&gt;&lt;top val=&quot;95&quot;/&gt;&lt;width val=&quot;223&quot;/&gt;&lt;height val=&quot;41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FB4326F6-A652-4BFA-A136-45238FA39934}&quot;/&gt;&lt;isInvalidForFieldText val=&quot;1&quot;/&gt;&lt;Image&gt;&lt;filename val=&quot;F:\ELEARNING 2020\BAIDUTHI\data\asimages\{FB4326F6-A652-4BFA-A136-45238FA39934}_3_S.png&quot;/&gt;&lt;left val=&quot;51&quot;/&gt;&lt;top val=&quot;74&quot;/&gt;&lt;width val=&quot;158&quot;/&gt;&lt;height val=&quot;44&quot;/&gt;&lt;hasText val=&quot;0&quot;/&gt;&lt;/Image&gt;&lt;Image&gt;&lt;filename val=&quot;F:\ELEARNING 2020\BAIDUTHI\data\asimages\{FB4326F6-A652-4BFA-A136-45238FA39934}_3_T.png&quot;/&gt;&lt;left val=&quot;53&quot;/&gt;&lt;top val=&quot;69&quot;/&gt;&lt;width val=&quot;153&quot;/&gt;&lt;height val=&quot;6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F:\ELEARNING 2020\BAIDUTHI\data\asimages\{67BE7A59-AE2C-473C-9BB8-5FF945DCD215}_3.png&quot;/&gt;&lt;left val=&quot;498&quot;/&gt;&lt;top val=&quot;89&quot;/&gt;&lt;width val=&quot;205&quot;/&gt;&lt;height val=&quot;41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F:\ELEARNING 2020\BAIDUTHI\data\asimages\{F0A07488-EF15-40E1-8DE3-E7C6B12926C8}_3.png&quot;/&gt;&lt;left val=&quot;260&quot;/&gt;&lt;top val=&quot;83&quot;/&gt;&lt;width val=&quot;209&quot;/&gt;&lt;height val=&quot;42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17A14A6-E793-4795-B753-94CE736C74D2}&quot;/&gt;&lt;isInvalidForFieldText val=&quot;0&quot;/&gt;&lt;Image&gt;&lt;filename val=&quot;F:\ELEARNING 2020\BAIDUTHI\data\asimages\{317A14A6-E793-4795-B753-94CE736C74D2}_3.png&quot;/&gt;&lt;left val=&quot;69&quot;/&gt;&lt;top val=&quot;6&quot;/&gt;&lt;width val=&quot;585&quot;/&gt;&lt;height val=&quot;5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35421414-9570-42AD-B5AF-2575BA9AC674}&quot;/&gt;&lt;isInvalidForFieldText val=&quot;1&quot;/&gt;&lt;Image&gt;&lt;filename val=&quot;F:\ELEARNING 2020\BAIDUTHI\data\asimages\{35421414-9570-42AD-B5AF-2575BA9AC674}_3_S.png&quot;/&gt;&lt;left val=&quot;285&quot;/&gt;&lt;top val=&quot;69&quot;/&gt;&lt;width val=&quot;164&quot;/&gt;&lt;height val=&quot;44&quot;/&gt;&lt;hasText val=&quot;0&quot;/&gt;&lt;/Image&gt;&lt;Image&gt;&lt;filename val=&quot;F:\ELEARNING 2020\BAIDUTHI\data\asimages\{35421414-9570-42AD-B5AF-2575BA9AC674}_3_T.png&quot;/&gt;&lt;left val=&quot;288&quot;/&gt;&lt;top val=&quot;64&quot;/&gt;&lt;width val=&quot;157&quot;/&gt;&lt;height val=&quot;6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559C41A0-9001-4E2C-AC3D-CB1A520F74CC}&quot;/&gt;&lt;isInvalidForFieldText val=&quot;0&quot;/&gt;&lt;Image&gt;&lt;filename val=&quot;F:\ELEARNING 2020\BAIDUTHI\data\asimages\{559C41A0-9001-4E2C-AC3D-CB1A520F74CC}_3.png&quot;/&gt;&lt;left val=&quot;525&quot;/&gt;&lt;top val=&quot;62&quot;/&gt;&lt;width val=&quot;152&quot;/&gt;&lt;height val=&quot;6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1263</Words>
  <Application>Microsoft Office PowerPoint</Application>
  <PresentationFormat>Widescreen</PresentationFormat>
  <Paragraphs>136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等线</vt:lpstr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2021-08-01T01:05:40Z</dcterms:created>
  <dcterms:modified xsi:type="dcterms:W3CDTF">2023-09-14T13:06:29Z</dcterms:modified>
</cp:coreProperties>
</file>