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5" r:id="rId10"/>
    <p:sldId id="266" r:id="rId11"/>
    <p:sldId id="274" r:id="rId12"/>
    <p:sldId id="268"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0E304E-E759-4E62-A43C-D75CBBD88D03}"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225231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E304E-E759-4E62-A43C-D75CBBD88D03}"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120497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E304E-E759-4E62-A43C-D75CBBD88D03}"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2471920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E304E-E759-4E62-A43C-D75CBBD88D03}"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368809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E304E-E759-4E62-A43C-D75CBBD88D03}"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340943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0E304E-E759-4E62-A43C-D75CBBD88D03}"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208294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0E304E-E759-4E62-A43C-D75CBBD88D03}"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14909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0E304E-E759-4E62-A43C-D75CBBD88D03}"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145158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E304E-E759-4E62-A43C-D75CBBD88D03}"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239002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0E304E-E759-4E62-A43C-D75CBBD88D03}"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23293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0E304E-E759-4E62-A43C-D75CBBD88D03}"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1EBBA-3411-4CE2-90C8-BD42C4B82DA2}" type="slidenum">
              <a:rPr lang="en-US" smtClean="0"/>
              <a:t>‹#›</a:t>
            </a:fld>
            <a:endParaRPr lang="en-US"/>
          </a:p>
        </p:txBody>
      </p:sp>
    </p:spTree>
    <p:extLst>
      <p:ext uri="{BB962C8B-B14F-4D97-AF65-F5344CB8AC3E}">
        <p14:creationId xmlns:p14="http://schemas.microsoft.com/office/powerpoint/2010/main" val="128341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E304E-E759-4E62-A43C-D75CBBD88D03}" type="datetimeFigureOut">
              <a:rPr lang="en-US" smtClean="0"/>
              <a:t>3/31/2023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1EBBA-3411-4CE2-90C8-BD42C4B82DA2}" type="slidenum">
              <a:rPr lang="en-US" smtClean="0"/>
              <a:t>‹#›</a:t>
            </a:fld>
            <a:endParaRPr lang="en-US"/>
          </a:p>
        </p:txBody>
      </p:sp>
    </p:spTree>
    <p:extLst>
      <p:ext uri="{BB962C8B-B14F-4D97-AF65-F5344CB8AC3E}">
        <p14:creationId xmlns:p14="http://schemas.microsoft.com/office/powerpoint/2010/main" val="187461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ctailieu.com/tom-tat-chuyen-nguoi-con-gai-nam-xuo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gif"/><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a:solidFill>
            <a:srgbClr val="92D050"/>
          </a:solidFill>
        </p:spPr>
        <p:txBody>
          <a:bodyPr>
            <a:normAutofit/>
          </a:bodyPr>
          <a:lstStyle/>
          <a:p>
            <a:endParaRPr lang="en-US" sz="4800" b="1" dirty="0">
              <a:solidFill>
                <a:srgbClr val="FF0000"/>
              </a:solidFill>
              <a:latin typeface="Tempus Sans ITC" panose="04020404030D07020202" pitchFamily="82" charset="0"/>
            </a:endParaRPr>
          </a:p>
          <a:p>
            <a:endParaRPr lang="en-US" sz="4800" b="1" dirty="0">
              <a:solidFill>
                <a:srgbClr val="FF0000"/>
              </a:solidFill>
              <a:latin typeface="Tempus Sans ITC" panose="04020404030D07020202" pitchFamily="82" charset="0"/>
            </a:endParaRPr>
          </a:p>
          <a:p>
            <a:pPr>
              <a:lnSpc>
                <a:spcPct val="200000"/>
              </a:lnSpc>
            </a:pPr>
            <a:r>
              <a:rPr lang="en-US" sz="4800" b="1" dirty="0">
                <a:solidFill>
                  <a:srgbClr val="FF0000"/>
                </a:solidFill>
                <a:effectLst>
                  <a:outerShdw blurRad="38100" dist="38100" dir="2700000" algn="tl">
                    <a:srgbClr val="000000">
                      <a:alpha val="43137"/>
                    </a:srgbClr>
                  </a:outerShdw>
                </a:effectLst>
                <a:latin typeface="Tempus Sans ITC" panose="04020404030D07020202" pitchFamily="82" charset="0"/>
              </a:rPr>
              <a:t>ÔN TẬP VĂN BẢN</a:t>
            </a:r>
          </a:p>
          <a:p>
            <a:pPr>
              <a:lnSpc>
                <a:spcPct val="200000"/>
              </a:lnSpc>
            </a:pPr>
            <a:r>
              <a:rPr lang="en-US" sz="4800" b="1" dirty="0">
                <a:solidFill>
                  <a:srgbClr val="FF0000"/>
                </a:solidFill>
                <a:effectLst>
                  <a:outerShdw blurRad="38100" dist="38100" dir="2700000" algn="tl">
                    <a:srgbClr val="000000">
                      <a:alpha val="43137"/>
                    </a:srgbClr>
                  </a:outerShdw>
                </a:effectLst>
                <a:latin typeface="Tempus Sans ITC" panose="04020404030D07020202" pitchFamily="82" charset="0"/>
              </a:rPr>
              <a:t>CHUYỆN NGƯỜI CON GÁI NAM XƯƠNG</a:t>
            </a:r>
          </a:p>
        </p:txBody>
      </p:sp>
    </p:spTree>
    <p:extLst>
      <p:ext uri="{BB962C8B-B14F-4D97-AF65-F5344CB8AC3E}">
        <p14:creationId xmlns:p14="http://schemas.microsoft.com/office/powerpoint/2010/main" val="173574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02359"/>
            <a:ext cx="12062012" cy="6555641"/>
          </a:xfrm>
          <a:prstGeom prst="rect">
            <a:avLst/>
          </a:prstGeom>
          <a:solidFill>
            <a:schemeClr val="accent1">
              <a:lumMod val="40000"/>
              <a:lumOff val="60000"/>
            </a:schemeClr>
          </a:solidFill>
        </p:spPr>
        <p:txBody>
          <a:bodyPr wrap="square">
            <a:spAutoFit/>
          </a:bodyPr>
          <a:lstStyle/>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Đoc đoạn truyện sau và trả lời câu hỏi:</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i="1" dirty="0">
                <a:latin typeface="Times New Roman" panose="02020603050405020304" pitchFamily="18" charset="0"/>
                <a:cs typeface="Times New Roman" panose="02020603050405020304" pitchFamily="18" charset="0"/>
              </a:rPr>
              <a:t>Vũ Thị Thiết, người con gái quê ở Nam Xương (1). Người đã thùy mị nết na, lại thêm có tư dung tốt đẹp. Trong làng có chàng Trương sinh, mến vì dung hạnh, xin với mẹ đem trăm lạng vàng cưới về. Song Trương có tính hay ghen, đối với vợ phòng ngừa thái quá. Nàng cũng giữ gìn khuôn phép, không từng để lúc nào vợ chồng phải đến thất</a:t>
            </a:r>
            <a:r>
              <a:rPr lang="en-US" sz="3000" i="1" dirty="0">
                <a:latin typeface="Times New Roman" panose="02020603050405020304" pitchFamily="18" charset="0"/>
                <a:cs typeface="Times New Roman" panose="02020603050405020304" pitchFamily="18" charset="0"/>
              </a:rPr>
              <a:t> </a:t>
            </a:r>
            <a:r>
              <a:rPr lang="en-US" sz="3000" i="1" dirty="0" err="1">
                <a:latin typeface="Times New Roman" panose="02020603050405020304" pitchFamily="18" charset="0"/>
                <a:cs typeface="Times New Roman" panose="02020603050405020304" pitchFamily="18" charset="0"/>
              </a:rPr>
              <a:t>hòa</a:t>
            </a:r>
            <a:r>
              <a:rPr lang="en-US" sz="3000" dirty="0">
                <a:latin typeface="Times New Roman" panose="02020603050405020304" pitchFamily="18" charset="0"/>
                <a:cs typeface="Times New Roman" panose="02020603050405020304" pitchFamily="18" charset="0"/>
              </a:rPr>
              <a:t>…”</a:t>
            </a:r>
          </a:p>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Câu 1: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Nêu phương thức biểu đạt  và nội dung của đoạn trích?</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Câu 2: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Tìm thành phần biệt lập trong đoạn văn?</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Câu 3: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Nhân vật Vũ Nương được giới thiệu như thế nào? Qua đó em hiểu gì về tình cảm của nhà văn đối với nhân vật?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3000" b="1" dirty="0">
                <a:effectLst/>
                <a:latin typeface="Times New Roman" panose="02020603050405020304" pitchFamily="18" charset="0"/>
                <a:ea typeface="Times New Roman" panose="02020603050405020304" pitchFamily="18" charset="0"/>
                <a:cs typeface="Times New Roman" panose="02020603050405020304" pitchFamily="18" charset="0"/>
              </a:rPr>
              <a:t>Câu 4: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Giải thích nghĩa của các từ: dung hạnh, thất hòa.</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3000" b="1" dirty="0" err="1">
                <a:effectLst/>
                <a:latin typeface="Times New Roman" panose="02020603050405020304" pitchFamily="18" charset="0"/>
                <a:ea typeface="SimSun"/>
                <a:cs typeface="Times New Roman" panose="02020603050405020304" pitchFamily="18" charset="0"/>
              </a:rPr>
              <a:t>Câu</a:t>
            </a:r>
            <a:r>
              <a:rPr lang="fr-FR" sz="3000" b="1" dirty="0">
                <a:effectLst/>
                <a:latin typeface="Times New Roman" panose="02020603050405020304" pitchFamily="18" charset="0"/>
                <a:ea typeface="SimSun"/>
                <a:cs typeface="Times New Roman" panose="02020603050405020304" pitchFamily="18" charset="0"/>
              </a:rPr>
              <a:t> 5. </a:t>
            </a:r>
            <a:r>
              <a:rPr lang="fr-FR" sz="3000" dirty="0" err="1">
                <a:effectLst/>
                <a:latin typeface="Times New Roman" panose="02020603050405020304" pitchFamily="18" charset="0"/>
                <a:ea typeface="SimSun"/>
                <a:cs typeface="Times New Roman" panose="02020603050405020304" pitchFamily="18" charset="0"/>
              </a:rPr>
              <a:t>Chỉ</a:t>
            </a:r>
            <a:r>
              <a:rPr lang="fr-FR" sz="3000" dirty="0">
                <a:effectLst/>
                <a:latin typeface="Times New Roman" panose="02020603050405020304" pitchFamily="18" charset="0"/>
                <a:ea typeface="SimSun"/>
                <a:cs typeface="Times New Roman" panose="02020603050405020304" pitchFamily="18" charset="0"/>
              </a:rPr>
              <a:t> ra </a:t>
            </a:r>
            <a:r>
              <a:rPr lang="fr-FR" sz="3000" dirty="0" err="1">
                <a:effectLst/>
                <a:latin typeface="Times New Roman" panose="02020603050405020304" pitchFamily="18" charset="0"/>
                <a:ea typeface="SimSun"/>
                <a:cs typeface="Times New Roman" panose="02020603050405020304" pitchFamily="18" charset="0"/>
              </a:rPr>
              <a:t>phép</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liên</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kết</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được</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sử</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dụng</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trong</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câu</a:t>
            </a:r>
            <a:r>
              <a:rPr lang="fr-FR" sz="3000" dirty="0">
                <a:effectLst/>
                <a:latin typeface="Times New Roman" panose="02020603050405020304" pitchFamily="18" charset="0"/>
                <a:ea typeface="SimSun"/>
                <a:cs typeface="Times New Roman" panose="02020603050405020304" pitchFamily="18" charset="0"/>
              </a:rPr>
              <a:t>  «</a:t>
            </a:r>
            <a:r>
              <a:rPr lang="fr-FR" sz="3000" i="1" dirty="0">
                <a:effectLst/>
                <a:latin typeface="Times New Roman" panose="02020603050405020304" pitchFamily="18" charset="0"/>
                <a:ea typeface="SimSun"/>
                <a:cs typeface="Times New Roman" panose="02020603050405020304" pitchFamily="18" charset="0"/>
              </a:rPr>
              <a:t>Song </a:t>
            </a:r>
            <a:r>
              <a:rPr lang="fr-FR" sz="3000" i="1" dirty="0" err="1">
                <a:effectLst/>
                <a:latin typeface="Times New Roman" panose="02020603050405020304" pitchFamily="18" charset="0"/>
                <a:ea typeface="SimSun"/>
                <a:cs typeface="Times New Roman" panose="02020603050405020304" pitchFamily="18" charset="0"/>
              </a:rPr>
              <a:t>Trương</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có</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tính</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đa</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nghi</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đối</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với</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vợ</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phòng</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ngừa</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quá</a:t>
            </a:r>
            <a:r>
              <a:rPr lang="fr-FR" sz="3000" i="1" dirty="0">
                <a:effectLst/>
                <a:latin typeface="Times New Roman" panose="02020603050405020304" pitchFamily="18" charset="0"/>
                <a:ea typeface="SimSun"/>
                <a:cs typeface="Times New Roman" panose="02020603050405020304" pitchFamily="18" charset="0"/>
              </a:rPr>
              <a:t> </a:t>
            </a:r>
            <a:r>
              <a:rPr lang="fr-FR" sz="3000" i="1" dirty="0" err="1">
                <a:effectLst/>
                <a:latin typeface="Times New Roman" panose="02020603050405020304" pitchFamily="18" charset="0"/>
                <a:ea typeface="SimSun"/>
                <a:cs typeface="Times New Roman" panose="02020603050405020304" pitchFamily="18" charset="0"/>
              </a:rPr>
              <a:t>sức</a:t>
            </a:r>
            <a:r>
              <a:rPr lang="fr-FR" sz="3000" i="1"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Nêu</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rõ</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từ</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dùng</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để</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liên</a:t>
            </a:r>
            <a:r>
              <a:rPr lang="fr-FR" sz="3000" dirty="0">
                <a:effectLst/>
                <a:latin typeface="Times New Roman" panose="02020603050405020304" pitchFamily="18" charset="0"/>
                <a:ea typeface="SimSun"/>
                <a:cs typeface="Times New Roman" panose="02020603050405020304" pitchFamily="18" charset="0"/>
              </a:rPr>
              <a:t> </a:t>
            </a:r>
            <a:r>
              <a:rPr lang="fr-FR" sz="3000" dirty="0" err="1">
                <a:effectLst/>
                <a:latin typeface="Times New Roman" panose="02020603050405020304" pitchFamily="18" charset="0"/>
                <a:ea typeface="SimSun"/>
                <a:cs typeface="Times New Roman" panose="02020603050405020304" pitchFamily="18" charset="0"/>
              </a:rPr>
              <a:t>kết</a:t>
            </a:r>
            <a:r>
              <a:rPr lang="fr-FR" sz="3000" dirty="0">
                <a:effectLst/>
                <a:latin typeface="Times New Roman" panose="02020603050405020304" pitchFamily="18" charset="0"/>
                <a:ea typeface="SimSun"/>
                <a:cs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800" b="1" dirty="0">
                <a:effectLst/>
                <a:latin typeface="Times New Roman" panose="02020603050405020304" pitchFamily="18" charset="0"/>
                <a:ea typeface="Times New Roman" panose="02020603050405020304" pitchFamily="18" charset="0"/>
              </a:rPr>
              <a:t>Câu </a:t>
            </a:r>
            <a:r>
              <a:rPr lang="en-US" sz="2800" b="1" dirty="0">
                <a:effectLst/>
                <a:latin typeface="Times New Roman" panose="02020603050405020304" pitchFamily="18" charset="0"/>
                <a:ea typeface="Times New Roman" panose="02020603050405020304" pitchFamily="18" charset="0"/>
              </a:rPr>
              <a:t>6</a:t>
            </a:r>
            <a:r>
              <a:rPr lang="vi-VN" sz="2800" b="1"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rPr>
              <a:t>Chi tiết nào đã ngầm hé lộ bi kịch của Vũ Nương về sau?</a:t>
            </a:r>
            <a:r>
              <a:rPr lang="vi-VN" sz="2800" b="1" dirty="0"/>
              <a:t> </a:t>
            </a:r>
            <a:r>
              <a:rPr lang="vi-VN" sz="3000" b="1" dirty="0"/>
              <a:t> </a:t>
            </a:r>
            <a:endParaRPr lang="en-US" sz="3000" b="1" dirty="0"/>
          </a:p>
        </p:txBody>
      </p:sp>
      <p:sp>
        <p:nvSpPr>
          <p:cNvPr id="9" name="Rectangle 8"/>
          <p:cNvSpPr/>
          <p:nvPr/>
        </p:nvSpPr>
        <p:spPr>
          <a:xfrm>
            <a:off x="3657601" y="0"/>
            <a:ext cx="4362644" cy="461665"/>
          </a:xfrm>
          <a:prstGeom prst="rect">
            <a:avLst/>
          </a:prstGeom>
          <a:solidFill>
            <a:schemeClr val="accent2">
              <a:lumMod val="60000"/>
              <a:lumOff val="40000"/>
            </a:schemeClr>
          </a:solidFill>
        </p:spPr>
        <p:txBody>
          <a:bodyPr wrap="square">
            <a:spAutoFit/>
          </a:bodyPr>
          <a:lstStyle/>
          <a:p>
            <a:pPr algn="ctr"/>
            <a:r>
              <a:rPr lang="vi-VN" sz="2400" b="1" dirty="0">
                <a:latin typeface="Times New Roman" panose="02020603050405020304" pitchFamily="18" charset="0"/>
                <a:cs typeface="Times New Roman" panose="02020603050405020304" pitchFamily="18" charset="0"/>
              </a:rPr>
              <a:t>PHIẾU HỌC TẬP SỐ 1</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64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33589" y="0"/>
            <a:ext cx="3324821" cy="461665"/>
          </a:xfrm>
          <a:prstGeom prst="rect">
            <a:avLst/>
          </a:prstGeom>
          <a:solidFill>
            <a:schemeClr val="accent2">
              <a:lumMod val="60000"/>
              <a:lumOff val="40000"/>
            </a:schemeClr>
          </a:solidFill>
        </p:spPr>
        <p:txBody>
          <a:bodyPr wrap="none">
            <a:spAutoFit/>
          </a:bodyPr>
          <a:lstStyle/>
          <a:p>
            <a:pPr algn="ctr"/>
            <a:r>
              <a:rPr lang="vi-VN" sz="2400" b="1" dirty="0">
                <a:latin typeface="Times New Roman" panose="02020603050405020304" pitchFamily="18" charset="0"/>
                <a:cs typeface="Times New Roman" panose="02020603050405020304" pitchFamily="18" charset="0"/>
              </a:rPr>
              <a:t>PHIẾU HỌC TẬP SỐ </a:t>
            </a:r>
            <a:r>
              <a:rPr lang="en-US" sz="2400" b="1" dirty="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0" y="574308"/>
            <a:ext cx="12192000" cy="6340197"/>
          </a:xfrm>
          <a:prstGeom prst="rect">
            <a:avLst/>
          </a:prstGeom>
          <a:solidFill>
            <a:schemeClr val="accent2">
              <a:lumMod val="40000"/>
              <a:lumOff val="60000"/>
            </a:schemeClr>
          </a:solidFill>
        </p:spPr>
        <p:txBody>
          <a:bodyPr wrap="square">
            <a:spAutoFit/>
          </a:bodyPr>
          <a:lstStyle/>
          <a:p>
            <a:pPr>
              <a:spcAft>
                <a:spcPts val="0"/>
              </a:spcAft>
            </a:pPr>
            <a:r>
              <a:rPr lang="vi-VN" sz="2000" b="1" dirty="0">
                <a:effectLst/>
                <a:latin typeface="Times New Roman" panose="02020603050405020304" pitchFamily="18" charset="0"/>
                <a:ea typeface="Times New Roman" panose="02020603050405020304" pitchFamily="18" charset="0"/>
              </a:rPr>
              <a:t>Đọc đoạn trích sau  và trả lười câu hỏi</a:t>
            </a:r>
            <a:r>
              <a:rPr lang="vi-VN" sz="2000" dirty="0">
                <a:effectLst/>
                <a:latin typeface="Times New Roman" panose="02020603050405020304" pitchFamily="18" charset="0"/>
                <a:ea typeface="Times New Roman" panose="02020603050405020304" pitchFamily="18" charset="0"/>
              </a:rPr>
              <a:t>: </a:t>
            </a:r>
            <a:r>
              <a:rPr lang="vi-VN" sz="2000" b="1" dirty="0">
                <a:effectLst/>
                <a:latin typeface="Times New Roman" panose="02020603050405020304" pitchFamily="18" charset="0"/>
                <a:ea typeface="Times New Roman" panose="02020603050405020304" pitchFamily="18" charset="0"/>
              </a:rPr>
              <a:t>“</a:t>
            </a:r>
            <a:r>
              <a:rPr lang="vi-VN" sz="2000" b="1" i="1" dirty="0">
                <a:latin typeface="Times New Roman" panose="02020603050405020304" pitchFamily="18" charset="0"/>
                <a:cs typeface="Times New Roman" panose="02020603050405020304" pitchFamily="18" charset="0"/>
              </a:rPr>
              <a:t>Đoạn rồi nàng tắm gội chay sạch, ra bến Hoàng Giang (4) ngửa mặt lên trời mà than rằng:</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 Kẻ bạc mệnh này duyên phận hẩm hiu, chồng con rẫy bỏ, điều đâu bay buộc, tiếng chịu nhuốc nhơ, thần sông có linh xin ngài chứng giám. Thiếp nếu đoan trang giữ tiết, trinh bạch gìn lòng, vào nước xin làm ngọc Mỵ Nương (5), xuống đất xin làm cỏ Ngu Mỹ (6). Nhược bằng lòng chim dạ cá, lừa chồng dối con, dưới xin làm mồi cho cá tôm, trên xin làm cơm cho diều quạ, chẳng những là chịu khắp mọi người phỉ nhổ.</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Nói xong gieo mình xuống sông mà chết. Chàng tuy giận là thất tiết, nhưng thấy nàng tự tận, cũng động lòng thương, tìm vớt thây nàng nhưng chẳng thấy tăm hơi đâu cả. Một mình phòng không vắng vẻ, đến đêm khêu bấc đèn tàn, không sao ngủ được. Chợt đứa con nói rằng:</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 Cha Đản lại đến rồi!</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Chàng hỏi đâu. Nó trỏ bóng chàng ở trên vách:</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 Đây này!</a:t>
            </a:r>
            <a:br>
              <a:rPr lang="vi-VN" sz="2000" b="1" i="1" dirty="0">
                <a:latin typeface="Times New Roman" panose="02020603050405020304" pitchFamily="18" charset="0"/>
                <a:cs typeface="Times New Roman" panose="02020603050405020304" pitchFamily="18" charset="0"/>
              </a:rPr>
            </a:br>
            <a:r>
              <a:rPr lang="vi-VN" sz="2000" b="1" i="1" dirty="0">
                <a:latin typeface="Times New Roman" panose="02020603050405020304" pitchFamily="18" charset="0"/>
                <a:cs typeface="Times New Roman" panose="02020603050405020304" pitchFamily="18" charset="0"/>
              </a:rPr>
              <a:t>Thì ra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ngày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thường,ở</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một</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mình</a:t>
            </a:r>
            <a:r>
              <a:rPr lang="en-US" sz="2000" b="1" i="1" dirty="0">
                <a:latin typeface="Times New Roman" panose="02020603050405020304" pitchFamily="18" charset="0"/>
                <a:cs typeface="Times New Roman" panose="02020603050405020304" pitchFamily="18" charset="0"/>
              </a:rPr>
              <a:t>, </a:t>
            </a:r>
            <a:r>
              <a:rPr lang="vi-VN" sz="2000" b="1" i="1" dirty="0">
                <a:latin typeface="Times New Roman" panose="02020603050405020304" pitchFamily="18" charset="0"/>
                <a:cs typeface="Times New Roman" panose="02020603050405020304" pitchFamily="18" charset="0"/>
              </a:rPr>
              <a:t>nàng </a:t>
            </a:r>
            <a:r>
              <a:rPr lang="en-US" sz="2000" b="1" i="1" dirty="0">
                <a:latin typeface="Times New Roman" panose="02020603050405020304" pitchFamily="18" charset="0"/>
                <a:cs typeface="Times New Roman" panose="02020603050405020304" pitchFamily="18" charset="0"/>
              </a:rPr>
              <a:t>hay</a:t>
            </a:r>
            <a:r>
              <a:rPr lang="vi-VN" sz="2000" b="1" i="1" dirty="0">
                <a:latin typeface="Times New Roman" panose="02020603050405020304" pitchFamily="18" charset="0"/>
                <a:cs typeface="Times New Roman" panose="02020603050405020304" pitchFamily="18" charset="0"/>
              </a:rPr>
              <a:t> đùa </a:t>
            </a:r>
            <a:r>
              <a:rPr lang="en-US" sz="2000" b="1" i="1" dirty="0">
                <a:latin typeface="Times New Roman" panose="02020603050405020304" pitchFamily="18" charset="0"/>
                <a:cs typeface="Times New Roman" panose="02020603050405020304" pitchFamily="18" charset="0"/>
              </a:rPr>
              <a:t>con, </a:t>
            </a:r>
            <a:r>
              <a:rPr lang="vi-VN" sz="2000" b="1" i="1" dirty="0">
                <a:latin typeface="Times New Roman" panose="02020603050405020304" pitchFamily="18" charset="0"/>
                <a:cs typeface="Times New Roman" panose="02020603050405020304" pitchFamily="18" charset="0"/>
              </a:rPr>
              <a:t>trỏ bóng mình mà bảo là cha Đản. Bấy giờ chàng mới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tỉnh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ngộ</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thấu</a:t>
            </a:r>
            <a:r>
              <a:rPr lang="vi-VN" sz="2000" b="1" i="1" dirty="0">
                <a:latin typeface="Times New Roman" panose="02020603050405020304" pitchFamily="18" charset="0"/>
                <a:cs typeface="Times New Roman" panose="02020603050405020304" pitchFamily="18" charset="0"/>
              </a:rPr>
              <a:t> hiểu</a:t>
            </a:r>
            <a:r>
              <a:rPr lang="en-US" sz="2000" b="1" i="1" dirty="0">
                <a:latin typeface="Times New Roman" panose="02020603050405020304" pitchFamily="18" charset="0"/>
                <a:cs typeface="Times New Roman" panose="02020603050405020304" pitchFamily="18" charset="0"/>
              </a:rPr>
              <a:t> </a:t>
            </a:r>
            <a:r>
              <a:rPr lang="vi-VN" sz="2000" b="1" i="1" dirty="0">
                <a:latin typeface="Times New Roman" panose="02020603050405020304" pitchFamily="18" charset="0"/>
                <a:cs typeface="Times New Roman" panose="02020603050405020304" pitchFamily="18" charset="0"/>
              </a:rPr>
              <a:t>nỗi oan của vợ, </a:t>
            </a:r>
            <a:r>
              <a:rPr lang="vi-VN" sz="2000" b="1" i="1" dirty="0">
                <a:effectLst/>
                <a:latin typeface="Times New Roman" panose="02020603050405020304" pitchFamily="18" charset="0"/>
                <a:ea typeface="Times New Roman" panose="02020603050405020304" pitchFamily="18" charset="0"/>
              </a:rPr>
              <a:t>nhưng việc trót đã qua rồi!”</a:t>
            </a:r>
            <a:endParaRPr lang="en-US" sz="2000" b="1" i="1" dirty="0">
              <a:effectLst/>
              <a:latin typeface="Times New Roman" panose="02020603050405020304" pitchFamily="18" charset="0"/>
              <a:ea typeface="Times New Roman" panose="02020603050405020304" pitchFamily="18" charset="0"/>
            </a:endParaRPr>
          </a:p>
          <a:p>
            <a:pPr>
              <a:spcAft>
                <a:spcPts val="0"/>
              </a:spcAft>
            </a:pPr>
            <a:r>
              <a:rPr lang="vi-VN" sz="2000" b="1" dirty="0">
                <a:effectLst/>
                <a:latin typeface="Times New Roman" panose="02020603050405020304" pitchFamily="18" charset="0"/>
                <a:ea typeface="Times New Roman" panose="02020603050405020304" pitchFamily="18" charset="0"/>
              </a:rPr>
              <a:t>Câu 1: </a:t>
            </a:r>
            <a:r>
              <a:rPr lang="vi-VN" sz="2000" dirty="0">
                <a:effectLst/>
                <a:latin typeface="Times New Roman" panose="02020603050405020304" pitchFamily="18" charset="0"/>
                <a:ea typeface="Times New Roman" panose="02020603050405020304" pitchFamily="18" charset="0"/>
              </a:rPr>
              <a:t>Vì sao Vũ Nương tự coi mình là  “kẻ bạc mệnh”?</a:t>
            </a:r>
            <a:endParaRPr lang="en-US" sz="2000" dirty="0">
              <a:effectLst/>
              <a:latin typeface="Times New Roman" panose="02020603050405020304" pitchFamily="18" charset="0"/>
              <a:ea typeface="Times New Roman" panose="02020603050405020304" pitchFamily="18" charset="0"/>
            </a:endParaRPr>
          </a:p>
          <a:p>
            <a:pPr>
              <a:spcAft>
                <a:spcPts val="0"/>
              </a:spcAft>
            </a:pPr>
            <a:r>
              <a:rPr lang="vi-VN" sz="2000" b="1" dirty="0">
                <a:effectLst/>
                <a:latin typeface="Times New Roman" panose="02020603050405020304" pitchFamily="18" charset="0"/>
                <a:ea typeface="Times New Roman" panose="02020603050405020304" pitchFamily="18" charset="0"/>
              </a:rPr>
              <a:t>Câu 2: </a:t>
            </a:r>
            <a:r>
              <a:rPr lang="vi-VN" sz="2000" dirty="0">
                <a:effectLst/>
                <a:latin typeface="Times New Roman" panose="02020603050405020304" pitchFamily="18" charset="0"/>
                <a:ea typeface="Times New Roman" panose="02020603050405020304" pitchFamily="18" charset="0"/>
              </a:rPr>
              <a:t>Ghi lại các điển tích được sử dụng trong đoạn trích và nêu tác dụng của việc sử dụng các điển tích đó.</a:t>
            </a:r>
            <a:endParaRPr lang="en-US" sz="2000" dirty="0">
              <a:effectLst/>
              <a:latin typeface="Times New Roman" panose="02020603050405020304" pitchFamily="18" charset="0"/>
              <a:ea typeface="Times New Roman" panose="02020603050405020304" pitchFamily="18" charset="0"/>
            </a:endParaRPr>
          </a:p>
          <a:p>
            <a:pPr>
              <a:spcAft>
                <a:spcPts val="0"/>
              </a:spcAft>
            </a:pPr>
            <a:r>
              <a:rPr lang="vi-VN" sz="2000" b="1" dirty="0">
                <a:effectLst/>
                <a:latin typeface="Times New Roman" panose="02020603050405020304" pitchFamily="18" charset="0"/>
                <a:ea typeface="Times New Roman" panose="02020603050405020304" pitchFamily="18" charset="0"/>
              </a:rPr>
              <a:t>Câu 3: </a:t>
            </a:r>
            <a:r>
              <a:rPr lang="vi-VN" sz="2000" dirty="0">
                <a:effectLst/>
                <a:latin typeface="Times New Roman" panose="02020603050405020304" pitchFamily="18" charset="0"/>
                <a:ea typeface="Times New Roman" panose="02020603050405020304" pitchFamily="18" charset="0"/>
              </a:rPr>
              <a:t>Đọc truyện Vợ chàng Trương, hãy cho biết cách kể của Nguyễn Dữ ở đoạn này có sự sáng tạo như thế nào? Chỉ rõ hiệu quả của sự sáng tạo đó.</a:t>
            </a:r>
            <a:endParaRPr lang="en-US" sz="2000" dirty="0">
              <a:effectLst/>
              <a:latin typeface="Times New Roman" panose="02020603050405020304" pitchFamily="18" charset="0"/>
              <a:ea typeface="Times New Roman" panose="02020603050405020304" pitchFamily="18" charset="0"/>
            </a:endParaRPr>
          </a:p>
          <a:p>
            <a:pPr>
              <a:lnSpc>
                <a:spcPct val="130000"/>
              </a:lnSpc>
              <a:spcAft>
                <a:spcPts val="0"/>
              </a:spcAft>
            </a:pPr>
            <a:r>
              <a:rPr lang="vi-VN" sz="2000" b="1" dirty="0">
                <a:effectLst/>
                <a:latin typeface="Times New Roman" panose="02020603050405020304" pitchFamily="18" charset="0"/>
                <a:ea typeface="Times New Roman" panose="02020603050405020304" pitchFamily="18" charset="0"/>
              </a:rPr>
              <a:t>Câu 4: </a:t>
            </a:r>
            <a:r>
              <a:rPr lang="en-US" sz="2000" dirty="0" err="1">
                <a:solidFill>
                  <a:srgbClr val="000000"/>
                </a:solidFill>
                <a:effectLst/>
                <a:latin typeface="Times New Roman" panose="02020603050405020304" pitchFamily="18" charset="0"/>
                <a:ea typeface="Times New Roman" panose="02020603050405020304" pitchFamily="18" charset="0"/>
              </a:rPr>
              <a:t>Xác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phép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phương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tiện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dụng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a:t>
            </a:r>
            <a:r>
              <a:rPr lang="vi-VN" sz="2000"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r>
              <a:rPr lang="vi-VN" sz="2000" b="1" dirty="0">
                <a:effectLst/>
                <a:latin typeface="Times New Roman" panose="02020603050405020304" pitchFamily="18" charset="0"/>
                <a:ea typeface="Times New Roman" panose="02020603050405020304" pitchFamily="18" charset="0"/>
              </a:rPr>
              <a:t>Câu 5: </a:t>
            </a:r>
            <a:r>
              <a:rPr lang="en-US" sz="2000" dirty="0">
                <a:solidFill>
                  <a:srgbClr val="000000"/>
                </a:solidFill>
                <a:effectLst/>
                <a:latin typeface="Times New Roman" panose="02020603050405020304" pitchFamily="18" charset="0"/>
                <a:ea typeface="Times New Roman" panose="02020603050405020304" pitchFamily="18" charset="0"/>
              </a:rPr>
              <a:t>Chi </a:t>
            </a:r>
            <a:r>
              <a:rPr lang="en-US" sz="2000" dirty="0" err="1">
                <a:solidFill>
                  <a:srgbClr val="000000"/>
                </a:solidFill>
                <a:effectLst/>
                <a:latin typeface="Times New Roman" panose="02020603050405020304" pitchFamily="18" charset="0"/>
                <a:ea typeface="Times New Roman" panose="02020603050405020304" pitchFamily="18" charset="0"/>
              </a:rPr>
              <a:t>tiết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Nêu</a:t>
            </a:r>
            <a:r>
              <a:rPr lang="en-US" sz="2000" dirty="0">
                <a:solidFill>
                  <a:srgbClr val="000000"/>
                </a:solidFill>
                <a:effectLst/>
                <a:latin typeface="Times New Roman" panose="02020603050405020304" pitchFamily="18" charset="0"/>
                <a:ea typeface="Times New Roman" panose="02020603050405020304" pitchFamily="18" charset="0"/>
              </a:rPr>
              <a:t> ý </a:t>
            </a:r>
            <a:r>
              <a:rPr lang="en-US" sz="2000" dirty="0" err="1">
                <a:solidFill>
                  <a:srgbClr val="000000"/>
                </a:solidFill>
                <a:effectLst/>
                <a:latin typeface="Times New Roman" panose="02020603050405020304" pitchFamily="18" charset="0"/>
                <a:ea typeface="Times New Roman" panose="02020603050405020304" pitchFamily="18" charset="0"/>
              </a:rPr>
              <a:t>nghĩa</a:t>
            </a:r>
            <a:r>
              <a:rPr lang="en-US" sz="2000" dirty="0">
                <a:solidFill>
                  <a:srgbClr val="000000"/>
                </a:solidFill>
                <a:effectLst/>
                <a:latin typeface="Times New Roman" panose="02020603050405020304" pitchFamily="18" charset="0"/>
                <a:ea typeface="Times New Roman" panose="02020603050405020304" pitchFamily="18" charset="0"/>
              </a:rPr>
              <a:t> chi </a:t>
            </a:r>
            <a:r>
              <a:rPr lang="en-US" sz="2000" dirty="0" err="1">
                <a:solidFill>
                  <a:srgbClr val="000000"/>
                </a:solidFill>
                <a:effectLst/>
                <a:latin typeface="Times New Roman" panose="02020603050405020304" pitchFamily="18" charset="0"/>
                <a:ea typeface="Times New Roman" panose="02020603050405020304" pitchFamily="18" charset="0"/>
              </a:rPr>
              <a:t>tiết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236238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192000" cy="1569660"/>
          </a:xfrm>
          <a:prstGeom prst="rect">
            <a:avLst/>
          </a:prstGeom>
          <a:solidFill>
            <a:schemeClr val="bg2"/>
          </a:solidFill>
        </p:spPr>
        <p:txBody>
          <a:bodyPr wrap="square">
            <a:spAutoFit/>
          </a:bodyPr>
          <a:lstStyle/>
          <a:p>
            <a:pPr algn="just"/>
            <a:r>
              <a:rPr lang="nl-NL" sz="2800" b="1" dirty="0">
                <a:solidFill>
                  <a:srgbClr val="000000"/>
                </a:solidFill>
                <a:effectLst/>
                <a:latin typeface="Times New Roman" panose="02020603050405020304" pitchFamily="18" charset="0"/>
                <a:ea typeface="Calibri" panose="020F0502020204030204" pitchFamily="34" charset="0"/>
              </a:rPr>
              <a:t>Đề 1</a:t>
            </a:r>
            <a:r>
              <a:rPr lang="nl-NL"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Phẩm chất và số phận của người phụ nữ trong xã hội phong kiến qua nhân vật Vũ Nương trong Chuyện người con gái Nam Xương của Nguyễn Dữ.</a:t>
            </a:r>
            <a:endParaRPr lang="en-US" sz="2800" b="1" dirty="0">
              <a:latin typeface="Times New Roman" panose="02020603050405020304" pitchFamily="18" charset="0"/>
              <a:cs typeface="Times New Roman" panose="02020603050405020304" pitchFamily="18" charset="0"/>
            </a:endParaRPr>
          </a:p>
          <a:p>
            <a:pPr algn="just">
              <a:spcAft>
                <a:spcPts val="1000"/>
              </a:spcAft>
            </a:pPr>
            <a:endParaRPr lang="en-US" sz="4000" dirty="0">
              <a:effectLst/>
              <a:latin typeface="Times New Roman" panose="02020603050405020304" pitchFamily="18" charset="0"/>
              <a:ea typeface="Calibri" panose="020F0502020204030204" pitchFamily="34" charset="0"/>
            </a:endParaRPr>
          </a:p>
        </p:txBody>
      </p:sp>
      <p:sp>
        <p:nvSpPr>
          <p:cNvPr id="5" name="Rectangle 4"/>
          <p:cNvSpPr/>
          <p:nvPr/>
        </p:nvSpPr>
        <p:spPr>
          <a:xfrm>
            <a:off x="0" y="1117967"/>
            <a:ext cx="12192000" cy="2631490"/>
          </a:xfrm>
          <a:prstGeom prst="rect">
            <a:avLst/>
          </a:prstGeom>
          <a:solidFill>
            <a:schemeClr val="accent2">
              <a:lumMod val="60000"/>
              <a:lumOff val="40000"/>
            </a:schemeClr>
          </a:solidFill>
        </p:spPr>
        <p:txBody>
          <a:bodyPr wrap="square">
            <a:spAutoFit/>
          </a:bodyPr>
          <a:lstStyle/>
          <a:p>
            <a:pPr algn="just">
              <a:spcAft>
                <a:spcPts val="1000"/>
              </a:spcAft>
            </a:pPr>
            <a:r>
              <a:rPr lang="nl-NL" sz="2800" b="1" dirty="0">
                <a:solidFill>
                  <a:srgbClr val="FF0000"/>
                </a:solidFill>
                <a:latin typeface="Times New Roman" panose="02020603050405020304" pitchFamily="18" charset="0"/>
                <a:ea typeface="Calibri" panose="020F0502020204030204" pitchFamily="34" charset="0"/>
              </a:rPr>
              <a:t>1. Tìm hiểu đề: </a:t>
            </a:r>
          </a:p>
          <a:p>
            <a:pPr marL="285750" indent="-285750" algn="just">
              <a:spcAft>
                <a:spcPts val="1000"/>
              </a:spcAft>
              <a:buFontTx/>
              <a:buChar char="-"/>
            </a:pPr>
            <a:r>
              <a:rPr lang="nl-NL" sz="2800" b="1" dirty="0">
                <a:solidFill>
                  <a:srgbClr val="000000"/>
                </a:solidFill>
                <a:latin typeface="Times New Roman" panose="02020603050405020304" pitchFamily="18" charset="0"/>
                <a:ea typeface="Calibri" panose="020F0502020204030204" pitchFamily="34" charset="0"/>
              </a:rPr>
              <a:t>Dạng bài</a:t>
            </a:r>
            <a:r>
              <a:rPr lang="nl-NL" sz="2800" dirty="0">
                <a:solidFill>
                  <a:srgbClr val="000000"/>
                </a:solidFill>
                <a:latin typeface="Times New Roman" panose="02020603050405020304" pitchFamily="18" charset="0"/>
                <a:ea typeface="Calibri" panose="020F0502020204030204" pitchFamily="34" charset="0"/>
              </a:rPr>
              <a:t>: nghị luận về nhân vật trong tác phẩm truyện</a:t>
            </a:r>
          </a:p>
          <a:p>
            <a:pPr marL="285750" indent="-285750" algn="just">
              <a:spcAft>
                <a:spcPts val="1000"/>
              </a:spcAft>
              <a:buFontTx/>
              <a:buChar char="-"/>
            </a:pPr>
            <a:r>
              <a:rPr lang="nl-NL" sz="2800" b="1" dirty="0">
                <a:solidFill>
                  <a:srgbClr val="000000"/>
                </a:solidFill>
                <a:effectLst/>
                <a:latin typeface="Times New Roman" panose="02020603050405020304" pitchFamily="18" charset="0"/>
                <a:ea typeface="Calibri" panose="020F0502020204030204" pitchFamily="34" charset="0"/>
              </a:rPr>
              <a:t>Vấn đề nghị luận</a:t>
            </a:r>
            <a:r>
              <a:rPr lang="nl-NL" sz="2800" dirty="0">
                <a:solidFill>
                  <a:srgbClr val="000000"/>
                </a:solidFill>
                <a:effectLst/>
                <a:latin typeface="Times New Roman" panose="02020603050405020304" pitchFamily="18" charset="0"/>
                <a:ea typeface="Calibri" panose="020F0502020204030204" pitchFamily="34" charset="0"/>
              </a:rPr>
              <a:t>: </a:t>
            </a:r>
            <a:r>
              <a:rPr lang="pt-BR" sz="2800" dirty="0">
                <a:latin typeface="Times New Roman" panose="02020603050405020304" pitchFamily="18" charset="0"/>
                <a:cs typeface="Times New Roman" panose="02020603050405020304" pitchFamily="18" charset="0"/>
              </a:rPr>
              <a:t>Phẩm chất và số phận của người phụ nữ trong xã hội phong kiến qua nhân vật Vũ Nương </a:t>
            </a:r>
          </a:p>
          <a:p>
            <a:pPr marL="285750" indent="-285750" algn="just">
              <a:spcAft>
                <a:spcPts val="1000"/>
              </a:spcAft>
              <a:buFontTx/>
              <a:buChar char="-"/>
            </a:pPr>
            <a:r>
              <a:rPr lang="nl-NL" sz="2800" b="1" dirty="0">
                <a:solidFill>
                  <a:srgbClr val="000000"/>
                </a:solidFill>
                <a:latin typeface="Times New Roman" panose="02020603050405020304" pitchFamily="18" charset="0"/>
                <a:ea typeface="Calibri" panose="020F0502020204030204" pitchFamily="34" charset="0"/>
              </a:rPr>
              <a:t>Phạm vi: tác phẩm </a:t>
            </a:r>
            <a:r>
              <a:rPr lang="nl-NL" sz="2800" dirty="0">
                <a:solidFill>
                  <a:srgbClr val="000000"/>
                </a:solidFill>
                <a:latin typeface="Times New Roman" panose="02020603050405020304" pitchFamily="18" charset="0"/>
                <a:ea typeface="Calibri" panose="020F0502020204030204" pitchFamily="34" charset="0"/>
              </a:rPr>
              <a:t>: Chuyện người con gái Nam Xương</a:t>
            </a:r>
            <a:endParaRPr lang="en-US" sz="2800" dirty="0">
              <a:effectLst/>
              <a:latin typeface="Times New Roman" panose="02020603050405020304" pitchFamily="18" charset="0"/>
              <a:ea typeface="Calibri" panose="020F0502020204030204" pitchFamily="34" charset="0"/>
            </a:endParaRPr>
          </a:p>
        </p:txBody>
      </p:sp>
      <p:sp>
        <p:nvSpPr>
          <p:cNvPr id="6" name="Rectangle 5"/>
          <p:cNvSpPr/>
          <p:nvPr/>
        </p:nvSpPr>
        <p:spPr>
          <a:xfrm>
            <a:off x="0" y="3749457"/>
            <a:ext cx="12192000" cy="3108543"/>
          </a:xfrm>
          <a:prstGeom prst="rect">
            <a:avLst/>
          </a:prstGeom>
          <a:solidFill>
            <a:schemeClr val="accent1">
              <a:lumMod val="20000"/>
              <a:lumOff val="80000"/>
            </a:schemeClr>
          </a:solidFill>
        </p:spPr>
        <p:txBody>
          <a:bodyPr wrap="square">
            <a:spAutoFit/>
          </a:bodyPr>
          <a:lstStyle/>
          <a:p>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ý</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Luận điểm 1</a:t>
            </a:r>
            <a:r>
              <a:rPr lang="vi-VN" sz="2800" dirty="0">
                <a:latin typeface="Times New Roman" panose="02020603050405020304" pitchFamily="18" charset="0"/>
                <a:cs typeface="Times New Roman" panose="02020603050405020304" pitchFamily="18" charset="0"/>
              </a:rPr>
              <a:t>: Vũ Nương - người con gái với những phẩm chất tốt đẹp</a:t>
            </a:r>
          </a:p>
          <a:p>
            <a:r>
              <a:rPr lang="vi-VN" sz="2800" dirty="0">
                <a:latin typeface="Times New Roman" panose="02020603050405020304" pitchFamily="18" charset="0"/>
                <a:cs typeface="Times New Roman" panose="02020603050405020304" pitchFamily="18" charset="0"/>
              </a:rPr>
              <a:t>+ Thủy chung, son sắt với chồng</a:t>
            </a:r>
          </a:p>
          <a:p>
            <a:r>
              <a:rPr lang="vi-VN" sz="2800" dirty="0">
                <a:latin typeface="Times New Roman" panose="02020603050405020304" pitchFamily="18" charset="0"/>
                <a:cs typeface="Times New Roman" panose="02020603050405020304" pitchFamily="18" charset="0"/>
              </a:rPr>
              <a:t>+ Hiếu thảo với mẹ chồng</a:t>
            </a:r>
          </a:p>
          <a:p>
            <a:r>
              <a:rPr lang="vi-VN" sz="2800" dirty="0">
                <a:latin typeface="Times New Roman" panose="02020603050405020304" pitchFamily="18" charset="0"/>
                <a:cs typeface="Times New Roman" panose="02020603050405020304" pitchFamily="18" charset="0"/>
              </a:rPr>
              <a:t>+ Yêu thương con hết mực</a:t>
            </a:r>
          </a:p>
          <a:p>
            <a:r>
              <a:rPr lang="vi-VN"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Luận điểm 2</a:t>
            </a:r>
            <a:r>
              <a:rPr lang="vi-VN" sz="2800" dirty="0">
                <a:latin typeface="Times New Roman" panose="02020603050405020304" pitchFamily="18" charset="0"/>
                <a:cs typeface="Times New Roman" panose="02020603050405020304" pitchFamily="18" charset="0"/>
              </a:rPr>
              <a:t>: Số phận oan nghiệt và bất hạnh của Vũ Nương.</a:t>
            </a:r>
            <a:endParaRPr lang="en-US" sz="2800" dirty="0">
              <a:latin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3</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ặc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thuật</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0613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1000"/>
                                        <p:tgtEl>
                                          <p:spTgt spid="6">
                                            <p:txEl>
                                              <p:pRg st="0" end="0"/>
                                            </p:txEl>
                                          </p:spTgt>
                                        </p:tgtEl>
                                      </p:cBhvr>
                                    </p:animEffect>
                                    <p:anim calcmode="lin" valueType="num">
                                      <p:cBhvr>
                                        <p:cTn id="3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1000"/>
                                        <p:tgtEl>
                                          <p:spTgt spid="6">
                                            <p:txEl>
                                              <p:pRg st="1" end="1"/>
                                            </p:txEl>
                                          </p:spTgt>
                                        </p:tgtEl>
                                      </p:cBhvr>
                                    </p:animEffect>
                                    <p:anim calcmode="lin" valueType="num">
                                      <p:cBhvr>
                                        <p:cTn id="4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1" end="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fade">
                                      <p:cBhvr>
                                        <p:cTn id="48" dur="1000"/>
                                        <p:tgtEl>
                                          <p:spTgt spid="6">
                                            <p:txEl>
                                              <p:pRg st="2" end="2"/>
                                            </p:txEl>
                                          </p:spTgt>
                                        </p:tgtEl>
                                      </p:cBhvr>
                                    </p:animEffect>
                                    <p:anim calcmode="lin" valueType="num">
                                      <p:cBhvr>
                                        <p:cTn id="4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2" end="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Effect transition="in" filter="fade">
                                      <p:cBhvr>
                                        <p:cTn id="53" dur="1000"/>
                                        <p:tgtEl>
                                          <p:spTgt spid="6">
                                            <p:txEl>
                                              <p:pRg st="3" end="3"/>
                                            </p:txEl>
                                          </p:spTgt>
                                        </p:tgtEl>
                                      </p:cBhvr>
                                    </p:animEffect>
                                    <p:anim calcmode="lin" valueType="num">
                                      <p:cBhvr>
                                        <p:cTn id="5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3" end="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animEffect transition="in" filter="fade">
                                      <p:cBhvr>
                                        <p:cTn id="58" dur="1000"/>
                                        <p:tgtEl>
                                          <p:spTgt spid="6">
                                            <p:txEl>
                                              <p:pRg st="4" end="4"/>
                                            </p:txEl>
                                          </p:spTgt>
                                        </p:tgtEl>
                                      </p:cBhvr>
                                    </p:animEffect>
                                    <p:anim calcmode="lin" valueType="num">
                                      <p:cBhvr>
                                        <p:cTn id="5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0" dur="1000" fill="hold"/>
                                        <p:tgtEl>
                                          <p:spTgt spid="6">
                                            <p:txEl>
                                              <p:pRg st="4" end="4"/>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Effect transition="in" filter="fade">
                                      <p:cBhvr>
                                        <p:cTn id="63" dur="1000"/>
                                        <p:tgtEl>
                                          <p:spTgt spid="6">
                                            <p:txEl>
                                              <p:pRg st="5" end="5"/>
                                            </p:txEl>
                                          </p:spTgt>
                                        </p:tgtEl>
                                      </p:cBhvr>
                                    </p:animEffect>
                                    <p:anim calcmode="lin" valueType="num">
                                      <p:cBhvr>
                                        <p:cTn id="6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5" end="5"/>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6">
                                            <p:txEl>
                                              <p:pRg st="6" end="6"/>
                                            </p:txEl>
                                          </p:spTgt>
                                        </p:tgtEl>
                                        <p:attrNameLst>
                                          <p:attrName>style.visibility</p:attrName>
                                        </p:attrNameLst>
                                      </p:cBhvr>
                                      <p:to>
                                        <p:strVal val="visible"/>
                                      </p:to>
                                    </p:set>
                                    <p:animEffect transition="in" filter="fade">
                                      <p:cBhvr>
                                        <p:cTn id="68" dur="1000"/>
                                        <p:tgtEl>
                                          <p:spTgt spid="6">
                                            <p:txEl>
                                              <p:pRg st="6" end="6"/>
                                            </p:txEl>
                                          </p:spTgt>
                                        </p:tgtEl>
                                      </p:cBhvr>
                                    </p:animEffect>
                                    <p:anim calcmode="lin" valueType="num">
                                      <p:cBhvr>
                                        <p:cTn id="6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7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8" y="117693"/>
            <a:ext cx="12192000" cy="6771084"/>
          </a:xfrm>
          <a:prstGeom prst="rect">
            <a:avLst/>
          </a:prstGeom>
          <a:solidFill>
            <a:schemeClr val="accent2">
              <a:lumMod val="40000"/>
              <a:lumOff val="60000"/>
            </a:schemeClr>
          </a:solidFill>
        </p:spPr>
        <p:txBody>
          <a:bodyPr wrap="square">
            <a:spAutoFit/>
          </a:bodyPr>
          <a:lstStyle/>
          <a:p>
            <a:pPr lvl="0" algn="just"/>
            <a:r>
              <a:rPr lang="pt-BR" sz="3400" b="1" dirty="0">
                <a:solidFill>
                  <a:srgbClr val="FF0000"/>
                </a:solidFill>
                <a:latin typeface="Times New Roman" panose="02020603050405020304" pitchFamily="18" charset="0"/>
                <a:cs typeface="Times New Roman" panose="02020603050405020304" pitchFamily="18" charset="0"/>
              </a:rPr>
              <a:t>a. Mở bài </a:t>
            </a:r>
            <a:endParaRPr lang="en-US" sz="3400" dirty="0">
              <a:solidFill>
                <a:srgbClr val="FF0000"/>
              </a:solidFill>
              <a:latin typeface="Times New Roman" panose="02020603050405020304" pitchFamily="18" charset="0"/>
              <a:cs typeface="Times New Roman" panose="02020603050405020304" pitchFamily="18" charset="0"/>
            </a:endParaRPr>
          </a:p>
          <a:p>
            <a:pPr algn="just"/>
            <a:r>
              <a:rPr lang="pt-BR" sz="3400" dirty="0">
                <a:latin typeface="Times New Roman" panose="02020603050405020304" pitchFamily="18" charset="0"/>
                <a:cs typeface="Times New Roman" panose="02020603050405020304" pitchFamily="18" charset="0"/>
              </a:rPr>
              <a:t> -  </a:t>
            </a:r>
            <a:r>
              <a:rPr lang="pt-BR" sz="3400" b="1" u="sng" dirty="0">
                <a:latin typeface="Times New Roman" panose="02020603050405020304" pitchFamily="18" charset="0"/>
                <a:cs typeface="Times New Roman" panose="02020603050405020304" pitchFamily="18" charset="0"/>
              </a:rPr>
              <a:t>Giới thiệu sơ lược về tác giả </a:t>
            </a:r>
            <a:r>
              <a:rPr lang="pt-BR" sz="3400" dirty="0">
                <a:latin typeface="Times New Roman" panose="02020603050405020304" pitchFamily="18" charset="0"/>
                <a:cs typeface="Times New Roman" panose="02020603050405020304" pitchFamily="18" charset="0"/>
              </a:rPr>
              <a:t>Nguyễn Dữ</a:t>
            </a:r>
            <a:endParaRPr lang="en-US" sz="3400" dirty="0">
              <a:latin typeface="Times New Roman" panose="02020603050405020304" pitchFamily="18" charset="0"/>
              <a:cs typeface="Times New Roman" panose="02020603050405020304" pitchFamily="18" charset="0"/>
            </a:endParaRPr>
          </a:p>
          <a:p>
            <a:pPr algn="just"/>
            <a:r>
              <a:rPr lang="pt-BR" sz="3400" dirty="0">
                <a:latin typeface="Times New Roman" panose="02020603050405020304" pitchFamily="18" charset="0"/>
                <a:cs typeface="Times New Roman" panose="02020603050405020304" pitchFamily="18" charset="0"/>
              </a:rPr>
              <a:t>+ Nguyễn Dữ là tác giả nổi tiếng ở thế kỉ 16, học rộng, tài cao nhưng chỉ làm quan một năm rồi sống ẩn dật như những tri thức đương thời. </a:t>
            </a:r>
            <a:endParaRPr lang="en-US" sz="3400" dirty="0">
              <a:latin typeface="Times New Roman" panose="02020603050405020304" pitchFamily="18" charset="0"/>
              <a:cs typeface="Times New Roman" panose="02020603050405020304" pitchFamily="18" charset="0"/>
            </a:endParaRPr>
          </a:p>
          <a:p>
            <a:pPr marL="914400" lvl="1" indent="-457200" algn="just">
              <a:buFontTx/>
              <a:buChar char="-"/>
            </a:pPr>
            <a:r>
              <a:rPr lang="pt-BR" sz="3400" b="1" u="sng" dirty="0">
                <a:latin typeface="Times New Roman" panose="02020603050405020304" pitchFamily="18" charset="0"/>
                <a:cs typeface="Times New Roman" panose="02020603050405020304" pitchFamily="18" charset="0"/>
              </a:rPr>
              <a:t>Giới thiệu tác phẩm</a:t>
            </a:r>
            <a:r>
              <a:rPr lang="pt-BR" sz="3400" u="sng" dirty="0">
                <a:latin typeface="Times New Roman" panose="02020603050405020304" pitchFamily="18" charset="0"/>
                <a:cs typeface="Times New Roman" panose="02020603050405020304" pitchFamily="18" charset="0"/>
              </a:rPr>
              <a:t> </a:t>
            </a:r>
            <a:r>
              <a:rPr lang="pt-BR" sz="3400" dirty="0">
                <a:latin typeface="Times New Roman" panose="02020603050405020304" pitchFamily="18" charset="0"/>
                <a:cs typeface="Times New Roman" panose="02020603050405020304" pitchFamily="18" charset="0"/>
              </a:rPr>
              <a:t>“</a:t>
            </a:r>
            <a:r>
              <a:rPr lang="pt-BR" sz="3400" i="1" dirty="0">
                <a:latin typeface="Times New Roman" panose="02020603050405020304" pitchFamily="18" charset="0"/>
                <a:cs typeface="Times New Roman" panose="02020603050405020304" pitchFamily="18" charset="0"/>
              </a:rPr>
              <a:t>Chuyện người con gái Nam Xương” </a:t>
            </a:r>
          </a:p>
          <a:p>
            <a:pPr algn="just"/>
            <a:r>
              <a:rPr lang="pt-BR" sz="3400" i="1" dirty="0">
                <a:latin typeface="Times New Roman" panose="02020603050405020304" pitchFamily="18" charset="0"/>
                <a:cs typeface="Times New Roman" panose="02020603050405020304" pitchFamily="18" charset="0"/>
              </a:rPr>
              <a:t>+ </a:t>
            </a:r>
            <a:r>
              <a:rPr lang="pt-BR" sz="3400" dirty="0">
                <a:latin typeface="Times New Roman" panose="02020603050405020304" pitchFamily="18" charset="0"/>
                <a:cs typeface="Times New Roman" panose="02020603050405020304" pitchFamily="18" charset="0"/>
              </a:rPr>
              <a:t>Tác phẩm “</a:t>
            </a:r>
            <a:r>
              <a:rPr lang="pt-BR" sz="3400" i="1" dirty="0">
                <a:latin typeface="Times New Roman" panose="02020603050405020304" pitchFamily="18" charset="0"/>
                <a:cs typeface="Times New Roman" panose="02020603050405020304" pitchFamily="18" charset="0"/>
              </a:rPr>
              <a:t>Truyền kì mạn lục</a:t>
            </a:r>
            <a:r>
              <a:rPr lang="pt-BR" sz="3400" dirty="0">
                <a:latin typeface="Times New Roman" panose="02020603050405020304" pitchFamily="18" charset="0"/>
                <a:cs typeface="Times New Roman" panose="02020603050405020304" pitchFamily="18" charset="0"/>
              </a:rPr>
              <a:t>” đã tạo nên tên tuổi của N.Dữ, nó được đánh giá là “áng thiên cổ kì bút”</a:t>
            </a:r>
            <a:endParaRPr lang="en-US" sz="3400" dirty="0">
              <a:latin typeface="Times New Roman" panose="02020603050405020304" pitchFamily="18" charset="0"/>
              <a:cs typeface="Times New Roman" panose="02020603050405020304" pitchFamily="18" charset="0"/>
            </a:endParaRPr>
          </a:p>
          <a:p>
            <a:pPr algn="just"/>
            <a:r>
              <a:rPr lang="pt-BR" sz="3400" dirty="0">
                <a:latin typeface="Times New Roman" panose="02020603050405020304" pitchFamily="18" charset="0"/>
                <a:cs typeface="Times New Roman" panose="02020603050405020304" pitchFamily="18" charset="0"/>
              </a:rPr>
              <a:t>+ “</a:t>
            </a:r>
            <a:r>
              <a:rPr lang="pt-BR" sz="3400" i="1" dirty="0">
                <a:latin typeface="Times New Roman" panose="02020603050405020304" pitchFamily="18" charset="0"/>
                <a:cs typeface="Times New Roman" panose="02020603050405020304" pitchFamily="18" charset="0"/>
              </a:rPr>
              <a:t>Chuyện người con giá Nam Xương</a:t>
            </a:r>
            <a:r>
              <a:rPr lang="pt-BR" sz="3400" dirty="0">
                <a:latin typeface="Times New Roman" panose="02020603050405020304" pitchFamily="18" charset="0"/>
                <a:cs typeface="Times New Roman" panose="02020603050405020304" pitchFamily="18" charset="0"/>
              </a:rPr>
              <a:t>” là một trong số 20 truyện của Truyền kì mạn lục</a:t>
            </a:r>
            <a:endParaRPr lang="en-US" sz="3400" dirty="0">
              <a:latin typeface="Times New Roman" panose="02020603050405020304" pitchFamily="18" charset="0"/>
              <a:cs typeface="Times New Roman" panose="02020603050405020304" pitchFamily="18" charset="0"/>
            </a:endParaRPr>
          </a:p>
          <a:p>
            <a:pPr algn="just"/>
            <a:r>
              <a:rPr lang="pt-BR" sz="3200" dirty="0">
                <a:latin typeface="Times New Roman" panose="02020603050405020304" pitchFamily="18" charset="0"/>
                <a:cs typeface="Times New Roman" panose="02020603050405020304" pitchFamily="18" charset="0"/>
              </a:rPr>
              <a:t>- </a:t>
            </a:r>
            <a:r>
              <a:rPr lang="pt-BR" sz="3200" b="1" u="sng" dirty="0">
                <a:latin typeface="Times New Roman" panose="02020603050405020304" pitchFamily="18" charset="0"/>
                <a:cs typeface="Times New Roman" panose="02020603050405020304" pitchFamily="18" charset="0"/>
              </a:rPr>
              <a:t>Giới thiệu vấn đề nghị luận</a:t>
            </a:r>
            <a:r>
              <a:rPr lang="pt-BR" sz="3200" dirty="0">
                <a:latin typeface="Times New Roman" panose="02020603050405020304" pitchFamily="18" charset="0"/>
                <a:cs typeface="Times New Roman" panose="02020603050405020304" pitchFamily="18" charset="0"/>
              </a:rPr>
              <a:t>: Vũ Nương là nhân vật chính của truyện. Đây là một người phụ nữ có nhan sắc, có đức hạnh nhưng phải chịu một số phận bi thảm. Qua NV Vũ Nương chúng ta thấy hiện lên những phẩm chất và số phận của những người phụ nữ trong xa hội phong kiến xưa.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6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3" y="0"/>
            <a:ext cx="12192000" cy="6740307"/>
          </a:xfrm>
          <a:prstGeom prst="rect">
            <a:avLst/>
          </a:prstGeom>
          <a:solidFill>
            <a:schemeClr val="accent4">
              <a:lumMod val="40000"/>
              <a:lumOff val="60000"/>
            </a:schemeClr>
          </a:solidFill>
        </p:spPr>
        <p:txBody>
          <a:bodyPr wrap="square">
            <a:spAutoFit/>
          </a:bodyPr>
          <a:lstStyle/>
          <a:p>
            <a:r>
              <a:rPr lang="pt-BR" b="1" dirty="0">
                <a:solidFill>
                  <a:srgbClr val="FF0000"/>
                </a:solidFill>
                <a:latin typeface="Times New Roman" panose="02020603050405020304" pitchFamily="18" charset="0"/>
                <a:cs typeface="Times New Roman" panose="02020603050405020304" pitchFamily="18" charset="0"/>
              </a:rPr>
              <a:t>b. Thân bài </a:t>
            </a:r>
            <a:r>
              <a:rPr lang="en-US" b="1" dirty="0">
                <a:solidFill>
                  <a:srgbClr val="FF0000"/>
                </a:solidFill>
              </a:rPr>
              <a:t> </a:t>
            </a:r>
            <a:r>
              <a:rPr lang="vi-VN" b="1" i="0" dirty="0">
                <a:solidFill>
                  <a:srgbClr val="252525"/>
                </a:solidFill>
                <a:effectLst/>
                <a:latin typeface="Times New Roman" panose="02020603050405020304" pitchFamily="18" charset="0"/>
                <a:cs typeface="Times New Roman" panose="02020603050405020304" pitchFamily="18" charset="0"/>
              </a:rPr>
              <a:t>* Phân tích nhân vật Vũ Nương</a:t>
            </a:r>
            <a:endParaRPr lang="vi-VN" b="0" i="0" dirty="0">
              <a:solidFill>
                <a:srgbClr val="252525"/>
              </a:solidFill>
              <a:effectLst/>
              <a:latin typeface="Times New Roman" panose="02020603050405020304" pitchFamily="18" charset="0"/>
              <a:cs typeface="Times New Roman" panose="02020603050405020304" pitchFamily="18" charset="0"/>
            </a:endParaRPr>
          </a:p>
          <a:p>
            <a:r>
              <a:rPr lang="vi-VN" b="1" i="0" dirty="0">
                <a:solidFill>
                  <a:srgbClr val="252525"/>
                </a:solidFill>
                <a:effectLst/>
                <a:latin typeface="Times New Roman" panose="02020603050405020304" pitchFamily="18" charset="0"/>
                <a:cs typeface="Times New Roman" panose="02020603050405020304" pitchFamily="18" charset="0"/>
              </a:rPr>
              <a:t>- </a:t>
            </a:r>
            <a:r>
              <a:rPr lang="vi-VN" b="1" i="1" dirty="0">
                <a:solidFill>
                  <a:srgbClr val="252525"/>
                </a:solidFill>
                <a:effectLst/>
                <a:latin typeface="Times New Roman" panose="02020603050405020304" pitchFamily="18" charset="0"/>
                <a:cs typeface="Times New Roman" panose="02020603050405020304" pitchFamily="18" charset="0"/>
              </a:rPr>
              <a:t>Nội dung cốt truyện</a:t>
            </a:r>
            <a:r>
              <a:rPr lang="vi-VN" b="0" i="0" dirty="0">
                <a:solidFill>
                  <a:srgbClr val="252525"/>
                </a:solidFill>
                <a:effectLst/>
                <a:latin typeface="Times New Roman" panose="02020603050405020304" pitchFamily="18" charset="0"/>
                <a:cs typeface="Times New Roman" panose="02020603050405020304" pitchFamily="18" charset="0"/>
              </a:rPr>
              <a:t>: </a:t>
            </a:r>
            <a:r>
              <a:rPr lang="vi-VN" b="0" i="0" u="none" strike="noStrike" dirty="0">
                <a:effectLst/>
                <a:latin typeface="Times New Roman" panose="02020603050405020304" pitchFamily="18" charset="0"/>
                <a:cs typeface="Times New Roman" panose="02020603050405020304" pitchFamily="18" charset="0"/>
                <a:hlinkClick r:id="rId2"/>
              </a:rPr>
              <a:t>Tóm tắt </a:t>
            </a:r>
            <a:r>
              <a:rPr lang="en-US" b="0" i="0" u="none" strike="noStrike" dirty="0" err="1">
                <a:effectLst/>
                <a:latin typeface="Times New Roman" panose="02020603050405020304" pitchFamily="18" charset="0"/>
                <a:cs typeface="Times New Roman" panose="02020603050405020304" pitchFamily="18" charset="0"/>
                <a:hlinkClick r:id="rId2"/>
              </a:rPr>
              <a:t>ngắn</a:t>
            </a:r>
            <a:r>
              <a:rPr lang="en-US" b="0" i="0" u="none" strike="noStrike" dirty="0">
                <a:effectLst/>
                <a:latin typeface="Times New Roman" panose="02020603050405020304" pitchFamily="18" charset="0"/>
                <a:cs typeface="Times New Roman" panose="02020603050405020304" pitchFamily="18" charset="0"/>
                <a:hlinkClick r:id="rId2"/>
              </a:rPr>
              <a:t> </a:t>
            </a:r>
            <a:r>
              <a:rPr lang="en-US" b="0" i="0" u="none" strike="noStrike" dirty="0" err="1">
                <a:effectLst/>
                <a:latin typeface="Times New Roman" panose="02020603050405020304" pitchFamily="18" charset="0"/>
                <a:cs typeface="Times New Roman" panose="02020603050405020304" pitchFamily="18" charset="0"/>
                <a:hlinkClick r:id="rId2"/>
              </a:rPr>
              <a:t>gọn</a:t>
            </a:r>
            <a:r>
              <a:rPr lang="en-US" b="0" i="0" u="none" strike="noStrike" dirty="0">
                <a:effectLst/>
                <a:latin typeface="Times New Roman" panose="02020603050405020304" pitchFamily="18" charset="0"/>
                <a:cs typeface="Times New Roman" panose="02020603050405020304" pitchFamily="18" charset="0"/>
                <a:hlinkClick r:id="rId2"/>
              </a:rPr>
              <a:t> </a:t>
            </a:r>
            <a:r>
              <a:rPr lang="vi-VN" b="0" i="1" u="none" strike="noStrike" dirty="0">
                <a:effectLst/>
                <a:latin typeface="Times New Roman" panose="02020603050405020304" pitchFamily="18" charset="0"/>
                <a:cs typeface="Times New Roman" panose="02020603050405020304" pitchFamily="18" charset="0"/>
                <a:hlinkClick r:id="rId2"/>
              </a:rPr>
              <a:t>Chuyện người con gái Nam Xương</a:t>
            </a:r>
            <a:endParaRPr lang="vi-VN" b="0" i="1" dirty="0">
              <a:effectLst/>
              <a:latin typeface="Times New Roman" panose="02020603050405020304" pitchFamily="18" charset="0"/>
              <a:cs typeface="Times New Roman" panose="02020603050405020304" pitchFamily="18" charset="0"/>
            </a:endParaRPr>
          </a:p>
          <a:p>
            <a:r>
              <a:rPr lang="vi-VN" b="1" i="1" dirty="0">
                <a:solidFill>
                  <a:srgbClr val="252525"/>
                </a:solidFill>
                <a:effectLst/>
                <a:latin typeface="Times New Roman" panose="02020603050405020304" pitchFamily="18" charset="0"/>
                <a:cs typeface="Times New Roman" panose="02020603050405020304" pitchFamily="18" charset="0"/>
              </a:rPr>
              <a:t>- Hoàn cảnh sống của Vũ Nương</a:t>
            </a:r>
          </a:p>
          <a:p>
            <a:r>
              <a:rPr lang="vi-VN" b="0" i="0" dirty="0">
                <a:solidFill>
                  <a:srgbClr val="252525"/>
                </a:solidFill>
                <a:effectLst/>
                <a:latin typeface="Times New Roman" panose="02020603050405020304" pitchFamily="18" charset="0"/>
                <a:cs typeface="Times New Roman" panose="02020603050405020304" pitchFamily="18" charset="0"/>
              </a:rPr>
              <a:t>    + Xã hội: chiến tranh phong kiến xảy ra, xã hội trọng nam khinh nữ</a:t>
            </a:r>
          </a:p>
          <a:p>
            <a:r>
              <a:rPr lang="vi-VN" b="0" i="0" dirty="0">
                <a:solidFill>
                  <a:srgbClr val="252525"/>
                </a:solidFill>
                <a:effectLst/>
                <a:latin typeface="Times New Roman" panose="02020603050405020304" pitchFamily="18" charset="0"/>
                <a:cs typeface="Times New Roman" panose="02020603050405020304" pitchFamily="18" charset="0"/>
              </a:rPr>
              <a:t>    + Gia đình: Hôn nhân không có sự bình đẳng về giai cấp, vợ chồng vì chiến tranh mà phải sống xa nhau, tính cách vợ chồng trái ngược nhau.</a:t>
            </a:r>
          </a:p>
          <a:p>
            <a:pPr marL="285750" indent="-285750">
              <a:buFontTx/>
              <a:buChar char="-"/>
            </a:pPr>
            <a:r>
              <a:rPr lang="vi-VN" b="1" i="1" u="sng" dirty="0">
                <a:solidFill>
                  <a:srgbClr val="252525"/>
                </a:solidFill>
                <a:effectLst/>
                <a:latin typeface="Times New Roman" panose="02020603050405020304" pitchFamily="18" charset="0"/>
                <a:cs typeface="Times New Roman" panose="02020603050405020304" pitchFamily="18" charset="0"/>
              </a:rPr>
              <a:t>Vũ Nương là người phụ nữ có nhiều phẩm chất tốt đẹp</a:t>
            </a:r>
            <a:endParaRPr lang="en-US" b="1" i="1" u="sng" dirty="0">
              <a:solidFill>
                <a:srgbClr val="252525"/>
              </a:solidFill>
              <a:effectLst/>
              <a:latin typeface="Times New Roman" panose="02020603050405020304" pitchFamily="18" charset="0"/>
              <a:cs typeface="Times New Roman" panose="02020603050405020304" pitchFamily="18" charset="0"/>
            </a:endParaRPr>
          </a:p>
          <a:p>
            <a:r>
              <a:rPr lang="vi-VN" b="0" i="0" dirty="0">
                <a:solidFill>
                  <a:srgbClr val="252525"/>
                </a:solidFill>
                <a:effectLst/>
                <a:latin typeface="Times New Roman" panose="02020603050405020304" pitchFamily="18" charset="0"/>
                <a:cs typeface="Times New Roman" panose="02020603050405020304" pitchFamily="18" charset="0"/>
              </a:rPr>
              <a:t>+ Người con gái thùy mị nết na, lại thêm tư dung tốt đẹp.</a:t>
            </a:r>
          </a:p>
          <a:p>
            <a:pPr algn="just"/>
            <a:r>
              <a:rPr lang="vi-VN" b="0" i="0" dirty="0">
                <a:solidFill>
                  <a:srgbClr val="252525"/>
                </a:solidFill>
                <a:effectLst/>
                <a:latin typeface="Times New Roman" panose="02020603050405020304" pitchFamily="18" charset="0"/>
                <a:cs typeface="Times New Roman" panose="02020603050405020304" pitchFamily="18" charset="0"/>
              </a:rPr>
              <a:t>+ Người vợ một mực thủy chung với chồng, thấu hiểu nỗi khổ và nguy hiểm mà chồng phải đối mặt nơi chiến tuyến, chờ đợi chồng.</a:t>
            </a:r>
          </a:p>
          <a:p>
            <a:r>
              <a:rPr lang="vi-VN" b="0" i="0" dirty="0">
                <a:solidFill>
                  <a:srgbClr val="252525"/>
                </a:solidFill>
                <a:effectLst/>
                <a:latin typeface="Times New Roman" panose="02020603050405020304" pitchFamily="18" charset="0"/>
                <a:cs typeface="Times New Roman" panose="02020603050405020304" pitchFamily="18" charset="0"/>
              </a:rPr>
              <a:t>+ Người con dâu hiếu thảo: chăm sóc mẹ chồng như cha mẹ ruột, lo ma chay chu đáo khi mẹ chồng mất.</a:t>
            </a:r>
          </a:p>
          <a:p>
            <a:r>
              <a:rPr lang="vi-VN" b="0" i="0" dirty="0">
                <a:solidFill>
                  <a:srgbClr val="252525"/>
                </a:solidFill>
                <a:effectLst/>
                <a:latin typeface="Times New Roman" panose="02020603050405020304" pitchFamily="18" charset="0"/>
                <a:cs typeface="Times New Roman" panose="02020603050405020304" pitchFamily="18" charset="0"/>
              </a:rPr>
              <a:t>+ Người mẹ thương con hết mực: bù đắp thiếu thốn tinh thần của con bằng cách chỉ vào bóng mình trên tường giả làm cha đứa bé.</a:t>
            </a:r>
          </a:p>
          <a:p>
            <a:r>
              <a:rPr lang="vi-VN" b="0" i="0" dirty="0">
                <a:solidFill>
                  <a:srgbClr val="252525"/>
                </a:solidFill>
                <a:effectLst/>
                <a:latin typeface="Times New Roman" panose="02020603050405020304" pitchFamily="18" charset="0"/>
                <a:cs typeface="Times New Roman" panose="02020603050405020304" pitchFamily="18" charset="0"/>
              </a:rPr>
              <a:t>+ Người phụ nữ trọng nhân phẩm tình nghĩa.</a:t>
            </a:r>
          </a:p>
          <a:p>
            <a:r>
              <a:rPr lang="vi-VN" b="0" i="0" dirty="0">
                <a:solidFill>
                  <a:srgbClr val="252525"/>
                </a:solidFill>
                <a:effectLst/>
                <a:latin typeface="Times New Roman" panose="02020603050405020304" pitchFamily="18" charset="0"/>
                <a:cs typeface="Times New Roman" panose="02020603050405020304" pitchFamily="18" charset="0"/>
              </a:rPr>
              <a:t>- </a:t>
            </a:r>
            <a:r>
              <a:rPr lang="vi-VN" b="1" i="1" dirty="0">
                <a:solidFill>
                  <a:srgbClr val="252525"/>
                </a:solidFill>
                <a:effectLst/>
                <a:latin typeface="Times New Roman" panose="02020603050405020304" pitchFamily="18" charset="0"/>
                <a:cs typeface="Times New Roman" panose="02020603050405020304" pitchFamily="18" charset="0"/>
              </a:rPr>
              <a:t>Số phận của nàng bất hạnh, hẩm hiu</a:t>
            </a:r>
          </a:p>
          <a:p>
            <a:r>
              <a:rPr lang="vi-VN" b="0" i="0" dirty="0">
                <a:solidFill>
                  <a:srgbClr val="252525"/>
                </a:solidFill>
                <a:effectLst/>
                <a:latin typeface="Times New Roman" panose="02020603050405020304" pitchFamily="18" charset="0"/>
                <a:cs typeface="Times New Roman" panose="02020603050405020304" pitchFamily="18" charset="0"/>
              </a:rPr>
              <a:t>+ Nàng là nạn nhân của chế độ nam quyền</a:t>
            </a:r>
            <a:r>
              <a:rPr lang="en-US" b="0" i="0" dirty="0">
                <a:solidFill>
                  <a:srgbClr val="252525"/>
                </a:solidFill>
                <a:effectLst/>
                <a:latin typeface="Times New Roman" panose="02020603050405020304" pitchFamily="18" charset="0"/>
                <a:cs typeface="Times New Roman" panose="02020603050405020304" pitchFamily="18" charset="0"/>
              </a:rPr>
              <a:t> (</a:t>
            </a:r>
            <a:r>
              <a:rPr lang="vi-VN" b="0" i="0" dirty="0">
                <a:solidFill>
                  <a:srgbClr val="252525"/>
                </a:solidFill>
                <a:effectLst/>
                <a:latin typeface="Times New Roman" panose="02020603050405020304" pitchFamily="18" charset="0"/>
                <a:cs typeface="Times New Roman" panose="02020603050405020304" pitchFamily="18" charset="0"/>
              </a:rPr>
              <a:t>Cuộc hôn nhân không bình đẳng về giai cấp: "vốn con kẻ khó" - "nhà giàu“</a:t>
            </a:r>
            <a:r>
              <a:rPr lang="en-US" b="0" i="0" dirty="0">
                <a:solidFill>
                  <a:srgbClr val="252525"/>
                </a:solidFill>
                <a:effectLst/>
                <a:latin typeface="Times New Roman" panose="02020603050405020304" pitchFamily="18" charset="0"/>
                <a:cs typeface="Times New Roman" panose="02020603050405020304" pitchFamily="18" charset="0"/>
              </a:rPr>
              <a:t>; </a:t>
            </a:r>
            <a:r>
              <a:rPr lang="vi-VN" b="0" i="0" dirty="0">
                <a:solidFill>
                  <a:srgbClr val="252525"/>
                </a:solidFill>
                <a:effectLst/>
                <a:latin typeface="Times New Roman" panose="02020603050405020304" pitchFamily="18" charset="0"/>
                <a:cs typeface="Times New Roman" panose="02020603050405020304" pitchFamily="18" charset="0"/>
              </a:rPr>
              <a:t>Hôn nhân không có tình yêu và sự tự do</a:t>
            </a:r>
            <a:r>
              <a:rPr lang="en-US" b="0" i="0" dirty="0">
                <a:solidFill>
                  <a:srgbClr val="252525"/>
                </a:solidFill>
                <a:effectLst/>
                <a:latin typeface="Times New Roman" panose="02020603050405020304" pitchFamily="18" charset="0"/>
                <a:cs typeface="Times New Roman" panose="02020603050405020304" pitchFamily="18" charset="0"/>
              </a:rPr>
              <a:t>) </a:t>
            </a:r>
            <a:endParaRPr lang="vi-VN" b="0" i="0" dirty="0">
              <a:solidFill>
                <a:srgbClr val="252525"/>
              </a:solidFill>
              <a:effectLst/>
              <a:latin typeface="Times New Roman" panose="02020603050405020304" pitchFamily="18" charset="0"/>
              <a:cs typeface="Times New Roman" panose="02020603050405020304" pitchFamily="18" charset="0"/>
            </a:endParaRPr>
          </a:p>
          <a:p>
            <a:r>
              <a:rPr lang="vi-VN" b="0" i="0" dirty="0">
                <a:solidFill>
                  <a:srgbClr val="252525"/>
                </a:solidFill>
                <a:effectLst/>
                <a:latin typeface="Times New Roman" panose="02020603050405020304" pitchFamily="18" charset="0"/>
                <a:cs typeface="Times New Roman" panose="02020603050405020304" pitchFamily="18" charset="0"/>
              </a:rPr>
              <a:t>+ Nàng là nạn nhân của chiến tranh phi nghĩa</a:t>
            </a:r>
          </a:p>
          <a:p>
            <a:pPr marL="285750" indent="-285750">
              <a:buFont typeface="Wingdings" panose="05000000000000000000" pitchFamily="2" charset="2"/>
              <a:buChar char="§"/>
            </a:pPr>
            <a:r>
              <a:rPr lang="vi-VN" b="0" i="0" dirty="0">
                <a:solidFill>
                  <a:srgbClr val="252525"/>
                </a:solidFill>
                <a:effectLst/>
                <a:latin typeface="Times New Roman" panose="02020603050405020304" pitchFamily="18" charset="0"/>
                <a:cs typeface="Times New Roman" panose="02020603050405020304" pitchFamily="18" charset="0"/>
              </a:rPr>
              <a:t>Chiến tranh khiến cho vợ chồng xa cách, tạo điều kiện cho sự hiểu lầm</a:t>
            </a:r>
          </a:p>
          <a:p>
            <a:pPr marL="285750" indent="-285750">
              <a:buFont typeface="Wingdings" panose="05000000000000000000" pitchFamily="2" charset="2"/>
              <a:buChar char="§"/>
            </a:pPr>
            <a:r>
              <a:rPr lang="vi-VN" b="0" i="0" dirty="0">
                <a:solidFill>
                  <a:srgbClr val="252525"/>
                </a:solidFill>
                <a:effectLst/>
                <a:latin typeface="Times New Roman" panose="02020603050405020304" pitchFamily="18" charset="0"/>
                <a:cs typeface="Times New Roman" panose="02020603050405020304" pitchFamily="18" charset="0"/>
              </a:rPr>
              <a:t>Chiến tranh là ngòi nổ cho thói ghen tuông, đa nghi của Trương Sinh.</a:t>
            </a:r>
          </a:p>
          <a:p>
            <a:r>
              <a:rPr lang="vi-VN" b="0" i="0" dirty="0">
                <a:solidFill>
                  <a:srgbClr val="252525"/>
                </a:solidFill>
                <a:effectLst/>
                <a:latin typeface="Times New Roman" panose="02020603050405020304" pitchFamily="18" charset="0"/>
                <a:cs typeface="Times New Roman" panose="02020603050405020304" pitchFamily="18" charset="0"/>
              </a:rPr>
              <a:t>+ Bi kịch gia đình tan vỡ, phải tìm đến cái chết</a:t>
            </a:r>
          </a:p>
          <a:p>
            <a:pPr marL="285750" indent="-285750">
              <a:buFont typeface="Wingdings" panose="05000000000000000000" pitchFamily="2" charset="2"/>
              <a:buChar char="§"/>
            </a:pPr>
            <a:r>
              <a:rPr lang="vi-VN" b="0" i="0" dirty="0">
                <a:solidFill>
                  <a:srgbClr val="252525"/>
                </a:solidFill>
                <a:effectLst/>
                <a:latin typeface="Times New Roman" panose="02020603050405020304" pitchFamily="18" charset="0"/>
                <a:cs typeface="Times New Roman" panose="02020603050405020304" pitchFamily="18" charset="0"/>
              </a:rPr>
              <a:t>Bị chồng nghi oan tấm lòng chung thủy, mắng nhiếc, đánh đuổi một cách phũ phàng.</a:t>
            </a:r>
          </a:p>
          <a:p>
            <a:pPr marL="285750" indent="-285750">
              <a:buFont typeface="Wingdings" panose="05000000000000000000" pitchFamily="2" charset="2"/>
              <a:buChar char="§"/>
            </a:pPr>
            <a:r>
              <a:rPr lang="vi-VN" b="0" i="0" dirty="0">
                <a:solidFill>
                  <a:srgbClr val="252525"/>
                </a:solidFill>
                <a:effectLst/>
                <a:latin typeface="Times New Roman" panose="02020603050405020304" pitchFamily="18" charset="0"/>
                <a:cs typeface="Times New Roman" panose="02020603050405020304" pitchFamily="18" charset="0"/>
              </a:rPr>
              <a:t>Bế tắc, nàng tìm đến cái chết để giải nỗi oan ức</a:t>
            </a:r>
          </a:p>
          <a:p>
            <a:pPr marL="285750" indent="-285750">
              <a:buFont typeface="Symbol" panose="05050102010706020507" pitchFamily="18" charset="2"/>
              <a:buChar char="Þ"/>
            </a:pPr>
            <a:r>
              <a:rPr lang="vi-VN" b="0" i="0" dirty="0">
                <a:solidFill>
                  <a:srgbClr val="252525"/>
                </a:solidFill>
                <a:effectLst/>
                <a:latin typeface="Times New Roman" panose="02020603050405020304" pitchFamily="18" charset="0"/>
                <a:cs typeface="Times New Roman" panose="02020603050405020304" pitchFamily="18" charset="0"/>
              </a:rPr>
              <a:t>Cái chết tô điểm thêm tính chất bi kịch của thân phận Vũ Nương.</a:t>
            </a:r>
            <a:endParaRPr lang="en-US" b="0" i="0" dirty="0">
              <a:solidFill>
                <a:srgbClr val="252525"/>
              </a:solidFill>
              <a:effectLst/>
              <a:latin typeface="Times New Roman" panose="02020603050405020304" pitchFamily="18" charset="0"/>
              <a:cs typeface="Times New Roman" panose="02020603050405020304" pitchFamily="18" charset="0"/>
            </a:endParaRPr>
          </a:p>
          <a:p>
            <a:r>
              <a:rPr lang="pt-BR" b="1" dirty="0">
                <a:latin typeface="Times New Roman" panose="02020603050405020304" pitchFamily="18" charset="0"/>
                <a:cs typeface="Times New Roman" panose="02020603050405020304" pitchFamily="18" charset="0"/>
              </a:rPr>
              <a:t>* Từ nhân vật Vũ Nương, khái quát lên phẩm chất và số phận của người phụ nữ trong xã hội phong kiến</a:t>
            </a:r>
          </a:p>
        </p:txBody>
      </p:sp>
    </p:spTree>
    <p:extLst>
      <p:ext uri="{BB962C8B-B14F-4D97-AF65-F5344CB8AC3E}">
        <p14:creationId xmlns:p14="http://schemas.microsoft.com/office/powerpoint/2010/main" val="387036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fade">
                                      <p:cBhvr>
                                        <p:cTn id="48" dur="1000"/>
                                        <p:tgtEl>
                                          <p:spTgt spid="5">
                                            <p:txEl>
                                              <p:pRg st="7" end="7"/>
                                            </p:txEl>
                                          </p:spTgt>
                                        </p:tgtEl>
                                      </p:cBhvr>
                                    </p:animEffect>
                                    <p:anim calcmode="lin" valueType="num">
                                      <p:cBhvr>
                                        <p:cTn id="4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fade">
                                      <p:cBhvr>
                                        <p:cTn id="53" dur="1000"/>
                                        <p:tgtEl>
                                          <p:spTgt spid="5">
                                            <p:txEl>
                                              <p:pRg st="8" end="8"/>
                                            </p:txEl>
                                          </p:spTgt>
                                        </p:tgtEl>
                                      </p:cBhvr>
                                    </p:animEffect>
                                    <p:anim calcmode="lin" valueType="num">
                                      <p:cBhvr>
                                        <p:cTn id="5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9" end="9"/>
                                            </p:txEl>
                                          </p:spTgt>
                                        </p:tgtEl>
                                        <p:attrNameLst>
                                          <p:attrName>style.visibility</p:attrName>
                                        </p:attrNameLst>
                                      </p:cBhvr>
                                      <p:to>
                                        <p:strVal val="visible"/>
                                      </p:to>
                                    </p:set>
                                    <p:animEffect transition="in" filter="fade">
                                      <p:cBhvr>
                                        <p:cTn id="58" dur="1000"/>
                                        <p:tgtEl>
                                          <p:spTgt spid="5">
                                            <p:txEl>
                                              <p:pRg st="9" end="9"/>
                                            </p:txEl>
                                          </p:spTgt>
                                        </p:tgtEl>
                                      </p:cBhvr>
                                    </p:animEffect>
                                    <p:anim calcmode="lin" valueType="num">
                                      <p:cBhvr>
                                        <p:cTn id="59"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1000"/>
                                        <p:tgtEl>
                                          <p:spTgt spid="5">
                                            <p:txEl>
                                              <p:pRg st="10" end="10"/>
                                            </p:txEl>
                                          </p:spTgt>
                                        </p:tgtEl>
                                      </p:cBhvr>
                                    </p:animEffect>
                                    <p:anim calcmode="lin" valueType="num">
                                      <p:cBhvr>
                                        <p:cTn id="6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11" end="11"/>
                                            </p:txEl>
                                          </p:spTgt>
                                        </p:tgtEl>
                                        <p:attrNameLst>
                                          <p:attrName>style.visibility</p:attrName>
                                        </p:attrNameLst>
                                      </p:cBhvr>
                                      <p:to>
                                        <p:strVal val="visible"/>
                                      </p:to>
                                    </p:set>
                                    <p:animEffect transition="in" filter="fade">
                                      <p:cBhvr>
                                        <p:cTn id="70" dur="1000"/>
                                        <p:tgtEl>
                                          <p:spTgt spid="5">
                                            <p:txEl>
                                              <p:pRg st="11" end="11"/>
                                            </p:txEl>
                                          </p:spTgt>
                                        </p:tgtEl>
                                      </p:cBhvr>
                                    </p:animEffect>
                                    <p:anim calcmode="lin" valueType="num">
                                      <p:cBhvr>
                                        <p:cTn id="71"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5">
                                            <p:txEl>
                                              <p:pRg st="12" end="12"/>
                                            </p:txEl>
                                          </p:spTgt>
                                        </p:tgtEl>
                                        <p:attrNameLst>
                                          <p:attrName>style.visibility</p:attrName>
                                        </p:attrNameLst>
                                      </p:cBhvr>
                                      <p:to>
                                        <p:strVal val="visible"/>
                                      </p:to>
                                    </p:set>
                                    <p:animEffect transition="in" filter="fade">
                                      <p:cBhvr>
                                        <p:cTn id="75" dur="1000"/>
                                        <p:tgtEl>
                                          <p:spTgt spid="5">
                                            <p:txEl>
                                              <p:pRg st="12" end="12"/>
                                            </p:txEl>
                                          </p:spTgt>
                                        </p:tgtEl>
                                      </p:cBhvr>
                                    </p:animEffect>
                                    <p:anim calcmode="lin" valueType="num">
                                      <p:cBhvr>
                                        <p:cTn id="76"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5">
                                            <p:txEl>
                                              <p:pRg st="13" end="13"/>
                                            </p:txEl>
                                          </p:spTgt>
                                        </p:tgtEl>
                                        <p:attrNameLst>
                                          <p:attrName>style.visibility</p:attrName>
                                        </p:attrNameLst>
                                      </p:cBhvr>
                                      <p:to>
                                        <p:strVal val="visible"/>
                                      </p:to>
                                    </p:set>
                                    <p:animEffect transition="in" filter="fade">
                                      <p:cBhvr>
                                        <p:cTn id="80" dur="1000"/>
                                        <p:tgtEl>
                                          <p:spTgt spid="5">
                                            <p:txEl>
                                              <p:pRg st="13" end="13"/>
                                            </p:txEl>
                                          </p:spTgt>
                                        </p:tgtEl>
                                      </p:cBhvr>
                                    </p:animEffect>
                                    <p:anim calcmode="lin" valueType="num">
                                      <p:cBhvr>
                                        <p:cTn id="81"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5">
                                            <p:txEl>
                                              <p:pRg st="14" end="14"/>
                                            </p:txEl>
                                          </p:spTgt>
                                        </p:tgtEl>
                                        <p:attrNameLst>
                                          <p:attrName>style.visibility</p:attrName>
                                        </p:attrNameLst>
                                      </p:cBhvr>
                                      <p:to>
                                        <p:strVal val="visible"/>
                                      </p:to>
                                    </p:set>
                                    <p:animEffect transition="in" filter="fade">
                                      <p:cBhvr>
                                        <p:cTn id="85" dur="1000"/>
                                        <p:tgtEl>
                                          <p:spTgt spid="5">
                                            <p:txEl>
                                              <p:pRg st="14" end="14"/>
                                            </p:txEl>
                                          </p:spTgt>
                                        </p:tgtEl>
                                      </p:cBhvr>
                                    </p:animEffect>
                                    <p:anim calcmode="lin" valueType="num">
                                      <p:cBhvr>
                                        <p:cTn id="86"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87" dur="1000" fill="hold"/>
                                        <p:tgtEl>
                                          <p:spTgt spid="5">
                                            <p:txEl>
                                              <p:pRg st="14" end="14"/>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5">
                                            <p:txEl>
                                              <p:pRg st="15" end="15"/>
                                            </p:txEl>
                                          </p:spTgt>
                                        </p:tgtEl>
                                        <p:attrNameLst>
                                          <p:attrName>style.visibility</p:attrName>
                                        </p:attrNameLst>
                                      </p:cBhvr>
                                      <p:to>
                                        <p:strVal val="visible"/>
                                      </p:to>
                                    </p:set>
                                    <p:animEffect transition="in" filter="fade">
                                      <p:cBhvr>
                                        <p:cTn id="90" dur="1000"/>
                                        <p:tgtEl>
                                          <p:spTgt spid="5">
                                            <p:txEl>
                                              <p:pRg st="15" end="15"/>
                                            </p:txEl>
                                          </p:spTgt>
                                        </p:tgtEl>
                                      </p:cBhvr>
                                    </p:animEffect>
                                    <p:anim calcmode="lin" valueType="num">
                                      <p:cBhvr>
                                        <p:cTn id="91"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92" dur="1000" fill="hold"/>
                                        <p:tgtEl>
                                          <p:spTgt spid="5">
                                            <p:txEl>
                                              <p:pRg st="15" end="15"/>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5">
                                            <p:txEl>
                                              <p:pRg st="16" end="16"/>
                                            </p:txEl>
                                          </p:spTgt>
                                        </p:tgtEl>
                                        <p:attrNameLst>
                                          <p:attrName>style.visibility</p:attrName>
                                        </p:attrNameLst>
                                      </p:cBhvr>
                                      <p:to>
                                        <p:strVal val="visible"/>
                                      </p:to>
                                    </p:set>
                                    <p:animEffect transition="in" filter="fade">
                                      <p:cBhvr>
                                        <p:cTn id="95" dur="1000"/>
                                        <p:tgtEl>
                                          <p:spTgt spid="5">
                                            <p:txEl>
                                              <p:pRg st="16" end="16"/>
                                            </p:txEl>
                                          </p:spTgt>
                                        </p:tgtEl>
                                      </p:cBhvr>
                                    </p:animEffect>
                                    <p:anim calcmode="lin" valueType="num">
                                      <p:cBhvr>
                                        <p:cTn id="96" dur="100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97" dur="1000" fill="hold"/>
                                        <p:tgtEl>
                                          <p:spTgt spid="5">
                                            <p:txEl>
                                              <p:pRg st="16" end="16"/>
                                            </p:txEl>
                                          </p:spTgt>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5">
                                            <p:txEl>
                                              <p:pRg st="17" end="17"/>
                                            </p:txEl>
                                          </p:spTgt>
                                        </p:tgtEl>
                                        <p:attrNameLst>
                                          <p:attrName>style.visibility</p:attrName>
                                        </p:attrNameLst>
                                      </p:cBhvr>
                                      <p:to>
                                        <p:strVal val="visible"/>
                                      </p:to>
                                    </p:set>
                                    <p:animEffect transition="in" filter="fade">
                                      <p:cBhvr>
                                        <p:cTn id="100" dur="1000"/>
                                        <p:tgtEl>
                                          <p:spTgt spid="5">
                                            <p:txEl>
                                              <p:pRg st="17" end="17"/>
                                            </p:txEl>
                                          </p:spTgt>
                                        </p:tgtEl>
                                      </p:cBhvr>
                                    </p:animEffect>
                                    <p:anim calcmode="lin" valueType="num">
                                      <p:cBhvr>
                                        <p:cTn id="101" dur="1000" fill="hold"/>
                                        <p:tgtEl>
                                          <p:spTgt spid="5">
                                            <p:txEl>
                                              <p:pRg st="17" end="17"/>
                                            </p:txEl>
                                          </p:spTgt>
                                        </p:tgtEl>
                                        <p:attrNameLst>
                                          <p:attrName>ppt_x</p:attrName>
                                        </p:attrNameLst>
                                      </p:cBhvr>
                                      <p:tavLst>
                                        <p:tav tm="0">
                                          <p:val>
                                            <p:strVal val="#ppt_x"/>
                                          </p:val>
                                        </p:tav>
                                        <p:tav tm="100000">
                                          <p:val>
                                            <p:strVal val="#ppt_x"/>
                                          </p:val>
                                        </p:tav>
                                      </p:tavLst>
                                    </p:anim>
                                    <p:anim calcmode="lin" valueType="num">
                                      <p:cBhvr>
                                        <p:cTn id="102" dur="1000" fill="hold"/>
                                        <p:tgtEl>
                                          <p:spTgt spid="5">
                                            <p:txEl>
                                              <p:pRg st="17" end="17"/>
                                            </p:txEl>
                                          </p:spTgt>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5">
                                            <p:txEl>
                                              <p:pRg st="18" end="18"/>
                                            </p:txEl>
                                          </p:spTgt>
                                        </p:tgtEl>
                                        <p:attrNameLst>
                                          <p:attrName>style.visibility</p:attrName>
                                        </p:attrNameLst>
                                      </p:cBhvr>
                                      <p:to>
                                        <p:strVal val="visible"/>
                                      </p:to>
                                    </p:set>
                                    <p:animEffect transition="in" filter="fade">
                                      <p:cBhvr>
                                        <p:cTn id="105" dur="1000"/>
                                        <p:tgtEl>
                                          <p:spTgt spid="5">
                                            <p:txEl>
                                              <p:pRg st="18" end="18"/>
                                            </p:txEl>
                                          </p:spTgt>
                                        </p:tgtEl>
                                      </p:cBhvr>
                                    </p:animEffect>
                                    <p:anim calcmode="lin" valueType="num">
                                      <p:cBhvr>
                                        <p:cTn id="106" dur="1000" fill="hold"/>
                                        <p:tgtEl>
                                          <p:spTgt spid="5">
                                            <p:txEl>
                                              <p:pRg st="18" end="18"/>
                                            </p:txEl>
                                          </p:spTgt>
                                        </p:tgtEl>
                                        <p:attrNameLst>
                                          <p:attrName>ppt_x</p:attrName>
                                        </p:attrNameLst>
                                      </p:cBhvr>
                                      <p:tavLst>
                                        <p:tav tm="0">
                                          <p:val>
                                            <p:strVal val="#ppt_x"/>
                                          </p:val>
                                        </p:tav>
                                        <p:tav tm="100000">
                                          <p:val>
                                            <p:strVal val="#ppt_x"/>
                                          </p:val>
                                        </p:tav>
                                      </p:tavLst>
                                    </p:anim>
                                    <p:anim calcmode="lin" valueType="num">
                                      <p:cBhvr>
                                        <p:cTn id="107" dur="1000" fill="hold"/>
                                        <p:tgtEl>
                                          <p:spTgt spid="5">
                                            <p:txEl>
                                              <p:pRg st="18" end="18"/>
                                            </p:txEl>
                                          </p:spTgt>
                                        </p:tgtEl>
                                        <p:attrNameLst>
                                          <p:attrName>ppt_y</p:attrName>
                                        </p:attrNameLst>
                                      </p:cBhvr>
                                      <p:tavLst>
                                        <p:tav tm="0">
                                          <p:val>
                                            <p:strVal val="#ppt_y+.1"/>
                                          </p:val>
                                        </p:tav>
                                        <p:tav tm="100000">
                                          <p:val>
                                            <p:strVal val="#ppt_y"/>
                                          </p:val>
                                        </p:tav>
                                      </p:tavLst>
                                    </p:anim>
                                  </p:childTnLst>
                                </p:cTn>
                              </p:par>
                              <p:par>
                                <p:cTn id="108" presetID="42" presetClass="entr" presetSubtype="0" fill="hold" nodeType="withEffect">
                                  <p:stCondLst>
                                    <p:cond delay="0"/>
                                  </p:stCondLst>
                                  <p:childTnLst>
                                    <p:set>
                                      <p:cBhvr>
                                        <p:cTn id="109" dur="1" fill="hold">
                                          <p:stCondLst>
                                            <p:cond delay="0"/>
                                          </p:stCondLst>
                                        </p:cTn>
                                        <p:tgtEl>
                                          <p:spTgt spid="5">
                                            <p:txEl>
                                              <p:pRg st="19" end="19"/>
                                            </p:txEl>
                                          </p:spTgt>
                                        </p:tgtEl>
                                        <p:attrNameLst>
                                          <p:attrName>style.visibility</p:attrName>
                                        </p:attrNameLst>
                                      </p:cBhvr>
                                      <p:to>
                                        <p:strVal val="visible"/>
                                      </p:to>
                                    </p:set>
                                    <p:animEffect transition="in" filter="fade">
                                      <p:cBhvr>
                                        <p:cTn id="110" dur="1000"/>
                                        <p:tgtEl>
                                          <p:spTgt spid="5">
                                            <p:txEl>
                                              <p:pRg st="19" end="19"/>
                                            </p:txEl>
                                          </p:spTgt>
                                        </p:tgtEl>
                                      </p:cBhvr>
                                    </p:animEffect>
                                    <p:anim calcmode="lin" valueType="num">
                                      <p:cBhvr>
                                        <p:cTn id="111" dur="1000" fill="hold"/>
                                        <p:tgtEl>
                                          <p:spTgt spid="5">
                                            <p:txEl>
                                              <p:pRg st="19" end="19"/>
                                            </p:txEl>
                                          </p:spTgt>
                                        </p:tgtEl>
                                        <p:attrNameLst>
                                          <p:attrName>ppt_x</p:attrName>
                                        </p:attrNameLst>
                                      </p:cBhvr>
                                      <p:tavLst>
                                        <p:tav tm="0">
                                          <p:val>
                                            <p:strVal val="#ppt_x"/>
                                          </p:val>
                                        </p:tav>
                                        <p:tav tm="100000">
                                          <p:val>
                                            <p:strVal val="#ppt_x"/>
                                          </p:val>
                                        </p:tav>
                                      </p:tavLst>
                                    </p:anim>
                                    <p:anim calcmode="lin" valueType="num">
                                      <p:cBhvr>
                                        <p:cTn id="112" dur="1000" fill="hold"/>
                                        <p:tgtEl>
                                          <p:spTgt spid="5">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5">
                                            <p:txEl>
                                              <p:pRg st="20" end="20"/>
                                            </p:txEl>
                                          </p:spTgt>
                                        </p:tgtEl>
                                        <p:attrNameLst>
                                          <p:attrName>style.visibility</p:attrName>
                                        </p:attrNameLst>
                                      </p:cBhvr>
                                      <p:to>
                                        <p:strVal val="visible"/>
                                      </p:to>
                                    </p:set>
                                    <p:animEffect transition="in" filter="fade">
                                      <p:cBhvr>
                                        <p:cTn id="117" dur="1000"/>
                                        <p:tgtEl>
                                          <p:spTgt spid="5">
                                            <p:txEl>
                                              <p:pRg st="20" end="20"/>
                                            </p:txEl>
                                          </p:spTgt>
                                        </p:tgtEl>
                                      </p:cBhvr>
                                    </p:animEffect>
                                    <p:anim calcmode="lin" valueType="num">
                                      <p:cBhvr>
                                        <p:cTn id="118" dur="1000" fill="hold"/>
                                        <p:tgtEl>
                                          <p:spTgt spid="5">
                                            <p:txEl>
                                              <p:pRg st="20" end="20"/>
                                            </p:txEl>
                                          </p:spTgt>
                                        </p:tgtEl>
                                        <p:attrNameLst>
                                          <p:attrName>ppt_x</p:attrName>
                                        </p:attrNameLst>
                                      </p:cBhvr>
                                      <p:tavLst>
                                        <p:tav tm="0">
                                          <p:val>
                                            <p:strVal val="#ppt_x"/>
                                          </p:val>
                                        </p:tav>
                                        <p:tav tm="100000">
                                          <p:val>
                                            <p:strVal val="#ppt_x"/>
                                          </p:val>
                                        </p:tav>
                                      </p:tavLst>
                                    </p:anim>
                                    <p:anim calcmode="lin" valueType="num">
                                      <p:cBhvr>
                                        <p:cTn id="119" dur="1000" fill="hold"/>
                                        <p:tgtEl>
                                          <p:spTgt spid="5">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037325" cy="3985706"/>
          </a:xfrm>
          <a:prstGeom prst="rect">
            <a:avLst/>
          </a:prstGeom>
        </p:spPr>
        <p:txBody>
          <a:bodyPr wrap="square">
            <a:spAutoFit/>
          </a:bodyPr>
          <a:lstStyle/>
          <a:p>
            <a:pPr algn="just">
              <a:lnSpc>
                <a:spcPct val="115000"/>
              </a:lnSpc>
              <a:spcAft>
                <a:spcPts val="0"/>
              </a:spcAft>
            </a:pPr>
            <a:r>
              <a:rPr lang="pt-BR" sz="2800" b="1" dirty="0">
                <a:latin typeface="Times New Roman" panose="02020603050405020304" pitchFamily="18" charset="0"/>
                <a:ea typeface="Calibri" panose="020F0502020204030204" pitchFamily="34" charset="0"/>
                <a:cs typeface="Times New Roman" panose="02020603050405020304" pitchFamily="18" charset="0"/>
              </a:rPr>
              <a:t>* Khái quát đặc sắc n</a:t>
            </a:r>
            <a:r>
              <a:rPr lang="pt-BR" sz="2800" b="1" dirty="0">
                <a:effectLst/>
                <a:latin typeface="Times New Roman" panose="02020603050405020304" pitchFamily="18" charset="0"/>
                <a:ea typeface="Calibri" panose="020F0502020204030204" pitchFamily="34" charset="0"/>
                <a:cs typeface="Times New Roman" panose="02020603050405020304" pitchFamily="18" charset="0"/>
              </a:rPr>
              <a:t>ghệ thuật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Nghệ thuật tự sự phát triển: khắc họa nhân vật qua lời nói, hành động, bố cục chặt chẽ, dẫn chuyện tự nhiên.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Kết hợp các phương thức biểu đạt tự sự, biểu cảm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Có sự kết hợp nhuần nhuyễn các yếu tố hiện thực và kì ảo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lời văn biền ngẫu, ngôn ngữ ước lệ</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Đặc biệt có sự sáng tạo các chi tiết nghệ thuật mang giá trị như chi tiết cái bóng.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0" y="3343701"/>
            <a:ext cx="11932693" cy="3678609"/>
          </a:xfrm>
          <a:prstGeom prst="rect">
            <a:avLst/>
          </a:prstGeom>
        </p:spPr>
        <p:txBody>
          <a:bodyPr wrap="square">
            <a:spAutoFit/>
          </a:bodyPr>
          <a:lstStyle/>
          <a:p>
            <a:pPr algn="just">
              <a:lnSpc>
                <a:spcPct val="115000"/>
              </a:lnSpc>
              <a:spcAft>
                <a:spcPts val="0"/>
              </a:spcAft>
            </a:pPr>
            <a:r>
              <a:rPr lang="pt-BR" sz="2800" b="1" dirty="0">
                <a:effectLst/>
                <a:latin typeface="Times New Roman" panose="02020603050405020304" pitchFamily="18" charset="0"/>
                <a:ea typeface="Calibri" panose="020F0502020204030204" pitchFamily="34" charset="0"/>
                <a:cs typeface="Times New Roman" panose="02020603050405020304" pitchFamily="18" charset="0"/>
              </a:rPr>
              <a:t>3. KB</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Qua câu chuyện về cuộc đời oan khuất và cái chết thương tâm của Vũ Nương, Chuyện người con gái Nam Xương thể hiện niềm cảm thương đối với số phận oan nghiệt của người phụ nữ dưới chế độ phong kiến, đồng thời khẳng định vẻ đẹp truyền thống của họ.</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pt-BR" sz="2800" dirty="0">
                <a:effectLst/>
                <a:latin typeface="Times New Roman" panose="02020603050405020304" pitchFamily="18" charset="0"/>
                <a:ea typeface="Calibri" panose="020F0502020204030204" pitchFamily="34" charset="0"/>
                <a:cs typeface="Times New Roman" panose="02020603050405020304" pitchFamily="18" charset="0"/>
              </a:rPr>
              <a:t>- Tác phẩm là một áng văn hay, thành công về nghệ thuật dựng truyện, tạo tình huống, miêu tả nhân vật, kết hợp hài hòa giữa tự sự với trữ tình.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496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fade">
                                      <p:cBhvr>
                                        <p:cTn id="44" dur="1000"/>
                                        <p:tgtEl>
                                          <p:spTgt spid="6">
                                            <p:txEl>
                                              <p:pRg st="0" end="0"/>
                                            </p:txEl>
                                          </p:spTgt>
                                        </p:tgtEl>
                                      </p:cBhvr>
                                    </p:animEffect>
                                    <p:anim calcmode="lin" valueType="num">
                                      <p:cBhvr>
                                        <p:cTn id="4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6">
                                            <p:txEl>
                                              <p:pRg st="2" end="2"/>
                                            </p:txEl>
                                          </p:spTgt>
                                        </p:tgtEl>
                                        <p:attrNameLst>
                                          <p:attrName>style.visibility</p:attrName>
                                        </p:attrNameLst>
                                      </p:cBhvr>
                                      <p:to>
                                        <p:strVal val="visible"/>
                                      </p:to>
                                    </p:set>
                                    <p:animEffect transition="in" filter="fade">
                                      <p:cBhvr>
                                        <p:cTn id="54" dur="1000"/>
                                        <p:tgtEl>
                                          <p:spTgt spid="6">
                                            <p:txEl>
                                              <p:pRg st="2" end="2"/>
                                            </p:txEl>
                                          </p:spTgt>
                                        </p:tgtEl>
                                      </p:cBhvr>
                                    </p:animEffect>
                                    <p:anim calcmode="lin" valueType="num">
                                      <p:cBhvr>
                                        <p:cTn id="5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037325" cy="6853992"/>
          </a:xfrm>
          <a:prstGeom prst="rect">
            <a:avLst/>
          </a:prstGeom>
        </p:spPr>
        <p:txBody>
          <a:bodyPr wrap="square">
            <a:spAutoFit/>
          </a:bodyPr>
          <a:lstStyle/>
          <a:p>
            <a:pPr algn="just">
              <a:lnSpc>
                <a:spcPct val="115000"/>
              </a:lnSpc>
              <a:spcAft>
                <a:spcPts val="0"/>
              </a:spcAft>
            </a:pPr>
            <a:r>
              <a:rPr lang="pt-BR" sz="2400" b="1" u="sng" dirty="0">
                <a:effectLst/>
                <a:latin typeface="Times New Roman" panose="02020603050405020304" pitchFamily="18" charset="0"/>
                <a:ea typeface="Calibri" panose="020F0502020204030204" pitchFamily="34" charset="0"/>
                <a:cs typeface="Times New Roman" panose="02020603050405020304" pitchFamily="18" charset="0"/>
              </a:rPr>
              <a:t>Câu 1: (S.Ô.T /T66,67)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pt-BR" sz="2400" b="1" i="1" u="sng" dirty="0">
                <a:effectLst/>
                <a:latin typeface="Times New Roman" panose="02020603050405020304" pitchFamily="18" charset="0"/>
                <a:ea typeface="Calibri" panose="020F0502020204030204" pitchFamily="34" charset="0"/>
                <a:cs typeface="Times New Roman" panose="02020603050405020304" pitchFamily="18" charset="0"/>
              </a:rPr>
              <a:t>Ý nghĩa nhan đề: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gái</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Xương</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nỗi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oan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khuất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Vũ</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a:effectLst/>
                <a:latin typeface="Times New Roman" panose="02020603050405020304" pitchFamily="18" charset="0"/>
                <a:ea typeface="Calibri" panose="020F0502020204030204" pitchFamily="34" charset="0"/>
                <a:cs typeface="Times New Roman" panose="02020603050405020304" pitchFamily="18" charset="0"/>
              </a:rPr>
              <a:t> 16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gốc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cổ</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chàng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Xương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nay).</a:t>
            </a:r>
          </a:p>
          <a:p>
            <a:pPr marL="180340" algn="just">
              <a:lnSpc>
                <a:spcPct val="115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Thể loại: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quỷ</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vốn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Mạn</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chép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mạn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chép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kì</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cấu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xuôi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sớm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Quốc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Nam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đậm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ước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vọng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1143000" indent="-872490" algn="just">
              <a:lnSpc>
                <a:spcPct val="115000"/>
              </a:lnSpc>
              <a:spcAft>
                <a:spcPts val="0"/>
              </a:spcAft>
            </a:pPr>
            <a:r>
              <a:rPr lang="en-US" sz="2400" dirty="0">
                <a:effectLst/>
                <a:latin typeface=".VnTime" panose="020B7200000000000000" pitchFamily="34" charset="0"/>
                <a:ea typeface="Calibri" panose="020F0502020204030204" pitchFamily="34" charset="0"/>
                <a:cs typeface="Times New Roman" panose="02020603050405020304" pitchFamily="18" charset="0"/>
              </a:rPr>
              <a:t>b.– </a:t>
            </a:r>
            <a:r>
              <a:rPr lang="pt-BR" sz="2400" b="1" i="1" u="sng" dirty="0">
                <a:effectLst/>
                <a:latin typeface="Times New Roman" panose="02020603050405020304" pitchFamily="18" charset="0"/>
                <a:ea typeface="Calibri" panose="020F0502020204030204" pitchFamily="34" charset="0"/>
                <a:cs typeface="Times New Roman" panose="02020603050405020304" pitchFamily="18" charset="0"/>
              </a:rPr>
              <a:t>Chi tiết vừa có tác dụng  “thắt nút” vừa có giá trị “mở nút</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là chi tiết chiếc bóng trên tường.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68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ircle(in)">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circle(in)">
                                      <p:cBhvr>
                                        <p:cTn id="15" dur="20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000"/>
                                        <p:tgtEl>
                                          <p:spTgt spid="4">
                                            <p:txEl>
                                              <p:pRg st="4" end="4"/>
                                            </p:txEl>
                                          </p:spTgt>
                                        </p:tgtEl>
                                      </p:cBhvr>
                                    </p:animEffect>
                                    <p:anim calcmode="lin" valueType="num">
                                      <p:cBhvr>
                                        <p:cTn id="2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anim calcmode="lin" valueType="num">
                                      <p:cBhvr>
                                        <p:cTn id="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fade">
                                      <p:cBhvr>
                                        <p:cTn id="44" dur="1000"/>
                                        <p:tgtEl>
                                          <p:spTgt spid="4">
                                            <p:txEl>
                                              <p:pRg st="8" end="8"/>
                                            </p:txEl>
                                          </p:spTgt>
                                        </p:tgtEl>
                                      </p:cBhvr>
                                    </p:animEffect>
                                    <p:anim calcmode="lin" valueType="num">
                                      <p:cBhvr>
                                        <p:cTn id="45"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en-US" sz="4000" b="1" dirty="0">
                <a:latin typeface="Times New Roman" panose="02020603050405020304" pitchFamily="18" charset="0"/>
                <a:cs typeface="Times New Roman" panose="02020603050405020304" pitchFamily="18" charset="0"/>
              </a:rPr>
              <a:t>I, </a:t>
            </a:r>
            <a:r>
              <a:rPr lang="en-US" sz="4000" b="1" dirty="0" err="1">
                <a:latin typeface="Times New Roman" panose="02020603050405020304" pitchFamily="18" charset="0"/>
                <a:cs typeface="Times New Roman" panose="02020603050405020304" pitchFamily="18" charset="0"/>
              </a:rPr>
              <a:t>Tác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giả</a:t>
            </a:r>
            <a:r>
              <a:rPr lang="en-US" sz="4000" b="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Nguyễn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Dữ</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huyện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Thanh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tỉnh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Dương</a:t>
            </a:r>
            <a:r>
              <a:rPr lang="en-US" sz="4000" dirty="0">
                <a:latin typeface="Times New Roman" panose="02020603050405020304" pitchFamily="18" charset="0"/>
                <a:cs typeface="Times New Roman" panose="02020603050405020304" pitchFamily="18" charset="0"/>
              </a:rPr>
              <a:t>.</a:t>
            </a: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trò</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giỏi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Nguyễn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Bỉnh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Khiêm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nổi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rộng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cao</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Sống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độ</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kiến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mục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nát</a:t>
            </a:r>
            <a:r>
              <a:rPr lang="en-US" sz="4000"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dông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bão</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nổ</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trăm</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miền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cái</a:t>
            </a:r>
            <a:r>
              <a:rPr lang="en-US" sz="4000"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vực</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thẳm</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đời</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nhân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loại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chỉ</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thấy</a:t>
            </a:r>
            <a:r>
              <a:rPr lang="en-US" sz="4000"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bóng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tối</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đùn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ra</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trận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gió</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đen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sau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đỗ</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hương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cống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Nguyễn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Dữ</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chỉ</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năm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lui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ở </a:t>
            </a:r>
            <a:r>
              <a:rPr lang="en-US" sz="4000" dirty="0" err="1">
                <a:latin typeface="Times New Roman" panose="02020603050405020304" pitchFamily="18" charset="0"/>
                <a:cs typeface="Times New Roman" panose="02020603050405020304" pitchFamily="18" charset="0"/>
              </a:rPr>
              <a:t>ẩn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tỏ</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độ</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nản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trước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cuộc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tâm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huyết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nhưng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gặp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thời</a:t>
            </a:r>
            <a:r>
              <a:rPr lang="en-US" sz="4000" dirty="0">
                <a:latin typeface="Times New Roman" panose="02020603050405020304" pitchFamily="18" charset="0"/>
                <a:cs typeface="Times New Roman" panose="02020603050405020304" pitchFamily="18" charset="0"/>
              </a:rPr>
              <a:t>.</a:t>
            </a:r>
          </a:p>
          <a:p>
            <a:pPr marL="0" indent="0" algn="just">
              <a:buNone/>
            </a:pPr>
            <a:endParaRPr lang="en-US" sz="40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flipV="1">
            <a:off x="450761" y="1236373"/>
            <a:ext cx="2318197" cy="25757"/>
          </a:xfrm>
          <a:prstGeom prst="line">
            <a:avLst/>
          </a:prstGeom>
          <a:ln w="38100" cmpd="dbl">
            <a:solidFill>
              <a:srgbClr val="FFFFFF"/>
            </a:solidFill>
          </a:ln>
        </p:spPr>
        <p:style>
          <a:lnRef idx="1">
            <a:schemeClr val="accent5"/>
          </a:lnRef>
          <a:fillRef idx="0">
            <a:schemeClr val="accent5"/>
          </a:fillRef>
          <a:effectRef idx="0">
            <a:schemeClr val="accent5"/>
          </a:effectRef>
          <a:fontRef idx="minor">
            <a:schemeClr val="tx1"/>
          </a:fontRef>
        </p:style>
      </p:cxnSp>
      <p:cxnSp>
        <p:nvCxnSpPr>
          <p:cNvPr id="11" name="Straight Connector 10"/>
          <p:cNvCxnSpPr/>
          <p:nvPr/>
        </p:nvCxnSpPr>
        <p:spPr>
          <a:xfrm flipV="1">
            <a:off x="450761" y="3116687"/>
            <a:ext cx="9221273" cy="36492"/>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450760" y="1236373"/>
            <a:ext cx="2318198"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8459273" y="1262130"/>
            <a:ext cx="3015803"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V="1">
            <a:off x="9672034" y="4752304"/>
            <a:ext cx="2343955" cy="2575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4724399" y="2457719"/>
            <a:ext cx="4947635" cy="2146"/>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644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accent2">
              <a:lumMod val="40000"/>
              <a:lumOff val="60000"/>
            </a:schemeClr>
          </a:solidFill>
        </p:spPr>
        <p:txBody>
          <a:bodyPr>
            <a:noAutofit/>
          </a:bodyPr>
          <a:lstStyle/>
          <a:p>
            <a:pPr marL="0" indent="0" algn="just">
              <a:buNone/>
            </a:pPr>
            <a:r>
              <a:rPr lang="en-US" sz="2600" b="1" u="sng" dirty="0">
                <a:solidFill>
                  <a:srgbClr val="FF0000"/>
                </a:solidFill>
                <a:latin typeface="Times New Roman" panose="02020603050405020304" pitchFamily="18" charset="0"/>
                <a:cs typeface="Times New Roman" panose="02020603050405020304" pitchFamily="18" charset="0"/>
              </a:rPr>
              <a:t>II, </a:t>
            </a:r>
            <a:r>
              <a:rPr lang="en-US" sz="2600" b="1" u="sng" dirty="0" err="1">
                <a:solidFill>
                  <a:srgbClr val="FF0000"/>
                </a:solidFill>
                <a:latin typeface="Times New Roman" panose="02020603050405020304" pitchFamily="18" charset="0"/>
                <a:cs typeface="Times New Roman" panose="02020603050405020304" pitchFamily="18" charset="0"/>
              </a:rPr>
              <a:t>Tác</a:t>
            </a:r>
            <a:r>
              <a:rPr lang="en-US" sz="2600" b="1" u="sng" dirty="0">
                <a:solidFill>
                  <a:srgbClr val="FF0000"/>
                </a:solidFill>
                <a:latin typeface="Times New Roman" panose="02020603050405020304" pitchFamily="18" charset="0"/>
                <a:cs typeface="Times New Roman" panose="02020603050405020304" pitchFamily="18" charset="0"/>
              </a:rPr>
              <a:t> </a:t>
            </a:r>
            <a:r>
              <a:rPr lang="en-US" sz="2600" b="1" u="sng" dirty="0" err="1">
                <a:solidFill>
                  <a:srgbClr val="FF0000"/>
                </a:solidFill>
                <a:latin typeface="Times New Roman" panose="02020603050405020304" pitchFamily="18" charset="0"/>
                <a:cs typeface="Times New Roman" panose="02020603050405020304" pitchFamily="18" charset="0"/>
              </a:rPr>
              <a:t>phẩm</a:t>
            </a:r>
            <a:endParaRPr lang="en-US" sz="2600" b="1" u="sng"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600" b="1" u="sng" dirty="0">
                <a:solidFill>
                  <a:srgbClr val="FF0000"/>
                </a:solidFill>
                <a:latin typeface="Times New Roman" panose="02020603050405020304" pitchFamily="18" charset="0"/>
                <a:cs typeface="Times New Roman" panose="02020603050405020304" pitchFamily="18" charset="0"/>
              </a:rPr>
              <a:t>1. </a:t>
            </a:r>
            <a:r>
              <a:rPr lang="en-US" sz="2600" b="1" u="sng" dirty="0" err="1">
                <a:solidFill>
                  <a:srgbClr val="FF0000"/>
                </a:solidFill>
                <a:latin typeface="Times New Roman" panose="02020603050405020304" pitchFamily="18" charset="0"/>
                <a:cs typeface="Times New Roman" panose="02020603050405020304" pitchFamily="18" charset="0"/>
              </a:rPr>
              <a:t>Thể</a:t>
            </a:r>
            <a:r>
              <a:rPr lang="en-US" sz="2600" b="1" u="sng" dirty="0">
                <a:solidFill>
                  <a:srgbClr val="FF0000"/>
                </a:solidFill>
                <a:latin typeface="Times New Roman" panose="02020603050405020304" pitchFamily="18" charset="0"/>
                <a:cs typeface="Times New Roman" panose="02020603050405020304" pitchFamily="18" charset="0"/>
              </a:rPr>
              <a:t> </a:t>
            </a:r>
            <a:r>
              <a:rPr lang="en-US" sz="2600" b="1" u="sng" dirty="0" err="1">
                <a:solidFill>
                  <a:srgbClr val="FF0000"/>
                </a:solidFill>
                <a:latin typeface="Times New Roman" panose="02020603050405020304" pitchFamily="18" charset="0"/>
                <a:cs typeface="Times New Roman" panose="02020603050405020304" pitchFamily="18" charset="0"/>
              </a:rPr>
              <a:t>loại</a:t>
            </a:r>
            <a:r>
              <a:rPr lang="en-US" sz="2600" b="1" u="sng" dirty="0">
                <a:solidFill>
                  <a:srgbClr val="FF0000"/>
                </a:solidFill>
                <a:latin typeface="Times New Roman" panose="02020603050405020304" pitchFamily="18" charset="0"/>
                <a:cs typeface="Times New Roman" panose="02020603050405020304" pitchFamily="18" charset="0"/>
              </a:rPr>
              <a:t> – </a:t>
            </a:r>
            <a:r>
              <a:rPr lang="en-US" sz="2600" b="1" u="sng" dirty="0" err="1">
                <a:solidFill>
                  <a:srgbClr val="FF0000"/>
                </a:solidFill>
                <a:latin typeface="Times New Roman" panose="02020603050405020304" pitchFamily="18" charset="0"/>
                <a:cs typeface="Times New Roman" panose="02020603050405020304" pitchFamily="18" charset="0"/>
              </a:rPr>
              <a:t>nguồn</a:t>
            </a:r>
            <a:r>
              <a:rPr lang="en-US" sz="2600" b="1" u="sng" dirty="0">
                <a:solidFill>
                  <a:srgbClr val="FF0000"/>
                </a:solidFill>
                <a:latin typeface="Times New Roman" panose="02020603050405020304" pitchFamily="18" charset="0"/>
                <a:cs typeface="Times New Roman" panose="02020603050405020304" pitchFamily="18" charset="0"/>
              </a:rPr>
              <a:t> </a:t>
            </a:r>
            <a:r>
              <a:rPr lang="en-US" sz="2600" b="1" u="sng" dirty="0" err="1">
                <a:solidFill>
                  <a:srgbClr val="FF0000"/>
                </a:solidFill>
                <a:latin typeface="Times New Roman" panose="02020603050405020304" pitchFamily="18" charset="0"/>
                <a:cs typeface="Times New Roman" panose="02020603050405020304" pitchFamily="18" charset="0"/>
              </a:rPr>
              <a:t>gốc</a:t>
            </a:r>
            <a:r>
              <a:rPr lang="en-US" sz="2600" b="1" u="sng" dirty="0">
                <a:solidFill>
                  <a:srgbClr val="FF0000"/>
                </a:solidFill>
                <a:latin typeface="Times New Roman" panose="02020603050405020304" pitchFamily="18" charset="0"/>
                <a:cs typeface="Times New Roman" panose="02020603050405020304" pitchFamily="18" charset="0"/>
              </a:rPr>
              <a:t> </a:t>
            </a:r>
            <a:r>
              <a:rPr lang="en-US" sz="2600" b="1" u="sng" dirty="0" err="1">
                <a:solidFill>
                  <a:srgbClr val="FF0000"/>
                </a:solidFill>
                <a:latin typeface="Times New Roman" panose="02020603050405020304" pitchFamily="18" charset="0"/>
                <a:cs typeface="Times New Roman" panose="02020603050405020304" pitchFamily="18" charset="0"/>
              </a:rPr>
              <a:t>xuất</a:t>
            </a:r>
            <a:r>
              <a:rPr lang="en-US" sz="2600" b="1" u="sng" dirty="0">
                <a:solidFill>
                  <a:srgbClr val="FF0000"/>
                </a:solidFill>
                <a:latin typeface="Times New Roman" panose="02020603050405020304" pitchFamily="18" charset="0"/>
                <a:cs typeface="Times New Roman" panose="02020603050405020304" pitchFamily="18" charset="0"/>
              </a:rPr>
              <a:t> </a:t>
            </a:r>
            <a:r>
              <a:rPr lang="en-US" sz="2600" b="1" u="sng" dirty="0" err="1">
                <a:solidFill>
                  <a:srgbClr val="FF0000"/>
                </a:solidFill>
                <a:latin typeface="Times New Roman" panose="02020603050405020304" pitchFamily="18" charset="0"/>
                <a:cs typeface="Times New Roman" panose="02020603050405020304" pitchFamily="18" charset="0"/>
              </a:rPr>
              <a:t>xứ</a:t>
            </a:r>
            <a:endParaRPr lang="en-US" sz="2600" b="1" u="sng" dirty="0">
              <a:solidFill>
                <a:srgbClr val="FF0000"/>
              </a:solidFill>
              <a:latin typeface="Times New Roman" panose="02020603050405020304" pitchFamily="18" charset="0"/>
              <a:cs typeface="Times New Roman" panose="02020603050405020304" pitchFamily="18" charset="0"/>
            </a:endParaRPr>
          </a:p>
          <a:p>
            <a:pPr algn="just">
              <a:buFontTx/>
              <a:buChar char="-"/>
            </a:pPr>
            <a:r>
              <a:rPr lang="en-US" sz="2600" b="1" dirty="0" err="1">
                <a:solidFill>
                  <a:srgbClr val="0070C0"/>
                </a:solidFill>
                <a:latin typeface="Times New Roman" panose="02020603050405020304" pitchFamily="18" charset="0"/>
                <a:cs typeface="Times New Roman" panose="02020603050405020304" pitchFamily="18" charset="0"/>
              </a:rPr>
              <a:t>Thể</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loại</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Truyện</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truyền</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kì</a:t>
            </a:r>
            <a:endParaRPr lang="en-US" sz="2600" b="1" i="1" dirty="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loại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văn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xuôi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tự</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sự</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có</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nguồn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gốc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từ</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Quốc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thịnh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hành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từ</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Đường</a:t>
            </a:r>
            <a:r>
              <a:rPr lang="en-US" sz="2600" b="1" dirty="0">
                <a:latin typeface="Times New Roman" panose="02020603050405020304" pitchFamily="18" charset="0"/>
                <a:cs typeface="Times New Roman" panose="02020603050405020304" pitchFamily="18" charset="0"/>
              </a:rPr>
              <a:t>.</a:t>
            </a:r>
          </a:p>
          <a:p>
            <a:pPr marL="0" indent="0" algn="just">
              <a:buNone/>
            </a:pP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Truyện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truyền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kì</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thường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mô</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phỏng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những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cốt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truyện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từ</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dân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gian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sau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đó</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được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giả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sắp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xếp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lại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tình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tiết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bồi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đắp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thêm</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cho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nhân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vật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có</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xen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kẽ</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yếu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tố</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kì</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ảo</a:t>
            </a:r>
            <a:r>
              <a:rPr lang="en-US" sz="2600" b="1" dirty="0">
                <a:latin typeface="Times New Roman" panose="02020603050405020304" pitchFamily="18" charset="0"/>
                <a:cs typeface="Times New Roman" panose="02020603050405020304" pitchFamily="18" charset="0"/>
              </a:rPr>
              <a:t>. </a:t>
            </a:r>
          </a:p>
          <a:p>
            <a:pPr algn="just">
              <a:buFontTx/>
              <a:buChar char="-"/>
            </a:pPr>
            <a:r>
              <a:rPr lang="en-US" sz="2600" b="1" dirty="0" err="1">
                <a:solidFill>
                  <a:srgbClr val="0070C0"/>
                </a:solidFill>
                <a:latin typeface="Times New Roman" panose="02020603050405020304" pitchFamily="18" charset="0"/>
                <a:cs typeface="Times New Roman" panose="02020603050405020304" pitchFamily="18" charset="0"/>
              </a:rPr>
              <a:t>Truyện</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Truyền</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kì</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mạn</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i="1" dirty="0" err="1">
                <a:solidFill>
                  <a:srgbClr val="0070C0"/>
                </a:solidFill>
                <a:latin typeface="Times New Roman" panose="02020603050405020304" pitchFamily="18" charset="0"/>
                <a:cs typeface="Times New Roman" panose="02020603050405020304" pitchFamily="18" charset="0"/>
              </a:rPr>
              <a:t>lục</a:t>
            </a:r>
            <a:r>
              <a:rPr lang="en-US" sz="2600" b="1" i="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của</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Nguyễn</a:t>
            </a:r>
            <a:r>
              <a:rPr lang="en-US" sz="2600" b="1" dirty="0">
                <a:solidFill>
                  <a:srgbClr val="0070C0"/>
                </a:solidFill>
                <a:latin typeface="Times New Roman" panose="02020603050405020304" pitchFamily="18" charset="0"/>
                <a:cs typeface="Times New Roman" panose="02020603050405020304" pitchFamily="18" charset="0"/>
              </a:rPr>
              <a:t> </a:t>
            </a:r>
            <a:r>
              <a:rPr lang="en-US" sz="2600" b="1" dirty="0" err="1">
                <a:solidFill>
                  <a:srgbClr val="0070C0"/>
                </a:solidFill>
                <a:latin typeface="Times New Roman" panose="02020603050405020304" pitchFamily="18" charset="0"/>
                <a:cs typeface="Times New Roman" panose="02020603050405020304" pitchFamily="18" charset="0"/>
              </a:rPr>
              <a:t>Dữ</a:t>
            </a:r>
            <a:endParaRPr lang="en-US" sz="2600" b="1" dirty="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Ghi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chép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tản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mạn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những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chuyện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kì</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lạ</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được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lưu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truyền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trong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dân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gian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thường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có</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yếu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tố</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kì</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ảo</a:t>
            </a:r>
            <a:r>
              <a:rPr lang="en-US" sz="2600" b="1" dirty="0">
                <a:latin typeface="Times New Roman" panose="02020603050405020304" pitchFamily="18" charset="0"/>
                <a:cs typeface="Times New Roman" panose="02020603050405020304" pitchFamily="18" charset="0"/>
              </a:rPr>
              <a:t>.</a:t>
            </a:r>
          </a:p>
          <a:p>
            <a:pPr marL="0" indent="0" algn="just">
              <a:buNone/>
            </a:pP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Gồm</a:t>
            </a:r>
            <a:r>
              <a:rPr lang="en-US" sz="2600" b="1" dirty="0">
                <a:latin typeface="Times New Roman" panose="02020603050405020304" pitchFamily="18" charset="0"/>
                <a:cs typeface="Times New Roman" panose="02020603050405020304" pitchFamily="18" charset="0"/>
              </a:rPr>
              <a:t> 20 </a:t>
            </a:r>
            <a:r>
              <a:rPr lang="en-US" sz="2600" b="1" dirty="0" err="1">
                <a:latin typeface="Times New Roman" panose="02020603050405020304" pitchFamily="18" charset="0"/>
                <a:cs typeface="Times New Roman" panose="02020603050405020304" pitchFamily="18" charset="0"/>
              </a:rPr>
              <a:t>truyện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ra</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khoảng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đầu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thế</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kỉ</a:t>
            </a:r>
            <a:r>
              <a:rPr lang="en-US" sz="2600" b="1" dirty="0">
                <a:latin typeface="Times New Roman" panose="02020603050405020304" pitchFamily="18" charset="0"/>
                <a:cs typeface="Times New Roman" panose="02020603050405020304" pitchFamily="18" charset="0"/>
              </a:rPr>
              <a:t> XVI ( </a:t>
            </a:r>
            <a:r>
              <a:rPr lang="en-US" sz="2600" b="1" dirty="0" err="1">
                <a:latin typeface="Times New Roman" panose="02020603050405020304" pitchFamily="18" charset="0"/>
                <a:cs typeface="Times New Roman" panose="02020603050405020304" pitchFamily="18" charset="0"/>
              </a:rPr>
              <a:t>thời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kì</a:t>
            </a:r>
            <a:r>
              <a:rPr lang="en-US" sz="2600" b="1" dirty="0">
                <a:latin typeface="Times New Roman" panose="02020603050405020304" pitchFamily="18" charset="0"/>
                <a:cs typeface="Times New Roman" panose="02020603050405020304" pitchFamily="18" charset="0"/>
              </a:rPr>
              <a:t> XHPK </a:t>
            </a:r>
            <a:r>
              <a:rPr lang="en-US" sz="2600" b="1" dirty="0" err="1">
                <a:latin typeface="Times New Roman" panose="02020603050405020304" pitchFamily="18" charset="0"/>
                <a:cs typeface="Times New Roman" panose="02020603050405020304" pitchFamily="18" charset="0"/>
              </a:rPr>
              <a:t>suy</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vong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những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mâu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thuẫn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hội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trở</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lên</a:t>
            </a:r>
            <a:r>
              <a:rPr lang="en-US" sz="2600" b="1" dirty="0">
                <a:latin typeface="Times New Roman" panose="02020603050405020304" pitchFamily="18" charset="0"/>
                <a:cs typeface="Times New Roman" panose="02020603050405020304" pitchFamily="18" charset="0"/>
              </a:rPr>
              <a:t> gay </a:t>
            </a:r>
            <a:r>
              <a:rPr lang="en-US" sz="2600" b="1" dirty="0" err="1">
                <a:latin typeface="Times New Roman" panose="02020603050405020304" pitchFamily="18" charset="0"/>
                <a:cs typeface="Times New Roman" panose="02020603050405020304" pitchFamily="18" charset="0"/>
              </a:rPr>
              <a:t>gắt</a:t>
            </a:r>
            <a:r>
              <a:rPr lang="vi-VN" sz="2600" b="1"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a:t>
            </a:r>
          </a:p>
          <a:p>
            <a:pPr marL="0" indent="0" algn="just">
              <a:buNone/>
            </a:pPr>
            <a:r>
              <a:rPr lang="en-US" sz="2600" b="1" dirty="0">
                <a:latin typeface="Times New Roman" panose="02020603050405020304" pitchFamily="18" charset="0"/>
                <a:cs typeface="Times New Roman" panose="02020603050405020304" pitchFamily="18" charset="0"/>
              </a:rPr>
              <a:t>+ NV </a:t>
            </a:r>
            <a:r>
              <a:rPr lang="en-US" sz="2600" b="1" dirty="0" err="1">
                <a:latin typeface="Times New Roman" panose="02020603050405020304" pitchFamily="18" charset="0"/>
                <a:cs typeface="Times New Roman" panose="02020603050405020304" pitchFamily="18" charset="0"/>
              </a:rPr>
              <a:t>chính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hầu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hết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những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phụ</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nữ</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đức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hạnh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khát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khao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một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cuộc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yên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bình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hạnh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phúc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nhưng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bị</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thế</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lực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tàn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bạo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lễ</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giáo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phong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kiến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khắc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nghiệt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xô</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đẩy</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những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cảnh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ngộ</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éo</a:t>
            </a:r>
            <a:r>
              <a:rPr lang="en-US" sz="2600" b="1" dirty="0">
                <a:latin typeface="Times New Roman" panose="02020603050405020304" pitchFamily="18" charset="0"/>
                <a:cs typeface="Times New Roman" panose="02020603050405020304" pitchFamily="18" charset="0"/>
              </a:rPr>
              <a:t> le, </a:t>
            </a:r>
            <a:r>
              <a:rPr lang="en-US" sz="2600" b="1" dirty="0" err="1">
                <a:latin typeface="Times New Roman" panose="02020603050405020304" pitchFamily="18" charset="0"/>
                <a:cs typeface="Times New Roman" panose="02020603050405020304" pitchFamily="18" charset="0"/>
              </a:rPr>
              <a:t>oan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khuất</a:t>
            </a:r>
            <a:r>
              <a:rPr lang="en-US" sz="2600" b="1" dirty="0">
                <a:latin typeface="Times New Roman" panose="02020603050405020304" pitchFamily="18" charset="0"/>
                <a:cs typeface="Times New Roman" panose="02020603050405020304" pitchFamily="18" charset="0"/>
              </a:rPr>
              <a:t>.</a:t>
            </a:r>
          </a:p>
          <a:p>
            <a:pPr marL="0" indent="0" algn="just">
              <a:buNone/>
            </a:pPr>
            <a:endParaRPr lang="en-US"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9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92D050"/>
          </a:solidFill>
        </p:spPr>
        <p:txBody>
          <a:bodyPr>
            <a:noAutofit/>
          </a:bodyPr>
          <a:lstStyle/>
          <a:p>
            <a:pPr algn="just">
              <a:buFontTx/>
              <a:buChar char="-"/>
            </a:pPr>
            <a:r>
              <a:rPr lang="en-US" sz="4000" b="1" i="1" dirty="0" err="1">
                <a:solidFill>
                  <a:srgbClr val="0070C0"/>
                </a:solidFill>
                <a:latin typeface="Times New Roman" panose="02020603050405020304" pitchFamily="18" charset="0"/>
                <a:cs typeface="Times New Roman" panose="02020603050405020304" pitchFamily="18" charset="0"/>
              </a:rPr>
              <a:t>Chuyện</a:t>
            </a:r>
            <a:r>
              <a:rPr lang="en-US" sz="4000" b="1" i="1" dirty="0">
                <a:solidFill>
                  <a:srgbClr val="0070C0"/>
                </a:solidFill>
                <a:latin typeface="Times New Roman" panose="02020603050405020304" pitchFamily="18" charset="0"/>
                <a:cs typeface="Times New Roman" panose="02020603050405020304" pitchFamily="18" charset="0"/>
              </a:rPr>
              <a:t> </a:t>
            </a:r>
            <a:r>
              <a:rPr lang="en-US" sz="4000" b="1" i="1" dirty="0" err="1">
                <a:solidFill>
                  <a:srgbClr val="0070C0"/>
                </a:solidFill>
                <a:latin typeface="Times New Roman" panose="02020603050405020304" pitchFamily="18" charset="0"/>
                <a:cs typeface="Times New Roman" panose="02020603050405020304" pitchFamily="18" charset="0"/>
              </a:rPr>
              <a:t>người</a:t>
            </a:r>
            <a:r>
              <a:rPr lang="en-US" sz="4000" b="1" i="1" dirty="0">
                <a:solidFill>
                  <a:srgbClr val="0070C0"/>
                </a:solidFill>
                <a:latin typeface="Times New Roman" panose="02020603050405020304" pitchFamily="18" charset="0"/>
                <a:cs typeface="Times New Roman" panose="02020603050405020304" pitchFamily="18" charset="0"/>
              </a:rPr>
              <a:t> con </a:t>
            </a:r>
            <a:r>
              <a:rPr lang="en-US" sz="4000" b="1" i="1" dirty="0" err="1">
                <a:solidFill>
                  <a:srgbClr val="0070C0"/>
                </a:solidFill>
                <a:latin typeface="Times New Roman" panose="02020603050405020304" pitchFamily="18" charset="0"/>
                <a:cs typeface="Times New Roman" panose="02020603050405020304" pitchFamily="18" charset="0"/>
              </a:rPr>
              <a:t>gái</a:t>
            </a:r>
            <a:r>
              <a:rPr lang="en-US" sz="4000" b="1" i="1" dirty="0">
                <a:solidFill>
                  <a:srgbClr val="0070C0"/>
                </a:solidFill>
                <a:latin typeface="Times New Roman" panose="02020603050405020304" pitchFamily="18" charset="0"/>
                <a:cs typeface="Times New Roman" panose="02020603050405020304" pitchFamily="18" charset="0"/>
              </a:rPr>
              <a:t> Nam </a:t>
            </a:r>
            <a:r>
              <a:rPr lang="en-US" sz="4000" b="1" i="1" dirty="0" err="1">
                <a:solidFill>
                  <a:srgbClr val="0070C0"/>
                </a:solidFill>
                <a:latin typeface="Times New Roman" panose="02020603050405020304" pitchFamily="18" charset="0"/>
                <a:cs typeface="Times New Roman" panose="02020603050405020304" pitchFamily="18" charset="0"/>
              </a:rPr>
              <a:t>Xương</a:t>
            </a:r>
            <a:r>
              <a:rPr lang="en-US" sz="4000" b="1" i="1" dirty="0">
                <a:solidFill>
                  <a:srgbClr val="0070C0"/>
                </a:solidFill>
                <a:latin typeface="Times New Roman" panose="02020603050405020304" pitchFamily="18" charset="0"/>
                <a:cs typeface="Times New Roman" panose="02020603050405020304" pitchFamily="18" charset="0"/>
              </a:rPr>
              <a:t>:</a:t>
            </a:r>
            <a:endParaRPr lang="en-US" sz="4000" i="1" dirty="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Xuất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xứ</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truyện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thứ</a:t>
            </a:r>
            <a:r>
              <a:rPr lang="en-US" sz="4000" b="1" dirty="0">
                <a:latin typeface="Times New Roman" panose="02020603050405020304" pitchFamily="18" charset="0"/>
                <a:cs typeface="Times New Roman" panose="02020603050405020304" pitchFamily="18" charset="0"/>
              </a:rPr>
              <a:t> 16 </a:t>
            </a:r>
            <a:r>
              <a:rPr lang="en-US" sz="4000" b="1" dirty="0" err="1">
                <a:latin typeface="Times New Roman" panose="02020603050405020304" pitchFamily="18" charset="0"/>
                <a:cs typeface="Times New Roman" panose="02020603050405020304" pitchFamily="18" charset="0"/>
              </a:rPr>
              <a:t>trong</a:t>
            </a:r>
            <a:r>
              <a:rPr lang="en-US" sz="4000" b="1" dirty="0">
                <a:latin typeface="Times New Roman" panose="02020603050405020304" pitchFamily="18" charset="0"/>
                <a:cs typeface="Times New Roman" panose="02020603050405020304" pitchFamily="18" charset="0"/>
              </a:rPr>
              <a:t> 20 </a:t>
            </a:r>
            <a:r>
              <a:rPr lang="en-US" sz="4000" b="1" dirty="0" err="1">
                <a:latin typeface="Times New Roman" panose="02020603050405020304" pitchFamily="18" charset="0"/>
                <a:cs typeface="Times New Roman" panose="02020603050405020304" pitchFamily="18" charset="0"/>
              </a:rPr>
              <a:t>truyện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Truyền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kì</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mạn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lục</a:t>
            </a:r>
            <a:r>
              <a:rPr lang="en-US" sz="4000" b="1" dirty="0">
                <a:latin typeface="Times New Roman" panose="02020603050405020304" pitchFamily="18" charset="0"/>
                <a:cs typeface="Times New Roman" panose="02020603050405020304" pitchFamily="18" charset="0"/>
              </a:rPr>
              <a:t>”</a:t>
            </a:r>
          </a:p>
          <a:p>
            <a:pPr marL="0" indent="0">
              <a:buNone/>
            </a:pP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Nguồn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gốc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Chuyện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người</a:t>
            </a:r>
            <a:r>
              <a:rPr lang="en-US" sz="4000" b="1" i="1" dirty="0">
                <a:latin typeface="Times New Roman" panose="02020603050405020304" pitchFamily="18" charset="0"/>
                <a:cs typeface="Times New Roman" panose="02020603050405020304" pitchFamily="18" charset="0"/>
              </a:rPr>
              <a:t> con </a:t>
            </a:r>
            <a:r>
              <a:rPr lang="en-US" sz="4000" b="1" i="1" dirty="0" err="1">
                <a:latin typeface="Times New Roman" panose="02020603050405020304" pitchFamily="18" charset="0"/>
                <a:cs typeface="Times New Roman" panose="02020603050405020304" pitchFamily="18" charset="0"/>
              </a:rPr>
              <a:t>gái</a:t>
            </a:r>
            <a:r>
              <a:rPr lang="en-US" sz="4000" b="1" i="1" dirty="0">
                <a:latin typeface="Times New Roman" panose="02020603050405020304" pitchFamily="18" charset="0"/>
                <a:cs typeface="Times New Roman" panose="02020603050405020304" pitchFamily="18" charset="0"/>
              </a:rPr>
              <a:t> Nam </a:t>
            </a:r>
            <a:r>
              <a:rPr lang="en-US" sz="4000" b="1" i="1" dirty="0" err="1">
                <a:latin typeface="Times New Roman" panose="02020603050405020304" pitchFamily="18" charset="0"/>
                <a:cs typeface="Times New Roman" panose="02020603050405020304" pitchFamily="18" charset="0"/>
              </a:rPr>
              <a:t>Xương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có</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nguồn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gốc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từ</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một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truyện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cổ</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tích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Việt</a:t>
            </a:r>
            <a:r>
              <a:rPr lang="en-US" sz="4000" b="1" dirty="0">
                <a:latin typeface="Times New Roman" panose="02020603050405020304" pitchFamily="18" charset="0"/>
                <a:cs typeface="Times New Roman" panose="02020603050405020304" pitchFamily="18" charset="0"/>
              </a:rPr>
              <a:t> Nam </a:t>
            </a:r>
            <a:r>
              <a:rPr lang="en-US" sz="4000" b="1" dirty="0" err="1">
                <a:latin typeface="Times New Roman" panose="02020603050405020304" pitchFamily="18" charset="0"/>
                <a:cs typeface="Times New Roman" panose="02020603050405020304" pitchFamily="18" charset="0"/>
              </a:rPr>
              <a:t>có</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tên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là</a:t>
            </a:r>
            <a:r>
              <a:rPr lang="en-US" sz="4000" b="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Vợ</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chàng</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Trương</a:t>
            </a:r>
            <a:r>
              <a:rPr lang="en-US" sz="4000" b="1" dirty="0">
                <a:latin typeface="Times New Roman" panose="02020603050405020304" pitchFamily="18" charset="0"/>
                <a:cs typeface="Times New Roman" panose="02020603050405020304" pitchFamily="18" charset="0"/>
              </a:rPr>
              <a:t>”.</a:t>
            </a:r>
          </a:p>
          <a:p>
            <a:pPr marL="0" indent="0" algn="just">
              <a:buNone/>
            </a:pPr>
            <a:r>
              <a:rPr lang="en-US" sz="4000" dirty="0">
                <a:latin typeface="Times New Roman" panose="02020603050405020304" pitchFamily="18" charset="0"/>
                <a:cs typeface="Times New Roman" panose="02020603050405020304" pitchFamily="18" charset="0"/>
              </a:rPr>
              <a:t>– So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truyện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tích</a:t>
            </a:r>
            <a:r>
              <a:rPr lang="en-US" sz="4000"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Vợ</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chàng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Trương</a:t>
            </a:r>
            <a:r>
              <a:rPr lang="en-US" sz="4000" dirty="0">
                <a:latin typeface="Times New Roman" panose="02020603050405020304" pitchFamily="18" charset="0"/>
                <a:cs typeface="Times New Roman" panose="02020603050405020304" pitchFamily="18" charset="0"/>
              </a:rPr>
              <a:t>”</a:t>
            </a:r>
            <a:r>
              <a:rPr lang="vi-VN" sz="4000" dirty="0">
                <a:latin typeface="Times New Roman" panose="02020603050405020304" pitchFamily="18" charset="0"/>
                <a:cs typeface="Times New Roman" panose="02020603050405020304" pitchFamily="18" charset="0"/>
              </a:rPr>
              <a:t> thì</a:t>
            </a:r>
            <a:r>
              <a:rPr lang="en-US" sz="4000"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Chuyện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người</a:t>
            </a:r>
            <a:r>
              <a:rPr lang="en-US" sz="4000" i="1" dirty="0">
                <a:latin typeface="Times New Roman" panose="02020603050405020304" pitchFamily="18" charset="0"/>
                <a:cs typeface="Times New Roman" panose="02020603050405020304" pitchFamily="18" charset="0"/>
              </a:rPr>
              <a:t> con </a:t>
            </a:r>
            <a:r>
              <a:rPr lang="en-US" sz="4000" i="1" dirty="0" err="1">
                <a:latin typeface="Times New Roman" panose="02020603050405020304" pitchFamily="18" charset="0"/>
                <a:cs typeface="Times New Roman" panose="02020603050405020304" pitchFamily="18" charset="0"/>
              </a:rPr>
              <a:t>gái</a:t>
            </a:r>
            <a:r>
              <a:rPr lang="en-US" sz="4000" i="1" dirty="0">
                <a:latin typeface="Times New Roman" panose="02020603050405020304" pitchFamily="18" charset="0"/>
                <a:cs typeface="Times New Roman" panose="02020603050405020304" pitchFamily="18" charset="0"/>
              </a:rPr>
              <a:t> Nam </a:t>
            </a:r>
            <a:r>
              <a:rPr lang="en-US" sz="4000" i="1" dirty="0" err="1">
                <a:latin typeface="Times New Roman" panose="02020603050405020304" pitchFamily="18" charset="0"/>
                <a:cs typeface="Times New Roman" panose="02020603050405020304" pitchFamily="18" charset="0"/>
              </a:rPr>
              <a:t>Xương</a:t>
            </a:r>
            <a:r>
              <a:rPr lang="en-US" sz="4000" i="1"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sâu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sắc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hứng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văn</a:t>
            </a:r>
            <a:r>
              <a:rPr lang="en-US" sz="4000" dirty="0">
                <a:latin typeface="Times New Roman" panose="02020603050405020304" pitchFamily="18" charset="0"/>
                <a:cs typeface="Times New Roman" panose="02020603050405020304" pitchFamily="18" charset="0"/>
              </a:rPr>
              <a:t>.</a:t>
            </a:r>
          </a:p>
          <a:p>
            <a:pPr marL="0" indent="0" algn="just">
              <a:buNone/>
            </a:pP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Nội</a:t>
            </a:r>
            <a:r>
              <a:rPr lang="en-US" sz="4000" b="1" dirty="0">
                <a:solidFill>
                  <a:srgbClr val="FF0000"/>
                </a:solidFill>
                <a:latin typeface="Times New Roman" panose="02020603050405020304" pitchFamily="18" charset="0"/>
                <a:cs typeface="Times New Roman" panose="02020603050405020304" pitchFamily="18" charset="0"/>
              </a:rPr>
              <a:t> dung</a:t>
            </a:r>
            <a:r>
              <a:rPr lang="en-US" sz="4000"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kể</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về</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cuộc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cái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chết</a:t>
            </a:r>
            <a:r>
              <a:rPr lang="en-US" sz="4000" b="1" dirty="0">
                <a:latin typeface="Times New Roman" panose="02020603050405020304" pitchFamily="18" charset="0"/>
                <a:cs typeface="Times New Roman" panose="02020603050405020304" pitchFamily="18" charset="0"/>
              </a:rPr>
              <a:t> bi </a:t>
            </a:r>
            <a:r>
              <a:rPr lang="en-US" sz="4000" b="1" dirty="0" err="1">
                <a:latin typeface="Times New Roman" panose="02020603050405020304" pitchFamily="18" charset="0"/>
                <a:cs typeface="Times New Roman" panose="02020603050405020304" pitchFamily="18" charset="0"/>
              </a:rPr>
              <a:t>thương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Vũ</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Thị</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Thiết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con </a:t>
            </a:r>
            <a:r>
              <a:rPr lang="en-US" sz="4000" b="1" dirty="0" err="1">
                <a:latin typeface="Times New Roman" panose="02020603050405020304" pitchFamily="18" charset="0"/>
                <a:cs typeface="Times New Roman" panose="02020603050405020304" pitchFamily="18" charset="0"/>
              </a:rPr>
              <a:t>gái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quê</a:t>
            </a:r>
            <a:r>
              <a:rPr lang="en-US" sz="4000" b="1" dirty="0">
                <a:latin typeface="Times New Roman" panose="02020603050405020304" pitchFamily="18" charset="0"/>
                <a:cs typeface="Times New Roman" panose="02020603050405020304" pitchFamily="18" charset="0"/>
              </a:rPr>
              <a:t> ở Nam </a:t>
            </a:r>
            <a:r>
              <a:rPr lang="en-US" sz="4000" b="1" dirty="0" err="1">
                <a:latin typeface="Times New Roman" panose="02020603050405020304" pitchFamily="18" charset="0"/>
                <a:cs typeface="Times New Roman" panose="02020603050405020304" pitchFamily="18" charset="0"/>
              </a:rPr>
              <a:t>Xương</a:t>
            </a:r>
            <a:r>
              <a:rPr lang="en-US"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9770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accent2">
              <a:lumMod val="40000"/>
              <a:lumOff val="60000"/>
            </a:schemeClr>
          </a:solidFill>
        </p:spPr>
        <p:txBody>
          <a:bodyPr>
            <a:noAutofit/>
          </a:bodyPr>
          <a:lstStyle/>
          <a:p>
            <a:pPr marL="0" indent="0">
              <a:buNone/>
            </a:pPr>
            <a:r>
              <a:rPr lang="en-US" sz="4800" b="1" dirty="0">
                <a:solidFill>
                  <a:srgbClr val="FF0000"/>
                </a:solidFill>
                <a:latin typeface="Times New Roman" panose="02020603050405020304" pitchFamily="18" charset="0"/>
                <a:cs typeface="Times New Roman" panose="02020603050405020304" pitchFamily="18" charset="0"/>
              </a:rPr>
              <a:t>3. </a:t>
            </a:r>
            <a:r>
              <a:rPr lang="en-US" sz="4800" b="1" dirty="0" err="1">
                <a:solidFill>
                  <a:srgbClr val="FF0000"/>
                </a:solidFill>
                <a:latin typeface="Times New Roman" panose="02020603050405020304" pitchFamily="18" charset="0"/>
                <a:cs typeface="Times New Roman" panose="02020603050405020304" pitchFamily="18" charset="0"/>
              </a:rPr>
              <a:t>Phương</a:t>
            </a: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thức</a:t>
            </a: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biểu</a:t>
            </a: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đạt</a:t>
            </a:r>
            <a:r>
              <a:rPr lang="en-US" sz="4800" dirty="0">
                <a:latin typeface="Times New Roman" panose="02020603050405020304" pitchFamily="18" charset="0"/>
                <a:cs typeface="Times New Roman" panose="02020603050405020304" pitchFamily="18" charset="0"/>
              </a:rPr>
              <a:t>:</a:t>
            </a:r>
          </a:p>
          <a:p>
            <a:pPr marL="0" indent="0">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Tự</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sự</a:t>
            </a:r>
            <a:r>
              <a:rPr lang="en-US" sz="4800" dirty="0">
                <a:latin typeface="Times New Roman" panose="02020603050405020304" pitchFamily="18" charset="0"/>
                <a:cs typeface="Times New Roman" panose="02020603050405020304" pitchFamily="18" charset="0"/>
              </a:rPr>
              <a:t> + </a:t>
            </a:r>
            <a:r>
              <a:rPr lang="en-US" sz="4800" dirty="0" err="1">
                <a:latin typeface="Times New Roman" panose="02020603050405020304" pitchFamily="18" charset="0"/>
                <a:cs typeface="Times New Roman" panose="02020603050405020304" pitchFamily="18" charset="0"/>
              </a:rPr>
              <a:t>yếu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tố</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miêu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tả</a:t>
            </a:r>
            <a:r>
              <a:rPr lang="en-US" sz="4800" dirty="0">
                <a:latin typeface="Times New Roman" panose="02020603050405020304" pitchFamily="18" charset="0"/>
                <a:cs typeface="Times New Roman" panose="02020603050405020304" pitchFamily="18" charset="0"/>
              </a:rPr>
              <a:t>.</a:t>
            </a:r>
          </a:p>
          <a:p>
            <a:pPr marL="914400" indent="-914400">
              <a:buAutoNum type="arabicPeriod" startAt="4"/>
            </a:pPr>
            <a:r>
              <a:rPr lang="en-US" sz="4800" b="1" dirty="0" err="1">
                <a:solidFill>
                  <a:srgbClr val="FF0000"/>
                </a:solidFill>
                <a:latin typeface="Times New Roman" panose="02020603050405020304" pitchFamily="18" charset="0"/>
                <a:cs typeface="Times New Roman" panose="02020603050405020304" pitchFamily="18" charset="0"/>
              </a:rPr>
              <a:t>Ngôi</a:t>
            </a: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p>
          <a:p>
            <a:pPr marL="0" indent="0">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Truyện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được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theo</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ngôi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thứ</a:t>
            </a:r>
            <a:r>
              <a:rPr lang="en-US" sz="4800" dirty="0">
                <a:latin typeface="Times New Roman" panose="02020603050405020304" pitchFamily="18" charset="0"/>
                <a:cs typeface="Times New Roman" panose="02020603050405020304" pitchFamily="18" charset="0"/>
              </a:rPr>
              <a:t> 3</a:t>
            </a:r>
          </a:p>
          <a:p>
            <a:pPr marL="0" indent="0">
              <a:buNone/>
            </a:pPr>
            <a:r>
              <a:rPr lang="en-US" sz="4800" dirty="0">
                <a:latin typeface="Times New Roman" panose="02020603050405020304" pitchFamily="18" charset="0"/>
                <a:cs typeface="Times New Roman" panose="02020603050405020304" pitchFamily="18" charset="0"/>
              </a:rPr>
              <a:t>-</a:t>
            </a:r>
            <a:r>
              <a:rPr lang="en-US" sz="4800" dirty="0" err="1">
                <a:latin typeface="Times New Roman" panose="02020603050405020304" pitchFamily="18" charset="0"/>
                <a:cs typeface="Times New Roman" panose="02020603050405020304" pitchFamily="18" charset="0"/>
              </a:rPr>
              <a:t>Tác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dụng</a:t>
            </a:r>
            <a:r>
              <a:rPr lang="en-US" sz="4800" dirty="0">
                <a:latin typeface="Times New Roman" panose="02020603050405020304" pitchFamily="18" charset="0"/>
                <a:cs typeface="Times New Roman" panose="02020603050405020304" pitchFamily="18" charset="0"/>
              </a:rPr>
              <a:t>: </a:t>
            </a:r>
          </a:p>
          <a:p>
            <a:pPr marL="0" indent="0">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Tạo</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tính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chân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thực</a:t>
            </a:r>
            <a:endParaRPr lang="en-US" sz="4800" dirty="0">
              <a:latin typeface="Times New Roman" panose="02020603050405020304" pitchFamily="18" charset="0"/>
              <a:cs typeface="Times New Roman" panose="02020603050405020304" pitchFamily="18" charset="0"/>
            </a:endParaRPr>
          </a:p>
          <a:p>
            <a:pPr marL="0" indent="0">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Không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gian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truyện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được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mở</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rộng</a:t>
            </a:r>
            <a:endParaRPr lang="en-US" sz="4800" dirty="0">
              <a:latin typeface="Times New Roman" panose="02020603050405020304" pitchFamily="18" charset="0"/>
              <a:cs typeface="Times New Roman" panose="02020603050405020304" pitchFamily="18" charset="0"/>
            </a:endParaRPr>
          </a:p>
          <a:p>
            <a:pPr marL="0" indent="0">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Người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kể</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dễ</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dàng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đan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xen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những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suy</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nghĩ</a:t>
            </a:r>
            <a:r>
              <a:rPr lang="en-US" sz="4800" dirty="0">
                <a:latin typeface="Times New Roman" panose="02020603050405020304" pitchFamily="18" charset="0"/>
                <a:cs typeface="Times New Roman" panose="02020603050405020304" pitchFamily="18" charset="0"/>
              </a:rPr>
              <a:t>,</a:t>
            </a:r>
          </a:p>
          <a:p>
            <a:pPr marL="0" indent="0">
              <a:buNone/>
            </a:pPr>
            <a:r>
              <a:rPr lang="en-US" sz="4800" dirty="0" err="1">
                <a:latin typeface="Times New Roman" panose="02020603050405020304" pitchFamily="18" charset="0"/>
                <a:cs typeface="Times New Roman" panose="02020603050405020304" pitchFamily="18" charset="0"/>
              </a:rPr>
              <a:t>bình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luận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làm</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câu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chuyện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thêm</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sinh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động</a:t>
            </a:r>
            <a:r>
              <a:rPr lang="en-US" sz="4800" dirty="0">
                <a:latin typeface="Times New Roman" panose="02020603050405020304" pitchFamily="18" charset="0"/>
                <a:cs typeface="Times New Roman" panose="02020603050405020304" pitchFamily="18" charset="0"/>
              </a:rPr>
              <a:t>.</a:t>
            </a:r>
          </a:p>
          <a:p>
            <a:pPr marL="0" indent="0">
              <a:buNone/>
            </a:pP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15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Autofit/>
          </a:bodyPr>
          <a:lstStyle/>
          <a:p>
            <a:pPr marL="0" indent="0">
              <a:lnSpc>
                <a:spcPct val="100000"/>
              </a:lnSpc>
              <a:buNone/>
            </a:pPr>
            <a:r>
              <a:rPr lang="en-US" sz="4800" b="1" u="sng" dirty="0">
                <a:solidFill>
                  <a:srgbClr val="FF0000"/>
                </a:solidFill>
                <a:latin typeface="Times New Roman" panose="02020603050405020304" pitchFamily="18" charset="0"/>
                <a:cs typeface="Times New Roman" panose="02020603050405020304" pitchFamily="18" charset="0"/>
              </a:rPr>
              <a:t>5. </a:t>
            </a:r>
            <a:r>
              <a:rPr lang="en-US" sz="4800" b="1" u="sng" dirty="0" err="1">
                <a:solidFill>
                  <a:srgbClr val="FF0000"/>
                </a:solidFill>
                <a:latin typeface="Times New Roman" panose="02020603050405020304" pitchFamily="18" charset="0"/>
                <a:cs typeface="Times New Roman" panose="02020603050405020304" pitchFamily="18" charset="0"/>
              </a:rPr>
              <a:t>Bố</a:t>
            </a:r>
            <a:r>
              <a:rPr lang="en-US" sz="4800" b="1" u="sng" dirty="0">
                <a:solidFill>
                  <a:srgbClr val="FF0000"/>
                </a:solidFill>
                <a:latin typeface="Times New Roman" panose="02020603050405020304" pitchFamily="18" charset="0"/>
                <a:cs typeface="Times New Roman" panose="02020603050405020304" pitchFamily="18" charset="0"/>
              </a:rPr>
              <a:t> </a:t>
            </a:r>
            <a:r>
              <a:rPr lang="en-US" sz="4800" b="1" u="sng" dirty="0" err="1">
                <a:solidFill>
                  <a:srgbClr val="FF0000"/>
                </a:solidFill>
                <a:latin typeface="Times New Roman" panose="02020603050405020304" pitchFamily="18" charset="0"/>
                <a:cs typeface="Times New Roman" panose="02020603050405020304" pitchFamily="18" charset="0"/>
              </a:rPr>
              <a:t>cục</a:t>
            </a:r>
            <a:r>
              <a:rPr lang="en-US" sz="4800" b="1" u="sng" dirty="0">
                <a:solidFill>
                  <a:srgbClr val="FF0000"/>
                </a:solidFill>
                <a:latin typeface="Times New Roman" panose="02020603050405020304" pitchFamily="18" charset="0"/>
                <a:cs typeface="Times New Roman" panose="02020603050405020304" pitchFamily="18" charset="0"/>
              </a:rPr>
              <a:t>: </a:t>
            </a:r>
            <a:r>
              <a:rPr lang="en-US" sz="4800" b="1" u="sng" dirty="0">
                <a:latin typeface="Times New Roman" panose="02020603050405020304" pitchFamily="18" charset="0"/>
                <a:cs typeface="Times New Roman" panose="02020603050405020304" pitchFamily="18" charset="0"/>
              </a:rPr>
              <a:t>3 </a:t>
            </a:r>
            <a:r>
              <a:rPr lang="en-US" sz="4800" b="1" u="sng" dirty="0" err="1">
                <a:latin typeface="Times New Roman" panose="02020603050405020304" pitchFamily="18" charset="0"/>
                <a:cs typeface="Times New Roman" panose="02020603050405020304" pitchFamily="18" charset="0"/>
              </a:rPr>
              <a:t>phần</a:t>
            </a:r>
            <a:r>
              <a:rPr lang="en-US" sz="4800" b="1" u="sng" dirty="0">
                <a:latin typeface="Times New Roman" panose="02020603050405020304" pitchFamily="18" charset="0"/>
                <a:cs typeface="Times New Roman" panose="02020603050405020304" pitchFamily="18" charset="0"/>
              </a:rPr>
              <a:t>:</a:t>
            </a:r>
            <a:endParaRPr lang="en-US" sz="4800" b="1" dirty="0">
              <a:latin typeface="Times New Roman" panose="02020603050405020304" pitchFamily="18" charset="0"/>
              <a:cs typeface="Times New Roman" panose="02020603050405020304" pitchFamily="18" charset="0"/>
            </a:endParaRPr>
          </a:p>
          <a:p>
            <a:pPr marL="0" indent="0" algn="just">
              <a:lnSpc>
                <a:spcPct val="100000"/>
              </a:lnSpc>
              <a:buNone/>
            </a:pPr>
            <a:r>
              <a:rPr lang="en-US" sz="4800" b="1" dirty="0">
                <a:solidFill>
                  <a:srgbClr val="0070C0"/>
                </a:solidFill>
                <a:latin typeface="Times New Roman" panose="02020603050405020304" pitchFamily="18" charset="0"/>
                <a:cs typeface="Times New Roman" panose="02020603050405020304" pitchFamily="18" charset="0"/>
              </a:rPr>
              <a:t>– </a:t>
            </a:r>
            <a:r>
              <a:rPr lang="en-US" sz="4800" b="1" dirty="0" err="1">
                <a:solidFill>
                  <a:srgbClr val="0070C0"/>
                </a:solidFill>
                <a:latin typeface="Times New Roman" panose="02020603050405020304" pitchFamily="18" charset="0"/>
                <a:cs typeface="Times New Roman" panose="02020603050405020304" pitchFamily="18" charset="0"/>
              </a:rPr>
              <a:t>Phần</a:t>
            </a:r>
            <a:r>
              <a:rPr lang="en-US" sz="4800" b="1" dirty="0">
                <a:solidFill>
                  <a:srgbClr val="0070C0"/>
                </a:solidFill>
                <a:latin typeface="Times New Roman" panose="02020603050405020304" pitchFamily="18" charset="0"/>
                <a:cs typeface="Times New Roman" panose="02020603050405020304" pitchFamily="18" charset="0"/>
              </a:rPr>
              <a:t> 1</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Từ</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đầu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đến</a:t>
            </a:r>
            <a:r>
              <a:rPr lang="en-US" sz="4800" dirty="0">
                <a:latin typeface="Times New Roman" panose="02020603050405020304" pitchFamily="18" charset="0"/>
                <a:cs typeface="Times New Roman" panose="02020603050405020304" pitchFamily="18" charset="0"/>
              </a:rPr>
              <a:t>…”lo </a:t>
            </a:r>
            <a:r>
              <a:rPr lang="en-US" sz="4800" dirty="0" err="1">
                <a:latin typeface="Times New Roman" panose="02020603050405020304" pitchFamily="18" charset="0"/>
                <a:cs typeface="Times New Roman" panose="02020603050405020304" pitchFamily="18" charset="0"/>
              </a:rPr>
              <a:t>liệu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như</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đối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với</a:t>
            </a:r>
            <a:r>
              <a:rPr lang="en-US" sz="4800" dirty="0">
                <a:latin typeface="Times New Roman" panose="02020603050405020304" pitchFamily="18" charset="0"/>
                <a:cs typeface="Times New Roman" panose="02020603050405020304" pitchFamily="18" charset="0"/>
              </a:rPr>
              <a:t> cha </a:t>
            </a:r>
            <a:r>
              <a:rPr lang="en-US" sz="4800" dirty="0" err="1">
                <a:latin typeface="Times New Roman" panose="02020603050405020304" pitchFamily="18" charset="0"/>
                <a:cs typeface="Times New Roman" panose="02020603050405020304" pitchFamily="18" charset="0"/>
              </a:rPr>
              <a:t>mẹ</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đẻ</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mình</a:t>
            </a:r>
            <a:r>
              <a:rPr lang="en-US" sz="4800" dirty="0">
                <a:latin typeface="Times New Roman" panose="02020603050405020304" pitchFamily="18" charset="0"/>
                <a:cs typeface="Times New Roman" panose="02020603050405020304" pitchFamily="18" charset="0"/>
              </a:rPr>
              <a:t>”:</a:t>
            </a:r>
            <a:r>
              <a:rPr lang="en-US" sz="4800" b="1" dirty="0" err="1">
                <a:latin typeface="Times New Roman" panose="02020603050405020304" pitchFamily="18" charset="0"/>
                <a:cs typeface="Times New Roman" panose="02020603050405020304" pitchFamily="18" charset="0"/>
              </a:rPr>
              <a:t>Cuộc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hôn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nhân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giữa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Trương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Sinh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và</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Vũ</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Nương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những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phẩm</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chất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tốt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đẹp</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của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Vũ</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Nương</a:t>
            </a:r>
            <a:r>
              <a:rPr lang="en-US" sz="4800" b="1" dirty="0">
                <a:latin typeface="Times New Roman" panose="02020603050405020304" pitchFamily="18" charset="0"/>
                <a:cs typeface="Times New Roman" panose="02020603050405020304" pitchFamily="18" charset="0"/>
              </a:rPr>
              <a:t>.</a:t>
            </a:r>
          </a:p>
          <a:p>
            <a:pPr marL="0" indent="0">
              <a:lnSpc>
                <a:spcPct val="100000"/>
              </a:lnSpc>
              <a:buNone/>
            </a:pPr>
            <a:r>
              <a:rPr lang="en-US" sz="4800" dirty="0">
                <a:solidFill>
                  <a:srgbClr val="0070C0"/>
                </a:solidFill>
                <a:latin typeface="Times New Roman" panose="02020603050405020304" pitchFamily="18" charset="0"/>
                <a:cs typeface="Times New Roman" panose="02020603050405020304" pitchFamily="18" charset="0"/>
              </a:rPr>
              <a:t>–</a:t>
            </a:r>
            <a:r>
              <a:rPr lang="en-US" sz="4800" dirty="0">
                <a:latin typeface="Times New Roman" panose="02020603050405020304" pitchFamily="18" charset="0"/>
                <a:cs typeface="Times New Roman" panose="02020603050405020304" pitchFamily="18" charset="0"/>
              </a:rPr>
              <a:t> </a:t>
            </a:r>
            <a:r>
              <a:rPr lang="en-US" sz="4800" b="1" dirty="0" err="1">
                <a:solidFill>
                  <a:srgbClr val="0070C0"/>
                </a:solidFill>
                <a:latin typeface="Times New Roman" panose="02020603050405020304" pitchFamily="18" charset="0"/>
                <a:cs typeface="Times New Roman" panose="02020603050405020304" pitchFamily="18" charset="0"/>
              </a:rPr>
              <a:t>Phần</a:t>
            </a:r>
            <a:r>
              <a:rPr lang="en-US" sz="4800" b="1" dirty="0">
                <a:solidFill>
                  <a:srgbClr val="0070C0"/>
                </a:solidFill>
                <a:latin typeface="Times New Roman" panose="02020603050405020304" pitchFamily="18" charset="0"/>
                <a:cs typeface="Times New Roman" panose="02020603050405020304" pitchFamily="18" charset="0"/>
              </a:rPr>
              <a:t> 2</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Tiếp</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đến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nhưng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việc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trót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đã</a:t>
            </a:r>
            <a:r>
              <a:rPr lang="en-US" sz="4800" dirty="0">
                <a:latin typeface="Times New Roman" panose="02020603050405020304" pitchFamily="18" charset="0"/>
                <a:cs typeface="Times New Roman" panose="02020603050405020304" pitchFamily="18" charset="0"/>
              </a:rPr>
              <a:t> qua </a:t>
            </a:r>
            <a:r>
              <a:rPr lang="en-US" sz="4800" dirty="0" err="1">
                <a:latin typeface="Times New Roman" panose="02020603050405020304" pitchFamily="18" charset="0"/>
                <a:cs typeface="Times New Roman" panose="02020603050405020304" pitchFamily="18" charset="0"/>
              </a:rPr>
              <a:t>rồi</a:t>
            </a:r>
            <a:r>
              <a:rPr lang="en-US" sz="4800" dirty="0">
                <a:latin typeface="Times New Roman" panose="02020603050405020304" pitchFamily="18" charset="0"/>
                <a:cs typeface="Times New Roman" panose="02020603050405020304" pitchFamily="18" charset="0"/>
              </a:rPr>
              <a:t>!” : </a:t>
            </a:r>
            <a:r>
              <a:rPr lang="en-US" sz="4800" b="1" dirty="0" err="1">
                <a:latin typeface="Times New Roman" panose="02020603050405020304" pitchFamily="18" charset="0"/>
                <a:cs typeface="Times New Roman" panose="02020603050405020304" pitchFamily="18" charset="0"/>
              </a:rPr>
              <a:t>Nỗi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oan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của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Vũ</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Nương</a:t>
            </a:r>
            <a:r>
              <a:rPr lang="en-US" sz="4800" dirty="0">
                <a:latin typeface="Times New Roman" panose="02020603050405020304" pitchFamily="18" charset="0"/>
                <a:cs typeface="Times New Roman" panose="02020603050405020304" pitchFamily="18" charset="0"/>
              </a:rPr>
              <a:t>.</a:t>
            </a:r>
          </a:p>
          <a:p>
            <a:pPr marL="0" indent="0">
              <a:lnSpc>
                <a:spcPct val="100000"/>
              </a:lnSpc>
              <a:buNone/>
            </a:pPr>
            <a:r>
              <a:rPr lang="en-US" sz="4800" b="1" dirty="0">
                <a:solidFill>
                  <a:srgbClr val="0070C0"/>
                </a:solidFill>
                <a:latin typeface="Times New Roman" panose="02020603050405020304" pitchFamily="18" charset="0"/>
                <a:cs typeface="Times New Roman" panose="02020603050405020304" pitchFamily="18" charset="0"/>
              </a:rPr>
              <a:t>– </a:t>
            </a:r>
            <a:r>
              <a:rPr lang="en-US" sz="4800" b="1" dirty="0" err="1">
                <a:solidFill>
                  <a:srgbClr val="0070C0"/>
                </a:solidFill>
                <a:latin typeface="Times New Roman" panose="02020603050405020304" pitchFamily="18" charset="0"/>
                <a:cs typeface="Times New Roman" panose="02020603050405020304" pitchFamily="18" charset="0"/>
              </a:rPr>
              <a:t>Phần</a:t>
            </a:r>
            <a:r>
              <a:rPr lang="en-US" sz="4800" b="1" dirty="0">
                <a:solidFill>
                  <a:srgbClr val="0070C0"/>
                </a:solidFill>
                <a:latin typeface="Times New Roman" panose="02020603050405020304" pitchFamily="18" charset="0"/>
                <a:cs typeface="Times New Roman" panose="02020603050405020304" pitchFamily="18" charset="0"/>
              </a:rPr>
              <a:t> 3</a:t>
            </a:r>
            <a:r>
              <a:rPr lang="en-US" sz="4800" b="1"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Còn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lại</a:t>
            </a:r>
            <a:r>
              <a:rPr lang="en-US" sz="4800" dirty="0">
                <a:latin typeface="Times New Roman" panose="02020603050405020304" pitchFamily="18" charset="0"/>
                <a:cs typeface="Times New Roman" panose="02020603050405020304" pitchFamily="18" charset="0"/>
              </a:rPr>
              <a:t> : </a:t>
            </a:r>
            <a:r>
              <a:rPr lang="en-US" sz="4800" b="1" dirty="0" err="1">
                <a:latin typeface="Times New Roman" panose="02020603050405020304" pitchFamily="18" charset="0"/>
                <a:cs typeface="Times New Roman" panose="02020603050405020304" pitchFamily="18" charset="0"/>
              </a:rPr>
              <a:t>Vũ</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Nương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được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giải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oan</a:t>
            </a:r>
            <a:r>
              <a:rPr lang="en-US" sz="4800" dirty="0">
                <a:latin typeface="Times New Roman" panose="02020603050405020304" pitchFamily="18" charset="0"/>
                <a:cs typeface="Times New Roman" panose="02020603050405020304" pitchFamily="18" charset="0"/>
              </a:rPr>
              <a:t>.</a:t>
            </a:r>
          </a:p>
          <a:p>
            <a:pPr marL="0" indent="0">
              <a:lnSpc>
                <a:spcPct val="100000"/>
              </a:lnSpc>
              <a:buNone/>
            </a:pP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87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1285" y="51517"/>
            <a:ext cx="2907315" cy="238259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5339" y="2696230"/>
            <a:ext cx="2975019" cy="215636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40" y="51517"/>
            <a:ext cx="3023054" cy="229243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50" y="2495614"/>
            <a:ext cx="3035644" cy="2385478"/>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33773" y="2594554"/>
            <a:ext cx="2588653" cy="2282445"/>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50312" y="2495615"/>
            <a:ext cx="2989774" cy="2385478"/>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388699" y="90152"/>
            <a:ext cx="2678805" cy="2382592"/>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97592" y="90153"/>
            <a:ext cx="3022766" cy="2382591"/>
          </a:xfrm>
          <a:prstGeom prst="rect">
            <a:avLst/>
          </a:prstGeom>
        </p:spPr>
      </p:pic>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00445" y="4994114"/>
            <a:ext cx="2756303" cy="1767294"/>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240" y="4994114"/>
            <a:ext cx="3035643" cy="1767294"/>
          </a:xfrm>
          <a:prstGeom prst="rect">
            <a:avLst/>
          </a:prstGeom>
        </p:spPr>
      </p:pic>
      <p:pic>
        <p:nvPicPr>
          <p:cNvPr id="18" name="Picture 1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326450" y="4922678"/>
            <a:ext cx="2803301" cy="1880316"/>
          </a:xfrm>
          <a:prstGeom prst="rect">
            <a:avLst/>
          </a:prstGeom>
        </p:spPr>
      </p:pic>
      <p:pic>
        <p:nvPicPr>
          <p:cNvPr id="19" name="Picture 1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152675" y="4876999"/>
            <a:ext cx="3112598" cy="1971675"/>
          </a:xfrm>
          <a:prstGeom prst="rect">
            <a:avLst/>
          </a:prstGeom>
        </p:spPr>
      </p:pic>
    </p:spTree>
    <p:extLst>
      <p:ext uri="{BB962C8B-B14F-4D97-AF65-F5344CB8AC3E}">
        <p14:creationId xmlns:p14="http://schemas.microsoft.com/office/powerpoint/2010/main" val="62040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ircle(in)">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circle(in)">
                                      <p:cBhvr>
                                        <p:cTn id="52" dur="2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circle(in)">
                                      <p:cBhvr>
                                        <p:cTn id="57" dur="20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circle(in)">
                                      <p:cBhvr>
                                        <p:cTn id="6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accent1">
              <a:lumMod val="20000"/>
              <a:lumOff val="80000"/>
            </a:schemeClr>
          </a:solidFill>
        </p:spPr>
        <p:txBody>
          <a:bodyPr>
            <a:noAutofit/>
          </a:bodyPr>
          <a:lstStyle/>
          <a:p>
            <a:pPr marL="0" indent="0" algn="just">
              <a:buNone/>
            </a:pPr>
            <a:r>
              <a:rPr lang="en-US" sz="3600" b="1" u="sng" dirty="0">
                <a:solidFill>
                  <a:srgbClr val="FF0000"/>
                </a:solidFill>
                <a:latin typeface="Times New Roman" panose="02020603050405020304" pitchFamily="18" charset="0"/>
                <a:cs typeface="Times New Roman" panose="02020603050405020304" pitchFamily="18" charset="0"/>
              </a:rPr>
              <a:t>6. </a:t>
            </a:r>
            <a:r>
              <a:rPr lang="en-US" sz="3600" b="1" u="sng" dirty="0" err="1">
                <a:solidFill>
                  <a:srgbClr val="FF0000"/>
                </a:solidFill>
                <a:latin typeface="Times New Roman" panose="02020603050405020304" pitchFamily="18" charset="0"/>
                <a:cs typeface="Times New Roman" panose="02020603050405020304" pitchFamily="18" charset="0"/>
              </a:rPr>
              <a:t>Tóm</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tắt</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văn</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bản</a:t>
            </a:r>
            <a:r>
              <a:rPr lang="en-US" sz="3600" b="1" u="sng" dirty="0">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a:t>
            </a:r>
            <a:r>
              <a:rPr lang="en-US" sz="3600" i="1" dirty="0" err="1">
                <a:latin typeface="Times New Roman" panose="02020603050405020304" pitchFamily="18" charset="0"/>
                <a:cs typeface="Times New Roman" panose="02020603050405020304" pitchFamily="18" charset="0"/>
              </a:rPr>
              <a:t>Chuyện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người</a:t>
            </a:r>
            <a:r>
              <a:rPr lang="en-US" sz="3600" i="1" dirty="0">
                <a:latin typeface="Times New Roman" panose="02020603050405020304" pitchFamily="18" charset="0"/>
                <a:cs typeface="Times New Roman" panose="02020603050405020304" pitchFamily="18" charset="0"/>
              </a:rPr>
              <a:t> con </a:t>
            </a:r>
            <a:r>
              <a:rPr lang="en-US" sz="3600" i="1" dirty="0" err="1">
                <a:latin typeface="Times New Roman" panose="02020603050405020304" pitchFamily="18" charset="0"/>
                <a:cs typeface="Times New Roman" panose="02020603050405020304" pitchFamily="18" charset="0"/>
              </a:rPr>
              <a:t>gái</a:t>
            </a:r>
            <a:r>
              <a:rPr lang="en-US" sz="3600" i="1" dirty="0">
                <a:latin typeface="Times New Roman" panose="02020603050405020304" pitchFamily="18" charset="0"/>
                <a:cs typeface="Times New Roman" panose="02020603050405020304" pitchFamily="18" charset="0"/>
              </a:rPr>
              <a:t> Nam </a:t>
            </a:r>
            <a:r>
              <a:rPr lang="en-US" sz="3600" i="1" dirty="0" err="1">
                <a:latin typeface="Times New Roman" panose="02020603050405020304" pitchFamily="18" charset="0"/>
                <a:cs typeface="Times New Roman" panose="02020603050405020304" pitchFamily="18" charset="0"/>
              </a:rPr>
              <a:t>Xương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khuất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thiếu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phụ</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thùy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đẹp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chưa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nàng</a:t>
            </a:r>
            <a:r>
              <a:rPr lang="en-US" sz="3600" dirty="0">
                <a:latin typeface="Times New Roman" panose="02020603050405020304" pitchFamily="18" charset="0"/>
                <a:cs typeface="Times New Roman" panose="02020603050405020304" pitchFamily="18" charset="0"/>
              </a:rPr>
              <a:t> ở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phụng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dưỡng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mẹ</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nuôi</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nhỏ</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dỗ</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tối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thường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bóng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tường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cha </a:t>
            </a:r>
            <a:r>
              <a:rPr lang="en-US" sz="3600" dirty="0" err="1">
                <a:latin typeface="Times New Roman" panose="02020603050405020304" pitchFamily="18" charset="0"/>
                <a:cs typeface="Times New Roman" panose="02020603050405020304" pitchFamily="18" charset="0"/>
              </a:rPr>
              <a:t>nó.Khi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lúc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mẹ</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đứa</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bấy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giờ</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đang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nói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vẫn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Sẵn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tính</a:t>
            </a:r>
            <a:r>
              <a:rPr lang="en-US" sz="3600" dirty="0">
                <a:latin typeface="Times New Roman" panose="02020603050405020304" pitchFamily="18" charset="0"/>
                <a:cs typeface="Times New Roman" panose="02020603050405020304" pitchFamily="18" charset="0"/>
              </a:rPr>
              <a:t> hay </a:t>
            </a:r>
            <a:r>
              <a:rPr lang="en-US" sz="3600" dirty="0" err="1">
                <a:latin typeface="Times New Roman" panose="02020603050405020304" pitchFamily="18" charset="0"/>
                <a:cs typeface="Times New Roman" panose="02020603050405020304" pitchFamily="18" charset="0"/>
              </a:rPr>
              <a:t>ghen</a:t>
            </a:r>
            <a:r>
              <a:rPr lang="en-US" sz="3600" dirty="0">
                <a:latin typeface="Times New Roman" panose="02020603050405020304" pitchFamily="18" charset="0"/>
                <a:cs typeface="Times New Roman" panose="02020603050405020304" pitchFamily="18" charset="0"/>
              </a:rPr>
              <a:t>, nay </a:t>
            </a:r>
            <a:r>
              <a:rPr lang="en-US" sz="3600" dirty="0" err="1">
                <a:latin typeface="Times New Roman" panose="02020603050405020304" pitchFamily="18" charset="0"/>
                <a:cs typeface="Times New Roman" panose="02020603050405020304" pitchFamily="18" charset="0"/>
              </a:rPr>
              <a:t>thêm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lầm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nhiếc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đuổi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Phẫn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uất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chạy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Giang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vẫn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nỗi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muộn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nàng</a:t>
            </a:r>
            <a:r>
              <a:rPr lang="en-US" sz="3600" dirty="0">
                <a:latin typeface="Times New Roman" panose="02020603050405020304" pitchFamily="18" charset="0"/>
                <a:cs typeface="Times New Roman" panose="02020603050405020304" pitchFamily="18" charset="0"/>
              </a:rPr>
              <a:t>.</a:t>
            </a:r>
          </a:p>
          <a:p>
            <a:pPr marL="0" indent="0" algn="just">
              <a:buNone/>
            </a:pPr>
            <a:endParaRPr lang="en-US" sz="3600" dirty="0"/>
          </a:p>
        </p:txBody>
      </p:sp>
    </p:spTree>
    <p:extLst>
      <p:ext uri="{BB962C8B-B14F-4D97-AF65-F5344CB8AC3E}">
        <p14:creationId xmlns:p14="http://schemas.microsoft.com/office/powerpoint/2010/main" val="91315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573207"/>
            <a:ext cx="1058750" cy="2187423"/>
          </a:xfrm>
          <a:prstGeom prst="roundRect">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latin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vật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Nương</a:t>
            </a:r>
            <a:endParaRPr lang="en-US" b="1" dirty="0">
              <a:latin typeface="Times New Roman" panose="02020603050405020304" pitchFamily="18" charset="0"/>
              <a:cs typeface="Times New Roman" panose="02020603050405020304" pitchFamily="18" charset="0"/>
            </a:endParaRPr>
          </a:p>
        </p:txBody>
      </p:sp>
      <p:cxnSp>
        <p:nvCxnSpPr>
          <p:cNvPr id="9" name="Straight Arrow Connector 8"/>
          <p:cNvCxnSpPr>
            <a:stCxn id="4" idx="3"/>
          </p:cNvCxnSpPr>
          <p:nvPr/>
        </p:nvCxnSpPr>
        <p:spPr>
          <a:xfrm flipV="1">
            <a:off x="1058750" y="1429556"/>
            <a:ext cx="383683" cy="123736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442433" y="1184856"/>
            <a:ext cx="2215167" cy="579550"/>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latin typeface="Times New Roman" panose="02020603050405020304" pitchFamily="18" charset="0"/>
                <a:cs typeface="Times New Roman" panose="02020603050405020304" pitchFamily="18" charset="0"/>
              </a:rPr>
              <a:t>Hoàn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cảnh</a:t>
            </a:r>
            <a:endParaRPr lang="en-US" b="1" dirty="0">
              <a:latin typeface="Times New Roman" panose="02020603050405020304" pitchFamily="18" charset="0"/>
              <a:cs typeface="Times New Roman" panose="02020603050405020304" pitchFamily="18" charset="0"/>
            </a:endParaRPr>
          </a:p>
        </p:txBody>
      </p:sp>
      <p:cxnSp>
        <p:nvCxnSpPr>
          <p:cNvPr id="11" name="Straight Arrow Connector 10"/>
          <p:cNvCxnSpPr>
            <a:stCxn id="4" idx="3"/>
          </p:cNvCxnSpPr>
          <p:nvPr/>
        </p:nvCxnSpPr>
        <p:spPr>
          <a:xfrm>
            <a:off x="1058750" y="2666919"/>
            <a:ext cx="384042" cy="12166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1416404" y="2538913"/>
            <a:ext cx="2215167" cy="579550"/>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latin typeface="Times New Roman" panose="02020603050405020304" pitchFamily="18" charset="0"/>
                <a:cs typeface="Times New Roman" panose="02020603050405020304" pitchFamily="18" charset="0"/>
              </a:rPr>
              <a:t>Phẩm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chất</a:t>
            </a:r>
            <a:endParaRPr lang="en-US" b="1" dirty="0">
              <a:latin typeface="Times New Roman" panose="02020603050405020304" pitchFamily="18" charset="0"/>
              <a:cs typeface="Times New Roman" panose="02020603050405020304" pitchFamily="18" charset="0"/>
            </a:endParaRPr>
          </a:p>
        </p:txBody>
      </p:sp>
      <p:sp>
        <p:nvSpPr>
          <p:cNvPr id="16" name="Rounded Rectangle 15"/>
          <p:cNvSpPr/>
          <p:nvPr/>
        </p:nvSpPr>
        <p:spPr>
          <a:xfrm>
            <a:off x="858175" y="4848421"/>
            <a:ext cx="1500553" cy="579550"/>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latin typeface="Times New Roman" panose="02020603050405020304" pitchFamily="18" charset="0"/>
                <a:cs typeface="Times New Roman" panose="02020603050405020304" pitchFamily="18" charset="0"/>
              </a:rPr>
              <a:t>Số</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phận</a:t>
            </a:r>
            <a:endParaRPr lang="en-US" b="1" dirty="0">
              <a:latin typeface="Times New Roman" panose="02020603050405020304" pitchFamily="18" charset="0"/>
              <a:cs typeface="Times New Roman" panose="02020603050405020304" pitchFamily="18" charset="0"/>
            </a:endParaRPr>
          </a:p>
        </p:txBody>
      </p:sp>
      <p:cxnSp>
        <p:nvCxnSpPr>
          <p:cNvPr id="17" name="Straight Arrow Connector 16"/>
          <p:cNvCxnSpPr>
            <a:stCxn id="4" idx="3"/>
          </p:cNvCxnSpPr>
          <p:nvPr/>
        </p:nvCxnSpPr>
        <p:spPr>
          <a:xfrm>
            <a:off x="1058750" y="2666919"/>
            <a:ext cx="499594" cy="218440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340923" y="733220"/>
            <a:ext cx="964572" cy="45163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27" idx="1"/>
          </p:cNvCxnSpPr>
          <p:nvPr/>
        </p:nvCxnSpPr>
        <p:spPr>
          <a:xfrm flipV="1">
            <a:off x="2369921" y="289576"/>
            <a:ext cx="1087564" cy="88260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3457485" y="91589"/>
            <a:ext cx="3972631" cy="395974"/>
          </a:xfrm>
          <a:prstGeom prst="roundRect">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Xã</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hội</a:t>
            </a:r>
            <a:r>
              <a:rPr lang="en-US" dirty="0">
                <a:solidFill>
                  <a:schemeClr val="tx1"/>
                </a:solidFill>
                <a:latin typeface="Times New Roman" panose="02020603050405020304" pitchFamily="18" charset="0"/>
                <a:cs typeface="Times New Roman" panose="02020603050405020304" pitchFamily="18" charset="0"/>
              </a:rPr>
              <a:t> PK </a:t>
            </a:r>
            <a:r>
              <a:rPr lang="en-US" dirty="0" err="1">
                <a:solidFill>
                  <a:schemeClr val="tx1"/>
                </a:solidFill>
                <a:latin typeface="Times New Roman" panose="02020603050405020304" pitchFamily="18" charset="0"/>
                <a:cs typeface="Times New Roman" panose="02020603050405020304" pitchFamily="18" charset="0"/>
              </a:rPr>
              <a:t>thối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nát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trọng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nam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khinh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nữ</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8" name="Rounded Rectangle 27"/>
          <p:cNvSpPr/>
          <p:nvPr/>
        </p:nvSpPr>
        <p:spPr>
          <a:xfrm>
            <a:off x="3349898" y="593113"/>
            <a:ext cx="3343422" cy="389953"/>
          </a:xfrm>
          <a:prstGeom prst="roundRect">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GĐ </a:t>
            </a:r>
            <a:r>
              <a:rPr lang="en-US" dirty="0" err="1">
                <a:latin typeface="Times New Roman" panose="02020603050405020304" pitchFamily="18" charset="0"/>
                <a:cs typeface="Times New Roman" panose="02020603050405020304" pitchFamily="18" charset="0"/>
              </a:rPr>
              <a:t>vợ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li </a:t>
            </a:r>
            <a:r>
              <a:rPr lang="en-US" dirty="0" err="1">
                <a:latin typeface="Times New Roman" panose="02020603050405020304" pitchFamily="18" charset="0"/>
                <a:cs typeface="Times New Roman" panose="02020603050405020304" pitchFamily="18" charset="0"/>
              </a:rPr>
              <a:t>tán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endParaRPr lang="en-US" dirty="0">
              <a:latin typeface="Times New Roman" panose="02020603050405020304" pitchFamily="18" charset="0"/>
              <a:cs typeface="Times New Roman" panose="02020603050405020304" pitchFamily="18" charset="0"/>
            </a:endParaRPr>
          </a:p>
        </p:txBody>
      </p:sp>
      <p:cxnSp>
        <p:nvCxnSpPr>
          <p:cNvPr id="30" name="Straight Arrow Connector 29"/>
          <p:cNvCxnSpPr>
            <a:endCxn id="36" idx="1"/>
          </p:cNvCxnSpPr>
          <p:nvPr/>
        </p:nvCxnSpPr>
        <p:spPr>
          <a:xfrm flipV="1">
            <a:off x="3669536" y="1559943"/>
            <a:ext cx="383683" cy="116850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37" idx="1"/>
          </p:cNvCxnSpPr>
          <p:nvPr/>
        </p:nvCxnSpPr>
        <p:spPr>
          <a:xfrm flipV="1">
            <a:off x="3692228" y="2500661"/>
            <a:ext cx="424985" cy="22958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683623" y="2741713"/>
            <a:ext cx="293275" cy="53794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4053219" y="1270168"/>
            <a:ext cx="2215167" cy="579550"/>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Đẹp</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người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đẹp</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nết</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7" name="Rounded Rectangle 36"/>
          <p:cNvSpPr/>
          <p:nvPr/>
        </p:nvSpPr>
        <p:spPr>
          <a:xfrm>
            <a:off x="4117213" y="2279802"/>
            <a:ext cx="2215167" cy="441718"/>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Người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vợ</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chung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thủy</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8" name="Rounded Rectangle 37"/>
          <p:cNvSpPr/>
          <p:nvPr/>
        </p:nvSpPr>
        <p:spPr>
          <a:xfrm>
            <a:off x="4002921" y="3188837"/>
            <a:ext cx="2173838" cy="473443"/>
          </a:xfrm>
          <a:prstGeom prst="roundRect">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Người</a:t>
            </a:r>
            <a:r>
              <a:rPr lang="en-US" dirty="0">
                <a:solidFill>
                  <a:schemeClr val="tx1"/>
                </a:solidFill>
                <a:latin typeface="Times New Roman" panose="02020603050405020304" pitchFamily="18" charset="0"/>
                <a:cs typeface="Times New Roman" panose="02020603050405020304" pitchFamily="18" charset="0"/>
              </a:rPr>
              <a:t> con </a:t>
            </a:r>
            <a:r>
              <a:rPr lang="en-US" dirty="0" err="1">
                <a:solidFill>
                  <a:schemeClr val="tx1"/>
                </a:solidFill>
                <a:latin typeface="Times New Roman" panose="02020603050405020304" pitchFamily="18" charset="0"/>
                <a:cs typeface="Times New Roman" panose="02020603050405020304" pitchFamily="18" charset="0"/>
              </a:rPr>
              <a:t>dâu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thảo</a:t>
            </a:r>
            <a:endParaRPr lang="en-US" dirty="0">
              <a:solidFill>
                <a:schemeClr val="tx1"/>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3654376" y="2712947"/>
            <a:ext cx="199368" cy="140162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3754060" y="4051442"/>
            <a:ext cx="2222680" cy="547483"/>
          </a:xfrm>
          <a:prstGeom prst="roundRect">
            <a:avLst>
              <a:gd name="adj" fmla="val 50000"/>
            </a:avLst>
          </a:prstGeom>
          <a:solidFill>
            <a:srgbClr val="FFFF0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Người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mẹ</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hiền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hậu</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3" name="Rounded Rectangle 42"/>
          <p:cNvSpPr/>
          <p:nvPr/>
        </p:nvSpPr>
        <p:spPr>
          <a:xfrm>
            <a:off x="3476164" y="4694869"/>
            <a:ext cx="2515676" cy="424015"/>
          </a:xfrm>
          <a:prstGeom prst="roundRect">
            <a:avLst/>
          </a:prstGeom>
          <a:solidFill>
            <a:schemeClr val="accent4"/>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Nạn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PK</a:t>
            </a:r>
          </a:p>
        </p:txBody>
      </p:sp>
      <p:sp>
        <p:nvSpPr>
          <p:cNvPr id="44" name="Rounded Rectangle 43"/>
          <p:cNvSpPr/>
          <p:nvPr/>
        </p:nvSpPr>
        <p:spPr>
          <a:xfrm>
            <a:off x="3456711" y="5245235"/>
            <a:ext cx="2215167" cy="480004"/>
          </a:xfrm>
          <a:prstGeom prst="roundRect">
            <a:avLst/>
          </a:prstGeom>
          <a:solidFill>
            <a:schemeClr val="accent4"/>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Nạn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ctranh</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nghĩa</a:t>
            </a:r>
            <a:endParaRPr lang="en-US" dirty="0">
              <a:latin typeface="Times New Roman" panose="02020603050405020304" pitchFamily="18" charset="0"/>
              <a:cs typeface="Times New Roman" panose="02020603050405020304" pitchFamily="18" charset="0"/>
            </a:endParaRPr>
          </a:p>
        </p:txBody>
      </p:sp>
      <p:sp>
        <p:nvSpPr>
          <p:cNvPr id="45" name="Rounded Rectangle 44"/>
          <p:cNvSpPr/>
          <p:nvPr/>
        </p:nvSpPr>
        <p:spPr>
          <a:xfrm>
            <a:off x="450760" y="5683703"/>
            <a:ext cx="2215167" cy="400938"/>
          </a:xfrm>
          <a:prstGeom prst="roundRect">
            <a:avLst/>
          </a:prstGeom>
          <a:solidFill>
            <a:schemeClr val="accent4"/>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Bi </a:t>
            </a:r>
            <a:r>
              <a:rPr lang="en-US" dirty="0" err="1">
                <a:latin typeface="Times New Roman" panose="02020603050405020304" pitchFamily="18" charset="0"/>
                <a:cs typeface="Times New Roman" panose="02020603050405020304" pitchFamily="18" charset="0"/>
              </a:rPr>
              <a:t>kịch</a:t>
            </a:r>
            <a:endParaRPr lang="en-US" dirty="0">
              <a:latin typeface="Times New Roman" panose="02020603050405020304" pitchFamily="18" charset="0"/>
              <a:cs typeface="Times New Roman" panose="02020603050405020304" pitchFamily="18" charset="0"/>
            </a:endParaRPr>
          </a:p>
        </p:txBody>
      </p:sp>
      <p:cxnSp>
        <p:nvCxnSpPr>
          <p:cNvPr id="47" name="Straight Arrow Connector 46"/>
          <p:cNvCxnSpPr/>
          <p:nvPr/>
        </p:nvCxnSpPr>
        <p:spPr>
          <a:xfrm>
            <a:off x="2383918" y="5143463"/>
            <a:ext cx="53716" cy="52073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6" idx="3"/>
          </p:cNvCxnSpPr>
          <p:nvPr/>
        </p:nvCxnSpPr>
        <p:spPr>
          <a:xfrm>
            <a:off x="2358728" y="5138196"/>
            <a:ext cx="1078293" cy="48301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6" idx="3"/>
          </p:cNvCxnSpPr>
          <p:nvPr/>
        </p:nvCxnSpPr>
        <p:spPr>
          <a:xfrm flipV="1">
            <a:off x="2358728" y="4997688"/>
            <a:ext cx="1112846" cy="14050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36" idx="3"/>
            <a:endCxn id="70" idx="1"/>
          </p:cNvCxnSpPr>
          <p:nvPr/>
        </p:nvCxnSpPr>
        <p:spPr>
          <a:xfrm flipV="1">
            <a:off x="6268386" y="720264"/>
            <a:ext cx="1498482" cy="839679"/>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6" idx="3"/>
            <a:endCxn id="69" idx="1"/>
          </p:cNvCxnSpPr>
          <p:nvPr/>
        </p:nvCxnSpPr>
        <p:spPr>
          <a:xfrm flipV="1">
            <a:off x="6268386" y="279218"/>
            <a:ext cx="1434918" cy="128072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7703304" y="112005"/>
            <a:ext cx="4372766" cy="334425"/>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rgbClr val="FF0000"/>
                </a:solidFill>
                <a:latin typeface="Times New Roman" panose="02020603050405020304" pitchFamily="18" charset="0"/>
                <a:cs typeface="Times New Roman" panose="02020603050405020304" pitchFamily="18" charset="0"/>
              </a:rPr>
              <a:t>Tính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tình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thùy</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mị</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nết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na</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70" name="Content Placeholder 69"/>
          <p:cNvSpPr>
            <a:spLocks noGrp="1"/>
          </p:cNvSpPr>
          <p:nvPr>
            <p:ph idx="1"/>
          </p:nvPr>
        </p:nvSpPr>
        <p:spPr>
          <a:xfrm>
            <a:off x="7766868" y="546982"/>
            <a:ext cx="4447517" cy="346564"/>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normAutofit fontScale="62500" lnSpcReduction="20000"/>
          </a:bodyPr>
          <a:lstStyle/>
          <a:p>
            <a:pPr marL="0" indent="0" algn="ctr">
              <a:buNone/>
            </a:pPr>
            <a:r>
              <a:rPr lang="en-US" sz="2000" dirty="0" err="1">
                <a:solidFill>
                  <a:srgbClr val="FF0000"/>
                </a:solidFill>
                <a:latin typeface="Times New Roman" panose="02020603050405020304" pitchFamily="18" charset="0"/>
                <a:cs typeface="Times New Roman" panose="02020603050405020304" pitchFamily="18" charset="0"/>
              </a:rPr>
              <a:t>Tư</a:t>
            </a:r>
            <a:r>
              <a:rPr lang="en-US" sz="2000" dirty="0">
                <a:solidFill>
                  <a:srgbClr val="FF0000"/>
                </a:solidFill>
                <a:latin typeface="Times New Roman" panose="02020603050405020304" pitchFamily="18" charset="0"/>
                <a:cs typeface="Times New Roman" panose="02020603050405020304" pitchFamily="18" charset="0"/>
              </a:rPr>
              <a:t> dung </a:t>
            </a:r>
            <a:r>
              <a:rPr lang="en-US" sz="2000" dirty="0" err="1">
                <a:solidFill>
                  <a:srgbClr val="FF0000"/>
                </a:solidFill>
                <a:latin typeface="Times New Roman" panose="02020603050405020304" pitchFamily="18" charset="0"/>
                <a:cs typeface="Times New Roman" panose="02020603050405020304" pitchFamily="18" charset="0"/>
              </a:rPr>
              <a:t>tốt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đẹp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công</a:t>
            </a:r>
            <a:r>
              <a:rPr lang="en-US" sz="2000" dirty="0">
                <a:solidFill>
                  <a:srgbClr val="FF0000"/>
                </a:solidFill>
                <a:latin typeface="Times New Roman" panose="02020603050405020304" pitchFamily="18" charset="0"/>
                <a:cs typeface="Times New Roman" panose="02020603050405020304" pitchFamily="18" charset="0"/>
              </a:rPr>
              <a:t> dung </a:t>
            </a:r>
            <a:r>
              <a:rPr lang="en-US" sz="2000" dirty="0" err="1">
                <a:solidFill>
                  <a:srgbClr val="FF0000"/>
                </a:solidFill>
                <a:latin typeface="Times New Roman" panose="02020603050405020304" pitchFamily="18" charset="0"/>
                <a:cs typeface="Times New Roman" panose="02020603050405020304" pitchFamily="18" charset="0"/>
              </a:rPr>
              <a:t>ngôn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hạnh</a:t>
            </a:r>
            <a:endParaRPr lang="en-US" sz="2000" dirty="0">
              <a:solidFill>
                <a:srgbClr val="FF0000"/>
              </a:solidFill>
              <a:latin typeface="Times New Roman" panose="02020603050405020304" pitchFamily="18" charset="0"/>
              <a:cs typeface="Times New Roman" panose="02020603050405020304" pitchFamily="18" charset="0"/>
            </a:endParaRPr>
          </a:p>
        </p:txBody>
      </p:sp>
      <p:cxnSp>
        <p:nvCxnSpPr>
          <p:cNvPr id="78" name="Straight Arrow Connector 77"/>
          <p:cNvCxnSpPr>
            <a:stCxn id="37" idx="3"/>
            <a:endCxn id="87" idx="1"/>
          </p:cNvCxnSpPr>
          <p:nvPr/>
        </p:nvCxnSpPr>
        <p:spPr>
          <a:xfrm flipV="1">
            <a:off x="6332380" y="1762092"/>
            <a:ext cx="1158642" cy="738569"/>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37" idx="3"/>
            <a:endCxn id="86" idx="1"/>
          </p:cNvCxnSpPr>
          <p:nvPr/>
        </p:nvCxnSpPr>
        <p:spPr>
          <a:xfrm flipV="1">
            <a:off x="6332380" y="1227918"/>
            <a:ext cx="1260984" cy="127274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37" idx="3"/>
          </p:cNvCxnSpPr>
          <p:nvPr/>
        </p:nvCxnSpPr>
        <p:spPr>
          <a:xfrm flipV="1">
            <a:off x="6332380" y="2222292"/>
            <a:ext cx="954534" cy="278369"/>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37" idx="3"/>
          </p:cNvCxnSpPr>
          <p:nvPr/>
        </p:nvCxnSpPr>
        <p:spPr>
          <a:xfrm>
            <a:off x="6332380" y="2500661"/>
            <a:ext cx="1124018" cy="22958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6" name="Rounded Rectangle 85"/>
          <p:cNvSpPr/>
          <p:nvPr/>
        </p:nvSpPr>
        <p:spPr>
          <a:xfrm>
            <a:off x="7593364" y="1052948"/>
            <a:ext cx="4513672" cy="349940"/>
          </a:xfrm>
          <a:prstGeom prst="roundRect">
            <a:avLst>
              <a:gd name="adj" fmla="val 50000"/>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Giữ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hòa</a:t>
            </a:r>
            <a:endParaRPr lang="en-US" dirty="0">
              <a:latin typeface="Times New Roman" panose="02020603050405020304" pitchFamily="18" charset="0"/>
              <a:cs typeface="Times New Roman" panose="02020603050405020304" pitchFamily="18" charset="0"/>
            </a:endParaRPr>
          </a:p>
        </p:txBody>
      </p:sp>
      <p:sp>
        <p:nvSpPr>
          <p:cNvPr id="87" name="Rounded Rectangle 86"/>
          <p:cNvSpPr/>
          <p:nvPr/>
        </p:nvSpPr>
        <p:spPr>
          <a:xfrm>
            <a:off x="7491022" y="1517673"/>
            <a:ext cx="4499210" cy="488838"/>
          </a:xfrm>
          <a:prstGeom prst="roundRect">
            <a:avLst>
              <a:gd name="adj" fmla="val 50000"/>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latin typeface="Times New Roman" panose="02020603050405020304" pitchFamily="18" charset="0"/>
                <a:cs typeface="Times New Roman" panose="02020603050405020304" pitchFamily="18" charset="0"/>
              </a:rPr>
              <a:t>Tiễn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an</a:t>
            </a:r>
          </a:p>
        </p:txBody>
      </p:sp>
      <p:sp>
        <p:nvSpPr>
          <p:cNvPr id="89" name="Rounded Rectangle 88"/>
          <p:cNvSpPr/>
          <p:nvPr/>
        </p:nvSpPr>
        <p:spPr>
          <a:xfrm>
            <a:off x="7302842" y="2094033"/>
            <a:ext cx="4773228" cy="476553"/>
          </a:xfrm>
          <a:prstGeom prst="roundRect">
            <a:avLst>
              <a:gd name="adj" fmla="val 50000"/>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endParaRPr lang="en-US" dirty="0">
              <a:latin typeface="Times New Roman" panose="02020603050405020304" pitchFamily="18" charset="0"/>
              <a:cs typeface="Times New Roman" panose="02020603050405020304" pitchFamily="18" charset="0"/>
            </a:endParaRPr>
          </a:p>
        </p:txBody>
      </p:sp>
      <p:sp>
        <p:nvSpPr>
          <p:cNvPr id="91" name="Rounded Rectangle 90"/>
          <p:cNvSpPr/>
          <p:nvPr/>
        </p:nvSpPr>
        <p:spPr>
          <a:xfrm>
            <a:off x="7430116" y="2667411"/>
            <a:ext cx="4621021" cy="349940"/>
          </a:xfrm>
          <a:prstGeom prst="roundRect">
            <a:avLst>
              <a:gd name="adj" fmla="val 50000"/>
            </a:avLst>
          </a:prstGeom>
          <a:solidFill>
            <a:schemeClr val="accent2">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diết</a:t>
            </a:r>
            <a:endParaRPr lang="en-US" dirty="0">
              <a:latin typeface="Times New Roman" panose="02020603050405020304" pitchFamily="18" charset="0"/>
              <a:cs typeface="Times New Roman" panose="02020603050405020304" pitchFamily="18" charset="0"/>
            </a:endParaRPr>
          </a:p>
        </p:txBody>
      </p:sp>
      <p:cxnSp>
        <p:nvCxnSpPr>
          <p:cNvPr id="101" name="Straight Arrow Connector 100"/>
          <p:cNvCxnSpPr>
            <a:stCxn id="38" idx="3"/>
            <a:endCxn id="125" idx="1"/>
          </p:cNvCxnSpPr>
          <p:nvPr/>
        </p:nvCxnSpPr>
        <p:spPr>
          <a:xfrm flipV="1">
            <a:off x="6176759" y="3309155"/>
            <a:ext cx="872275" cy="11640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6176759" y="3425558"/>
            <a:ext cx="786113" cy="33507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5" name="Rounded Rectangle 124"/>
          <p:cNvSpPr/>
          <p:nvPr/>
        </p:nvSpPr>
        <p:spPr>
          <a:xfrm>
            <a:off x="7049034" y="3090915"/>
            <a:ext cx="5071710" cy="436479"/>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rgbClr val="FF0000"/>
                </a:solidFill>
                <a:latin typeface="Times New Roman" panose="02020603050405020304" pitchFamily="18" charset="0"/>
                <a:cs typeface="Times New Roman" panose="02020603050405020304" pitchFamily="18" charset="0"/>
              </a:rPr>
              <a:t>Tận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tình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chăm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sóc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mẹ</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già</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ốm</a:t>
            </a:r>
            <a:r>
              <a:rPr lang="en-US" dirty="0">
                <a:solidFill>
                  <a:srgbClr val="FF0000"/>
                </a:solidFill>
                <a:latin typeface="Times New Roman" panose="02020603050405020304" pitchFamily="18" charset="0"/>
                <a:cs typeface="Times New Roman" panose="02020603050405020304" pitchFamily="18" charset="0"/>
              </a:rPr>
              <a:t>, lo </a:t>
            </a:r>
            <a:r>
              <a:rPr lang="en-US" dirty="0" err="1">
                <a:solidFill>
                  <a:srgbClr val="FF0000"/>
                </a:solidFill>
                <a:latin typeface="Times New Roman" panose="02020603050405020304" pitchFamily="18" charset="0"/>
                <a:cs typeface="Times New Roman" panose="02020603050405020304" pitchFamily="18" charset="0"/>
              </a:rPr>
              <a:t>lắng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thuốc</a:t>
            </a:r>
            <a:r>
              <a:rPr lang="en-US" dirty="0">
                <a:solidFill>
                  <a:srgbClr val="FF0000"/>
                </a:solidFill>
                <a:latin typeface="Times New Roman" panose="02020603050405020304" pitchFamily="18" charset="0"/>
                <a:cs typeface="Times New Roman" panose="02020603050405020304" pitchFamily="18" charset="0"/>
              </a:rPr>
              <a:t> than, </a:t>
            </a:r>
            <a:r>
              <a:rPr lang="en-US" dirty="0" err="1">
                <a:solidFill>
                  <a:srgbClr val="FF0000"/>
                </a:solidFill>
                <a:latin typeface="Times New Roman" panose="02020603050405020304" pitchFamily="18" charset="0"/>
                <a:cs typeface="Times New Roman" panose="02020603050405020304" pitchFamily="18" charset="0"/>
              </a:rPr>
              <a:t>hết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lời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khuyên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lơn</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127" name="Rounded Rectangle 126"/>
          <p:cNvSpPr/>
          <p:nvPr/>
        </p:nvSpPr>
        <p:spPr>
          <a:xfrm>
            <a:off x="6967064" y="3626180"/>
            <a:ext cx="5247321" cy="399542"/>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rgbClr val="FF0000"/>
                </a:solidFill>
                <a:latin typeface="Times New Roman" panose="02020603050405020304" pitchFamily="18" charset="0"/>
                <a:cs typeface="Times New Roman" panose="02020603050405020304" pitchFamily="18" charset="0"/>
              </a:rPr>
              <a:t>Khi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mẹ</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chồng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xót,lo</a:t>
            </a:r>
            <a:r>
              <a:rPr lang="en-US" dirty="0">
                <a:solidFill>
                  <a:srgbClr val="FF0000"/>
                </a:solidFill>
                <a:latin typeface="Times New Roman" panose="02020603050405020304" pitchFamily="18" charset="0"/>
                <a:cs typeface="Times New Roman" panose="02020603050405020304" pitchFamily="18" charset="0"/>
              </a:rPr>
              <a:t> ma </a:t>
            </a:r>
            <a:r>
              <a:rPr lang="en-US" dirty="0" err="1">
                <a:solidFill>
                  <a:srgbClr val="FF0000"/>
                </a:solidFill>
                <a:latin typeface="Times New Roman" panose="02020603050405020304" pitchFamily="18" charset="0"/>
                <a:cs typeface="Times New Roman" panose="02020603050405020304" pitchFamily="18" charset="0"/>
              </a:rPr>
              <a:t>chay</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như</a:t>
            </a:r>
            <a:r>
              <a:rPr lang="en-US" dirty="0">
                <a:solidFill>
                  <a:srgbClr val="FF0000"/>
                </a:solidFill>
                <a:latin typeface="Times New Roman" panose="02020603050405020304" pitchFamily="18" charset="0"/>
                <a:cs typeface="Times New Roman" panose="02020603050405020304" pitchFamily="18" charset="0"/>
              </a:rPr>
              <a:t> cha </a:t>
            </a:r>
            <a:r>
              <a:rPr lang="en-US" dirty="0" err="1">
                <a:solidFill>
                  <a:srgbClr val="FF0000"/>
                </a:solidFill>
                <a:latin typeface="Times New Roman" panose="02020603050405020304" pitchFamily="18" charset="0"/>
                <a:cs typeface="Times New Roman" panose="02020603050405020304" pitchFamily="18" charset="0"/>
              </a:rPr>
              <a:t>mẹ</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đẻ</a:t>
            </a:r>
            <a:endParaRPr lang="en-US" dirty="0">
              <a:solidFill>
                <a:srgbClr val="FF0000"/>
              </a:solidFill>
              <a:latin typeface="Times New Roman" panose="02020603050405020304" pitchFamily="18" charset="0"/>
              <a:cs typeface="Times New Roman" panose="02020603050405020304" pitchFamily="18" charset="0"/>
            </a:endParaRPr>
          </a:p>
        </p:txBody>
      </p:sp>
      <p:cxnSp>
        <p:nvCxnSpPr>
          <p:cNvPr id="164" name="Straight Arrow Connector 163"/>
          <p:cNvCxnSpPr>
            <a:stCxn id="42" idx="3"/>
          </p:cNvCxnSpPr>
          <p:nvPr/>
        </p:nvCxnSpPr>
        <p:spPr>
          <a:xfrm>
            <a:off x="5976740" y="4325184"/>
            <a:ext cx="746212" cy="50304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V="1">
            <a:off x="5976740" y="4303738"/>
            <a:ext cx="687265" cy="3545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189" idx="1"/>
          </p:cNvCxnSpPr>
          <p:nvPr/>
        </p:nvCxnSpPr>
        <p:spPr>
          <a:xfrm>
            <a:off x="5959627" y="4337859"/>
            <a:ext cx="783284" cy="93457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86" name="Rounded Rectangle 185"/>
          <p:cNvSpPr/>
          <p:nvPr/>
        </p:nvSpPr>
        <p:spPr>
          <a:xfrm>
            <a:off x="6681118" y="4108353"/>
            <a:ext cx="5439626" cy="399542"/>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solidFill>
                  <a:srgbClr val="FF0000"/>
                </a:solidFill>
                <a:latin typeface="Times New Roman" panose="02020603050405020304" pitchFamily="18" charset="0"/>
                <a:cs typeface="Times New Roman" panose="02020603050405020304" pitchFamily="18" charset="0"/>
              </a:rPr>
              <a:t>Đang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mang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thai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chồng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lính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vừa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sinh</a:t>
            </a:r>
            <a:r>
              <a:rPr lang="en-US" dirty="0">
                <a:solidFill>
                  <a:srgbClr val="FF0000"/>
                </a:solidFill>
                <a:latin typeface="Times New Roman" panose="02020603050405020304" pitchFamily="18" charset="0"/>
                <a:cs typeface="Times New Roman" panose="02020603050405020304" pitchFamily="18" charset="0"/>
              </a:rPr>
              <a:t> con </a:t>
            </a:r>
            <a:r>
              <a:rPr lang="en-US" dirty="0" err="1">
                <a:solidFill>
                  <a:srgbClr val="FF0000"/>
                </a:solidFill>
                <a:latin typeface="Times New Roman" panose="02020603050405020304" pitchFamily="18" charset="0"/>
                <a:cs typeface="Times New Roman" panose="02020603050405020304" pitchFamily="18" charset="0"/>
              </a:rPr>
              <a:t>vừa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chăm</a:t>
            </a:r>
            <a:r>
              <a:rPr lang="en-US" dirty="0">
                <a:solidFill>
                  <a:srgbClr val="FF0000"/>
                </a:solidFill>
                <a:latin typeface="Times New Roman" panose="02020603050405020304" pitchFamily="18" charset="0"/>
                <a:cs typeface="Times New Roman" panose="02020603050405020304" pitchFamily="18" charset="0"/>
              </a:rPr>
              <a:t> lo </a:t>
            </a:r>
            <a:r>
              <a:rPr lang="en-US" dirty="0" err="1">
                <a:solidFill>
                  <a:srgbClr val="FF0000"/>
                </a:solidFill>
                <a:latin typeface="Times New Roman" panose="02020603050405020304" pitchFamily="18" charset="0"/>
                <a:cs typeface="Times New Roman" panose="02020603050405020304" pitchFamily="18" charset="0"/>
              </a:rPr>
              <a:t>gia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đình</a:t>
            </a:r>
            <a:r>
              <a:rPr lang="en-US" dirty="0">
                <a:solidFill>
                  <a:srgbClr val="FF0000"/>
                </a:solidFill>
                <a:latin typeface="Times New Roman" panose="02020603050405020304" pitchFamily="18" charset="0"/>
                <a:cs typeface="Times New Roman" panose="02020603050405020304" pitchFamily="18" charset="0"/>
              </a:rPr>
              <a:t> </a:t>
            </a:r>
          </a:p>
        </p:txBody>
      </p:sp>
      <p:sp>
        <p:nvSpPr>
          <p:cNvPr id="187" name="Rounded Rectangle 186"/>
          <p:cNvSpPr/>
          <p:nvPr/>
        </p:nvSpPr>
        <p:spPr>
          <a:xfrm>
            <a:off x="6803816" y="4582290"/>
            <a:ext cx="5247321" cy="399542"/>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solidFill>
                  <a:srgbClr val="FF0000"/>
                </a:solidFill>
                <a:latin typeface="Times New Roman" panose="02020603050405020304" pitchFamily="18" charset="0"/>
                <a:cs typeface="Times New Roman" panose="02020603050405020304" pitchFamily="18" charset="0"/>
              </a:rPr>
              <a:t>Một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mình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chăm</a:t>
            </a:r>
            <a:r>
              <a:rPr lang="en-US" dirty="0">
                <a:solidFill>
                  <a:srgbClr val="FF0000"/>
                </a:solidFill>
                <a:latin typeface="Times New Roman" panose="02020603050405020304" pitchFamily="18" charset="0"/>
                <a:cs typeface="Times New Roman" panose="02020603050405020304" pitchFamily="18" charset="0"/>
              </a:rPr>
              <a:t> con, </a:t>
            </a:r>
            <a:r>
              <a:rPr lang="en-US" dirty="0" err="1">
                <a:solidFill>
                  <a:srgbClr val="FF0000"/>
                </a:solidFill>
                <a:latin typeface="Times New Roman" panose="02020603050405020304" pitchFamily="18" charset="0"/>
                <a:cs typeface="Times New Roman" panose="02020603050405020304" pitchFamily="18" charset="0"/>
              </a:rPr>
              <a:t>hết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yêu</a:t>
            </a:r>
            <a:r>
              <a:rPr lang="en-US" dirty="0">
                <a:solidFill>
                  <a:srgbClr val="FF0000"/>
                </a:solidFill>
                <a:latin typeface="Times New Roman" panose="02020603050405020304" pitchFamily="18" charset="0"/>
                <a:cs typeface="Times New Roman" panose="02020603050405020304" pitchFamily="18" charset="0"/>
              </a:rPr>
              <a:t> con</a:t>
            </a:r>
          </a:p>
        </p:txBody>
      </p:sp>
      <p:sp>
        <p:nvSpPr>
          <p:cNvPr id="189" name="Rounded Rectangle 188"/>
          <p:cNvSpPr/>
          <p:nvPr/>
        </p:nvSpPr>
        <p:spPr>
          <a:xfrm>
            <a:off x="6742911" y="5072664"/>
            <a:ext cx="5247321" cy="399542"/>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rgbClr val="FF0000"/>
                </a:solidFill>
                <a:latin typeface="Times New Roman" panose="02020603050405020304" pitchFamily="18" charset="0"/>
                <a:cs typeface="Times New Roman" panose="02020603050405020304" pitchFamily="18" charset="0"/>
              </a:rPr>
              <a:t>Người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mẹ</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dịu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dành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đảm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đang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vát</a:t>
            </a:r>
            <a:endParaRPr lang="en-US" dirty="0">
              <a:solidFill>
                <a:srgbClr val="FF0000"/>
              </a:solidFill>
              <a:latin typeface="Times New Roman" panose="02020603050405020304" pitchFamily="18" charset="0"/>
              <a:cs typeface="Times New Roman" panose="02020603050405020304" pitchFamily="18" charset="0"/>
            </a:endParaRPr>
          </a:p>
        </p:txBody>
      </p:sp>
      <p:cxnSp>
        <p:nvCxnSpPr>
          <p:cNvPr id="191" name="Straight Arrow Connector 190"/>
          <p:cNvCxnSpPr>
            <a:stCxn id="43" idx="3"/>
          </p:cNvCxnSpPr>
          <p:nvPr/>
        </p:nvCxnSpPr>
        <p:spPr>
          <a:xfrm>
            <a:off x="5991840" y="4906877"/>
            <a:ext cx="672165" cy="64777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3" name="Rounded Rectangle 192"/>
          <p:cNvSpPr/>
          <p:nvPr/>
        </p:nvSpPr>
        <p:spPr>
          <a:xfrm>
            <a:off x="6617549" y="5554650"/>
            <a:ext cx="5247321" cy="330051"/>
          </a:xfrm>
          <a:prstGeom prst="roundRect">
            <a:avLst>
              <a:gd name="adj" fmla="val 50000"/>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mức</a:t>
            </a:r>
            <a:endParaRPr lang="en-US" dirty="0">
              <a:latin typeface="Times New Roman" panose="02020603050405020304" pitchFamily="18" charset="0"/>
              <a:cs typeface="Times New Roman" panose="02020603050405020304" pitchFamily="18" charset="0"/>
            </a:endParaRPr>
          </a:p>
        </p:txBody>
      </p:sp>
      <p:cxnSp>
        <p:nvCxnSpPr>
          <p:cNvPr id="194" name="Straight Arrow Connector 193"/>
          <p:cNvCxnSpPr>
            <a:stCxn id="44" idx="3"/>
          </p:cNvCxnSpPr>
          <p:nvPr/>
        </p:nvCxnSpPr>
        <p:spPr>
          <a:xfrm>
            <a:off x="5671878" y="5485237"/>
            <a:ext cx="592643" cy="43594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44" idx="3"/>
          </p:cNvCxnSpPr>
          <p:nvPr/>
        </p:nvCxnSpPr>
        <p:spPr>
          <a:xfrm>
            <a:off x="5671878" y="5485237"/>
            <a:ext cx="656565" cy="99835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a:stCxn id="45" idx="3"/>
          </p:cNvCxnSpPr>
          <p:nvPr/>
        </p:nvCxnSpPr>
        <p:spPr>
          <a:xfrm>
            <a:off x="2665927" y="5884172"/>
            <a:ext cx="583798" cy="10940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0" name="Rounded Rectangle 199"/>
          <p:cNvSpPr/>
          <p:nvPr/>
        </p:nvSpPr>
        <p:spPr>
          <a:xfrm>
            <a:off x="6256450" y="5944309"/>
            <a:ext cx="5247321" cy="399542"/>
          </a:xfrm>
          <a:prstGeom prst="roundRect">
            <a:avLst>
              <a:gd name="adj" fmla="val 50000"/>
            </a:avLst>
          </a:prstGeom>
          <a:solidFill>
            <a:schemeClr val="accent2">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Chồng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lính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bỏ</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lại</a:t>
            </a:r>
            <a:r>
              <a:rPr lang="en-US" dirty="0">
                <a:solidFill>
                  <a:schemeClr val="tx1"/>
                </a:solidFill>
                <a:latin typeface="Times New Roman" panose="02020603050405020304" pitchFamily="18" charset="0"/>
                <a:cs typeface="Times New Roman" panose="02020603050405020304" pitchFamily="18" charset="0"/>
              </a:rPr>
              <a:t> 1 </a:t>
            </a:r>
            <a:r>
              <a:rPr lang="en-US" dirty="0" err="1">
                <a:solidFill>
                  <a:schemeClr val="tx1"/>
                </a:solidFill>
                <a:latin typeface="Times New Roman" panose="02020603050405020304" pitchFamily="18" charset="0"/>
                <a:cs typeface="Times New Roman" panose="02020603050405020304" pitchFamily="18" charset="0"/>
              </a:rPr>
              <a:t>mình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cùng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mẹ</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già</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và</a:t>
            </a:r>
            <a:r>
              <a:rPr lang="en-US" dirty="0">
                <a:solidFill>
                  <a:schemeClr val="tx1"/>
                </a:solidFill>
                <a:latin typeface="Times New Roman" panose="02020603050405020304" pitchFamily="18" charset="0"/>
                <a:cs typeface="Times New Roman" panose="02020603050405020304" pitchFamily="18" charset="0"/>
              </a:rPr>
              <a:t> con </a:t>
            </a:r>
            <a:r>
              <a:rPr lang="en-US" dirty="0" err="1">
                <a:solidFill>
                  <a:schemeClr val="tx1"/>
                </a:solidFill>
                <a:latin typeface="Times New Roman" panose="02020603050405020304" pitchFamily="18" charset="0"/>
                <a:cs typeface="Times New Roman" panose="02020603050405020304" pitchFamily="18" charset="0"/>
              </a:rPr>
              <a:t>thơ</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06" name="Rounded Rectangle 205"/>
          <p:cNvSpPr/>
          <p:nvPr/>
        </p:nvSpPr>
        <p:spPr>
          <a:xfrm>
            <a:off x="6327077" y="6392597"/>
            <a:ext cx="5779959" cy="480520"/>
          </a:xfrm>
          <a:prstGeom prst="roundRect">
            <a:avLst>
              <a:gd name="adj" fmla="val 50000"/>
            </a:avLst>
          </a:prstGeom>
          <a:solidFill>
            <a:schemeClr val="accent2">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solidFill>
                  <a:schemeClr val="tx1"/>
                </a:solidFill>
                <a:latin typeface="Times New Roman" panose="02020603050405020304" pitchFamily="18" charset="0"/>
                <a:cs typeface="Times New Roman" panose="02020603050405020304" pitchFamily="18" charset="0"/>
              </a:rPr>
              <a:t>Buồn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tủi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thân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đình</a:t>
            </a:r>
            <a:r>
              <a:rPr lang="en-US" dirty="0">
                <a:solidFill>
                  <a:schemeClr val="tx1"/>
                </a:solidFill>
                <a:latin typeface="Times New Roman" panose="02020603050405020304" pitchFamily="18" charset="0"/>
                <a:cs typeface="Times New Roman" panose="02020603050405020304" pitchFamily="18" charset="0"/>
              </a:rPr>
              <a:t> li </a:t>
            </a:r>
            <a:r>
              <a:rPr lang="en-US" dirty="0" err="1">
                <a:solidFill>
                  <a:schemeClr val="tx1"/>
                </a:solidFill>
                <a:latin typeface="Times New Roman" panose="02020603050405020304" pitchFamily="18" charset="0"/>
                <a:cs typeface="Times New Roman" panose="02020603050405020304" pitchFamily="18" charset="0"/>
              </a:rPr>
              <a:t>tán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hạnh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phúc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lứa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đôi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không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trọn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vẹn</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10" name="Rounded Rectangle 209"/>
          <p:cNvSpPr/>
          <p:nvPr/>
        </p:nvSpPr>
        <p:spPr>
          <a:xfrm>
            <a:off x="3249725" y="5809999"/>
            <a:ext cx="2558129" cy="440803"/>
          </a:xfrm>
          <a:prstGeom prst="roundRect">
            <a:avLst>
              <a:gd name="adj" fmla="val 50000"/>
            </a:avLst>
          </a:prstGeom>
          <a:solidFill>
            <a:schemeClr val="accent1">
              <a:lumMod val="60000"/>
              <a:lumOff val="4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rẫy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vẫn</a:t>
            </a:r>
            <a:endParaRPr lang="en-US" dirty="0">
              <a:latin typeface="Times New Roman" panose="02020603050405020304" pitchFamily="18" charset="0"/>
              <a:cs typeface="Times New Roman" panose="02020603050405020304" pitchFamily="18" charset="0"/>
            </a:endParaRPr>
          </a:p>
        </p:txBody>
      </p:sp>
      <p:cxnSp>
        <p:nvCxnSpPr>
          <p:cNvPr id="211" name="Straight Arrow Connector 210"/>
          <p:cNvCxnSpPr/>
          <p:nvPr/>
        </p:nvCxnSpPr>
        <p:spPr>
          <a:xfrm>
            <a:off x="2665812" y="5917159"/>
            <a:ext cx="136091" cy="42321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2" name="Rounded Rectangle 221"/>
          <p:cNvSpPr/>
          <p:nvPr/>
        </p:nvSpPr>
        <p:spPr>
          <a:xfrm>
            <a:off x="90152" y="6335562"/>
            <a:ext cx="4027061" cy="459228"/>
          </a:xfrm>
          <a:prstGeom prst="roundRect">
            <a:avLst/>
          </a:prstGeom>
          <a:solidFill>
            <a:schemeClr val="accent1">
              <a:lumMod val="40000"/>
              <a:lumOff val="60000"/>
            </a:schemeClr>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latin typeface="Times New Roman" panose="02020603050405020304" pitchFamily="18" charset="0"/>
                <a:cs typeface="Times New Roman" panose="02020603050405020304" pitchFamily="18" charset="0"/>
              </a:rPr>
              <a:t>Giải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vĩnh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chông</a:t>
            </a:r>
            <a:r>
              <a:rPr lang="en-US" dirty="0">
                <a:latin typeface="Times New Roman" panose="02020603050405020304" pitchFamily="18" charset="0"/>
                <a:cs typeface="Times New Roman" panose="02020603050405020304" pitchFamily="18" charset="0"/>
              </a:rPr>
              <a:t> con</a:t>
            </a:r>
          </a:p>
        </p:txBody>
      </p:sp>
    </p:spTree>
    <p:extLst>
      <p:ext uri="{BB962C8B-B14F-4D97-AF65-F5344CB8AC3E}">
        <p14:creationId xmlns:p14="http://schemas.microsoft.com/office/powerpoint/2010/main" val="253210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par>
                                <p:cTn id="13" presetID="6" presetClass="entr" presetSubtype="16"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ircle(in)">
                                      <p:cBhvr>
                                        <p:cTn id="20" dur="2000"/>
                                        <p:tgtEl>
                                          <p:spTgt spid="15"/>
                                        </p:tgtEl>
                                      </p:cBhvr>
                                    </p:animEffect>
                                  </p:childTnLst>
                                </p:cTn>
                              </p:par>
                              <p:par>
                                <p:cTn id="21" presetID="6"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circle(in)">
                                      <p:cBhvr>
                                        <p:cTn id="28" dur="2000"/>
                                        <p:tgtEl>
                                          <p:spTgt spid="16"/>
                                        </p:tgtEl>
                                      </p:cBhvr>
                                    </p:animEffect>
                                  </p:childTnLst>
                                </p:cTn>
                              </p:par>
                              <p:par>
                                <p:cTn id="29" presetID="6"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circle(in)">
                                      <p:cBhvr>
                                        <p:cTn id="31" dur="2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circle(in)">
                                      <p:cBhvr>
                                        <p:cTn id="60" dur="2000"/>
                                        <p:tgtEl>
                                          <p:spTgt spid="36"/>
                                        </p:tgtEl>
                                      </p:cBhvr>
                                    </p:animEffect>
                                  </p:childTnLst>
                                </p:cTn>
                              </p:par>
                              <p:par>
                                <p:cTn id="61" presetID="6" presetClass="entr" presetSubtype="16"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circle(in)">
                                      <p:cBhvr>
                                        <p:cTn id="63" dur="20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circle(in)">
                                      <p:cBhvr>
                                        <p:cTn id="68" dur="2000"/>
                                        <p:tgtEl>
                                          <p:spTgt spid="37"/>
                                        </p:tgtEl>
                                      </p:cBhvr>
                                    </p:animEffect>
                                  </p:childTnLst>
                                </p:cTn>
                              </p:par>
                              <p:par>
                                <p:cTn id="69" presetID="6" presetClass="entr" presetSubtype="16" fill="hold"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circle(in)">
                                      <p:cBhvr>
                                        <p:cTn id="71" dur="20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circle(in)">
                                      <p:cBhvr>
                                        <p:cTn id="76" dur="2000"/>
                                        <p:tgtEl>
                                          <p:spTgt spid="38"/>
                                        </p:tgtEl>
                                      </p:cBhvr>
                                    </p:animEffect>
                                  </p:childTnLst>
                                </p:cTn>
                              </p:par>
                              <p:par>
                                <p:cTn id="77" presetID="6" presetClass="entr" presetSubtype="16" fill="hold"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circle(in)">
                                      <p:cBhvr>
                                        <p:cTn id="79" dur="2000"/>
                                        <p:tgtEl>
                                          <p:spTgt spid="34"/>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circle(in)">
                                      <p:cBhvr>
                                        <p:cTn id="84" dur="2000"/>
                                        <p:tgtEl>
                                          <p:spTgt spid="42"/>
                                        </p:tgtEl>
                                      </p:cBhvr>
                                    </p:animEffect>
                                  </p:childTnLst>
                                </p:cTn>
                              </p:par>
                              <p:par>
                                <p:cTn id="85" presetID="6" presetClass="entr" presetSubtype="16"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circle(in)">
                                      <p:cBhvr>
                                        <p:cTn id="87" dur="2000"/>
                                        <p:tgtEl>
                                          <p:spTgt spid="39"/>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circle(in)">
                                      <p:cBhvr>
                                        <p:cTn id="92" dur="2000"/>
                                        <p:tgtEl>
                                          <p:spTgt spid="43"/>
                                        </p:tgtEl>
                                      </p:cBhvr>
                                    </p:animEffect>
                                  </p:childTnLst>
                                </p:cTn>
                              </p:par>
                              <p:par>
                                <p:cTn id="93" presetID="6" presetClass="entr" presetSubtype="16" fill="hold" nodeType="with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circle(in)">
                                      <p:cBhvr>
                                        <p:cTn id="95" dur="2000"/>
                                        <p:tgtEl>
                                          <p:spTgt spid="53"/>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circle(in)">
                                      <p:cBhvr>
                                        <p:cTn id="100" dur="2000"/>
                                        <p:tgtEl>
                                          <p:spTgt spid="44"/>
                                        </p:tgtEl>
                                      </p:cBhvr>
                                    </p:animEffect>
                                  </p:childTnLst>
                                </p:cTn>
                              </p:par>
                              <p:par>
                                <p:cTn id="101" presetID="6" presetClass="entr" presetSubtype="16" fill="hold" nodeType="with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circle(in)">
                                      <p:cBhvr>
                                        <p:cTn id="103" dur="2000"/>
                                        <p:tgtEl>
                                          <p:spTgt spid="49"/>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circle(in)">
                                      <p:cBhvr>
                                        <p:cTn id="108" dur="2000"/>
                                        <p:tgtEl>
                                          <p:spTgt spid="45"/>
                                        </p:tgtEl>
                                      </p:cBhvr>
                                    </p:animEffect>
                                  </p:childTnLst>
                                </p:cTn>
                              </p:par>
                              <p:par>
                                <p:cTn id="109" presetID="6" presetClass="entr" presetSubtype="16" fill="hold"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circle(in)">
                                      <p:cBhvr>
                                        <p:cTn id="111" dur="2000"/>
                                        <p:tgtEl>
                                          <p:spTgt spid="47"/>
                                        </p:tgtEl>
                                      </p:cBhvr>
                                    </p:animEffect>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69"/>
                                        </p:tgtEl>
                                        <p:attrNameLst>
                                          <p:attrName>style.visibility</p:attrName>
                                        </p:attrNameLst>
                                      </p:cBhvr>
                                      <p:to>
                                        <p:strVal val="visible"/>
                                      </p:to>
                                    </p:set>
                                    <p:animEffect transition="in" filter="fade">
                                      <p:cBhvr>
                                        <p:cTn id="116" dur="1000"/>
                                        <p:tgtEl>
                                          <p:spTgt spid="69"/>
                                        </p:tgtEl>
                                      </p:cBhvr>
                                    </p:animEffect>
                                    <p:anim calcmode="lin" valueType="num">
                                      <p:cBhvr>
                                        <p:cTn id="117" dur="1000" fill="hold"/>
                                        <p:tgtEl>
                                          <p:spTgt spid="69"/>
                                        </p:tgtEl>
                                        <p:attrNameLst>
                                          <p:attrName>ppt_x</p:attrName>
                                        </p:attrNameLst>
                                      </p:cBhvr>
                                      <p:tavLst>
                                        <p:tav tm="0">
                                          <p:val>
                                            <p:strVal val="#ppt_x"/>
                                          </p:val>
                                        </p:tav>
                                        <p:tav tm="100000">
                                          <p:val>
                                            <p:strVal val="#ppt_x"/>
                                          </p:val>
                                        </p:tav>
                                      </p:tavLst>
                                    </p:anim>
                                    <p:anim calcmode="lin" valueType="num">
                                      <p:cBhvr>
                                        <p:cTn id="118" dur="1000" fill="hold"/>
                                        <p:tgtEl>
                                          <p:spTgt spid="69"/>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fade">
                                      <p:cBhvr>
                                        <p:cTn id="121" dur="1000"/>
                                        <p:tgtEl>
                                          <p:spTgt spid="68"/>
                                        </p:tgtEl>
                                      </p:cBhvr>
                                    </p:animEffect>
                                    <p:anim calcmode="lin" valueType="num">
                                      <p:cBhvr>
                                        <p:cTn id="122" dur="1000" fill="hold"/>
                                        <p:tgtEl>
                                          <p:spTgt spid="68"/>
                                        </p:tgtEl>
                                        <p:attrNameLst>
                                          <p:attrName>ppt_x</p:attrName>
                                        </p:attrNameLst>
                                      </p:cBhvr>
                                      <p:tavLst>
                                        <p:tav tm="0">
                                          <p:val>
                                            <p:strVal val="#ppt_x"/>
                                          </p:val>
                                        </p:tav>
                                        <p:tav tm="100000">
                                          <p:val>
                                            <p:strVal val="#ppt_x"/>
                                          </p:val>
                                        </p:tav>
                                      </p:tavLst>
                                    </p:anim>
                                    <p:anim calcmode="lin" valueType="num">
                                      <p:cBhvr>
                                        <p:cTn id="12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grpId="0" nodeType="clickEffect">
                                  <p:stCondLst>
                                    <p:cond delay="0"/>
                                  </p:stCondLst>
                                  <p:childTnLst>
                                    <p:set>
                                      <p:cBhvr>
                                        <p:cTn id="127" dur="1" fill="hold">
                                          <p:stCondLst>
                                            <p:cond delay="0"/>
                                          </p:stCondLst>
                                        </p:cTn>
                                        <p:tgtEl>
                                          <p:spTgt spid="70">
                                            <p:txEl>
                                              <p:pRg st="0" end="0"/>
                                            </p:txEl>
                                          </p:spTgt>
                                        </p:tgtEl>
                                        <p:attrNameLst>
                                          <p:attrName>style.visibility</p:attrName>
                                        </p:attrNameLst>
                                      </p:cBhvr>
                                      <p:to>
                                        <p:strVal val="visible"/>
                                      </p:to>
                                    </p:set>
                                    <p:animEffect transition="in" filter="fade">
                                      <p:cBhvr>
                                        <p:cTn id="128" dur="1000"/>
                                        <p:tgtEl>
                                          <p:spTgt spid="70">
                                            <p:txEl>
                                              <p:pRg st="0" end="0"/>
                                            </p:txEl>
                                          </p:spTgt>
                                        </p:tgtEl>
                                      </p:cBhvr>
                                    </p:animEffect>
                                    <p:anim calcmode="lin" valueType="num">
                                      <p:cBhvr>
                                        <p:cTn id="129"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70">
                                            <p:txEl>
                                              <p:pRg st="0" end="0"/>
                                            </p:txEl>
                                          </p:spTgt>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70">
                                            <p:bg/>
                                          </p:spTgt>
                                        </p:tgtEl>
                                        <p:attrNameLst>
                                          <p:attrName>style.visibility</p:attrName>
                                        </p:attrNameLst>
                                      </p:cBhvr>
                                      <p:to>
                                        <p:strVal val="visible"/>
                                      </p:to>
                                    </p:set>
                                    <p:animEffect transition="in" filter="fade">
                                      <p:cBhvr>
                                        <p:cTn id="133" dur="1000"/>
                                        <p:tgtEl>
                                          <p:spTgt spid="70">
                                            <p:bg/>
                                          </p:spTgt>
                                        </p:tgtEl>
                                      </p:cBhvr>
                                    </p:animEffect>
                                    <p:anim calcmode="lin" valueType="num">
                                      <p:cBhvr>
                                        <p:cTn id="134" dur="1000" fill="hold"/>
                                        <p:tgtEl>
                                          <p:spTgt spid="70">
                                            <p:bg/>
                                          </p:spTgt>
                                        </p:tgtEl>
                                        <p:attrNameLst>
                                          <p:attrName>ppt_x</p:attrName>
                                        </p:attrNameLst>
                                      </p:cBhvr>
                                      <p:tavLst>
                                        <p:tav tm="0">
                                          <p:val>
                                            <p:strVal val="#ppt_x"/>
                                          </p:val>
                                        </p:tav>
                                        <p:tav tm="100000">
                                          <p:val>
                                            <p:strVal val="#ppt_x"/>
                                          </p:val>
                                        </p:tav>
                                      </p:tavLst>
                                    </p:anim>
                                    <p:anim calcmode="lin" valueType="num">
                                      <p:cBhvr>
                                        <p:cTn id="135" dur="1000" fill="hold"/>
                                        <p:tgtEl>
                                          <p:spTgt spid="70">
                                            <p:bg/>
                                          </p:spTgt>
                                        </p:tgtEl>
                                        <p:attrNameLst>
                                          <p:attrName>ppt_y</p:attrName>
                                        </p:attrNameLst>
                                      </p:cBhvr>
                                      <p:tavLst>
                                        <p:tav tm="0">
                                          <p:val>
                                            <p:strVal val="#ppt_y+.1"/>
                                          </p:val>
                                        </p:tav>
                                        <p:tav tm="100000">
                                          <p:val>
                                            <p:strVal val="#ppt_y"/>
                                          </p:val>
                                        </p:tav>
                                      </p:tavLst>
                                    </p:anim>
                                  </p:childTnLst>
                                </p:cTn>
                              </p:par>
                              <p:par>
                                <p:cTn id="136" presetID="42" presetClass="entr" presetSubtype="0" fill="hold" nodeType="withEffect">
                                  <p:stCondLst>
                                    <p:cond delay="0"/>
                                  </p:stCondLst>
                                  <p:childTnLst>
                                    <p:set>
                                      <p:cBhvr>
                                        <p:cTn id="137" dur="1" fill="hold">
                                          <p:stCondLst>
                                            <p:cond delay="0"/>
                                          </p:stCondLst>
                                        </p:cTn>
                                        <p:tgtEl>
                                          <p:spTgt spid="62"/>
                                        </p:tgtEl>
                                        <p:attrNameLst>
                                          <p:attrName>style.visibility</p:attrName>
                                        </p:attrNameLst>
                                      </p:cBhvr>
                                      <p:to>
                                        <p:strVal val="visible"/>
                                      </p:to>
                                    </p:set>
                                    <p:animEffect transition="in" filter="fade">
                                      <p:cBhvr>
                                        <p:cTn id="138" dur="1000"/>
                                        <p:tgtEl>
                                          <p:spTgt spid="62"/>
                                        </p:tgtEl>
                                      </p:cBhvr>
                                    </p:animEffect>
                                    <p:anim calcmode="lin" valueType="num">
                                      <p:cBhvr>
                                        <p:cTn id="139" dur="1000" fill="hold"/>
                                        <p:tgtEl>
                                          <p:spTgt spid="62"/>
                                        </p:tgtEl>
                                        <p:attrNameLst>
                                          <p:attrName>ppt_x</p:attrName>
                                        </p:attrNameLst>
                                      </p:cBhvr>
                                      <p:tavLst>
                                        <p:tav tm="0">
                                          <p:val>
                                            <p:strVal val="#ppt_x"/>
                                          </p:val>
                                        </p:tav>
                                        <p:tav tm="100000">
                                          <p:val>
                                            <p:strVal val="#ppt_x"/>
                                          </p:val>
                                        </p:tav>
                                      </p:tavLst>
                                    </p:anim>
                                    <p:anim calcmode="lin" valueType="num">
                                      <p:cBhvr>
                                        <p:cTn id="140"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86"/>
                                        </p:tgtEl>
                                        <p:attrNameLst>
                                          <p:attrName>style.visibility</p:attrName>
                                        </p:attrNameLst>
                                      </p:cBhvr>
                                      <p:to>
                                        <p:strVal val="visible"/>
                                      </p:to>
                                    </p:set>
                                    <p:animEffect transition="in" filter="fade">
                                      <p:cBhvr>
                                        <p:cTn id="145" dur="1000"/>
                                        <p:tgtEl>
                                          <p:spTgt spid="86"/>
                                        </p:tgtEl>
                                      </p:cBhvr>
                                    </p:animEffect>
                                    <p:anim calcmode="lin" valueType="num">
                                      <p:cBhvr>
                                        <p:cTn id="146" dur="1000" fill="hold"/>
                                        <p:tgtEl>
                                          <p:spTgt spid="86"/>
                                        </p:tgtEl>
                                        <p:attrNameLst>
                                          <p:attrName>ppt_x</p:attrName>
                                        </p:attrNameLst>
                                      </p:cBhvr>
                                      <p:tavLst>
                                        <p:tav tm="0">
                                          <p:val>
                                            <p:strVal val="#ppt_x"/>
                                          </p:val>
                                        </p:tav>
                                        <p:tav tm="100000">
                                          <p:val>
                                            <p:strVal val="#ppt_x"/>
                                          </p:val>
                                        </p:tav>
                                      </p:tavLst>
                                    </p:anim>
                                    <p:anim calcmode="lin" valueType="num">
                                      <p:cBhvr>
                                        <p:cTn id="147" dur="1000" fill="hold"/>
                                        <p:tgtEl>
                                          <p:spTgt spid="86"/>
                                        </p:tgtEl>
                                        <p:attrNameLst>
                                          <p:attrName>ppt_y</p:attrName>
                                        </p:attrNameLst>
                                      </p:cBhvr>
                                      <p:tavLst>
                                        <p:tav tm="0">
                                          <p:val>
                                            <p:strVal val="#ppt_y+.1"/>
                                          </p:val>
                                        </p:tav>
                                        <p:tav tm="100000">
                                          <p:val>
                                            <p:strVal val="#ppt_y"/>
                                          </p:val>
                                        </p:tav>
                                      </p:tavLst>
                                    </p:anim>
                                  </p:childTnLst>
                                </p:cTn>
                              </p:par>
                              <p:par>
                                <p:cTn id="148" presetID="42" presetClass="entr" presetSubtype="0" fill="hold" nodeType="withEffect">
                                  <p:stCondLst>
                                    <p:cond delay="0"/>
                                  </p:stCondLst>
                                  <p:childTnLst>
                                    <p:set>
                                      <p:cBhvr>
                                        <p:cTn id="149" dur="1" fill="hold">
                                          <p:stCondLst>
                                            <p:cond delay="0"/>
                                          </p:stCondLst>
                                        </p:cTn>
                                        <p:tgtEl>
                                          <p:spTgt spid="79"/>
                                        </p:tgtEl>
                                        <p:attrNameLst>
                                          <p:attrName>style.visibility</p:attrName>
                                        </p:attrNameLst>
                                      </p:cBhvr>
                                      <p:to>
                                        <p:strVal val="visible"/>
                                      </p:to>
                                    </p:set>
                                    <p:animEffect transition="in" filter="fade">
                                      <p:cBhvr>
                                        <p:cTn id="150" dur="1000"/>
                                        <p:tgtEl>
                                          <p:spTgt spid="79"/>
                                        </p:tgtEl>
                                      </p:cBhvr>
                                    </p:animEffect>
                                    <p:anim calcmode="lin" valueType="num">
                                      <p:cBhvr>
                                        <p:cTn id="151" dur="1000" fill="hold"/>
                                        <p:tgtEl>
                                          <p:spTgt spid="79"/>
                                        </p:tgtEl>
                                        <p:attrNameLst>
                                          <p:attrName>ppt_x</p:attrName>
                                        </p:attrNameLst>
                                      </p:cBhvr>
                                      <p:tavLst>
                                        <p:tav tm="0">
                                          <p:val>
                                            <p:strVal val="#ppt_x"/>
                                          </p:val>
                                        </p:tav>
                                        <p:tav tm="100000">
                                          <p:val>
                                            <p:strVal val="#ppt_x"/>
                                          </p:val>
                                        </p:tav>
                                      </p:tavLst>
                                    </p:anim>
                                    <p:anim calcmode="lin" valueType="num">
                                      <p:cBhvr>
                                        <p:cTn id="152"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42" presetClass="entr" presetSubtype="0" fill="hold" grpId="0" nodeType="click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2" presetClass="entr" presetSubtype="0" fill="hold" nodeType="withEffect">
                                  <p:stCondLst>
                                    <p:cond delay="0"/>
                                  </p:stCondLst>
                                  <p:childTnLst>
                                    <p:set>
                                      <p:cBhvr>
                                        <p:cTn id="161" dur="1" fill="hold">
                                          <p:stCondLst>
                                            <p:cond delay="0"/>
                                          </p:stCondLst>
                                        </p:cTn>
                                        <p:tgtEl>
                                          <p:spTgt spid="78"/>
                                        </p:tgtEl>
                                        <p:attrNameLst>
                                          <p:attrName>style.visibility</p:attrName>
                                        </p:attrNameLst>
                                      </p:cBhvr>
                                      <p:to>
                                        <p:strVal val="visible"/>
                                      </p:to>
                                    </p:set>
                                    <p:animEffect transition="in" filter="fade">
                                      <p:cBhvr>
                                        <p:cTn id="162" dur="1000"/>
                                        <p:tgtEl>
                                          <p:spTgt spid="78"/>
                                        </p:tgtEl>
                                      </p:cBhvr>
                                    </p:animEffect>
                                    <p:anim calcmode="lin" valueType="num">
                                      <p:cBhvr>
                                        <p:cTn id="163" dur="1000" fill="hold"/>
                                        <p:tgtEl>
                                          <p:spTgt spid="78"/>
                                        </p:tgtEl>
                                        <p:attrNameLst>
                                          <p:attrName>ppt_x</p:attrName>
                                        </p:attrNameLst>
                                      </p:cBhvr>
                                      <p:tavLst>
                                        <p:tav tm="0">
                                          <p:val>
                                            <p:strVal val="#ppt_x"/>
                                          </p:val>
                                        </p:tav>
                                        <p:tav tm="100000">
                                          <p:val>
                                            <p:strVal val="#ppt_x"/>
                                          </p:val>
                                        </p:tav>
                                      </p:tavLst>
                                    </p:anim>
                                    <p:anim calcmode="lin" valueType="num">
                                      <p:cBhvr>
                                        <p:cTn id="164"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42" presetClass="entr" presetSubtype="0" fill="hold" grpId="0" nodeType="click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fade">
                                      <p:cBhvr>
                                        <p:cTn id="169" dur="1000"/>
                                        <p:tgtEl>
                                          <p:spTgt spid="89"/>
                                        </p:tgtEl>
                                      </p:cBhvr>
                                    </p:animEffect>
                                    <p:anim calcmode="lin" valueType="num">
                                      <p:cBhvr>
                                        <p:cTn id="170" dur="1000" fill="hold"/>
                                        <p:tgtEl>
                                          <p:spTgt spid="89"/>
                                        </p:tgtEl>
                                        <p:attrNameLst>
                                          <p:attrName>ppt_x</p:attrName>
                                        </p:attrNameLst>
                                      </p:cBhvr>
                                      <p:tavLst>
                                        <p:tav tm="0">
                                          <p:val>
                                            <p:strVal val="#ppt_x"/>
                                          </p:val>
                                        </p:tav>
                                        <p:tav tm="100000">
                                          <p:val>
                                            <p:strVal val="#ppt_x"/>
                                          </p:val>
                                        </p:tav>
                                      </p:tavLst>
                                    </p:anim>
                                    <p:anim calcmode="lin" valueType="num">
                                      <p:cBhvr>
                                        <p:cTn id="171" dur="1000" fill="hold"/>
                                        <p:tgtEl>
                                          <p:spTgt spid="89"/>
                                        </p:tgtEl>
                                        <p:attrNameLst>
                                          <p:attrName>ppt_y</p:attrName>
                                        </p:attrNameLst>
                                      </p:cBhvr>
                                      <p:tavLst>
                                        <p:tav tm="0">
                                          <p:val>
                                            <p:strVal val="#ppt_y+.1"/>
                                          </p:val>
                                        </p:tav>
                                        <p:tav tm="100000">
                                          <p:val>
                                            <p:strVal val="#ppt_y"/>
                                          </p:val>
                                        </p:tav>
                                      </p:tavLst>
                                    </p:anim>
                                  </p:childTnLst>
                                </p:cTn>
                              </p:par>
                              <p:par>
                                <p:cTn id="172" presetID="42" presetClass="entr" presetSubtype="0" fill="hold" nodeType="withEffect">
                                  <p:stCondLst>
                                    <p:cond delay="0"/>
                                  </p:stCondLst>
                                  <p:childTnLst>
                                    <p:set>
                                      <p:cBhvr>
                                        <p:cTn id="173" dur="1" fill="hold">
                                          <p:stCondLst>
                                            <p:cond delay="0"/>
                                          </p:stCondLst>
                                        </p:cTn>
                                        <p:tgtEl>
                                          <p:spTgt spid="82"/>
                                        </p:tgtEl>
                                        <p:attrNameLst>
                                          <p:attrName>style.visibility</p:attrName>
                                        </p:attrNameLst>
                                      </p:cBhvr>
                                      <p:to>
                                        <p:strVal val="visible"/>
                                      </p:to>
                                    </p:set>
                                    <p:animEffect transition="in" filter="fade">
                                      <p:cBhvr>
                                        <p:cTn id="174" dur="1000"/>
                                        <p:tgtEl>
                                          <p:spTgt spid="82"/>
                                        </p:tgtEl>
                                      </p:cBhvr>
                                    </p:animEffect>
                                    <p:anim calcmode="lin" valueType="num">
                                      <p:cBhvr>
                                        <p:cTn id="175" dur="1000" fill="hold"/>
                                        <p:tgtEl>
                                          <p:spTgt spid="82"/>
                                        </p:tgtEl>
                                        <p:attrNameLst>
                                          <p:attrName>ppt_x</p:attrName>
                                        </p:attrNameLst>
                                      </p:cBhvr>
                                      <p:tavLst>
                                        <p:tav tm="0">
                                          <p:val>
                                            <p:strVal val="#ppt_x"/>
                                          </p:val>
                                        </p:tav>
                                        <p:tav tm="100000">
                                          <p:val>
                                            <p:strVal val="#ppt_x"/>
                                          </p:val>
                                        </p:tav>
                                      </p:tavLst>
                                    </p:anim>
                                    <p:anim calcmode="lin" valueType="num">
                                      <p:cBhvr>
                                        <p:cTn id="176"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42" presetClass="entr" presetSubtype="0" fill="hold" grpId="0" nodeType="clickEffect">
                                  <p:stCondLst>
                                    <p:cond delay="0"/>
                                  </p:stCondLst>
                                  <p:childTnLst>
                                    <p:set>
                                      <p:cBhvr>
                                        <p:cTn id="180" dur="1" fill="hold">
                                          <p:stCondLst>
                                            <p:cond delay="0"/>
                                          </p:stCondLst>
                                        </p:cTn>
                                        <p:tgtEl>
                                          <p:spTgt spid="91"/>
                                        </p:tgtEl>
                                        <p:attrNameLst>
                                          <p:attrName>style.visibility</p:attrName>
                                        </p:attrNameLst>
                                      </p:cBhvr>
                                      <p:to>
                                        <p:strVal val="visible"/>
                                      </p:to>
                                    </p:set>
                                    <p:animEffect transition="in" filter="fade">
                                      <p:cBhvr>
                                        <p:cTn id="181" dur="1000"/>
                                        <p:tgtEl>
                                          <p:spTgt spid="91"/>
                                        </p:tgtEl>
                                      </p:cBhvr>
                                    </p:animEffect>
                                    <p:anim calcmode="lin" valueType="num">
                                      <p:cBhvr>
                                        <p:cTn id="182" dur="1000" fill="hold"/>
                                        <p:tgtEl>
                                          <p:spTgt spid="91"/>
                                        </p:tgtEl>
                                        <p:attrNameLst>
                                          <p:attrName>ppt_x</p:attrName>
                                        </p:attrNameLst>
                                      </p:cBhvr>
                                      <p:tavLst>
                                        <p:tav tm="0">
                                          <p:val>
                                            <p:strVal val="#ppt_x"/>
                                          </p:val>
                                        </p:tav>
                                        <p:tav tm="100000">
                                          <p:val>
                                            <p:strVal val="#ppt_x"/>
                                          </p:val>
                                        </p:tav>
                                      </p:tavLst>
                                    </p:anim>
                                    <p:anim calcmode="lin" valueType="num">
                                      <p:cBhvr>
                                        <p:cTn id="183" dur="1000" fill="hold"/>
                                        <p:tgtEl>
                                          <p:spTgt spid="91"/>
                                        </p:tgtEl>
                                        <p:attrNameLst>
                                          <p:attrName>ppt_y</p:attrName>
                                        </p:attrNameLst>
                                      </p:cBhvr>
                                      <p:tavLst>
                                        <p:tav tm="0">
                                          <p:val>
                                            <p:strVal val="#ppt_y+.1"/>
                                          </p:val>
                                        </p:tav>
                                        <p:tav tm="100000">
                                          <p:val>
                                            <p:strVal val="#ppt_y"/>
                                          </p:val>
                                        </p:tav>
                                      </p:tavLst>
                                    </p:anim>
                                  </p:childTnLst>
                                </p:cTn>
                              </p:par>
                              <p:par>
                                <p:cTn id="184" presetID="42" presetClass="entr" presetSubtype="0" fill="hold" nodeType="withEffect">
                                  <p:stCondLst>
                                    <p:cond delay="0"/>
                                  </p:stCondLst>
                                  <p:childTnLst>
                                    <p:set>
                                      <p:cBhvr>
                                        <p:cTn id="185" dur="1" fill="hold">
                                          <p:stCondLst>
                                            <p:cond delay="0"/>
                                          </p:stCondLst>
                                        </p:cTn>
                                        <p:tgtEl>
                                          <p:spTgt spid="84"/>
                                        </p:tgtEl>
                                        <p:attrNameLst>
                                          <p:attrName>style.visibility</p:attrName>
                                        </p:attrNameLst>
                                      </p:cBhvr>
                                      <p:to>
                                        <p:strVal val="visible"/>
                                      </p:to>
                                    </p:set>
                                    <p:animEffect transition="in" filter="fade">
                                      <p:cBhvr>
                                        <p:cTn id="186" dur="1000"/>
                                        <p:tgtEl>
                                          <p:spTgt spid="84"/>
                                        </p:tgtEl>
                                      </p:cBhvr>
                                    </p:animEffect>
                                    <p:anim calcmode="lin" valueType="num">
                                      <p:cBhvr>
                                        <p:cTn id="187" dur="1000" fill="hold"/>
                                        <p:tgtEl>
                                          <p:spTgt spid="84"/>
                                        </p:tgtEl>
                                        <p:attrNameLst>
                                          <p:attrName>ppt_x</p:attrName>
                                        </p:attrNameLst>
                                      </p:cBhvr>
                                      <p:tavLst>
                                        <p:tav tm="0">
                                          <p:val>
                                            <p:strVal val="#ppt_x"/>
                                          </p:val>
                                        </p:tav>
                                        <p:tav tm="100000">
                                          <p:val>
                                            <p:strVal val="#ppt_x"/>
                                          </p:val>
                                        </p:tav>
                                      </p:tavLst>
                                    </p:anim>
                                    <p:anim calcmode="lin" valueType="num">
                                      <p:cBhvr>
                                        <p:cTn id="188"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42" presetClass="entr" presetSubtype="0" fill="hold" grpId="0" nodeType="clickEffect">
                                  <p:stCondLst>
                                    <p:cond delay="0"/>
                                  </p:stCondLst>
                                  <p:childTnLst>
                                    <p:set>
                                      <p:cBhvr>
                                        <p:cTn id="192" dur="1" fill="hold">
                                          <p:stCondLst>
                                            <p:cond delay="0"/>
                                          </p:stCondLst>
                                        </p:cTn>
                                        <p:tgtEl>
                                          <p:spTgt spid="125"/>
                                        </p:tgtEl>
                                        <p:attrNameLst>
                                          <p:attrName>style.visibility</p:attrName>
                                        </p:attrNameLst>
                                      </p:cBhvr>
                                      <p:to>
                                        <p:strVal val="visible"/>
                                      </p:to>
                                    </p:set>
                                    <p:animEffect transition="in" filter="fade">
                                      <p:cBhvr>
                                        <p:cTn id="193" dur="1000"/>
                                        <p:tgtEl>
                                          <p:spTgt spid="125"/>
                                        </p:tgtEl>
                                      </p:cBhvr>
                                    </p:animEffect>
                                    <p:anim calcmode="lin" valueType="num">
                                      <p:cBhvr>
                                        <p:cTn id="194" dur="1000" fill="hold"/>
                                        <p:tgtEl>
                                          <p:spTgt spid="125"/>
                                        </p:tgtEl>
                                        <p:attrNameLst>
                                          <p:attrName>ppt_x</p:attrName>
                                        </p:attrNameLst>
                                      </p:cBhvr>
                                      <p:tavLst>
                                        <p:tav tm="0">
                                          <p:val>
                                            <p:strVal val="#ppt_x"/>
                                          </p:val>
                                        </p:tav>
                                        <p:tav tm="100000">
                                          <p:val>
                                            <p:strVal val="#ppt_x"/>
                                          </p:val>
                                        </p:tav>
                                      </p:tavLst>
                                    </p:anim>
                                    <p:anim calcmode="lin" valueType="num">
                                      <p:cBhvr>
                                        <p:cTn id="195" dur="1000" fill="hold"/>
                                        <p:tgtEl>
                                          <p:spTgt spid="125"/>
                                        </p:tgtEl>
                                        <p:attrNameLst>
                                          <p:attrName>ppt_y</p:attrName>
                                        </p:attrNameLst>
                                      </p:cBhvr>
                                      <p:tavLst>
                                        <p:tav tm="0">
                                          <p:val>
                                            <p:strVal val="#ppt_y+.1"/>
                                          </p:val>
                                        </p:tav>
                                        <p:tav tm="100000">
                                          <p:val>
                                            <p:strVal val="#ppt_y"/>
                                          </p:val>
                                        </p:tav>
                                      </p:tavLst>
                                    </p:anim>
                                  </p:childTnLst>
                                </p:cTn>
                              </p:par>
                              <p:par>
                                <p:cTn id="196" presetID="42" presetClass="entr" presetSubtype="0" fill="hold" nodeType="withEffect">
                                  <p:stCondLst>
                                    <p:cond delay="0"/>
                                  </p:stCondLst>
                                  <p:childTnLst>
                                    <p:set>
                                      <p:cBhvr>
                                        <p:cTn id="197" dur="1" fill="hold">
                                          <p:stCondLst>
                                            <p:cond delay="0"/>
                                          </p:stCondLst>
                                        </p:cTn>
                                        <p:tgtEl>
                                          <p:spTgt spid="101"/>
                                        </p:tgtEl>
                                        <p:attrNameLst>
                                          <p:attrName>style.visibility</p:attrName>
                                        </p:attrNameLst>
                                      </p:cBhvr>
                                      <p:to>
                                        <p:strVal val="visible"/>
                                      </p:to>
                                    </p:set>
                                    <p:animEffect transition="in" filter="fade">
                                      <p:cBhvr>
                                        <p:cTn id="198" dur="1000"/>
                                        <p:tgtEl>
                                          <p:spTgt spid="101"/>
                                        </p:tgtEl>
                                      </p:cBhvr>
                                    </p:animEffect>
                                    <p:anim calcmode="lin" valueType="num">
                                      <p:cBhvr>
                                        <p:cTn id="199" dur="1000" fill="hold"/>
                                        <p:tgtEl>
                                          <p:spTgt spid="101"/>
                                        </p:tgtEl>
                                        <p:attrNameLst>
                                          <p:attrName>ppt_x</p:attrName>
                                        </p:attrNameLst>
                                      </p:cBhvr>
                                      <p:tavLst>
                                        <p:tav tm="0">
                                          <p:val>
                                            <p:strVal val="#ppt_x"/>
                                          </p:val>
                                        </p:tav>
                                        <p:tav tm="100000">
                                          <p:val>
                                            <p:strVal val="#ppt_x"/>
                                          </p:val>
                                        </p:tav>
                                      </p:tavLst>
                                    </p:anim>
                                    <p:anim calcmode="lin" valueType="num">
                                      <p:cBhvr>
                                        <p:cTn id="200"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6" presetClass="entr" presetSubtype="16" fill="hold" grpId="0" nodeType="clickEffect">
                                  <p:stCondLst>
                                    <p:cond delay="0"/>
                                  </p:stCondLst>
                                  <p:childTnLst>
                                    <p:set>
                                      <p:cBhvr>
                                        <p:cTn id="204" dur="1" fill="hold">
                                          <p:stCondLst>
                                            <p:cond delay="0"/>
                                          </p:stCondLst>
                                        </p:cTn>
                                        <p:tgtEl>
                                          <p:spTgt spid="127"/>
                                        </p:tgtEl>
                                        <p:attrNameLst>
                                          <p:attrName>style.visibility</p:attrName>
                                        </p:attrNameLst>
                                      </p:cBhvr>
                                      <p:to>
                                        <p:strVal val="visible"/>
                                      </p:to>
                                    </p:set>
                                    <p:animEffect transition="in" filter="circle(in)">
                                      <p:cBhvr>
                                        <p:cTn id="205" dur="2000"/>
                                        <p:tgtEl>
                                          <p:spTgt spid="127"/>
                                        </p:tgtEl>
                                      </p:cBhvr>
                                    </p:animEffect>
                                  </p:childTnLst>
                                </p:cTn>
                              </p:par>
                              <p:par>
                                <p:cTn id="206" presetID="6" presetClass="entr" presetSubtype="16" fill="hold" nodeType="withEffect">
                                  <p:stCondLst>
                                    <p:cond delay="0"/>
                                  </p:stCondLst>
                                  <p:childTnLst>
                                    <p:set>
                                      <p:cBhvr>
                                        <p:cTn id="207" dur="1" fill="hold">
                                          <p:stCondLst>
                                            <p:cond delay="0"/>
                                          </p:stCondLst>
                                        </p:cTn>
                                        <p:tgtEl>
                                          <p:spTgt spid="122"/>
                                        </p:tgtEl>
                                        <p:attrNameLst>
                                          <p:attrName>style.visibility</p:attrName>
                                        </p:attrNameLst>
                                      </p:cBhvr>
                                      <p:to>
                                        <p:strVal val="visible"/>
                                      </p:to>
                                    </p:set>
                                    <p:animEffect transition="in" filter="circle(in)">
                                      <p:cBhvr>
                                        <p:cTn id="208" dur="2000"/>
                                        <p:tgtEl>
                                          <p:spTgt spid="122"/>
                                        </p:tgtEl>
                                      </p:cBhvr>
                                    </p:animEffect>
                                  </p:childTnLst>
                                </p:cTn>
                              </p:par>
                            </p:childTnLst>
                          </p:cTn>
                        </p:par>
                      </p:childTnLst>
                    </p:cTn>
                  </p:par>
                  <p:par>
                    <p:cTn id="209" fill="hold">
                      <p:stCondLst>
                        <p:cond delay="indefinite"/>
                      </p:stCondLst>
                      <p:childTnLst>
                        <p:par>
                          <p:cTn id="210" fill="hold">
                            <p:stCondLst>
                              <p:cond delay="0"/>
                            </p:stCondLst>
                            <p:childTnLst>
                              <p:par>
                                <p:cTn id="211" presetID="6" presetClass="entr" presetSubtype="16" fill="hold" grpId="0" nodeType="clickEffect">
                                  <p:stCondLst>
                                    <p:cond delay="0"/>
                                  </p:stCondLst>
                                  <p:childTnLst>
                                    <p:set>
                                      <p:cBhvr>
                                        <p:cTn id="212" dur="1" fill="hold">
                                          <p:stCondLst>
                                            <p:cond delay="0"/>
                                          </p:stCondLst>
                                        </p:cTn>
                                        <p:tgtEl>
                                          <p:spTgt spid="186"/>
                                        </p:tgtEl>
                                        <p:attrNameLst>
                                          <p:attrName>style.visibility</p:attrName>
                                        </p:attrNameLst>
                                      </p:cBhvr>
                                      <p:to>
                                        <p:strVal val="visible"/>
                                      </p:to>
                                    </p:set>
                                    <p:animEffect transition="in" filter="circle(in)">
                                      <p:cBhvr>
                                        <p:cTn id="213" dur="2000"/>
                                        <p:tgtEl>
                                          <p:spTgt spid="186"/>
                                        </p:tgtEl>
                                      </p:cBhvr>
                                    </p:animEffect>
                                  </p:childTnLst>
                                </p:cTn>
                              </p:par>
                              <p:par>
                                <p:cTn id="214" presetID="6" presetClass="entr" presetSubtype="16" fill="hold" nodeType="withEffect">
                                  <p:stCondLst>
                                    <p:cond delay="0"/>
                                  </p:stCondLst>
                                  <p:childTnLst>
                                    <p:set>
                                      <p:cBhvr>
                                        <p:cTn id="215" dur="1" fill="hold">
                                          <p:stCondLst>
                                            <p:cond delay="0"/>
                                          </p:stCondLst>
                                        </p:cTn>
                                        <p:tgtEl>
                                          <p:spTgt spid="165"/>
                                        </p:tgtEl>
                                        <p:attrNameLst>
                                          <p:attrName>style.visibility</p:attrName>
                                        </p:attrNameLst>
                                      </p:cBhvr>
                                      <p:to>
                                        <p:strVal val="visible"/>
                                      </p:to>
                                    </p:set>
                                    <p:animEffect transition="in" filter="circle(in)">
                                      <p:cBhvr>
                                        <p:cTn id="216" dur="2000"/>
                                        <p:tgtEl>
                                          <p:spTgt spid="165"/>
                                        </p:tgtEl>
                                      </p:cBhvr>
                                    </p:animEffect>
                                  </p:childTnLst>
                                </p:cTn>
                              </p:par>
                            </p:childTnLst>
                          </p:cTn>
                        </p:par>
                      </p:childTnLst>
                    </p:cTn>
                  </p:par>
                  <p:par>
                    <p:cTn id="217" fill="hold">
                      <p:stCondLst>
                        <p:cond delay="indefinite"/>
                      </p:stCondLst>
                      <p:childTnLst>
                        <p:par>
                          <p:cTn id="218" fill="hold">
                            <p:stCondLst>
                              <p:cond delay="0"/>
                            </p:stCondLst>
                            <p:childTnLst>
                              <p:par>
                                <p:cTn id="219" presetID="6" presetClass="entr" presetSubtype="16" fill="hold" grpId="0" nodeType="clickEffect">
                                  <p:stCondLst>
                                    <p:cond delay="0"/>
                                  </p:stCondLst>
                                  <p:childTnLst>
                                    <p:set>
                                      <p:cBhvr>
                                        <p:cTn id="220" dur="1" fill="hold">
                                          <p:stCondLst>
                                            <p:cond delay="0"/>
                                          </p:stCondLst>
                                        </p:cTn>
                                        <p:tgtEl>
                                          <p:spTgt spid="187"/>
                                        </p:tgtEl>
                                        <p:attrNameLst>
                                          <p:attrName>style.visibility</p:attrName>
                                        </p:attrNameLst>
                                      </p:cBhvr>
                                      <p:to>
                                        <p:strVal val="visible"/>
                                      </p:to>
                                    </p:set>
                                    <p:animEffect transition="in" filter="circle(in)">
                                      <p:cBhvr>
                                        <p:cTn id="221" dur="2000"/>
                                        <p:tgtEl>
                                          <p:spTgt spid="187"/>
                                        </p:tgtEl>
                                      </p:cBhvr>
                                    </p:animEffect>
                                  </p:childTnLst>
                                </p:cTn>
                              </p:par>
                              <p:par>
                                <p:cTn id="222" presetID="6" presetClass="entr" presetSubtype="16" fill="hold" nodeType="withEffect">
                                  <p:stCondLst>
                                    <p:cond delay="0"/>
                                  </p:stCondLst>
                                  <p:childTnLst>
                                    <p:set>
                                      <p:cBhvr>
                                        <p:cTn id="223" dur="1" fill="hold">
                                          <p:stCondLst>
                                            <p:cond delay="0"/>
                                          </p:stCondLst>
                                        </p:cTn>
                                        <p:tgtEl>
                                          <p:spTgt spid="164"/>
                                        </p:tgtEl>
                                        <p:attrNameLst>
                                          <p:attrName>style.visibility</p:attrName>
                                        </p:attrNameLst>
                                      </p:cBhvr>
                                      <p:to>
                                        <p:strVal val="visible"/>
                                      </p:to>
                                    </p:set>
                                    <p:animEffect transition="in" filter="circle(in)">
                                      <p:cBhvr>
                                        <p:cTn id="224" dur="2000"/>
                                        <p:tgtEl>
                                          <p:spTgt spid="164"/>
                                        </p:tgtEl>
                                      </p:cBhvr>
                                    </p:animEffect>
                                  </p:childTnLst>
                                </p:cTn>
                              </p:par>
                            </p:childTnLst>
                          </p:cTn>
                        </p:par>
                      </p:childTnLst>
                    </p:cTn>
                  </p:par>
                  <p:par>
                    <p:cTn id="225" fill="hold">
                      <p:stCondLst>
                        <p:cond delay="indefinite"/>
                      </p:stCondLst>
                      <p:childTnLst>
                        <p:par>
                          <p:cTn id="226" fill="hold">
                            <p:stCondLst>
                              <p:cond delay="0"/>
                            </p:stCondLst>
                            <p:childTnLst>
                              <p:par>
                                <p:cTn id="227" presetID="6" presetClass="entr" presetSubtype="16" fill="hold" grpId="0" nodeType="clickEffect">
                                  <p:stCondLst>
                                    <p:cond delay="0"/>
                                  </p:stCondLst>
                                  <p:childTnLst>
                                    <p:set>
                                      <p:cBhvr>
                                        <p:cTn id="228" dur="1" fill="hold">
                                          <p:stCondLst>
                                            <p:cond delay="0"/>
                                          </p:stCondLst>
                                        </p:cTn>
                                        <p:tgtEl>
                                          <p:spTgt spid="189"/>
                                        </p:tgtEl>
                                        <p:attrNameLst>
                                          <p:attrName>style.visibility</p:attrName>
                                        </p:attrNameLst>
                                      </p:cBhvr>
                                      <p:to>
                                        <p:strVal val="visible"/>
                                      </p:to>
                                    </p:set>
                                    <p:animEffect transition="in" filter="circle(in)">
                                      <p:cBhvr>
                                        <p:cTn id="229" dur="2000"/>
                                        <p:tgtEl>
                                          <p:spTgt spid="189"/>
                                        </p:tgtEl>
                                      </p:cBhvr>
                                    </p:animEffect>
                                  </p:childTnLst>
                                </p:cTn>
                              </p:par>
                              <p:par>
                                <p:cTn id="230" presetID="6" presetClass="entr" presetSubtype="16" fill="hold" nodeType="withEffect">
                                  <p:stCondLst>
                                    <p:cond delay="0"/>
                                  </p:stCondLst>
                                  <p:childTnLst>
                                    <p:set>
                                      <p:cBhvr>
                                        <p:cTn id="231" dur="1" fill="hold">
                                          <p:stCondLst>
                                            <p:cond delay="0"/>
                                          </p:stCondLst>
                                        </p:cTn>
                                        <p:tgtEl>
                                          <p:spTgt spid="168"/>
                                        </p:tgtEl>
                                        <p:attrNameLst>
                                          <p:attrName>style.visibility</p:attrName>
                                        </p:attrNameLst>
                                      </p:cBhvr>
                                      <p:to>
                                        <p:strVal val="visible"/>
                                      </p:to>
                                    </p:set>
                                    <p:animEffect transition="in" filter="circle(in)">
                                      <p:cBhvr>
                                        <p:cTn id="232" dur="2000"/>
                                        <p:tgtEl>
                                          <p:spTgt spid="168"/>
                                        </p:tgtEl>
                                      </p:cBhvr>
                                    </p:animEffect>
                                  </p:childTnLst>
                                </p:cTn>
                              </p:par>
                            </p:childTnLst>
                          </p:cTn>
                        </p:par>
                      </p:childTnLst>
                    </p:cTn>
                  </p:par>
                  <p:par>
                    <p:cTn id="233" fill="hold">
                      <p:stCondLst>
                        <p:cond delay="indefinite"/>
                      </p:stCondLst>
                      <p:childTnLst>
                        <p:par>
                          <p:cTn id="234" fill="hold">
                            <p:stCondLst>
                              <p:cond delay="0"/>
                            </p:stCondLst>
                            <p:childTnLst>
                              <p:par>
                                <p:cTn id="235" presetID="42" presetClass="entr" presetSubtype="0" fill="hold" grpId="0" nodeType="clickEffect">
                                  <p:stCondLst>
                                    <p:cond delay="0"/>
                                  </p:stCondLst>
                                  <p:childTnLst>
                                    <p:set>
                                      <p:cBhvr>
                                        <p:cTn id="236" dur="1" fill="hold">
                                          <p:stCondLst>
                                            <p:cond delay="0"/>
                                          </p:stCondLst>
                                        </p:cTn>
                                        <p:tgtEl>
                                          <p:spTgt spid="193"/>
                                        </p:tgtEl>
                                        <p:attrNameLst>
                                          <p:attrName>style.visibility</p:attrName>
                                        </p:attrNameLst>
                                      </p:cBhvr>
                                      <p:to>
                                        <p:strVal val="visible"/>
                                      </p:to>
                                    </p:set>
                                    <p:animEffect transition="in" filter="fade">
                                      <p:cBhvr>
                                        <p:cTn id="237" dur="1000"/>
                                        <p:tgtEl>
                                          <p:spTgt spid="193"/>
                                        </p:tgtEl>
                                      </p:cBhvr>
                                    </p:animEffect>
                                    <p:anim calcmode="lin" valueType="num">
                                      <p:cBhvr>
                                        <p:cTn id="238" dur="1000" fill="hold"/>
                                        <p:tgtEl>
                                          <p:spTgt spid="193"/>
                                        </p:tgtEl>
                                        <p:attrNameLst>
                                          <p:attrName>ppt_x</p:attrName>
                                        </p:attrNameLst>
                                      </p:cBhvr>
                                      <p:tavLst>
                                        <p:tav tm="0">
                                          <p:val>
                                            <p:strVal val="#ppt_x"/>
                                          </p:val>
                                        </p:tav>
                                        <p:tav tm="100000">
                                          <p:val>
                                            <p:strVal val="#ppt_x"/>
                                          </p:val>
                                        </p:tav>
                                      </p:tavLst>
                                    </p:anim>
                                    <p:anim calcmode="lin" valueType="num">
                                      <p:cBhvr>
                                        <p:cTn id="239" dur="1000" fill="hold"/>
                                        <p:tgtEl>
                                          <p:spTgt spid="193"/>
                                        </p:tgtEl>
                                        <p:attrNameLst>
                                          <p:attrName>ppt_y</p:attrName>
                                        </p:attrNameLst>
                                      </p:cBhvr>
                                      <p:tavLst>
                                        <p:tav tm="0">
                                          <p:val>
                                            <p:strVal val="#ppt_y+.1"/>
                                          </p:val>
                                        </p:tav>
                                        <p:tav tm="100000">
                                          <p:val>
                                            <p:strVal val="#ppt_y"/>
                                          </p:val>
                                        </p:tav>
                                      </p:tavLst>
                                    </p:anim>
                                  </p:childTnLst>
                                </p:cTn>
                              </p:par>
                              <p:par>
                                <p:cTn id="240" presetID="42" presetClass="entr" presetSubtype="0" fill="hold" nodeType="withEffect">
                                  <p:stCondLst>
                                    <p:cond delay="0"/>
                                  </p:stCondLst>
                                  <p:childTnLst>
                                    <p:set>
                                      <p:cBhvr>
                                        <p:cTn id="241" dur="1" fill="hold">
                                          <p:stCondLst>
                                            <p:cond delay="0"/>
                                          </p:stCondLst>
                                        </p:cTn>
                                        <p:tgtEl>
                                          <p:spTgt spid="191"/>
                                        </p:tgtEl>
                                        <p:attrNameLst>
                                          <p:attrName>style.visibility</p:attrName>
                                        </p:attrNameLst>
                                      </p:cBhvr>
                                      <p:to>
                                        <p:strVal val="visible"/>
                                      </p:to>
                                    </p:set>
                                    <p:animEffect transition="in" filter="fade">
                                      <p:cBhvr>
                                        <p:cTn id="242" dur="1000"/>
                                        <p:tgtEl>
                                          <p:spTgt spid="191"/>
                                        </p:tgtEl>
                                      </p:cBhvr>
                                    </p:animEffect>
                                    <p:anim calcmode="lin" valueType="num">
                                      <p:cBhvr>
                                        <p:cTn id="243" dur="1000" fill="hold"/>
                                        <p:tgtEl>
                                          <p:spTgt spid="191"/>
                                        </p:tgtEl>
                                        <p:attrNameLst>
                                          <p:attrName>ppt_x</p:attrName>
                                        </p:attrNameLst>
                                      </p:cBhvr>
                                      <p:tavLst>
                                        <p:tav tm="0">
                                          <p:val>
                                            <p:strVal val="#ppt_x"/>
                                          </p:val>
                                        </p:tav>
                                        <p:tav tm="100000">
                                          <p:val>
                                            <p:strVal val="#ppt_x"/>
                                          </p:val>
                                        </p:tav>
                                      </p:tavLst>
                                    </p:anim>
                                    <p:anim calcmode="lin" valueType="num">
                                      <p:cBhvr>
                                        <p:cTn id="244" dur="1000" fill="hold"/>
                                        <p:tgtEl>
                                          <p:spTgt spid="191"/>
                                        </p:tgtEl>
                                        <p:attrNameLst>
                                          <p:attrName>ppt_y</p:attrName>
                                        </p:attrNameLst>
                                      </p:cBhvr>
                                      <p:tavLst>
                                        <p:tav tm="0">
                                          <p:val>
                                            <p:strVal val="#ppt_y+.1"/>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42" presetClass="entr" presetSubtype="0" fill="hold" grpId="0" nodeType="clickEffect">
                                  <p:stCondLst>
                                    <p:cond delay="0"/>
                                  </p:stCondLst>
                                  <p:childTnLst>
                                    <p:set>
                                      <p:cBhvr>
                                        <p:cTn id="248" dur="1" fill="hold">
                                          <p:stCondLst>
                                            <p:cond delay="0"/>
                                          </p:stCondLst>
                                        </p:cTn>
                                        <p:tgtEl>
                                          <p:spTgt spid="200"/>
                                        </p:tgtEl>
                                        <p:attrNameLst>
                                          <p:attrName>style.visibility</p:attrName>
                                        </p:attrNameLst>
                                      </p:cBhvr>
                                      <p:to>
                                        <p:strVal val="visible"/>
                                      </p:to>
                                    </p:set>
                                    <p:animEffect transition="in" filter="fade">
                                      <p:cBhvr>
                                        <p:cTn id="249" dur="1000"/>
                                        <p:tgtEl>
                                          <p:spTgt spid="200"/>
                                        </p:tgtEl>
                                      </p:cBhvr>
                                    </p:animEffect>
                                    <p:anim calcmode="lin" valueType="num">
                                      <p:cBhvr>
                                        <p:cTn id="250" dur="1000" fill="hold"/>
                                        <p:tgtEl>
                                          <p:spTgt spid="200"/>
                                        </p:tgtEl>
                                        <p:attrNameLst>
                                          <p:attrName>ppt_x</p:attrName>
                                        </p:attrNameLst>
                                      </p:cBhvr>
                                      <p:tavLst>
                                        <p:tav tm="0">
                                          <p:val>
                                            <p:strVal val="#ppt_x"/>
                                          </p:val>
                                        </p:tav>
                                        <p:tav tm="100000">
                                          <p:val>
                                            <p:strVal val="#ppt_x"/>
                                          </p:val>
                                        </p:tav>
                                      </p:tavLst>
                                    </p:anim>
                                    <p:anim calcmode="lin" valueType="num">
                                      <p:cBhvr>
                                        <p:cTn id="251" dur="1000" fill="hold"/>
                                        <p:tgtEl>
                                          <p:spTgt spid="200"/>
                                        </p:tgtEl>
                                        <p:attrNameLst>
                                          <p:attrName>ppt_y</p:attrName>
                                        </p:attrNameLst>
                                      </p:cBhvr>
                                      <p:tavLst>
                                        <p:tav tm="0">
                                          <p:val>
                                            <p:strVal val="#ppt_y+.1"/>
                                          </p:val>
                                        </p:tav>
                                        <p:tav tm="100000">
                                          <p:val>
                                            <p:strVal val="#ppt_y"/>
                                          </p:val>
                                        </p:tav>
                                      </p:tavLst>
                                    </p:anim>
                                  </p:childTnLst>
                                </p:cTn>
                              </p:par>
                              <p:par>
                                <p:cTn id="252" presetID="42" presetClass="entr" presetSubtype="0" fill="hold" nodeType="withEffect">
                                  <p:stCondLst>
                                    <p:cond delay="0"/>
                                  </p:stCondLst>
                                  <p:childTnLst>
                                    <p:set>
                                      <p:cBhvr>
                                        <p:cTn id="253" dur="1" fill="hold">
                                          <p:stCondLst>
                                            <p:cond delay="0"/>
                                          </p:stCondLst>
                                        </p:cTn>
                                        <p:tgtEl>
                                          <p:spTgt spid="194"/>
                                        </p:tgtEl>
                                        <p:attrNameLst>
                                          <p:attrName>style.visibility</p:attrName>
                                        </p:attrNameLst>
                                      </p:cBhvr>
                                      <p:to>
                                        <p:strVal val="visible"/>
                                      </p:to>
                                    </p:set>
                                    <p:animEffect transition="in" filter="fade">
                                      <p:cBhvr>
                                        <p:cTn id="254" dur="1000"/>
                                        <p:tgtEl>
                                          <p:spTgt spid="194"/>
                                        </p:tgtEl>
                                      </p:cBhvr>
                                    </p:animEffect>
                                    <p:anim calcmode="lin" valueType="num">
                                      <p:cBhvr>
                                        <p:cTn id="255" dur="1000" fill="hold"/>
                                        <p:tgtEl>
                                          <p:spTgt spid="194"/>
                                        </p:tgtEl>
                                        <p:attrNameLst>
                                          <p:attrName>ppt_x</p:attrName>
                                        </p:attrNameLst>
                                      </p:cBhvr>
                                      <p:tavLst>
                                        <p:tav tm="0">
                                          <p:val>
                                            <p:strVal val="#ppt_x"/>
                                          </p:val>
                                        </p:tav>
                                        <p:tav tm="100000">
                                          <p:val>
                                            <p:strVal val="#ppt_x"/>
                                          </p:val>
                                        </p:tav>
                                      </p:tavLst>
                                    </p:anim>
                                    <p:anim calcmode="lin" valueType="num">
                                      <p:cBhvr>
                                        <p:cTn id="256" dur="1000" fill="hold"/>
                                        <p:tgtEl>
                                          <p:spTgt spid="194"/>
                                        </p:tgtEl>
                                        <p:attrNameLst>
                                          <p:attrName>ppt_y</p:attrName>
                                        </p:attrNameLst>
                                      </p:cBhvr>
                                      <p:tavLst>
                                        <p:tav tm="0">
                                          <p:val>
                                            <p:strVal val="#ppt_y+.1"/>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presetID="42" presetClass="entr" presetSubtype="0" fill="hold" nodeType="clickEffect">
                                  <p:stCondLst>
                                    <p:cond delay="0"/>
                                  </p:stCondLst>
                                  <p:childTnLst>
                                    <p:set>
                                      <p:cBhvr>
                                        <p:cTn id="260" dur="1" fill="hold">
                                          <p:stCondLst>
                                            <p:cond delay="0"/>
                                          </p:stCondLst>
                                        </p:cTn>
                                        <p:tgtEl>
                                          <p:spTgt spid="196"/>
                                        </p:tgtEl>
                                        <p:attrNameLst>
                                          <p:attrName>style.visibility</p:attrName>
                                        </p:attrNameLst>
                                      </p:cBhvr>
                                      <p:to>
                                        <p:strVal val="visible"/>
                                      </p:to>
                                    </p:set>
                                    <p:animEffect transition="in" filter="fade">
                                      <p:cBhvr>
                                        <p:cTn id="261" dur="1000"/>
                                        <p:tgtEl>
                                          <p:spTgt spid="196"/>
                                        </p:tgtEl>
                                      </p:cBhvr>
                                    </p:animEffect>
                                    <p:anim calcmode="lin" valueType="num">
                                      <p:cBhvr>
                                        <p:cTn id="262" dur="1000" fill="hold"/>
                                        <p:tgtEl>
                                          <p:spTgt spid="196"/>
                                        </p:tgtEl>
                                        <p:attrNameLst>
                                          <p:attrName>ppt_x</p:attrName>
                                        </p:attrNameLst>
                                      </p:cBhvr>
                                      <p:tavLst>
                                        <p:tav tm="0">
                                          <p:val>
                                            <p:strVal val="#ppt_x"/>
                                          </p:val>
                                        </p:tav>
                                        <p:tav tm="100000">
                                          <p:val>
                                            <p:strVal val="#ppt_x"/>
                                          </p:val>
                                        </p:tav>
                                      </p:tavLst>
                                    </p:anim>
                                    <p:anim calcmode="lin" valueType="num">
                                      <p:cBhvr>
                                        <p:cTn id="263" dur="1000" fill="hold"/>
                                        <p:tgtEl>
                                          <p:spTgt spid="196"/>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1000"/>
                                        <p:tgtEl>
                                          <p:spTgt spid="206"/>
                                        </p:tgtEl>
                                      </p:cBhvr>
                                    </p:animEffect>
                                    <p:anim calcmode="lin" valueType="num">
                                      <p:cBhvr>
                                        <p:cTn id="267" dur="1000" fill="hold"/>
                                        <p:tgtEl>
                                          <p:spTgt spid="206"/>
                                        </p:tgtEl>
                                        <p:attrNameLst>
                                          <p:attrName>ppt_x</p:attrName>
                                        </p:attrNameLst>
                                      </p:cBhvr>
                                      <p:tavLst>
                                        <p:tav tm="0">
                                          <p:val>
                                            <p:strVal val="#ppt_x"/>
                                          </p:val>
                                        </p:tav>
                                        <p:tav tm="100000">
                                          <p:val>
                                            <p:strVal val="#ppt_x"/>
                                          </p:val>
                                        </p:tav>
                                      </p:tavLst>
                                    </p:anim>
                                    <p:anim calcmode="lin" valueType="num">
                                      <p:cBhvr>
                                        <p:cTn id="268" dur="1000" fill="hold"/>
                                        <p:tgtEl>
                                          <p:spTgt spid="206"/>
                                        </p:tgtEl>
                                        <p:attrNameLst>
                                          <p:attrName>ppt_y</p:attrName>
                                        </p:attrNameLst>
                                      </p:cBhvr>
                                      <p:tavLst>
                                        <p:tav tm="0">
                                          <p:val>
                                            <p:strVal val="#ppt_y+.1"/>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6" presetClass="entr" presetSubtype="16" fill="hold" grpId="0" nodeType="clickEffect">
                                  <p:stCondLst>
                                    <p:cond delay="0"/>
                                  </p:stCondLst>
                                  <p:childTnLst>
                                    <p:set>
                                      <p:cBhvr>
                                        <p:cTn id="272" dur="1" fill="hold">
                                          <p:stCondLst>
                                            <p:cond delay="0"/>
                                          </p:stCondLst>
                                        </p:cTn>
                                        <p:tgtEl>
                                          <p:spTgt spid="210"/>
                                        </p:tgtEl>
                                        <p:attrNameLst>
                                          <p:attrName>style.visibility</p:attrName>
                                        </p:attrNameLst>
                                      </p:cBhvr>
                                      <p:to>
                                        <p:strVal val="visible"/>
                                      </p:to>
                                    </p:set>
                                    <p:animEffect transition="in" filter="circle(in)">
                                      <p:cBhvr>
                                        <p:cTn id="273" dur="2000"/>
                                        <p:tgtEl>
                                          <p:spTgt spid="210"/>
                                        </p:tgtEl>
                                      </p:cBhvr>
                                    </p:animEffect>
                                  </p:childTnLst>
                                </p:cTn>
                              </p:par>
                              <p:par>
                                <p:cTn id="274" presetID="6" presetClass="entr" presetSubtype="16" fill="hold" nodeType="withEffect">
                                  <p:stCondLst>
                                    <p:cond delay="0"/>
                                  </p:stCondLst>
                                  <p:childTnLst>
                                    <p:set>
                                      <p:cBhvr>
                                        <p:cTn id="275" dur="1" fill="hold">
                                          <p:stCondLst>
                                            <p:cond delay="0"/>
                                          </p:stCondLst>
                                        </p:cTn>
                                        <p:tgtEl>
                                          <p:spTgt spid="198"/>
                                        </p:tgtEl>
                                        <p:attrNameLst>
                                          <p:attrName>style.visibility</p:attrName>
                                        </p:attrNameLst>
                                      </p:cBhvr>
                                      <p:to>
                                        <p:strVal val="visible"/>
                                      </p:to>
                                    </p:set>
                                    <p:animEffect transition="in" filter="circle(in)">
                                      <p:cBhvr>
                                        <p:cTn id="276" dur="2000"/>
                                        <p:tgtEl>
                                          <p:spTgt spid="198"/>
                                        </p:tgtEl>
                                      </p:cBhvr>
                                    </p:animEffect>
                                  </p:childTnLst>
                                </p:cTn>
                              </p:par>
                            </p:childTnLst>
                          </p:cTn>
                        </p:par>
                      </p:childTnLst>
                    </p:cTn>
                  </p:par>
                  <p:par>
                    <p:cTn id="277" fill="hold">
                      <p:stCondLst>
                        <p:cond delay="indefinite"/>
                      </p:stCondLst>
                      <p:childTnLst>
                        <p:par>
                          <p:cTn id="278" fill="hold">
                            <p:stCondLst>
                              <p:cond delay="0"/>
                            </p:stCondLst>
                            <p:childTnLst>
                              <p:par>
                                <p:cTn id="279" presetID="6" presetClass="entr" presetSubtype="16" fill="hold" grpId="0" nodeType="clickEffect">
                                  <p:stCondLst>
                                    <p:cond delay="0"/>
                                  </p:stCondLst>
                                  <p:childTnLst>
                                    <p:set>
                                      <p:cBhvr>
                                        <p:cTn id="280" dur="1" fill="hold">
                                          <p:stCondLst>
                                            <p:cond delay="0"/>
                                          </p:stCondLst>
                                        </p:cTn>
                                        <p:tgtEl>
                                          <p:spTgt spid="222"/>
                                        </p:tgtEl>
                                        <p:attrNameLst>
                                          <p:attrName>style.visibility</p:attrName>
                                        </p:attrNameLst>
                                      </p:cBhvr>
                                      <p:to>
                                        <p:strVal val="visible"/>
                                      </p:to>
                                    </p:set>
                                    <p:animEffect transition="in" filter="circle(in)">
                                      <p:cBhvr>
                                        <p:cTn id="281" dur="2000"/>
                                        <p:tgtEl>
                                          <p:spTgt spid="222"/>
                                        </p:tgtEl>
                                      </p:cBhvr>
                                    </p:animEffect>
                                  </p:childTnLst>
                                </p:cTn>
                              </p:par>
                              <p:par>
                                <p:cTn id="282" presetID="6" presetClass="entr" presetSubtype="16" fill="hold" nodeType="withEffect">
                                  <p:stCondLst>
                                    <p:cond delay="0"/>
                                  </p:stCondLst>
                                  <p:childTnLst>
                                    <p:set>
                                      <p:cBhvr>
                                        <p:cTn id="283" dur="1" fill="hold">
                                          <p:stCondLst>
                                            <p:cond delay="0"/>
                                          </p:stCondLst>
                                        </p:cTn>
                                        <p:tgtEl>
                                          <p:spTgt spid="211"/>
                                        </p:tgtEl>
                                        <p:attrNameLst>
                                          <p:attrName>style.visibility</p:attrName>
                                        </p:attrNameLst>
                                      </p:cBhvr>
                                      <p:to>
                                        <p:strVal val="visible"/>
                                      </p:to>
                                    </p:set>
                                    <p:animEffect transition="in" filter="circle(in)">
                                      <p:cBhvr>
                                        <p:cTn id="284" dur="20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5" grpId="0" animBg="1"/>
      <p:bldP spid="16" grpId="0" animBg="1"/>
      <p:bldP spid="27" grpId="0" animBg="1"/>
      <p:bldP spid="28" grpId="0" animBg="1"/>
      <p:bldP spid="36" grpId="0" animBg="1"/>
      <p:bldP spid="37" grpId="0" animBg="1"/>
      <p:bldP spid="38" grpId="0" animBg="1"/>
      <p:bldP spid="42" grpId="0" animBg="1"/>
      <p:bldP spid="43" grpId="0" animBg="1"/>
      <p:bldP spid="44" grpId="0" animBg="1"/>
      <p:bldP spid="45" grpId="0" animBg="1"/>
      <p:bldP spid="69" grpId="0" animBg="1"/>
      <p:bldP spid="70" grpId="0" uiExpand="1" build="p" animBg="1"/>
      <p:bldP spid="86" grpId="0" animBg="1"/>
      <p:bldP spid="87" grpId="0" animBg="1"/>
      <p:bldP spid="89" grpId="0" animBg="1"/>
      <p:bldP spid="91" grpId="0" animBg="1"/>
      <p:bldP spid="125" grpId="0" animBg="1"/>
      <p:bldP spid="127" grpId="0" animBg="1"/>
      <p:bldP spid="186" grpId="0" animBg="1"/>
      <p:bldP spid="187" grpId="0" animBg="1"/>
      <p:bldP spid="189" grpId="0" animBg="1"/>
      <p:bldP spid="193" grpId="0" animBg="1"/>
      <p:bldP spid="200" grpId="0" animBg="1"/>
      <p:bldP spid="206" grpId="0" animBg="1"/>
      <p:bldP spid="210" grpId="0" animBg="1"/>
      <p:bldP spid="2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2818</Words>
  <Application>Microsoft Office PowerPoint</Application>
  <PresentationFormat>Widescreen</PresentationFormat>
  <Paragraphs>141</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.VnTime</vt:lpstr>
      <vt:lpstr>Arial</vt:lpstr>
      <vt:lpstr>Calibri</vt:lpstr>
      <vt:lpstr>Calibri Light</vt:lpstr>
      <vt:lpstr>Symbol</vt:lpstr>
      <vt:lpstr>Tempus Sans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DELL</cp:lastModifiedBy>
  <cp:revision>38</cp:revision>
  <dcterms:created xsi:type="dcterms:W3CDTF">2020-06-06T14:46:56Z</dcterms:created>
  <dcterms:modified xsi:type="dcterms:W3CDTF">2023-03-31T11:15:54Z</dcterms:modified>
</cp:coreProperties>
</file>