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3"/>
  </p:notesMasterIdLst>
  <p:sldIdLst>
    <p:sldId id="275" r:id="rId3"/>
    <p:sldId id="268" r:id="rId4"/>
    <p:sldId id="276" r:id="rId5"/>
    <p:sldId id="277" r:id="rId6"/>
    <p:sldId id="299" r:id="rId7"/>
    <p:sldId id="278" r:id="rId8"/>
    <p:sldId id="279" r:id="rId9"/>
    <p:sldId id="300" r:id="rId10"/>
    <p:sldId id="301" r:id="rId11"/>
    <p:sldId id="302" r:id="rId12"/>
    <p:sldId id="303" r:id="rId13"/>
    <p:sldId id="304" r:id="rId14"/>
    <p:sldId id="305" r:id="rId15"/>
    <p:sldId id="306" r:id="rId16"/>
    <p:sldId id="285" r:id="rId17"/>
    <p:sldId id="298" r:id="rId18"/>
    <p:sldId id="286" r:id="rId19"/>
    <p:sldId id="287" r:id="rId20"/>
    <p:sldId id="288" r:id="rId21"/>
    <p:sldId id="29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29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0099"/>
    <a:srgbClr val="BE4336"/>
    <a:srgbClr val="B131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40" autoAdjust="0"/>
    <p:restoredTop sz="87971" autoAdjust="0"/>
  </p:normalViewPr>
  <p:slideViewPr>
    <p:cSldViewPr snapToGrid="0">
      <p:cViewPr>
        <p:scale>
          <a:sx n="15" d="100"/>
          <a:sy n="15" d="100"/>
        </p:scale>
        <p:origin x="462" y="1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2770EF-F83C-41A9-B963-CD28D652117F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CC767C-F4CB-437F-98CB-A6CB3F770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315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CC767C-F4CB-437F-98CB-A6CB3F77039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8015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CC767C-F4CB-437F-98CB-A6CB3F77039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473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967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011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4559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AA291F16-60D2-BE4D-8D42-1D2F1D7616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506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C48A5DC-4850-054D-841D-C14E4948B89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51748" y="6549866"/>
            <a:ext cx="712568" cy="2724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CE37AB6-42E6-F74E-B7B4-0A818120FF2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43075" y="6325678"/>
            <a:ext cx="705852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C80C2AA-6183-B549-9E34-E3B66480513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463795" y="6586742"/>
            <a:ext cx="169220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AF925C44-41A0-1645-80AB-C78D89D0621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0800000">
            <a:off x="5558987" y="6586742"/>
            <a:ext cx="169220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CEC4D34-5C0D-A247-B0E6-0132545A151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53423" y="6421416"/>
            <a:ext cx="2941661" cy="522532"/>
          </a:xfrm>
          <a:prstGeom prst="rect">
            <a:avLst/>
          </a:prstGeom>
        </p:spPr>
      </p:pic>
      <p:sp>
        <p:nvSpPr>
          <p:cNvPr id="2" name="TextBox 9">
            <a:extLst>
              <a:ext uri="{FF2B5EF4-FFF2-40B4-BE49-F238E27FC236}">
                <a16:creationId xmlns:a16="http://schemas.microsoft.com/office/drawing/2014/main" id="{C2D70B2C-5AD0-1523-FDDE-F871C2312C47}"/>
              </a:ext>
            </a:extLst>
          </p:cNvPr>
          <p:cNvSpPr txBox="1"/>
          <p:nvPr userDrawn="1"/>
        </p:nvSpPr>
        <p:spPr>
          <a:xfrm>
            <a:off x="153423" y="2"/>
            <a:ext cx="700833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prstClr val="white"/>
                </a:solidFill>
              </a:rPr>
              <a:t>Unit 6</a:t>
            </a:r>
          </a:p>
        </p:txBody>
      </p:sp>
      <p:sp>
        <p:nvSpPr>
          <p:cNvPr id="3" name="TextBox 9">
            <a:extLst>
              <a:ext uri="{FF2B5EF4-FFF2-40B4-BE49-F238E27FC236}">
                <a16:creationId xmlns:a16="http://schemas.microsoft.com/office/drawing/2014/main" id="{AB38A26A-9C3C-105E-FB63-6D9C81EB9F39}"/>
              </a:ext>
            </a:extLst>
          </p:cNvPr>
          <p:cNvSpPr txBox="1"/>
          <p:nvPr userDrawn="1"/>
        </p:nvSpPr>
        <p:spPr>
          <a:xfrm>
            <a:off x="11102514" y="-1"/>
            <a:ext cx="961802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prstClr val="white"/>
                </a:solidFill>
              </a:rPr>
              <a:t>Right on!</a:t>
            </a:r>
          </a:p>
        </p:txBody>
      </p:sp>
    </p:spTree>
    <p:extLst>
      <p:ext uri="{BB962C8B-B14F-4D97-AF65-F5344CB8AC3E}">
        <p14:creationId xmlns:p14="http://schemas.microsoft.com/office/powerpoint/2010/main" val="1516015129"/>
      </p:ext>
    </p:extLst>
  </p:cSld>
  <p:clrMapOvr>
    <a:masterClrMapping/>
  </p:clrMapOvr>
  <p:transition spd="med">
    <p:split orient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FAB79FA-3F64-CB4B-B48D-9BD1D031CD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506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C48A5DC-4850-054D-841D-C14E4948B89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51748" y="6549866"/>
            <a:ext cx="712568" cy="2724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AD96D44-1704-8540-93E5-16F541ACCC0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43075" y="6325678"/>
            <a:ext cx="705852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99AFCBA-5E24-7842-8A7E-75D677787B9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463795" y="6586742"/>
            <a:ext cx="169220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65249790-DE0A-B649-9880-C4B10853281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0800000">
            <a:off x="5558987" y="6586742"/>
            <a:ext cx="169220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605DC4D-802B-1E4E-92C3-EBCFD64330B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53423" y="6421416"/>
            <a:ext cx="2941661" cy="522532"/>
          </a:xfrm>
          <a:prstGeom prst="rect">
            <a:avLst/>
          </a:prstGeom>
        </p:spPr>
      </p:pic>
      <p:sp>
        <p:nvSpPr>
          <p:cNvPr id="12" name="TextBox 9">
            <a:extLst>
              <a:ext uri="{FF2B5EF4-FFF2-40B4-BE49-F238E27FC236}">
                <a16:creationId xmlns:a16="http://schemas.microsoft.com/office/drawing/2014/main" id="{7C1779EA-D06B-284E-9192-FBDDC8E474AA}"/>
              </a:ext>
            </a:extLst>
          </p:cNvPr>
          <p:cNvSpPr txBox="1"/>
          <p:nvPr userDrawn="1"/>
        </p:nvSpPr>
        <p:spPr>
          <a:xfrm>
            <a:off x="153423" y="2"/>
            <a:ext cx="700833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prstClr val="white"/>
                </a:solidFill>
              </a:rPr>
              <a:t>Unit 6</a:t>
            </a:r>
          </a:p>
        </p:txBody>
      </p:sp>
      <p:sp>
        <p:nvSpPr>
          <p:cNvPr id="2" name="TextBox 9">
            <a:extLst>
              <a:ext uri="{FF2B5EF4-FFF2-40B4-BE49-F238E27FC236}">
                <a16:creationId xmlns:a16="http://schemas.microsoft.com/office/drawing/2014/main" id="{8BB6D98F-A488-2CF8-C682-3E4376E64743}"/>
              </a:ext>
            </a:extLst>
          </p:cNvPr>
          <p:cNvSpPr txBox="1"/>
          <p:nvPr userDrawn="1"/>
        </p:nvSpPr>
        <p:spPr>
          <a:xfrm>
            <a:off x="11102514" y="-1"/>
            <a:ext cx="961802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prstClr val="white"/>
                </a:solidFill>
              </a:rPr>
              <a:t>Right on!</a:t>
            </a:r>
          </a:p>
        </p:txBody>
      </p:sp>
    </p:spTree>
    <p:extLst>
      <p:ext uri="{BB962C8B-B14F-4D97-AF65-F5344CB8AC3E}">
        <p14:creationId xmlns:p14="http://schemas.microsoft.com/office/powerpoint/2010/main" val="3176190522"/>
      </p:ext>
    </p:extLst>
  </p:cSld>
  <p:clrMapOvr>
    <a:masterClrMapping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303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40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126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450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681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002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144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965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A2214D-F2BC-48EC-9124-E01968040E2B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804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8/3/2023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870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ransition spd="med">
    <p:split orient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1096" y="-236538"/>
            <a:ext cx="13054191" cy="7331075"/>
          </a:xfrm>
          <a:prstGeom prst="rect">
            <a:avLst/>
          </a:prstGeom>
        </p:spPr>
      </p:pic>
      <p:sp>
        <p:nvSpPr>
          <p:cNvPr id="2" name="TextBox 4">
            <a:extLst>
              <a:ext uri="{FF2B5EF4-FFF2-40B4-BE49-F238E27FC236}">
                <a16:creationId xmlns:a16="http://schemas.microsoft.com/office/drawing/2014/main" id="{5C04E7A8-1F91-4292-83BC-4B11A55970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7375" y="2274837"/>
            <a:ext cx="663416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>
                <a:solidFill>
                  <a:srgbClr val="FF0000"/>
                </a:solidFill>
                <a:latin typeface="Calibri" pitchFamily="34" charset="0"/>
              </a:rPr>
              <a:t>Unit Entertainment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  <a:latin typeface="Calibri" pitchFamily="34" charset="0"/>
              </a:rPr>
              <a:t>Lesson 6: Right on!</a:t>
            </a:r>
          </a:p>
          <a:p>
            <a:pPr algn="ctr"/>
            <a:r>
              <a:rPr lang="en-US" sz="4800" b="1" dirty="0">
                <a:solidFill>
                  <a:srgbClr val="0070C0"/>
                </a:solidFill>
                <a:latin typeface="Calibri" pitchFamily="34" charset="0"/>
              </a:rPr>
              <a:t>Page 115</a:t>
            </a:r>
          </a:p>
        </p:txBody>
      </p:sp>
    </p:spTree>
    <p:extLst>
      <p:ext uri="{BB962C8B-B14F-4D97-AF65-F5344CB8AC3E}">
        <p14:creationId xmlns:p14="http://schemas.microsoft.com/office/powerpoint/2010/main" val="6626209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0292" y="587062"/>
            <a:ext cx="1077557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2 In your notebook, use the ideas from Exercise 1 and your own ideas to create a leaflet for smart </a:t>
            </a:r>
            <a:r>
              <a:rPr lang="en-US" sz="2800" b="1" dirty="0" err="1"/>
              <a:t>travellers</a:t>
            </a:r>
            <a:r>
              <a:rPr lang="en-US" sz="2800" b="1" dirty="0"/>
              <a:t>.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560292" y="1642700"/>
            <a:ext cx="2524987" cy="505972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b="1" i="1" dirty="0">
                <a:ea typeface="Arial" panose="020B0604020202020204" pitchFamily="34" charset="0"/>
              </a:rPr>
              <a:t>Suggested Answer</a:t>
            </a:r>
            <a:endParaRPr lang="en-US" sz="2400" dirty="0">
              <a:effectLst/>
              <a:ea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66580" y="2366729"/>
            <a:ext cx="8763000" cy="112954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600" i="1" dirty="0">
                <a:solidFill>
                  <a:srgbClr val="FF0000"/>
                </a:solidFill>
                <a:ea typeface="Arial" panose="020B0604020202020204" pitchFamily="34" charset="0"/>
              </a:rPr>
              <a:t>Are you a smart </a:t>
            </a:r>
            <a:r>
              <a:rPr lang="en-US" sz="2600" i="1" dirty="0" err="1">
                <a:solidFill>
                  <a:srgbClr val="FF0000"/>
                </a:solidFill>
                <a:ea typeface="Arial" panose="020B0604020202020204" pitchFamily="34" charset="0"/>
              </a:rPr>
              <a:t>traveller</a:t>
            </a:r>
            <a:r>
              <a:rPr lang="en-US" sz="2600" i="1" dirty="0">
                <a:solidFill>
                  <a:srgbClr val="FF0000"/>
                </a:solidFill>
                <a:ea typeface="Arial" panose="020B0604020202020204" pitchFamily="34" charset="0"/>
              </a:rPr>
              <a:t>? Follow these rules and you can be. </a:t>
            </a:r>
            <a:endParaRPr lang="en-US" sz="2600" dirty="0">
              <a:solidFill>
                <a:srgbClr val="FF0000"/>
              </a:solidFill>
              <a:ea typeface="Arial" panose="020B0604020202020204" pitchFamily="34" charset="0"/>
            </a:endParaRPr>
          </a:p>
          <a:p>
            <a:pPr algn="ctr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600" b="1" i="1" dirty="0">
                <a:solidFill>
                  <a:srgbClr val="FF0000"/>
                </a:solidFill>
                <a:ea typeface="Arial" panose="020B0604020202020204" pitchFamily="34" charset="0"/>
              </a:rPr>
              <a:t>Smart </a:t>
            </a:r>
            <a:r>
              <a:rPr lang="en-US" sz="2600" b="1" i="1" dirty="0" err="1">
                <a:solidFill>
                  <a:srgbClr val="FF0000"/>
                </a:solidFill>
                <a:ea typeface="Arial" panose="020B0604020202020204" pitchFamily="34" charset="0"/>
              </a:rPr>
              <a:t>Travellers</a:t>
            </a:r>
            <a:r>
              <a:rPr lang="en-US" sz="2600" b="1" i="1" dirty="0">
                <a:solidFill>
                  <a:srgbClr val="FF0000"/>
                </a:solidFill>
                <a:ea typeface="Arial" panose="020B0604020202020204" pitchFamily="34" charset="0"/>
              </a:rPr>
              <a:t> </a:t>
            </a:r>
            <a:endParaRPr lang="en-US" sz="2600" dirty="0">
              <a:solidFill>
                <a:srgbClr val="FF0000"/>
              </a:solidFill>
              <a:ea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7868" y="3563600"/>
            <a:ext cx="4568227" cy="2800767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600" b="1" i="1" dirty="0">
                <a:solidFill>
                  <a:srgbClr val="FF0000"/>
                </a:solidFill>
                <a:ea typeface="Arial" panose="020B0604020202020204" pitchFamily="34" charset="0"/>
              </a:rPr>
              <a:t>should: </a:t>
            </a:r>
            <a:endParaRPr lang="en-US" sz="2600" dirty="0">
              <a:solidFill>
                <a:srgbClr val="FF0000"/>
              </a:solidFill>
              <a:ea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600" i="1" dirty="0">
                <a:solidFill>
                  <a:srgbClr val="FF0000"/>
                </a:solidFill>
                <a:ea typeface="Arial" panose="020B0604020202020204" pitchFamily="34" charset="0"/>
              </a:rPr>
              <a:t>• ask before taking photos </a:t>
            </a:r>
            <a:endParaRPr lang="en-US" sz="2600" dirty="0">
              <a:solidFill>
                <a:srgbClr val="FF0000"/>
              </a:solidFill>
              <a:ea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600" i="1" dirty="0">
                <a:solidFill>
                  <a:srgbClr val="FF0000"/>
                </a:solidFill>
                <a:ea typeface="Arial" panose="020B0604020202020204" pitchFamily="34" charset="0"/>
              </a:rPr>
              <a:t>• know how to read a map </a:t>
            </a:r>
            <a:endParaRPr lang="en-US" sz="2600" dirty="0">
              <a:solidFill>
                <a:srgbClr val="FF0000"/>
              </a:solidFill>
              <a:ea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600" i="1" dirty="0">
                <a:solidFill>
                  <a:srgbClr val="FF0000"/>
                </a:solidFill>
                <a:ea typeface="Arial" panose="020B0604020202020204" pitchFamily="34" charset="0"/>
              </a:rPr>
              <a:t>• learn about the local culture </a:t>
            </a:r>
            <a:endParaRPr lang="en-US" sz="2600" dirty="0">
              <a:solidFill>
                <a:srgbClr val="FF0000"/>
              </a:solidFill>
              <a:ea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600" i="1" dirty="0">
                <a:solidFill>
                  <a:srgbClr val="FF0000"/>
                </a:solidFill>
                <a:ea typeface="Arial" panose="020B0604020202020204" pitchFamily="34" charset="0"/>
              </a:rPr>
              <a:t>• know how to swim </a:t>
            </a:r>
            <a:endParaRPr lang="en-US" sz="2600" dirty="0">
              <a:solidFill>
                <a:srgbClr val="FF0000"/>
              </a:solidFill>
              <a:ea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271248" y="3566242"/>
            <a:ext cx="6695466" cy="2800767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600" b="1" i="1" dirty="0">
                <a:solidFill>
                  <a:srgbClr val="FF0000"/>
                </a:solidFill>
                <a:ea typeface="Arial" panose="020B0604020202020204" pitchFamily="34" charset="0"/>
              </a:rPr>
              <a:t>shouldn’t: </a:t>
            </a:r>
            <a:endParaRPr lang="en-US" sz="2600" dirty="0">
              <a:solidFill>
                <a:srgbClr val="FF0000"/>
              </a:solidFill>
              <a:ea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600" i="1" dirty="0">
                <a:solidFill>
                  <a:srgbClr val="FF0000"/>
                </a:solidFill>
                <a:ea typeface="Arial" panose="020B0604020202020204" pitchFamily="34" charset="0"/>
              </a:rPr>
              <a:t>• waste water </a:t>
            </a:r>
            <a:endParaRPr lang="en-US" sz="2600" dirty="0">
              <a:solidFill>
                <a:srgbClr val="FF0000"/>
              </a:solidFill>
              <a:ea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600" i="1" dirty="0">
                <a:solidFill>
                  <a:srgbClr val="FF0000"/>
                </a:solidFill>
                <a:ea typeface="Arial" panose="020B0604020202020204" pitchFamily="34" charset="0"/>
              </a:rPr>
              <a:t>• take pebbles and shells from the beach </a:t>
            </a:r>
            <a:endParaRPr lang="en-US" sz="2600" dirty="0">
              <a:solidFill>
                <a:srgbClr val="FF0000"/>
              </a:solidFill>
              <a:ea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600" i="1" dirty="0">
                <a:solidFill>
                  <a:srgbClr val="FF0000"/>
                </a:solidFill>
                <a:ea typeface="Arial" panose="020B0604020202020204" pitchFamily="34" charset="0"/>
              </a:rPr>
              <a:t>• treat animals badly (ride elephants, walk lions) </a:t>
            </a:r>
            <a:endParaRPr lang="en-US" sz="2600" dirty="0">
              <a:solidFill>
                <a:srgbClr val="FF0000"/>
              </a:solidFill>
              <a:ea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600" i="1" dirty="0">
                <a:solidFill>
                  <a:srgbClr val="FF0000"/>
                </a:solidFill>
                <a:ea typeface="Arial" panose="020B0604020202020204" pitchFamily="34" charset="0"/>
              </a:rPr>
              <a:t>• drop litter</a:t>
            </a:r>
            <a:endParaRPr lang="en-US" sz="2600" dirty="0">
              <a:solidFill>
                <a:srgbClr val="FF0000"/>
              </a:solidFill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784379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0768" y="941346"/>
            <a:ext cx="5828471" cy="90046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59758" y="2635187"/>
            <a:ext cx="1069713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/>
              <a:t>3. How can one be a smart </a:t>
            </a:r>
            <a:r>
              <a:rPr lang="en-US" sz="3600" b="1" dirty="0" err="1"/>
              <a:t>traveller</a:t>
            </a:r>
            <a:r>
              <a:rPr lang="en-US" sz="3600" b="1" dirty="0"/>
              <a:t>? Give the class a presentation.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24922"/>
            <a:ext cx="2237152" cy="107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442626"/>
      </p:ext>
    </p:extLst>
  </p:cSld>
  <p:clrMapOvr>
    <a:masterClrMapping/>
  </p:clrMapOvr>
  <p:transition spd="med">
    <p:split orient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240" y="456525"/>
            <a:ext cx="10082325" cy="5913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751531"/>
      </p:ext>
    </p:extLst>
  </p:cSld>
  <p:clrMapOvr>
    <a:masterClrMapping/>
  </p:clrMapOvr>
  <p:transition spd="med">
    <p:split orient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651" y="414527"/>
            <a:ext cx="3781068" cy="106464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33401" y="1479176"/>
            <a:ext cx="1092349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/>
              <a:t>4 Read the quotations and match them to their meanings. Which quotation ...</a:t>
            </a:r>
            <a:endParaRPr lang="en-US" sz="2600" dirty="0"/>
          </a:p>
        </p:txBody>
      </p:sp>
      <p:sp>
        <p:nvSpPr>
          <p:cNvPr id="4" name="Rectangle 3"/>
          <p:cNvSpPr/>
          <p:nvPr/>
        </p:nvSpPr>
        <p:spPr>
          <a:xfrm>
            <a:off x="330533" y="5531329"/>
            <a:ext cx="1168549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</a:rPr>
              <a:t>2 </a:t>
            </a:r>
            <a:r>
              <a:rPr lang="en-US" sz="2600" dirty="0">
                <a:solidFill>
                  <a:srgbClr val="FF0000"/>
                </a:solidFill>
              </a:rPr>
              <a:t>means that we don't understand how important something is until we don't have it anymore.</a:t>
            </a:r>
          </a:p>
        </p:txBody>
      </p:sp>
      <p:sp>
        <p:nvSpPr>
          <p:cNvPr id="5" name="Rectangle 4"/>
          <p:cNvSpPr/>
          <p:nvPr/>
        </p:nvSpPr>
        <p:spPr>
          <a:xfrm>
            <a:off x="155721" y="2119128"/>
            <a:ext cx="1107257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i="1" dirty="0">
                <a:solidFill>
                  <a:srgbClr val="000099"/>
                </a:solidFill>
              </a:rPr>
              <a:t>A. "The greatest threat to our planet is the belief that someone else will save it."</a:t>
            </a:r>
          </a:p>
          <a:p>
            <a:pPr algn="r"/>
            <a:r>
              <a:rPr lang="en-US" sz="2600" i="1" dirty="0">
                <a:solidFill>
                  <a:srgbClr val="000099"/>
                </a:solidFill>
              </a:rPr>
              <a:t>Robert Swan (British explorer)</a:t>
            </a:r>
            <a:endParaRPr lang="en-US" sz="2600" dirty="0">
              <a:solidFill>
                <a:srgbClr val="000099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5721" y="3095451"/>
            <a:ext cx="1186030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i="1" dirty="0">
                <a:solidFill>
                  <a:srgbClr val="000099"/>
                </a:solidFill>
              </a:rPr>
              <a:t>B. "Teaching a child not to step on a caterpillar is as valuable to the child as it is to the caterpillar." </a:t>
            </a:r>
          </a:p>
          <a:p>
            <a:pPr algn="r"/>
            <a:r>
              <a:rPr lang="en-US" sz="2600" i="1" dirty="0">
                <a:solidFill>
                  <a:srgbClr val="000099"/>
                </a:solidFill>
              </a:rPr>
              <a:t>Bradley Miller (American author)</a:t>
            </a:r>
            <a:endParaRPr lang="en-US" sz="2600" dirty="0">
              <a:solidFill>
                <a:srgbClr val="000099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5720" y="4687037"/>
            <a:ext cx="11860305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i="1" dirty="0">
                <a:solidFill>
                  <a:srgbClr val="000099"/>
                </a:solidFill>
              </a:rPr>
              <a:t>C. "When the well is dry, we will know the worth of water."</a:t>
            </a:r>
          </a:p>
          <a:p>
            <a:pPr algn="r"/>
            <a:r>
              <a:rPr lang="en-US" sz="2600" i="1" dirty="0">
                <a:solidFill>
                  <a:srgbClr val="000099"/>
                </a:solidFill>
              </a:rPr>
              <a:t>Benjamin Franklin (American politician, inventor, and writer)</a:t>
            </a:r>
            <a:endParaRPr lang="en-US" sz="2600" dirty="0">
              <a:solidFill>
                <a:srgbClr val="000099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0533" y="2715792"/>
            <a:ext cx="666233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</a:rPr>
              <a:t>3 </a:t>
            </a:r>
            <a:r>
              <a:rPr lang="en-US" sz="2600" dirty="0">
                <a:solidFill>
                  <a:srgbClr val="FF0000"/>
                </a:solidFill>
              </a:rPr>
              <a:t>says that all of us should look after our world.</a:t>
            </a:r>
          </a:p>
        </p:txBody>
      </p:sp>
      <p:sp>
        <p:nvSpPr>
          <p:cNvPr id="9" name="Rectangle 8"/>
          <p:cNvSpPr/>
          <p:nvPr/>
        </p:nvSpPr>
        <p:spPr>
          <a:xfrm>
            <a:off x="330533" y="4238667"/>
            <a:ext cx="886725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</a:rPr>
              <a:t>1 </a:t>
            </a:r>
            <a:r>
              <a:rPr lang="en-US" sz="2600" dirty="0">
                <a:solidFill>
                  <a:srgbClr val="FF0000"/>
                </a:solidFill>
              </a:rPr>
              <a:t>tells us that looking after the world is good for us as well.</a:t>
            </a:r>
          </a:p>
        </p:txBody>
      </p:sp>
    </p:spTree>
    <p:extLst>
      <p:ext uri="{BB962C8B-B14F-4D97-AF65-F5344CB8AC3E}">
        <p14:creationId xmlns:p14="http://schemas.microsoft.com/office/powerpoint/2010/main" val="207910083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67882" y="2967399"/>
            <a:ext cx="107702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5. Find another quotation about respecting our world, the people, and the animals in it. Use the key words </a:t>
            </a:r>
            <a:r>
              <a:rPr lang="en-US" sz="3200" b="1" i="1" dirty="0"/>
              <a:t>environment quotations</a:t>
            </a:r>
            <a:r>
              <a:rPr lang="en-US" sz="3200" b="1" dirty="0"/>
              <a:t>.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136" y="670700"/>
            <a:ext cx="1983588" cy="1848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279983"/>
      </p:ext>
    </p:extLst>
  </p:cSld>
  <p:clrMapOvr>
    <a:masterClrMapping/>
  </p:clrMapOvr>
  <p:transition spd="med">
    <p:split orient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5052"/>
            <a:ext cx="9229273" cy="615230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524968534"/>
      </p:ext>
    </p:extLst>
  </p:cSld>
  <p:clrMapOvr>
    <a:masterClrMapping/>
  </p:clrMapOvr>
  <p:transition spd="med">
    <p:split orient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46950" y="2361773"/>
            <a:ext cx="10996707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>
                <a:solidFill>
                  <a:srgbClr val="0000CC"/>
                </a:solidFill>
              </a:rPr>
              <a:t>Write a paragraph (about 40-60 words) to give advice to visitors who come to your school.</a:t>
            </a:r>
          </a:p>
        </p:txBody>
      </p:sp>
    </p:spTree>
    <p:extLst>
      <p:ext uri="{BB962C8B-B14F-4D97-AF65-F5344CB8AC3E}">
        <p14:creationId xmlns:p14="http://schemas.microsoft.com/office/powerpoint/2010/main" val="33658693"/>
      </p:ext>
    </p:extLst>
  </p:cSld>
  <p:clrMapOvr>
    <a:masterClrMapping/>
  </p:clrMapOvr>
  <p:transition spd="med">
    <p:split orient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320" y="528320"/>
            <a:ext cx="10058400" cy="581152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3537788195"/>
      </p:ext>
    </p:extLst>
  </p:cSld>
  <p:clrMapOvr>
    <a:masterClrMapping/>
  </p:clrMapOvr>
  <p:transition spd="med">
    <p:split orient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3052" y="696186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4" name="Rectangle 3"/>
          <p:cNvSpPr/>
          <p:nvPr/>
        </p:nvSpPr>
        <p:spPr>
          <a:xfrm>
            <a:off x="1802973" y="1890980"/>
            <a:ext cx="6226537" cy="175432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Project</a:t>
            </a:r>
          </a:p>
          <a:p>
            <a:endParaRPr lang="en-US" sz="3600" i="1" dirty="0">
              <a:solidFill>
                <a:srgbClr val="FF0000"/>
              </a:solidFill>
            </a:endParaRPr>
          </a:p>
          <a:p>
            <a:r>
              <a:rPr lang="en-US" sz="3600" i="1" dirty="0">
                <a:solidFill>
                  <a:srgbClr val="0070C0"/>
                </a:solidFill>
              </a:rPr>
              <a:t>Smart </a:t>
            </a:r>
            <a:r>
              <a:rPr lang="en-US" sz="3600" i="1" dirty="0" err="1">
                <a:solidFill>
                  <a:srgbClr val="0070C0"/>
                </a:solidFill>
              </a:rPr>
              <a:t>travellers</a:t>
            </a:r>
            <a:endParaRPr lang="en-US" sz="36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116417"/>
      </p:ext>
    </p:extLst>
  </p:cSld>
  <p:clrMapOvr>
    <a:masterClrMapping/>
  </p:clrMapOvr>
  <p:transition spd="med">
    <p:split orient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3052" y="469135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3" name="Rectangle 2"/>
          <p:cNvSpPr/>
          <p:nvPr/>
        </p:nvSpPr>
        <p:spPr>
          <a:xfrm>
            <a:off x="319971" y="1743730"/>
            <a:ext cx="11872029" cy="206210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3600" i="1" dirty="0" err="1">
                <a:solidFill>
                  <a:srgbClr val="0000CC"/>
                </a:solidFill>
              </a:rPr>
              <a:t>Practise</a:t>
            </a:r>
            <a:r>
              <a:rPr lang="en-US" sz="3600" i="1" dirty="0">
                <a:solidFill>
                  <a:srgbClr val="0000CC"/>
                </a:solidFill>
              </a:rPr>
              <a:t> the vocabularies and make sentences using them. 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3600" i="1" dirty="0">
                <a:solidFill>
                  <a:srgbClr val="0000CC"/>
                </a:solidFill>
              </a:rPr>
              <a:t>Do the exercises in </a:t>
            </a:r>
            <a:r>
              <a:rPr lang="en-US" sz="3600" b="1" i="1" dirty="0">
                <a:solidFill>
                  <a:srgbClr val="0000CC"/>
                </a:solidFill>
              </a:rPr>
              <a:t>TA 6 Right on WB </a:t>
            </a:r>
            <a:r>
              <a:rPr lang="en-US" sz="3600" i="1" dirty="0">
                <a:solidFill>
                  <a:srgbClr val="0000CC"/>
                </a:solidFill>
              </a:rPr>
              <a:t>(p. 72). 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3600" i="1" dirty="0">
                <a:solidFill>
                  <a:srgbClr val="0000CC"/>
                </a:solidFill>
              </a:rPr>
              <a:t>Prepare the next lesson (p. 116 SB).</a:t>
            </a:r>
          </a:p>
        </p:txBody>
      </p:sp>
    </p:spTree>
    <p:extLst>
      <p:ext uri="{BB962C8B-B14F-4D97-AF65-F5344CB8AC3E}">
        <p14:creationId xmlns:p14="http://schemas.microsoft.com/office/powerpoint/2010/main" val="265585287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185922" y="1745473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7" name="Rounded Rectangle 6"/>
          <p:cNvSpPr/>
          <p:nvPr/>
        </p:nvSpPr>
        <p:spPr>
          <a:xfrm>
            <a:off x="1189030" y="2756287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Vocabulary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1192139" y="4662854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1204582" y="5729655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1182806" y="3720457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Project </a:t>
            </a:r>
            <a:endParaRPr lang="en-US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1207692" y="628908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5526" y="467769"/>
            <a:ext cx="4174591" cy="586971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40514702"/>
      </p:ext>
    </p:extLst>
  </p:cSld>
  <p:clrMapOvr>
    <a:masterClrMapping/>
  </p:clrMapOvr>
  <p:transition spd="med">
    <p:split orient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80"/>
          <a:stretch/>
        </p:blipFill>
        <p:spPr>
          <a:xfrm>
            <a:off x="0" y="-27992"/>
            <a:ext cx="12192000" cy="68859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6878" y="4968810"/>
            <a:ext cx="3541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</a:rPr>
              <a:t>Enjoy your day!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023599"/>
      </p:ext>
    </p:extLst>
  </p:cSld>
  <p:clrMapOvr>
    <a:masterClrMapping/>
  </p:clrMapOvr>
  <p:transition spd="med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13383" y="611513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5" y="1381472"/>
            <a:ext cx="108328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to…</a:t>
            </a:r>
          </a:p>
          <a:p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50539" y="2689287"/>
            <a:ext cx="8588477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1200"/>
              </a:spcBef>
            </a:pPr>
            <a:r>
              <a:rPr lang="en-US" sz="3200" i="1" dirty="0">
                <a:solidFill>
                  <a:srgbClr val="0000CC"/>
                </a:solidFill>
              </a:rPr>
              <a:t>- </a:t>
            </a:r>
            <a:r>
              <a:rPr lang="en-US" sz="3200" i="1" dirty="0" err="1">
                <a:solidFill>
                  <a:srgbClr val="0000CC"/>
                </a:solidFill>
              </a:rPr>
              <a:t>categorise</a:t>
            </a:r>
            <a:r>
              <a:rPr lang="en-US" sz="3200" i="1" dirty="0">
                <a:solidFill>
                  <a:srgbClr val="0000CC"/>
                </a:solidFill>
              </a:rPr>
              <a:t> travel activities.</a:t>
            </a:r>
          </a:p>
          <a:p>
            <a:pPr lvl="0">
              <a:spcBef>
                <a:spcPts val="1200"/>
              </a:spcBef>
            </a:pPr>
            <a:r>
              <a:rPr lang="en-US" sz="3200" i="1" dirty="0">
                <a:solidFill>
                  <a:srgbClr val="0000CC"/>
                </a:solidFill>
              </a:rPr>
              <a:t>- give a presentation on being a smart </a:t>
            </a:r>
            <a:r>
              <a:rPr lang="en-US" sz="3200" i="1" dirty="0" err="1">
                <a:solidFill>
                  <a:srgbClr val="0000CC"/>
                </a:solidFill>
              </a:rPr>
              <a:t>traveller</a:t>
            </a:r>
            <a:r>
              <a:rPr lang="en-US" sz="3200" i="1" dirty="0">
                <a:solidFill>
                  <a:srgbClr val="0000CC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83855474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9" y="587829"/>
            <a:ext cx="9528721" cy="571803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WARM-UP</a:t>
            </a:r>
          </a:p>
        </p:txBody>
      </p:sp>
    </p:spTree>
    <p:extLst>
      <p:ext uri="{BB962C8B-B14F-4D97-AF65-F5344CB8AC3E}">
        <p14:creationId xmlns:p14="http://schemas.microsoft.com/office/powerpoint/2010/main" val="11734573"/>
      </p:ext>
    </p:extLst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32857" y="1071155"/>
            <a:ext cx="86442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Work in pairs. Ask and answer the question: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96835" y="2451464"/>
            <a:ext cx="10776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00CC"/>
                </a:solidFill>
              </a:rPr>
              <a:t>What do you often do before you travel to a new place?</a:t>
            </a:r>
          </a:p>
        </p:txBody>
      </p:sp>
    </p:spTree>
    <p:extLst>
      <p:ext uri="{BB962C8B-B14F-4D97-AF65-F5344CB8AC3E}">
        <p14:creationId xmlns:p14="http://schemas.microsoft.com/office/powerpoint/2010/main" val="3202426081"/>
      </p:ext>
    </p:extLst>
  </p:cSld>
  <p:clrMapOvr>
    <a:masterClrMapping/>
  </p:clrMapOvr>
  <p:transition spd="med"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901"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2537227547"/>
      </p:ext>
    </p:extLst>
  </p:cSld>
  <p:clrMapOvr>
    <a:masterClrMapping/>
  </p:clrMapOvr>
  <p:transition spd="med">
    <p:split orient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253" y="836021"/>
            <a:ext cx="8425544" cy="54936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05111" y="4128252"/>
            <a:ext cx="28247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Project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125431"/>
      </p:ext>
    </p:extLst>
  </p:cSld>
  <p:clrMapOvr>
    <a:masterClrMapping/>
  </p:clrMapOvr>
  <p:transition spd="med">
    <p:split orient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0891" y="5424054"/>
            <a:ext cx="122492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• drop litter</a:t>
            </a:r>
            <a:r>
              <a:rPr lang="en-US" sz="2800" dirty="0">
                <a:solidFill>
                  <a:srgbClr val="000099"/>
                </a:solidFill>
              </a:rPr>
              <a:t> (v phr.): </a:t>
            </a:r>
            <a:r>
              <a:rPr lang="en-US" sz="2800" dirty="0" err="1"/>
              <a:t>vứt</a:t>
            </a:r>
            <a:r>
              <a:rPr lang="en-US" sz="2800" dirty="0"/>
              <a:t> </a:t>
            </a:r>
            <a:r>
              <a:rPr lang="en-US" sz="2800" dirty="0" err="1"/>
              <a:t>rác</a:t>
            </a:r>
            <a:r>
              <a:rPr lang="en-US" sz="2800" dirty="0"/>
              <a:t> </a:t>
            </a:r>
            <a:r>
              <a:rPr lang="en-US" sz="2800" dirty="0" err="1"/>
              <a:t>bừa</a:t>
            </a:r>
            <a:r>
              <a:rPr lang="en-US" sz="2800" dirty="0"/>
              <a:t> </a:t>
            </a:r>
            <a:r>
              <a:rPr lang="en-US" sz="2800" dirty="0" err="1"/>
              <a:t>bãi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332412" y="483326"/>
            <a:ext cx="30262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Vocabulary:</a:t>
            </a:r>
          </a:p>
        </p:txBody>
      </p:sp>
      <p:sp>
        <p:nvSpPr>
          <p:cNvPr id="4" name="Rectangle 3"/>
          <p:cNvSpPr/>
          <p:nvPr/>
        </p:nvSpPr>
        <p:spPr>
          <a:xfrm>
            <a:off x="600891" y="1369777"/>
            <a:ext cx="60714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>
                <a:solidFill>
                  <a:srgbClr val="70AD47">
                    <a:lumMod val="75000"/>
                  </a:srgbClr>
                </a:solidFill>
              </a:rPr>
              <a:t>• waste water </a:t>
            </a:r>
            <a:r>
              <a:rPr lang="en-US" sz="2800" dirty="0">
                <a:solidFill>
                  <a:srgbClr val="000099"/>
                </a:solidFill>
              </a:rPr>
              <a:t>(v phr.): </a:t>
            </a:r>
            <a:r>
              <a:rPr lang="en-US" sz="2800" dirty="0" err="1">
                <a:solidFill>
                  <a:prstClr val="black"/>
                </a:solidFill>
              </a:rPr>
              <a:t>lãng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phí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nước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0891" y="2003010"/>
            <a:ext cx="118313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>
                <a:solidFill>
                  <a:srgbClr val="70AD47">
                    <a:lumMod val="75000"/>
                  </a:srgbClr>
                </a:solidFill>
              </a:rPr>
              <a:t>• ask before taking photos </a:t>
            </a:r>
            <a:r>
              <a:rPr lang="en-US" sz="2800" dirty="0">
                <a:solidFill>
                  <a:srgbClr val="000099"/>
                </a:solidFill>
              </a:rPr>
              <a:t>(v phr.): </a:t>
            </a:r>
            <a:r>
              <a:rPr lang="en-US" sz="2800" dirty="0" err="1">
                <a:solidFill>
                  <a:prstClr val="black"/>
                </a:solidFill>
              </a:rPr>
              <a:t>hỏi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trước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khi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chụp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hình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0890" y="2636243"/>
            <a:ext cx="100876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>
                <a:solidFill>
                  <a:srgbClr val="70AD47">
                    <a:lumMod val="75000"/>
                  </a:srgbClr>
                </a:solidFill>
              </a:rPr>
              <a:t>• know how to read a map</a:t>
            </a:r>
            <a:r>
              <a:rPr lang="en-US" sz="2800" dirty="0">
                <a:solidFill>
                  <a:srgbClr val="000099"/>
                </a:solidFill>
              </a:rPr>
              <a:t> (v phr.): </a:t>
            </a:r>
            <a:r>
              <a:rPr lang="en-US" sz="2800" dirty="0" err="1">
                <a:solidFill>
                  <a:prstClr val="black"/>
                </a:solidFill>
              </a:rPr>
              <a:t>biết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cách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đọc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bản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đồ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0890" y="3213765"/>
            <a:ext cx="113269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>
                <a:solidFill>
                  <a:srgbClr val="70AD47">
                    <a:lumMod val="75000"/>
                  </a:srgbClr>
                </a:solidFill>
              </a:rPr>
              <a:t>• learn about the local culture</a:t>
            </a:r>
            <a:r>
              <a:rPr lang="en-US" sz="2800" dirty="0">
                <a:solidFill>
                  <a:srgbClr val="000099"/>
                </a:solidFill>
              </a:rPr>
              <a:t> (v phr.): </a:t>
            </a:r>
            <a:r>
              <a:rPr lang="en-US" sz="2800" dirty="0" err="1">
                <a:solidFill>
                  <a:prstClr val="black"/>
                </a:solidFill>
              </a:rPr>
              <a:t>tìm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hiểu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về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văn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hoá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địa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phương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0891" y="3741608"/>
            <a:ext cx="122492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>
                <a:solidFill>
                  <a:srgbClr val="70AD47">
                    <a:lumMod val="75000"/>
                  </a:srgbClr>
                </a:solidFill>
              </a:rPr>
              <a:t>• take pebbles and shells from beach </a:t>
            </a:r>
            <a:r>
              <a:rPr lang="en-US" sz="2800" dirty="0">
                <a:solidFill>
                  <a:srgbClr val="000099"/>
                </a:solidFill>
              </a:rPr>
              <a:t>(v phr.): </a:t>
            </a:r>
            <a:r>
              <a:rPr lang="en-US" sz="2800" dirty="0" err="1">
                <a:solidFill>
                  <a:prstClr val="black"/>
                </a:solidFill>
              </a:rPr>
              <a:t>nhặt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đá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cuội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và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vỏ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sò</a:t>
            </a:r>
            <a:r>
              <a:rPr lang="en-US" sz="2800" dirty="0">
                <a:solidFill>
                  <a:prstClr val="black"/>
                </a:solidFill>
              </a:rPr>
              <a:t> ở </a:t>
            </a:r>
            <a:r>
              <a:rPr lang="en-US" sz="2800" dirty="0" err="1">
                <a:solidFill>
                  <a:prstClr val="black"/>
                </a:solidFill>
              </a:rPr>
              <a:t>bãi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biển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0891" y="4276298"/>
            <a:ext cx="122492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>
                <a:solidFill>
                  <a:srgbClr val="70AD47">
                    <a:lumMod val="75000"/>
                  </a:srgbClr>
                </a:solidFill>
              </a:rPr>
              <a:t>• treat animals badly (ride elephants, walk lions)</a:t>
            </a:r>
            <a:r>
              <a:rPr lang="en-US" sz="2800" dirty="0">
                <a:solidFill>
                  <a:srgbClr val="000099"/>
                </a:solidFill>
              </a:rPr>
              <a:t> (v phr.): </a:t>
            </a:r>
            <a:r>
              <a:rPr lang="en-US" sz="2800" dirty="0" err="1">
                <a:solidFill>
                  <a:prstClr val="black"/>
                </a:solidFill>
              </a:rPr>
              <a:t>đối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xử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tệ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với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động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vật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0891" y="4850176"/>
            <a:ext cx="61778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>
                <a:solidFill>
                  <a:srgbClr val="70AD47">
                    <a:lumMod val="75000"/>
                  </a:srgbClr>
                </a:solidFill>
              </a:rPr>
              <a:t>• know how to swim </a:t>
            </a:r>
            <a:r>
              <a:rPr lang="en-US" sz="2800" dirty="0">
                <a:solidFill>
                  <a:srgbClr val="000099"/>
                </a:solidFill>
              </a:rPr>
              <a:t>(v phr.): </a:t>
            </a:r>
            <a:r>
              <a:rPr lang="en-US" sz="2800" dirty="0" err="1">
                <a:solidFill>
                  <a:prstClr val="black"/>
                </a:solidFill>
              </a:rPr>
              <a:t>biết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bơi</a:t>
            </a:r>
            <a:endParaRPr lang="en-US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31659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3326" y="477053"/>
            <a:ext cx="11234057" cy="1020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600" b="1" dirty="0">
                <a:solidFill>
                  <a:srgbClr val="000000"/>
                </a:solidFill>
                <a:ea typeface="Arial" panose="020B0604020202020204" pitchFamily="34" charset="0"/>
                <a:cs typeface="JDCLK L+ Frutiger LT Std"/>
              </a:rPr>
              <a:t>Task 1:</a:t>
            </a:r>
            <a:r>
              <a:rPr lang="en-US" sz="2600" dirty="0">
                <a:solidFill>
                  <a:srgbClr val="000000"/>
                </a:solidFill>
                <a:ea typeface="Arial" panose="020B0604020202020204" pitchFamily="34" charset="0"/>
                <a:cs typeface="JDCLK L+ Frutiger LT Std"/>
              </a:rPr>
              <a:t> </a:t>
            </a:r>
            <a:r>
              <a:rPr lang="en-US" sz="2600" b="1" dirty="0">
                <a:solidFill>
                  <a:srgbClr val="000000"/>
                </a:solidFill>
                <a:ea typeface="Arial" panose="020B0604020202020204" pitchFamily="34" charset="0"/>
                <a:cs typeface="JDCLK L+ Frutiger LT Std"/>
              </a:rPr>
              <a:t>What should smart </a:t>
            </a:r>
            <a:r>
              <a:rPr lang="en-US" sz="2600" b="1" dirty="0" err="1">
                <a:solidFill>
                  <a:srgbClr val="000000"/>
                </a:solidFill>
                <a:ea typeface="Arial" panose="020B0604020202020204" pitchFamily="34" charset="0"/>
                <a:cs typeface="JDCLK L+ Frutiger LT Std"/>
              </a:rPr>
              <a:t>travellers</a:t>
            </a:r>
            <a:r>
              <a:rPr lang="en-US" sz="2600" b="1" dirty="0">
                <a:solidFill>
                  <a:srgbClr val="000000"/>
                </a:solidFill>
                <a:ea typeface="Arial" panose="020B0604020202020204" pitchFamily="34" charset="0"/>
                <a:cs typeface="JDCLK L+ Frutiger LT Std"/>
              </a:rPr>
              <a:t> do? Put the ideas in the list under the correct headings. Write in your notebook.</a:t>
            </a:r>
            <a:endParaRPr lang="en-US" sz="2600" dirty="0">
              <a:solidFill>
                <a:srgbClr val="000000"/>
              </a:solidFill>
              <a:ea typeface="Arial" panose="020B0604020202020204" pitchFamily="34" charset="0"/>
              <a:cs typeface="JDCLK L+ Frutiger LT Std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494" y="1497589"/>
            <a:ext cx="3000794" cy="122889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960428" y="2872492"/>
            <a:ext cx="191588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solidFill>
                  <a:schemeClr val="accent6">
                    <a:lumMod val="75000"/>
                  </a:schemeClr>
                </a:solidFill>
              </a:rPr>
              <a:t>• drop litter</a:t>
            </a:r>
            <a:r>
              <a:rPr lang="en-US" sz="2600" dirty="0">
                <a:solidFill>
                  <a:srgbClr val="000099"/>
                </a:solidFill>
              </a:rPr>
              <a:t> </a:t>
            </a:r>
            <a:endParaRPr lang="en-US" sz="2600" dirty="0"/>
          </a:p>
        </p:txBody>
      </p:sp>
      <p:sp>
        <p:nvSpPr>
          <p:cNvPr id="5" name="Rectangle 4"/>
          <p:cNvSpPr/>
          <p:nvPr/>
        </p:nvSpPr>
        <p:spPr>
          <a:xfrm>
            <a:off x="3857897" y="1497589"/>
            <a:ext cx="208044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600" strike="sngStrike" dirty="0">
                <a:solidFill>
                  <a:srgbClr val="70AD47">
                    <a:lumMod val="75000"/>
                  </a:srgbClr>
                </a:solidFill>
              </a:rPr>
              <a:t>• waste water</a:t>
            </a:r>
            <a:endParaRPr lang="en-US" sz="2600" strike="sngStrike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938338" y="1515289"/>
            <a:ext cx="388837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600" strike="sngStrike" dirty="0">
                <a:solidFill>
                  <a:srgbClr val="70AD47">
                    <a:lumMod val="75000"/>
                  </a:srgbClr>
                </a:solidFill>
              </a:rPr>
              <a:t>• ask before taking photos</a:t>
            </a:r>
            <a:endParaRPr lang="en-US" sz="2600" strike="sngStrike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57897" y="1879180"/>
            <a:ext cx="4097383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600" dirty="0">
                <a:solidFill>
                  <a:srgbClr val="70AD47">
                    <a:lumMod val="75000"/>
                  </a:srgbClr>
                </a:solidFill>
              </a:rPr>
              <a:t>• know how to read a map</a:t>
            </a:r>
            <a:endParaRPr lang="en-US" sz="2600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28857" y="1879180"/>
            <a:ext cx="4463143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600" dirty="0">
                <a:solidFill>
                  <a:srgbClr val="70AD47">
                    <a:lumMod val="75000"/>
                  </a:srgbClr>
                </a:solidFill>
              </a:rPr>
              <a:t>• learn about the local culture</a:t>
            </a:r>
            <a:endParaRPr lang="en-US" sz="2600" dirty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57897" y="2353923"/>
            <a:ext cx="521059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600" dirty="0">
                <a:solidFill>
                  <a:srgbClr val="70AD47">
                    <a:lumMod val="75000"/>
                  </a:srgbClr>
                </a:solidFill>
              </a:rPr>
              <a:t>• take pebbles and shells from beach</a:t>
            </a:r>
            <a:endParaRPr lang="en-US" sz="2600" dirty="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3657" y="2826454"/>
            <a:ext cx="719327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600" dirty="0">
                <a:solidFill>
                  <a:srgbClr val="70AD47">
                    <a:lumMod val="75000"/>
                  </a:srgbClr>
                </a:solidFill>
              </a:rPr>
              <a:t>• treat animals badly (ride elephants, walk lions)</a:t>
            </a:r>
            <a:endParaRPr lang="en-US" sz="2600" dirty="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982753" y="2858933"/>
            <a:ext cx="297767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600" dirty="0">
                <a:solidFill>
                  <a:srgbClr val="70AD47">
                    <a:lumMod val="75000"/>
                  </a:srgbClr>
                </a:solidFill>
              </a:rPr>
              <a:t>• know how to swim</a:t>
            </a:r>
            <a:endParaRPr lang="en-US" sz="2600" dirty="0">
              <a:solidFill>
                <a:prstClr val="black"/>
              </a:solidFill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9512105"/>
              </p:ext>
            </p:extLst>
          </p:nvPr>
        </p:nvGraphicFramePr>
        <p:xfrm>
          <a:off x="960120" y="3418866"/>
          <a:ext cx="10744200" cy="30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0234">
                  <a:extLst>
                    <a:ext uri="{9D8B030D-6E8A-4147-A177-3AD203B41FA5}">
                      <a16:colId xmlns:a16="http://schemas.microsoft.com/office/drawing/2014/main" val="2581795955"/>
                    </a:ext>
                  </a:extLst>
                </a:gridCol>
                <a:gridCol w="5603966">
                  <a:extLst>
                    <a:ext uri="{9D8B030D-6E8A-4147-A177-3AD203B41FA5}">
                      <a16:colId xmlns:a16="http://schemas.microsoft.com/office/drawing/2014/main" val="25430409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Should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Shouldn’t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43728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0644021"/>
                  </a:ext>
                </a:extLst>
              </a:tr>
            </a:tbl>
          </a:graphicData>
        </a:graphic>
      </p:graphicFrame>
      <p:sp>
        <p:nvSpPr>
          <p:cNvPr id="13" name="Rectangle 12"/>
          <p:cNvSpPr/>
          <p:nvPr/>
        </p:nvSpPr>
        <p:spPr>
          <a:xfrm>
            <a:off x="1009739" y="3929009"/>
            <a:ext cx="388837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600" dirty="0">
                <a:solidFill>
                  <a:srgbClr val="0000CC"/>
                </a:solidFill>
              </a:rPr>
              <a:t>• ask before taking photos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208267" y="3933590"/>
            <a:ext cx="208044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600" dirty="0">
                <a:solidFill>
                  <a:srgbClr val="0000CC"/>
                </a:solidFill>
              </a:rPr>
              <a:t>• waste water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19882" y="4447110"/>
            <a:ext cx="4097383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600" dirty="0">
                <a:solidFill>
                  <a:srgbClr val="FF0000"/>
                </a:solidFill>
              </a:rPr>
              <a:t>• know how to read a map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19882" y="4996196"/>
            <a:ext cx="4463143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600" dirty="0">
                <a:solidFill>
                  <a:srgbClr val="FF0000"/>
                </a:solidFill>
              </a:rPr>
              <a:t>• learn about the local culture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032621" y="5542570"/>
            <a:ext cx="297767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600" dirty="0">
                <a:solidFill>
                  <a:srgbClr val="FF0000"/>
                </a:solidFill>
              </a:rPr>
              <a:t>• know how to swim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208267" y="4421452"/>
            <a:ext cx="521059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600" dirty="0">
                <a:solidFill>
                  <a:srgbClr val="FF0000"/>
                </a:solidFill>
              </a:rPr>
              <a:t>• take pebbles and shells from beach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234393" y="4955481"/>
            <a:ext cx="521059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600" dirty="0">
                <a:solidFill>
                  <a:srgbClr val="FF0000"/>
                </a:solidFill>
              </a:rPr>
              <a:t>• treat animals badly (ride elephants, walk lions)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208267" y="5900581"/>
            <a:ext cx="191588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solidFill>
                  <a:srgbClr val="FF0000"/>
                </a:solidFill>
              </a:rPr>
              <a:t>• drop litter </a:t>
            </a:r>
          </a:p>
        </p:txBody>
      </p:sp>
    </p:spTree>
    <p:extLst>
      <p:ext uri="{BB962C8B-B14F-4D97-AF65-F5344CB8AC3E}">
        <p14:creationId xmlns:p14="http://schemas.microsoft.com/office/powerpoint/2010/main" val="357673645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0" grpId="0"/>
      <p:bldP spid="11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546</TotalTime>
  <Words>662</Words>
  <Application>Microsoft Office PowerPoint</Application>
  <PresentationFormat>Widescreen</PresentationFormat>
  <Paragraphs>93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Trinh Le</dc:creator>
  <cp:lastModifiedBy>Hien Kim</cp:lastModifiedBy>
  <cp:revision>83</cp:revision>
  <dcterms:created xsi:type="dcterms:W3CDTF">2021-09-24T06:18:33Z</dcterms:created>
  <dcterms:modified xsi:type="dcterms:W3CDTF">2023-08-03T08:37:57Z</dcterms:modified>
</cp:coreProperties>
</file>