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42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EB8A-E655-4636-B02C-AC99290D224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7A3E7-939A-4CF6-9EF9-8A8C4D902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29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A3E7-939A-4CF6-9EF9-8A8C4D902BB0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59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85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0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747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354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75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928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48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1790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32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11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630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8534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797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242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8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35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311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131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57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080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0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92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66AC-12EB-4B55-8058-097675A35D66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F455-7829-48CA-B591-2F95A544C2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6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010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2.xml"/><Relationship Id="rId18" Type="http://schemas.openxmlformats.org/officeDocument/2006/relationships/slide" Target="slide4.xml"/><Relationship Id="rId3" Type="http://schemas.openxmlformats.org/officeDocument/2006/relationships/image" Target="../media/image1.jpg"/><Relationship Id="rId7" Type="http://schemas.openxmlformats.org/officeDocument/2006/relationships/slide" Target="slide16.xml"/><Relationship Id="rId12" Type="http://schemas.openxmlformats.org/officeDocument/2006/relationships/slide" Target="slide8.xml"/><Relationship Id="rId1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5" Type="http://schemas.openxmlformats.org/officeDocument/2006/relationships/slide" Target="slide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505" y="109182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65425" y="-98035"/>
            <a:ext cx="3948752" cy="685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9" name="Oval 8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8876712" y="6390633"/>
            <a:ext cx="165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1            100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8883585" y="1620749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15         120,000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8844227" y="3417351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10         15,000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8897652" y="3813642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9            9,000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8872363" y="4159350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8            6,000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4" name="TextBox 23">
            <a:hlinkClick r:id="rId11" action="ppaction://hlinksldjump"/>
          </p:cNvPr>
          <p:cNvSpPr txBox="1"/>
          <p:nvPr/>
        </p:nvSpPr>
        <p:spPr>
          <a:xfrm>
            <a:off x="8883585" y="1973494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14         80,000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5" name="TextBox 24">
            <a:hlinkClick r:id="rId12" action="ppaction://hlinksldjump"/>
          </p:cNvPr>
          <p:cNvSpPr txBox="1"/>
          <p:nvPr/>
        </p:nvSpPr>
        <p:spPr>
          <a:xfrm>
            <a:off x="8870748" y="4503597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7            3,600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hlinkClick r:id="rId13" action="ppaction://hlinksldjump"/>
          </p:cNvPr>
          <p:cNvSpPr txBox="1"/>
          <p:nvPr/>
        </p:nvSpPr>
        <p:spPr>
          <a:xfrm>
            <a:off x="8854129" y="3016270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11         25,000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7" name="TextBox 26">
            <a:hlinkClick r:id="rId14" action="ppaction://hlinksldjump"/>
          </p:cNvPr>
          <p:cNvSpPr txBox="1"/>
          <p:nvPr/>
        </p:nvSpPr>
        <p:spPr>
          <a:xfrm>
            <a:off x="8868382" y="2305678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13         50,000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8" name="TextBox 27">
            <a:hlinkClick r:id="rId15" action="ppaction://hlinksldjump"/>
          </p:cNvPr>
          <p:cNvSpPr txBox="1"/>
          <p:nvPr/>
        </p:nvSpPr>
        <p:spPr>
          <a:xfrm>
            <a:off x="8870748" y="4806958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6            2,000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29" name="TextBox 28">
            <a:hlinkClick r:id="rId16" action="ppaction://hlinksldjump"/>
          </p:cNvPr>
          <p:cNvSpPr txBox="1"/>
          <p:nvPr/>
        </p:nvSpPr>
        <p:spPr>
          <a:xfrm>
            <a:off x="8870748" y="5129524"/>
            <a:ext cx="18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5            1,000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hlinkClick r:id="rId17" action="ppaction://hlinksldjump"/>
          </p:cNvPr>
          <p:cNvSpPr txBox="1"/>
          <p:nvPr/>
        </p:nvSpPr>
        <p:spPr>
          <a:xfrm>
            <a:off x="8871854" y="5451508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4            500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31" name="TextBox 30">
            <a:hlinkClick r:id="rId18" action="ppaction://hlinksldjump"/>
          </p:cNvPr>
          <p:cNvSpPr txBox="1"/>
          <p:nvPr/>
        </p:nvSpPr>
        <p:spPr>
          <a:xfrm>
            <a:off x="8871460" y="5755519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3            300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32" name="TextBox 31">
            <a:hlinkClick r:id="rId19" action="ppaction://hlinksldjump"/>
          </p:cNvPr>
          <p:cNvSpPr txBox="1"/>
          <p:nvPr/>
        </p:nvSpPr>
        <p:spPr>
          <a:xfrm>
            <a:off x="8854130" y="2658423"/>
            <a:ext cx="181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12         35,000</a:t>
            </a:r>
            <a:endParaRPr lang="vi-VN" b="1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hlinkClick r:id="rId20" action="ppaction://hlinksldjump"/>
          </p:cNvPr>
          <p:cNvSpPr txBox="1"/>
          <p:nvPr/>
        </p:nvSpPr>
        <p:spPr>
          <a:xfrm>
            <a:off x="8872363" y="6077248"/>
            <a:ext cx="166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2            200</a:t>
            </a:r>
            <a:endParaRPr lang="vi-VN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1"/>
      <p:bldP spid="29" grpId="2"/>
      <p:bldP spid="30" grpId="0"/>
      <p:bldP spid="31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9. They ________because it is a national holiday.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A. don’t</a:t>
            </a:r>
            <a:endParaRPr lang="vi-VN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 won’t work </a:t>
            </a:r>
            <a:endParaRPr lang="vi-VN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C:. haven’t worked  </a:t>
            </a:r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 aren’t working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82" y="2334683"/>
            <a:ext cx="4991100" cy="320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161263" y="2035786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0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10 .She’s finished the course, ____________? 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isn’t she    </a:t>
            </a:r>
            <a:endParaRPr lang="vi-VN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D. didn’t she </a:t>
            </a:r>
          </a:p>
        </p:txBody>
      </p:sp>
      <p:sp>
        <p:nvSpPr>
          <p:cNvPr id="14" name="Flowchart: Terminator 6"/>
          <p:cNvSpPr/>
          <p:nvPr/>
        </p:nvSpPr>
        <p:spPr>
          <a:xfrm>
            <a:off x="996102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hasn’t she  </a:t>
            </a:r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doesn’t she 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200" y="2929305"/>
            <a:ext cx="49911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566611" y="2558917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5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11:“Would you like a beer?” “ Not while I’m ___________”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in the act</a:t>
            </a:r>
            <a:endParaRPr lang="vi-VN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D.on</a:t>
            </a:r>
            <a:r>
              <a:rPr lang="en-US" dirty="0"/>
              <a:t> duty</a:t>
            </a:r>
            <a:endParaRPr lang="vi-VN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under control</a:t>
            </a:r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B. in order              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0" y="2490571"/>
            <a:ext cx="4961912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068516" y="1198342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5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12. Some friends of mine are really fashion-conscious, while __________ are quite simple.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some others</a:t>
            </a: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D. the other</a:t>
            </a:r>
            <a:endParaRPr lang="en-US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US" dirty="0" err="1"/>
              <a:t>anothers</a:t>
            </a:r>
            <a:endParaRPr lang="en-US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some other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5" y="3246364"/>
            <a:ext cx="4991100" cy="321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485409" y="2409297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4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13: Janet has left home and is ______ of her parents.</a:t>
            </a: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dependently</a:t>
            </a:r>
          </a:p>
          <a:p>
            <a:pPr algn="ctr"/>
            <a:endParaRPr lang="en-US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D. depend</a:t>
            </a:r>
            <a:endParaRPr lang="en-US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independent</a:t>
            </a: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B:dependent</a:t>
            </a:r>
          </a:p>
          <a:p>
            <a:pPr algn="ctr"/>
            <a:r>
              <a:rPr lang="en-US" dirty="0"/>
              <a:t> 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39" y="3301509"/>
            <a:ext cx="4991100" cy="320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334950" y="2364622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7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14: When I last ______ Jane, she ______ to find a job.</a:t>
            </a: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saw/ was trying</a:t>
            </a: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D. see/ is trying</a:t>
            </a:r>
            <a:endParaRPr lang="en-US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have seen/ tried</a:t>
            </a: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saw/ tried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455" y="2929305"/>
            <a:ext cx="49911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6956063" y="2137229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2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15: ______ he did not attend the English class, he knew the lesson quite well.</a:t>
            </a: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In spite of</a:t>
            </a: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D. Although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 . Despite</a:t>
            </a:r>
          </a:p>
          <a:p>
            <a:pPr algn="ctr"/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However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41" y="2929305"/>
            <a:ext cx="4961912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410231" y="1738662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5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0"/>
            <a:ext cx="11760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1. _______ raiding for camels was a significant part of Bedouin life </a:t>
            </a:r>
            <a:r>
              <a:rPr lang="en-US" dirty="0" err="1"/>
              <a:t>hasbeen</a:t>
            </a:r>
            <a:r>
              <a:rPr lang="en-US" dirty="0"/>
              <a:t> documented in </a:t>
            </a:r>
            <a:r>
              <a:rPr lang="en-US" dirty="0" err="1"/>
              <a:t>Wilfed</a:t>
            </a:r>
            <a:r>
              <a:rPr lang="en-US" dirty="0"/>
              <a:t> </a:t>
            </a:r>
            <a:r>
              <a:rPr lang="en-US" dirty="0" err="1"/>
              <a:t>Thesiger’s</a:t>
            </a:r>
            <a:r>
              <a:rPr lang="en-US" dirty="0"/>
              <a:t> Arabian Sands.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Which</a:t>
            </a:r>
            <a:endParaRPr lang="vi-VN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Where</a:t>
            </a:r>
            <a:endParaRPr lang="vi-VN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 What</a:t>
            </a:r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 That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5" y="2979417"/>
            <a:ext cx="4991100" cy="320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537862" y="2291424"/>
            <a:ext cx="10750012" cy="5037165"/>
            <a:chOff x="-4259300" y="376830"/>
            <a:chExt cx="10750012" cy="503716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9300" y="376830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8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2:The little boy pleaded _____ not to leave him alone in the dark.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A. on his mother</a:t>
            </a:r>
            <a:endParaRPr lang="vi-VN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D. at his mother</a:t>
            </a:r>
            <a:endParaRPr lang="vi-VN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96670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C. with his mother</a:t>
            </a:r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B. his mother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228" y="3343829"/>
            <a:ext cx="49911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8193290" y="2558917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5" name="Oval 34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3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3:_____, the people who come to this club are in their twenties and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thirties.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0" y="4203507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A. Virtually</a:t>
            </a: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D. By and large</a:t>
            </a:r>
          </a:p>
          <a:p>
            <a:pPr algn="ctr"/>
            <a:endParaRPr lang="en-US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To a degree</a:t>
            </a:r>
          </a:p>
          <a:p>
            <a:pPr algn="ctr"/>
            <a:endParaRPr lang="en-US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B. Altogether</a:t>
            </a:r>
          </a:p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59" y="3139261"/>
            <a:ext cx="4961912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958717" y="2558916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5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Question 4.The TV station, in _______ to massive popular demand, decided not to discontinue the soap</a:t>
            </a:r>
          </a:p>
          <a:p>
            <a:pPr algn="ctr"/>
            <a:endParaRPr lang="en-US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A. response</a:t>
            </a:r>
          </a:p>
          <a:p>
            <a:pPr algn="ctr"/>
            <a:endParaRPr lang="en-US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D. rely</a:t>
            </a:r>
            <a:endParaRPr lang="vi-VN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C. answer</a:t>
            </a:r>
          </a:p>
          <a:p>
            <a:pPr algn="ctr"/>
            <a:endParaRPr lang="en-US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reaction</a:t>
            </a:r>
          </a:p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04" y="1006796"/>
            <a:ext cx="4991100" cy="321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8136153" y="1976130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7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5.Last week, when John arrived at the airport, the plane __________.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took off.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D. takes off.</a:t>
            </a:r>
            <a:endParaRPr lang="en-US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will take off.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B. had taken off.</a:t>
            </a:r>
          </a:p>
          <a:p>
            <a:pPr algn="ctr"/>
            <a:r>
              <a:rPr lang="en-US" dirty="0"/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5" y="3482194"/>
            <a:ext cx="4991100" cy="320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816271" y="2482276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4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6: The salary of a bus driver is much higher ................</a:t>
            </a:r>
            <a:endParaRPr lang="vi-VN" dirty="0"/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. than that of a teacher</a:t>
            </a:r>
            <a:endParaRPr lang="vi-VN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 . to compare as a teacher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 .In comparison with the salary of a teacher</a:t>
            </a:r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than a teacher</a:t>
            </a:r>
          </a:p>
          <a:p>
            <a:pPr algn="ctr"/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241" y="3246364"/>
            <a:ext cx="49911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675402" y="2901281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7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7. Is was a difficult time, but we never </a:t>
            </a:r>
            <a:r>
              <a:rPr lang="en-US" u="sng" dirty="0"/>
              <a:t>gave up </a:t>
            </a:r>
            <a:r>
              <a:rPr lang="en-US" dirty="0"/>
              <a:t>hope</a:t>
            </a: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A. had</a:t>
            </a:r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D:stopped  </a:t>
            </a:r>
            <a:endParaRPr lang="vi-VN" dirty="0"/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C. offered </a:t>
            </a:r>
          </a:p>
          <a:p>
            <a:pPr algn="ctr"/>
            <a:endParaRPr lang="en-US" dirty="0"/>
          </a:p>
          <a:p>
            <a:pPr algn="ctr"/>
            <a:endParaRPr lang="vi-VN" dirty="0"/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B. continued  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27" y="3482194"/>
            <a:ext cx="4961912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7797891" y="2095183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79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138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827175" y="1276317"/>
            <a:ext cx="6535189" cy="22058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 8. He failed in the election just because he ___________ his opponent.</a:t>
            </a:r>
          </a:p>
        </p:txBody>
      </p:sp>
      <p:sp>
        <p:nvSpPr>
          <p:cNvPr id="11" name="Flowchart: Terminator 6"/>
          <p:cNvSpPr/>
          <p:nvPr/>
        </p:nvSpPr>
        <p:spPr>
          <a:xfrm>
            <a:off x="996102" y="4203509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underestimated  </a:t>
            </a:r>
            <a:endParaRPr lang="vi-VN" dirty="0"/>
          </a:p>
        </p:txBody>
      </p:sp>
      <p:sp>
        <p:nvSpPr>
          <p:cNvPr id="13" name="Flowchart: Terminator 6"/>
          <p:cNvSpPr/>
          <p:nvPr/>
        </p:nvSpPr>
        <p:spPr>
          <a:xfrm>
            <a:off x="7089827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D. undercharged</a:t>
            </a:r>
          </a:p>
        </p:txBody>
      </p:sp>
      <p:sp>
        <p:nvSpPr>
          <p:cNvPr id="14" name="Flowchart: Terminator 6"/>
          <p:cNvSpPr/>
          <p:nvPr/>
        </p:nvSpPr>
        <p:spPr>
          <a:xfrm>
            <a:off x="996101" y="5614915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understated       </a:t>
            </a:r>
          </a:p>
        </p:txBody>
      </p:sp>
      <p:sp>
        <p:nvSpPr>
          <p:cNvPr id="15" name="Flowchart: Terminator 6"/>
          <p:cNvSpPr/>
          <p:nvPr/>
        </p:nvSpPr>
        <p:spPr>
          <a:xfrm>
            <a:off x="7089827" y="4203508"/>
            <a:ext cx="4312877" cy="8433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B:overestimated </a:t>
            </a:r>
            <a:endParaRPr lang="vi-VN" dirty="0"/>
          </a:p>
        </p:txBody>
      </p:sp>
      <p:grpSp>
        <p:nvGrpSpPr>
          <p:cNvPr id="17" name="Group 16"/>
          <p:cNvGrpSpPr/>
          <p:nvPr/>
        </p:nvGrpSpPr>
        <p:grpSpPr>
          <a:xfrm>
            <a:off x="8625386" y="109182"/>
            <a:ext cx="722584" cy="709684"/>
            <a:chOff x="8625386" y="109182"/>
            <a:chExt cx="7225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50:50</a:t>
              </a:r>
              <a:endParaRPr lang="vi-V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2782" y="109182"/>
            <a:ext cx="709684" cy="709684"/>
            <a:chOff x="9862782" y="109182"/>
            <a:chExt cx="709684" cy="709684"/>
          </a:xfrm>
        </p:grpSpPr>
        <p:sp>
          <p:nvSpPr>
            <p:cNvPr id="16" name="Oval 15"/>
            <p:cNvSpPr/>
            <p:nvPr/>
          </p:nvSpPr>
          <p:spPr>
            <a:xfrm>
              <a:off x="9862782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7651" y="201873"/>
              <a:ext cx="524301" cy="52430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69555" y="109182"/>
            <a:ext cx="709684" cy="709684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1312522" y="117916"/>
            <a:ext cx="928048" cy="8943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58" y="3482194"/>
            <a:ext cx="4991100" cy="321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6862450" y="2349946"/>
            <a:ext cx="4093022" cy="4132558"/>
            <a:chOff x="3762138" y="1281437"/>
            <a:chExt cx="4093022" cy="413255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138" y="1281437"/>
              <a:ext cx="4093022" cy="40930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105396" y="5044663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300" dirty="0"/>
                <a:t>CALLING!</a:t>
              </a:r>
              <a:endParaRPr lang="vi-VN" b="1" spc="3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61777" y="117916"/>
            <a:ext cx="894349" cy="894349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70074" y="307850"/>
              <a:ext cx="7016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Key</a:t>
              </a:r>
              <a:endParaRPr lang="vi-VN" sz="2800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0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</TotalTime>
  <Words>627</Words>
  <PresentationFormat>Màn hình rộng</PresentationFormat>
  <Paragraphs>157</Paragraphs>
  <Slides>18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2017-09-24T09:53:53Z</dcterms:created>
  <dcterms:modified xsi:type="dcterms:W3CDTF">2023-09-16T08:51:34Z</dcterms:modified>
</cp:coreProperties>
</file>