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67" r:id="rId2"/>
    <p:sldId id="279" r:id="rId3"/>
    <p:sldId id="262" r:id="rId4"/>
    <p:sldId id="295" r:id="rId5"/>
    <p:sldId id="280" r:id="rId6"/>
    <p:sldId id="270" r:id="rId7"/>
    <p:sldId id="271" r:id="rId8"/>
    <p:sldId id="272" r:id="rId9"/>
    <p:sldId id="273" r:id="rId10"/>
    <p:sldId id="328" r:id="rId11"/>
    <p:sldId id="274" r:id="rId12"/>
    <p:sldId id="298" r:id="rId13"/>
    <p:sldId id="423" r:id="rId14"/>
    <p:sldId id="321" r:id="rId15"/>
    <p:sldId id="413" r:id="rId16"/>
    <p:sldId id="424" r:id="rId17"/>
    <p:sldId id="426" r:id="rId18"/>
    <p:sldId id="428" r:id="rId19"/>
    <p:sldId id="429" r:id="rId20"/>
    <p:sldId id="430" r:id="rId21"/>
    <p:sldId id="415" r:id="rId22"/>
    <p:sldId id="421" r:id="rId23"/>
    <p:sldId id="422" r:id="rId24"/>
    <p:sldId id="414" r:id="rId25"/>
    <p:sldId id="431" r:id="rId26"/>
    <p:sldId id="420" r:id="rId27"/>
    <p:sldId id="432" r:id="rId28"/>
    <p:sldId id="416" r:id="rId29"/>
    <p:sldId id="434" r:id="rId30"/>
    <p:sldId id="433" r:id="rId31"/>
    <p:sldId id="435" r:id="rId32"/>
    <p:sldId id="436" r:id="rId33"/>
    <p:sldId id="437" r:id="rId34"/>
    <p:sldId id="258" r:id="rId35"/>
    <p:sldId id="310" r:id="rId36"/>
  </p:sldIdLst>
  <p:sldSz cx="18288000" cy="10287000"/>
  <p:notesSz cx="6858000" cy="9144000"/>
  <p:embeddedFontLs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AF4"/>
    <a:srgbClr val="FFA7A7"/>
    <a:srgbClr val="FFFFFF"/>
    <a:srgbClr val="FCC751"/>
    <a:srgbClr val="FFCDCD"/>
    <a:srgbClr val="FDEF94"/>
    <a:srgbClr val="A5F595"/>
    <a:srgbClr val="1CA379"/>
    <a:srgbClr val="FDAD7B"/>
    <a:srgbClr val="FD9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424" autoAdjust="0"/>
  </p:normalViewPr>
  <p:slideViewPr>
    <p:cSldViewPr>
      <p:cViewPr varScale="1">
        <p:scale>
          <a:sx n="38" d="100"/>
          <a:sy n="38" d="100"/>
        </p:scale>
        <p:origin x="39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C77B-C520-411D-BA9B-40AC5F2F7A33}" type="datetimeFigureOut">
              <a:rPr lang="en-US" smtClean="0"/>
              <a:t>04/07/2024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1956-782D-4A2F-8DAB-D3BE30AA36E8}" type="slidenum">
              <a:rPr lang="en-US" smtClean="0"/>
              <a:t>‹#›</a:t>
            </a:fld>
            <a:endParaRPr lang="en-US"/>
          </a:p>
        </p:txBody>
      </p:sp>
    </p:spTree>
    <p:extLst>
      <p:ext uri="{BB962C8B-B14F-4D97-AF65-F5344CB8AC3E}">
        <p14:creationId xmlns:p14="http://schemas.microsoft.com/office/powerpoint/2010/main" val="31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3</a:t>
            </a:fld>
            <a:endParaRPr lang="en-US"/>
          </a:p>
        </p:txBody>
      </p:sp>
    </p:spTree>
    <p:extLst>
      <p:ext uri="{BB962C8B-B14F-4D97-AF65-F5344CB8AC3E}">
        <p14:creationId xmlns:p14="http://schemas.microsoft.com/office/powerpoint/2010/main" val="240884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29</a:t>
            </a:fld>
            <a:endParaRPr lang="en-US"/>
          </a:p>
        </p:txBody>
      </p:sp>
    </p:spTree>
    <p:extLst>
      <p:ext uri="{BB962C8B-B14F-4D97-AF65-F5344CB8AC3E}">
        <p14:creationId xmlns:p14="http://schemas.microsoft.com/office/powerpoint/2010/main" val="337047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30</a:t>
            </a:fld>
            <a:endParaRPr lang="en-US"/>
          </a:p>
        </p:txBody>
      </p:sp>
    </p:spTree>
    <p:extLst>
      <p:ext uri="{BB962C8B-B14F-4D97-AF65-F5344CB8AC3E}">
        <p14:creationId xmlns:p14="http://schemas.microsoft.com/office/powerpoint/2010/main" val="18462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31</a:t>
            </a:fld>
            <a:endParaRPr lang="en-US"/>
          </a:p>
        </p:txBody>
      </p:sp>
    </p:spTree>
    <p:extLst>
      <p:ext uri="{BB962C8B-B14F-4D97-AF65-F5344CB8AC3E}">
        <p14:creationId xmlns:p14="http://schemas.microsoft.com/office/powerpoint/2010/main" val="3091082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32</a:t>
            </a:fld>
            <a:endParaRPr lang="en-US"/>
          </a:p>
        </p:txBody>
      </p:sp>
    </p:spTree>
    <p:extLst>
      <p:ext uri="{BB962C8B-B14F-4D97-AF65-F5344CB8AC3E}">
        <p14:creationId xmlns:p14="http://schemas.microsoft.com/office/powerpoint/2010/main" val="656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33</a:t>
            </a:fld>
            <a:endParaRPr lang="en-US"/>
          </a:p>
        </p:txBody>
      </p:sp>
    </p:spTree>
    <p:extLst>
      <p:ext uri="{BB962C8B-B14F-4D97-AF65-F5344CB8AC3E}">
        <p14:creationId xmlns:p14="http://schemas.microsoft.com/office/powerpoint/2010/main" val="231984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14</a:t>
            </a:fld>
            <a:endParaRPr lang="en-US"/>
          </a:p>
        </p:txBody>
      </p:sp>
    </p:spTree>
    <p:extLst>
      <p:ext uri="{BB962C8B-B14F-4D97-AF65-F5344CB8AC3E}">
        <p14:creationId xmlns:p14="http://schemas.microsoft.com/office/powerpoint/2010/main" val="380781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01956-782D-4A2F-8DAB-D3BE30AA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91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01956-782D-4A2F-8DAB-D3BE30AA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94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01956-782D-4A2F-8DAB-D3BE30AA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95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01956-782D-4A2F-8DAB-D3BE30AA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05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24</a:t>
            </a:fld>
            <a:endParaRPr lang="en-US"/>
          </a:p>
        </p:txBody>
      </p:sp>
    </p:spTree>
    <p:extLst>
      <p:ext uri="{BB962C8B-B14F-4D97-AF65-F5344CB8AC3E}">
        <p14:creationId xmlns:p14="http://schemas.microsoft.com/office/powerpoint/2010/main" val="285030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25</a:t>
            </a:fld>
            <a:endParaRPr lang="en-US"/>
          </a:p>
        </p:txBody>
      </p:sp>
    </p:spTree>
    <p:extLst>
      <p:ext uri="{BB962C8B-B14F-4D97-AF65-F5344CB8AC3E}">
        <p14:creationId xmlns:p14="http://schemas.microsoft.com/office/powerpoint/2010/main" val="266309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1956-782D-4A2F-8DAB-D3BE30AA36E8}" type="slidenum">
              <a:rPr lang="en-US" smtClean="0"/>
              <a:t>28</a:t>
            </a:fld>
            <a:endParaRPr lang="en-US"/>
          </a:p>
        </p:txBody>
      </p:sp>
    </p:spTree>
    <p:extLst>
      <p:ext uri="{BB962C8B-B14F-4D97-AF65-F5344CB8AC3E}">
        <p14:creationId xmlns:p14="http://schemas.microsoft.com/office/powerpoint/2010/main" val="146988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microsoft.com/office/2007/relationships/hdphoto" Target="../media/hdphoto1.wdp"/><Relationship Id="rId7" Type="http://schemas.openxmlformats.org/officeDocument/2006/relationships/image" Target="../media/image6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35.svg"/><Relationship Id="rId10" Type="http://schemas.openxmlformats.org/officeDocument/2006/relationships/image" Target="../media/image67.png"/><Relationship Id="rId4" Type="http://schemas.openxmlformats.org/officeDocument/2006/relationships/image" Target="../media/image34.pn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3" Type="http://schemas.microsoft.com/office/2007/relationships/hdphoto" Target="../media/hdphoto1.wdp"/><Relationship Id="rId7" Type="http://schemas.openxmlformats.org/officeDocument/2006/relationships/image" Target="../media/image69.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35.svg"/><Relationship Id="rId10" Type="http://schemas.openxmlformats.org/officeDocument/2006/relationships/image" Target="../media/image72.png"/><Relationship Id="rId4" Type="http://schemas.openxmlformats.org/officeDocument/2006/relationships/image" Target="../media/image34.png"/><Relationship Id="rId9" Type="http://schemas.openxmlformats.org/officeDocument/2006/relationships/image" Target="../media/image71.png"/></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2.png"/><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2.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3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svg"/></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5.svg"/><Relationship Id="rId10" Type="http://schemas.openxmlformats.org/officeDocument/2006/relationships/image" Target="../media/image44.png"/><Relationship Id="rId4" Type="http://schemas.openxmlformats.org/officeDocument/2006/relationships/image" Target="../media/image34.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hdphoto" Target="../media/hdphoto1.wdp"/><Relationship Id="rId7"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35.svg"/><Relationship Id="rId10"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wdp"/><Relationship Id="rId7"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35.svg"/><Relationship Id="rId10" Type="http://schemas.openxmlformats.org/officeDocument/2006/relationships/image" Target="../media/image55.png"/><Relationship Id="rId4" Type="http://schemas.openxmlformats.org/officeDocument/2006/relationships/image" Target="../media/image34.pn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microsoft.com/office/2007/relationships/hdphoto" Target="../media/hdphoto1.wdp"/><Relationship Id="rId7" Type="http://schemas.openxmlformats.org/officeDocument/2006/relationships/image" Target="../media/image58.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35.svg"/><Relationship Id="rId10" Type="http://schemas.openxmlformats.org/officeDocument/2006/relationships/image" Target="../media/image61.png"/><Relationship Id="rId4" Type="http://schemas.openxmlformats.org/officeDocument/2006/relationships/image" Target="../media/image34.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3"/>
          <p:cNvSpPr txBox="1"/>
          <p:nvPr/>
        </p:nvSpPr>
        <p:spPr>
          <a:xfrm>
            <a:off x="1484359" y="2717108"/>
            <a:ext cx="15240000" cy="3785652"/>
          </a:xfrm>
          <a:prstGeom prst="rect">
            <a:avLst/>
          </a:prstGeom>
          <a:noFill/>
        </p:spPr>
        <p:txBody>
          <a:bodyPr wrap="square" rtlCol="0">
            <a:spAutoFit/>
          </a:bodyPr>
          <a:lstStyle/>
          <a:p>
            <a:pPr algn="ctr">
              <a:lnSpc>
                <a:spcPct val="150000"/>
              </a:lnSpc>
            </a:pPr>
            <a:r>
              <a:rPr lang="vi-VN" sz="8000" b="1">
                <a:solidFill>
                  <a:schemeClr val="accent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a:solidFill>
                  <a:schemeClr val="accent2">
                    <a:lumMod val="75000"/>
                  </a:schemeClr>
                </a:solidFill>
                <a:latin typeface="Arial" panose="020B0604020202020204" pitchFamily="34" charset="0"/>
                <a:cs typeface="Arial" panose="020B0604020202020204" pitchFamily="34" charset="0"/>
              </a:rPr>
              <a:t>ĐẾN VỚI TIẾT HỌC HÔM NAY!</a:t>
            </a:r>
            <a:endParaRPr lang="en-US" sz="80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plus/>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p:cNvSpPr txBox="1"/>
          <p:nvPr/>
        </p:nvSpPr>
        <p:spPr>
          <a:xfrm>
            <a:off x="4038600" y="800100"/>
            <a:ext cx="1036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TRÒ CHƠI TRẮC NGHIỆM</a:t>
            </a:r>
            <a:endParaRPr kumimoji="0" lang="en-US" sz="6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Plaque 4"/>
          <p:cNvSpPr/>
          <p:nvPr/>
        </p:nvSpPr>
        <p:spPr>
          <a:xfrm>
            <a:off x="914400" y="2018428"/>
            <a:ext cx="16611600" cy="411567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000" b="1" dirty="0" err="1">
                <a:solidFill>
                  <a:srgbClr val="C00000"/>
                </a:solidFill>
                <a:latin typeface="Arial" panose="020B0604020202020204" pitchFamily="34" charset="0"/>
                <a:ea typeface="Times New Roman" panose="02020603050405020304" pitchFamily="18" charset="0"/>
              </a:rPr>
              <a:t>Câu</a:t>
            </a:r>
            <a:r>
              <a:rPr lang="fr-FR" sz="4000" b="1" dirty="0">
                <a:solidFill>
                  <a:srgbClr val="C00000"/>
                </a:solidFill>
                <a:latin typeface="Arial" panose="020B0604020202020204" pitchFamily="34" charset="0"/>
                <a:ea typeface="Times New Roman" panose="02020603050405020304" pitchFamily="18" charset="0"/>
              </a:rPr>
              <a:t> 5.</a:t>
            </a:r>
            <a:r>
              <a:rPr lang="fr-FR" sz="4000" dirty="0">
                <a:solidFill>
                  <a:srgbClr val="C00000"/>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Một</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người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bộ</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một</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quãng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đường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dài</a:t>
            </a:r>
            <a:r>
              <a:rPr lang="fr-FR" sz="4000" dirty="0">
                <a:solidFill>
                  <a:schemeClr val="tx1"/>
                </a:solidFill>
                <a:latin typeface="Arial" panose="020B0604020202020204" pitchFamily="34" charset="0"/>
                <a:ea typeface="Times New Roman" panose="02020603050405020304" pitchFamily="18" charset="0"/>
              </a:rPr>
              <a:t> 18km </a:t>
            </a:r>
            <a:r>
              <a:rPr lang="fr-FR" sz="4000" dirty="0" err="1">
                <a:solidFill>
                  <a:schemeClr val="tx1"/>
                </a:solidFill>
                <a:latin typeface="Arial" panose="020B0604020202020204" pitchFamily="34" charset="0"/>
                <a:ea typeface="Times New Roman" panose="02020603050405020304" pitchFamily="18" charset="0"/>
              </a:rPr>
              <a:t>trong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khoảng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thời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gian</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không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nhiều</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hơn</a:t>
            </a:r>
            <a:r>
              <a:rPr lang="fr-FR" sz="4000" dirty="0">
                <a:solidFill>
                  <a:schemeClr val="tx1"/>
                </a:solidFill>
                <a:latin typeface="Arial" panose="020B0604020202020204" pitchFamily="34" charset="0"/>
                <a:ea typeface="Times New Roman" panose="02020603050405020304" pitchFamily="18" charset="0"/>
              </a:rPr>
              <a:t> là 4 </a:t>
            </a:r>
            <a:r>
              <a:rPr lang="fr-FR" sz="4000" dirty="0" err="1">
                <a:solidFill>
                  <a:schemeClr val="tx1"/>
                </a:solidFill>
                <a:latin typeface="Arial" panose="020B0604020202020204" pitchFamily="34" charset="0"/>
                <a:ea typeface="Times New Roman" panose="02020603050405020304" pitchFamily="18" charset="0"/>
              </a:rPr>
              <a:t>giờ</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Lúc</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đầu</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người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đó</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với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vận</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tốc</a:t>
            </a:r>
            <a:r>
              <a:rPr lang="fr-FR" sz="4000" dirty="0">
                <a:solidFill>
                  <a:schemeClr val="tx1"/>
                </a:solidFill>
                <a:latin typeface="Arial" panose="020B0604020202020204" pitchFamily="34" charset="0"/>
                <a:ea typeface="Times New Roman" panose="02020603050405020304" pitchFamily="18" charset="0"/>
              </a:rPr>
              <a:t> 5km/h, </a:t>
            </a:r>
            <a:r>
              <a:rPr lang="fr-FR" sz="4000" dirty="0" err="1">
                <a:solidFill>
                  <a:schemeClr val="tx1"/>
                </a:solidFill>
                <a:latin typeface="Arial" panose="020B0604020202020204" pitchFamily="34" charset="0"/>
                <a:ea typeface="Times New Roman" panose="02020603050405020304" pitchFamily="18" charset="0"/>
              </a:rPr>
              <a:t>về</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sau</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với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vận</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tốc</a:t>
            </a:r>
            <a:r>
              <a:rPr lang="fr-FR" sz="4000" dirty="0">
                <a:solidFill>
                  <a:schemeClr val="tx1"/>
                </a:solidFill>
                <a:latin typeface="Arial" panose="020B0604020202020204" pitchFamily="34" charset="0"/>
                <a:ea typeface="Times New Roman" panose="02020603050405020304" pitchFamily="18" charset="0"/>
              </a:rPr>
              <a:t> 4km/h. </a:t>
            </a:r>
            <a:r>
              <a:rPr lang="fr-FR" sz="4000" dirty="0" err="1">
                <a:solidFill>
                  <a:schemeClr val="tx1"/>
                </a:solidFill>
                <a:latin typeface="Arial" panose="020B0604020202020204" pitchFamily="34" charset="0"/>
                <a:ea typeface="Times New Roman" panose="02020603050405020304" pitchFamily="18" charset="0"/>
              </a:rPr>
              <a:t>Xác</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định</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độ</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dài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đoạn</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đường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tối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thiểu</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mà</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người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đó</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đã</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với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vận</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tốc</a:t>
            </a:r>
            <a:r>
              <a:rPr lang="fr-FR" sz="4000" dirty="0">
                <a:solidFill>
                  <a:schemeClr val="tx1"/>
                </a:solidFill>
                <a:latin typeface="Arial" panose="020B0604020202020204" pitchFamily="34" charset="0"/>
                <a:ea typeface="Times New Roman" panose="02020603050405020304" pitchFamily="18" charset="0"/>
              </a:rPr>
              <a:t> 5km/h ?</a:t>
            </a:r>
            <a:endParaRPr lang="en-US" sz="4000" dirty="0">
              <a:solidFill>
                <a:schemeClr val="tx1"/>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Plaque 9"/>
              <p:cNvSpPr/>
              <p:nvPr/>
            </p:nvSpPr>
            <p:spPr>
              <a:xfrm>
                <a:off x="1671318" y="6460265"/>
                <a:ext cx="6939281" cy="1426435"/>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kern="0">
                    <a:solidFill>
                      <a:schemeClr val="tx1"/>
                    </a:solidFill>
                    <a:ea typeface="Calibri" panose="020F0502020204030204" pitchFamily="34" charset="0"/>
                  </a:rPr>
                  <a:t>A.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7</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𝑘𝑚</m:t>
                    </m:r>
                  </m:oMath>
                </a14:m>
                <a:r>
                  <a:rPr lang="fr-FR" sz="4400" kern="0">
                    <a:solidFill>
                      <a:schemeClr val="tx1"/>
                    </a:solidFill>
                    <a:latin typeface="Arial" panose="020B0604020202020204" pitchFamily="34" charset="0"/>
                    <a:ea typeface="Calibri" panose="020F0502020204030204" pitchFamily="34" charset="0"/>
                  </a:rPr>
                  <a:t>.</a:t>
                </a:r>
                <a:endPar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p:sp>
            <p:nvSpPr>
              <p:cNvPr id="10" name="Plaque 9"/>
              <p:cNvSpPr>
                <a:spLocks noRot="1" noChangeAspect="1" noMove="1" noResize="1" noEditPoints="1" noAdjustHandles="1" noChangeArrowheads="1" noChangeShapeType="1" noTextEdit="1"/>
              </p:cNvSpPr>
              <p:nvPr/>
            </p:nvSpPr>
            <p:spPr>
              <a:xfrm>
                <a:off x="1671318" y="6460265"/>
                <a:ext cx="6939281" cy="1426435"/>
              </a:xfrm>
              <a:prstGeom prst="plaqu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Plaque 10"/>
              <p:cNvSpPr/>
              <p:nvPr/>
            </p:nvSpPr>
            <p:spPr>
              <a:xfrm>
                <a:off x="9421541" y="6460265"/>
                <a:ext cx="6939281" cy="1426435"/>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kern="0">
                    <a:solidFill>
                      <a:schemeClr val="tx1"/>
                    </a:solidFill>
                    <a:ea typeface="Calibri" panose="020F0502020204030204" pitchFamily="34" charset="0"/>
                  </a:rPr>
                  <a:t>B.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8</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𝑘𝑚</m:t>
                    </m:r>
                  </m:oMath>
                </a14:m>
                <a:endPar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p:sp>
            <p:nvSpPr>
              <p:cNvPr id="11" name="Plaque 10"/>
              <p:cNvSpPr>
                <a:spLocks noRot="1" noChangeAspect="1" noMove="1" noResize="1" noEditPoints="1" noAdjustHandles="1" noChangeArrowheads="1" noChangeShapeType="1" noTextEdit="1"/>
              </p:cNvSpPr>
              <p:nvPr/>
            </p:nvSpPr>
            <p:spPr>
              <a:xfrm>
                <a:off x="9421541" y="6460265"/>
                <a:ext cx="6939281" cy="1426435"/>
              </a:xfrm>
              <a:prstGeom prst="plaqu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Plaque 11"/>
              <p:cNvSpPr/>
              <p:nvPr/>
            </p:nvSpPr>
            <p:spPr>
              <a:xfrm>
                <a:off x="1671318" y="8212864"/>
                <a:ext cx="6939281" cy="1426435"/>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kern="0">
                    <a:solidFill>
                      <a:schemeClr val="tx1"/>
                    </a:solidFill>
                    <a:ea typeface="Calibri" panose="020F0502020204030204" pitchFamily="34" charset="0"/>
                  </a:rPr>
                  <a:t>C.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9</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𝑘𝑚</m:t>
                    </m:r>
                  </m:oMath>
                </a14:m>
                <a:r>
                  <a:rPr lang="vi-VN" sz="4400" kern="0">
                    <a:solidFill>
                      <a:schemeClr val="tx1"/>
                    </a:solidFill>
                    <a:ea typeface="Calibri" panose="020F0502020204030204" pitchFamily="34" charset="0"/>
                  </a:rPr>
                  <a:t>.</a:t>
                </a:r>
                <a:endPar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p:sp>
            <p:nvSpPr>
              <p:cNvPr id="12" name="Plaque 11"/>
              <p:cNvSpPr>
                <a:spLocks noRot="1" noChangeAspect="1" noMove="1" noResize="1" noEditPoints="1" noAdjustHandles="1" noChangeArrowheads="1" noChangeShapeType="1" noTextEdit="1"/>
              </p:cNvSpPr>
              <p:nvPr/>
            </p:nvSpPr>
            <p:spPr>
              <a:xfrm>
                <a:off x="1671318" y="8212864"/>
                <a:ext cx="6939281" cy="1426435"/>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Plaque 12"/>
              <p:cNvSpPr/>
              <p:nvPr/>
            </p:nvSpPr>
            <p:spPr>
              <a:xfrm>
                <a:off x="9421541" y="8212864"/>
                <a:ext cx="6939281" cy="1426435"/>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kern="0" dirty="0">
                    <a:solidFill>
                      <a:schemeClr val="tx1"/>
                    </a:solidFill>
                    <a:ea typeface="Calibri" panose="020F0502020204030204" pitchFamily="34" charset="0"/>
                  </a:rPr>
                  <a:t>D.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10</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𝑘𝑚</m:t>
                    </m:r>
                  </m:oMath>
                </a14:m>
                <a:r>
                  <a:rPr lang="vi-VN" sz="4400" kern="0" dirty="0">
                    <a:solidFill>
                      <a:schemeClr val="tx1"/>
                    </a:solidFill>
                    <a:ea typeface="Calibri" panose="020F0502020204030204" pitchFamily="34" charset="0"/>
                  </a:rPr>
                  <a:t>.</a:t>
                </a:r>
                <a:endPar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p:sp>
            <p:nvSpPr>
              <p:cNvPr id="13" name="Plaque 12"/>
              <p:cNvSpPr>
                <a:spLocks noRot="1" noChangeAspect="1" noMove="1" noResize="1" noEditPoints="1" noAdjustHandles="1" noChangeArrowheads="1" noChangeShapeType="1" noTextEdit="1"/>
              </p:cNvSpPr>
              <p:nvPr/>
            </p:nvSpPr>
            <p:spPr>
              <a:xfrm>
                <a:off x="9421541" y="8212864"/>
                <a:ext cx="6939281" cy="1426435"/>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Plaque 13"/>
              <p:cNvSpPr/>
              <p:nvPr/>
            </p:nvSpPr>
            <p:spPr>
              <a:xfrm>
                <a:off x="9406301" y="8212864"/>
                <a:ext cx="6939281" cy="1426435"/>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kern="0" dirty="0">
                    <a:solidFill>
                      <a:schemeClr val="tx1"/>
                    </a:solidFill>
                    <a:ea typeface="Calibri" panose="020F0502020204030204" pitchFamily="34" charset="0"/>
                  </a:rPr>
                  <a:t>D.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10</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𝑘𝑚</m:t>
                    </m:r>
                  </m:oMath>
                </a14:m>
                <a:r>
                  <a:rPr lang="vi-VN" sz="4400" kern="0" dirty="0">
                    <a:solidFill>
                      <a:schemeClr val="tx1"/>
                    </a:solidFill>
                    <a:ea typeface="Calibri" panose="020F050202020403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14" name="Plaque 13"/>
              <p:cNvSpPr>
                <a:spLocks noRot="1" noChangeAspect="1" noMove="1" noResize="1" noEditPoints="1" noAdjustHandles="1" noChangeArrowheads="1" noChangeShapeType="1" noTextEdit="1"/>
              </p:cNvSpPr>
              <p:nvPr/>
            </p:nvSpPr>
            <p:spPr>
              <a:xfrm>
                <a:off x="9406301" y="8212864"/>
                <a:ext cx="6939281" cy="1426435"/>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6603438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738720" y="258428"/>
            <a:ext cx="1327327" cy="1298907"/>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txBody>
          <a:bodyPr/>
          <a:lstStyle/>
          <a:p>
            <a:endParaRPr lang="en-US"/>
          </a:p>
        </p:txBody>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txBody>
          <a:bodyPr/>
          <a:lstStyle/>
          <a:p>
            <a:endParaRPr lang="en-US"/>
          </a:p>
        </p:txBody>
      </p:sp>
      <p:sp>
        <p:nvSpPr>
          <p:cNvPr id="25" name="TextBox 24"/>
          <p:cNvSpPr txBox="1"/>
          <p:nvPr/>
        </p:nvSpPr>
        <p:spPr>
          <a:xfrm>
            <a:off x="3962400" y="451180"/>
            <a:ext cx="10363200" cy="1015663"/>
          </a:xfrm>
          <a:prstGeom prst="rect">
            <a:avLst/>
          </a:prstGeom>
          <a:noFill/>
        </p:spPr>
        <p:txBody>
          <a:bodyPr wrap="square" rtlCol="0">
            <a:spAutoFit/>
          </a:bodyPr>
          <a:lstStyle/>
          <a:p>
            <a:pPr algn="ctr"/>
            <a:r>
              <a:rPr lang="vi-VN" sz="6000" b="1" dirty="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Plaque 1">
                <a:extLst>
                  <a:ext uri="{FF2B5EF4-FFF2-40B4-BE49-F238E27FC236}">
                    <a16:creationId xmlns:a16="http://schemas.microsoft.com/office/drawing/2014/main" id="{1464E007-CB37-1DB0-3842-E516EB3E8DA8}"/>
                  </a:ext>
                </a:extLst>
              </p:cNvPr>
              <p:cNvSpPr/>
              <p:nvPr/>
            </p:nvSpPr>
            <p:spPr>
              <a:xfrm>
                <a:off x="1671319" y="2141928"/>
                <a:ext cx="14719983" cy="2599207"/>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400" b="1" dirty="0" err="1">
                    <a:solidFill>
                      <a:srgbClr val="C00000"/>
                    </a:solidFill>
                    <a:latin typeface="Arial" panose="020B0604020202020204" pitchFamily="34" charset="0"/>
                    <a:ea typeface="Times New Roman" panose="02020603050405020304" pitchFamily="18" charset="0"/>
                  </a:rPr>
                  <a:t>Câu</a:t>
                </a:r>
                <a:r>
                  <a:rPr lang="fr-FR" sz="4400" b="1" dirty="0">
                    <a:solidFill>
                      <a:srgbClr val="C00000"/>
                    </a:solidFill>
                    <a:latin typeface="Arial" panose="020B0604020202020204" pitchFamily="34" charset="0"/>
                    <a:ea typeface="Times New Roman" panose="02020603050405020304" pitchFamily="18" charset="0"/>
                  </a:rPr>
                  <a:t> 6.</a:t>
                </a:r>
                <a:r>
                  <a:rPr lang="fr-FR" sz="4400" dirty="0">
                    <a:solidFill>
                      <a:srgbClr val="C00000"/>
                    </a:solidFill>
                    <a:latin typeface="Arial" panose="020B0604020202020204" pitchFamily="34" charset="0"/>
                    <a:ea typeface="Times New Roman" panose="02020603050405020304" pitchFamily="18" charset="0"/>
                  </a:rPr>
                  <a:t> </a:t>
                </a:r>
                <a:r>
                  <a:rPr lang="fr-FR" sz="4400" dirty="0" err="1">
                    <a:solidFill>
                      <a:schemeClr val="tx1"/>
                    </a:solidFill>
                    <a:latin typeface="Arial" panose="020B0604020202020204" pitchFamily="34" charset="0"/>
                    <a:ea typeface="Times New Roman" panose="02020603050405020304" pitchFamily="18" charset="0"/>
                  </a:rPr>
                  <a:t>Giải</a:t>
                </a:r>
                <a:r>
                  <a:rPr lang="fr-FR" sz="4400" dirty="0">
                    <a:solidFill>
                      <a:schemeClr val="tx1"/>
                    </a:solidFill>
                    <a:latin typeface="Arial" panose="020B0604020202020204" pitchFamily="34" charset="0"/>
                    <a:ea typeface="Times New Roman" panose="02020603050405020304" pitchFamily="18" charset="0"/>
                  </a:rPr>
                  <a:t> </a:t>
                </a:r>
                <a:r>
                  <a:rPr lang="fr-FR" sz="4400" dirty="0" err="1">
                    <a:solidFill>
                      <a:schemeClr val="tx1"/>
                    </a:solidFill>
                    <a:latin typeface="Arial" panose="020B0604020202020204" pitchFamily="34" charset="0"/>
                    <a:ea typeface="Times New Roman" panose="02020603050405020304" pitchFamily="18" charset="0"/>
                  </a:rPr>
                  <a:t>bất</a:t>
                </a:r>
                <a:r>
                  <a:rPr lang="fr-FR" sz="4400" dirty="0">
                    <a:solidFill>
                      <a:schemeClr val="tx1"/>
                    </a:solidFill>
                    <a:latin typeface="Arial" panose="020B0604020202020204" pitchFamily="34" charset="0"/>
                    <a:ea typeface="Times New Roman" panose="02020603050405020304" pitchFamily="18" charset="0"/>
                  </a:rPr>
                  <a:t> </a:t>
                </a:r>
                <a:r>
                  <a:rPr lang="fr-FR" sz="4400" dirty="0" err="1">
                    <a:solidFill>
                      <a:schemeClr val="tx1"/>
                    </a:solidFill>
                    <a:latin typeface="Arial" panose="020B0604020202020204" pitchFamily="34" charset="0"/>
                    <a:ea typeface="Times New Roman" panose="02020603050405020304" pitchFamily="18" charset="0"/>
                  </a:rPr>
                  <a:t>phương</a:t>
                </a:r>
                <a:r>
                  <a:rPr lang="fr-FR" sz="4400" dirty="0">
                    <a:solidFill>
                      <a:schemeClr val="tx1"/>
                    </a:solidFill>
                    <a:latin typeface="Arial" panose="020B0604020202020204" pitchFamily="34" charset="0"/>
                    <a:ea typeface="Times New Roman" panose="02020603050405020304" pitchFamily="18" charset="0"/>
                  </a:rPr>
                  <a:t> </a:t>
                </a:r>
                <a:r>
                  <a:rPr lang="fr-FR" sz="4400" dirty="0" err="1">
                    <a:solidFill>
                      <a:schemeClr val="tx1"/>
                    </a:solidFill>
                    <a:latin typeface="Arial" panose="020B0604020202020204" pitchFamily="34" charset="0"/>
                    <a:ea typeface="Times New Roman" panose="02020603050405020304" pitchFamily="18" charset="0"/>
                  </a:rPr>
                  <a:t>trình</a:t>
                </a:r>
                <a:r>
                  <a:rPr lang="fr-FR" sz="4400" dirty="0">
                    <a:solidFill>
                      <a:schemeClr val="tx1"/>
                    </a:solidFill>
                    <a:latin typeface="Arial" panose="020B0604020202020204" pitchFamily="34" charset="0"/>
                    <a:ea typeface="Times New Roman" panose="02020603050405020304" pitchFamily="18" charset="0"/>
                  </a:rPr>
                  <a:t> </a:t>
                </a:r>
                <a:r>
                  <a:rPr lang="fr-FR" sz="4400" dirty="0" err="1">
                    <a:solidFill>
                      <a:schemeClr val="tx1"/>
                    </a:solidFill>
                    <a:latin typeface="Arial" panose="020B0604020202020204" pitchFamily="34" charset="0"/>
                    <a:ea typeface="Times New Roman" panose="02020603050405020304" pitchFamily="18" charset="0"/>
                  </a:rPr>
                  <a:t>sau</a:t>
                </a:r>
                <a:r>
                  <a:rPr lang="fr-FR" sz="4400" dirty="0">
                    <a:solidFill>
                      <a:schemeClr val="tx1"/>
                    </a:solidFill>
                    <a:latin typeface="Arial" panose="020B0604020202020204" pitchFamily="34" charset="0"/>
                    <a:ea typeface="Times New Roman" panose="02020603050405020304" pitchFamily="18" charset="0"/>
                  </a:rPr>
                  <a:t> :</a:t>
                </a:r>
                <a:endParaRPr lang="en-US" sz="4000" dirty="0">
                  <a:solidFill>
                    <a:schemeClr val="tx1"/>
                  </a:solidFill>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d>
                        <m:dPr>
                          <m:ctrlPr>
                            <a:rPr lang="en-US"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e>
                      </m:d>
                      <m:d>
                        <m:dPr>
                          <m:ctrlPr>
                            <a:rPr lang="en-US"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e>
                      </m:d>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pPr>
                        <m:e>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e>
                        <m:sup>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sup>
                      </m:sSup>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4000" dirty="0">
                  <a:solidFill>
                    <a:schemeClr val="tx1"/>
                  </a:solidFill>
                  <a:latin typeface="Times New Roman" panose="02020603050405020304" pitchFamily="18" charset="0"/>
                  <a:ea typeface="Times New Roman" panose="02020603050405020304" pitchFamily="18" charset="0"/>
                </a:endParaRPr>
              </a:p>
            </p:txBody>
          </p:sp>
        </mc:Choice>
        <mc:Fallback>
          <p:sp>
            <p:nvSpPr>
              <p:cNvPr id="2" name="Plaque 1">
                <a:extLst>
                  <a:ext uri="{FF2B5EF4-FFF2-40B4-BE49-F238E27FC236}">
                    <a16:creationId xmlns:a16="http://schemas.microsoft.com/office/drawing/2014/main" id="{1464E007-CB37-1DB0-3842-E516EB3E8DA8}"/>
                  </a:ext>
                </a:extLst>
              </p:cNvPr>
              <p:cNvSpPr>
                <a:spLocks noRot="1" noChangeAspect="1" noMove="1" noResize="1" noEditPoints="1" noAdjustHandles="1" noChangeArrowheads="1" noChangeShapeType="1" noTextEdit="1"/>
              </p:cNvSpPr>
              <p:nvPr/>
            </p:nvSpPr>
            <p:spPr>
              <a:xfrm>
                <a:off x="1671319" y="2141928"/>
                <a:ext cx="14719983" cy="2599207"/>
              </a:xfrm>
              <a:prstGeom prst="plaqu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Plaque 2">
                <a:extLst>
                  <a:ext uri="{FF2B5EF4-FFF2-40B4-BE49-F238E27FC236}">
                    <a16:creationId xmlns:a16="http://schemas.microsoft.com/office/drawing/2014/main" id="{0EEE9381-6DB8-081A-8A0C-78422199A7DA}"/>
                  </a:ext>
                </a:extLst>
              </p:cNvPr>
              <p:cNvSpPr/>
              <p:nvPr/>
            </p:nvSpPr>
            <p:spPr>
              <a:xfrm>
                <a:off x="1671318"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a:solidFill>
                      <a:schemeClr val="tx1"/>
                    </a:solidFill>
                    <a:ea typeface="Calibri" panose="020F0502020204030204" pitchFamily="34" charset="0"/>
                  </a:rPr>
                  <a:t>A.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fr-F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&gt;14</m:t>
                    </m:r>
                  </m:oMath>
                </a14:m>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3" name="Plaque 2">
                <a:extLst>
                  <a:ext uri="{FF2B5EF4-FFF2-40B4-BE49-F238E27FC236}">
                    <a16:creationId xmlns:a16="http://schemas.microsoft.com/office/drawing/2014/main" id="{0EEE9381-6DB8-081A-8A0C-78422199A7DA}"/>
                  </a:ext>
                </a:extLst>
              </p:cNvPr>
              <p:cNvSpPr>
                <a:spLocks noRot="1" noChangeAspect="1" noMove="1" noResize="1" noEditPoints="1" noAdjustHandles="1" noChangeArrowheads="1" noChangeShapeType="1" noTextEdit="1"/>
              </p:cNvSpPr>
              <p:nvPr/>
            </p:nvSpPr>
            <p:spPr>
              <a:xfrm>
                <a:off x="1671318" y="5067300"/>
                <a:ext cx="6939281" cy="1981200"/>
              </a:xfrm>
              <a:prstGeom prst="plaqu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Plaque 3">
                <a:extLst>
                  <a:ext uri="{FF2B5EF4-FFF2-40B4-BE49-F238E27FC236}">
                    <a16:creationId xmlns:a16="http://schemas.microsoft.com/office/drawing/2014/main" id="{9F37731E-0ED7-EBE1-D900-AA3F999AE313}"/>
                  </a:ext>
                </a:extLst>
              </p:cNvPr>
              <p:cNvSpPr/>
              <p:nvPr/>
            </p:nvSpPr>
            <p:spPr>
              <a:xfrm>
                <a:off x="9421541"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dirty="0">
                    <a:solidFill>
                      <a:schemeClr val="tx1"/>
                    </a:solidFill>
                    <a:ea typeface="Calibri" panose="020F0502020204030204" pitchFamily="34" charset="0"/>
                  </a:rPr>
                  <a:t>B.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fr-F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≤−14</m:t>
                    </m:r>
                  </m:oMath>
                </a14:m>
                <a:endParaRPr lang="en-US" sz="4000" dirty="0">
                  <a:solidFill>
                    <a:schemeClr val="tx1"/>
                  </a:solidFill>
                  <a:latin typeface="Arial" panose="020B0604020202020204" pitchFamily="34" charset="0"/>
                  <a:cs typeface="Arial" panose="020B0604020202020204" pitchFamily="34" charset="0"/>
                </a:endParaRPr>
              </a:p>
            </p:txBody>
          </p:sp>
        </mc:Choice>
        <mc:Fallback>
          <p:sp>
            <p:nvSpPr>
              <p:cNvPr id="4" name="Plaque 3">
                <a:extLst>
                  <a:ext uri="{FF2B5EF4-FFF2-40B4-BE49-F238E27FC236}">
                    <a16:creationId xmlns:a16="http://schemas.microsoft.com/office/drawing/2014/main" id="{9F37731E-0ED7-EBE1-D900-AA3F999AE313}"/>
                  </a:ext>
                </a:extLst>
              </p:cNvPr>
              <p:cNvSpPr>
                <a:spLocks noRot="1" noChangeAspect="1" noMove="1" noResize="1" noEditPoints="1" noAdjustHandles="1" noChangeArrowheads="1" noChangeShapeType="1" noTextEdit="1"/>
              </p:cNvSpPr>
              <p:nvPr/>
            </p:nvSpPr>
            <p:spPr>
              <a:xfrm>
                <a:off x="9421541" y="5067300"/>
                <a:ext cx="6939281" cy="1981200"/>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Plaque 5">
                <a:extLst>
                  <a:ext uri="{FF2B5EF4-FFF2-40B4-BE49-F238E27FC236}">
                    <a16:creationId xmlns:a16="http://schemas.microsoft.com/office/drawing/2014/main" id="{DA6687F1-4269-4C43-71F7-B1F120266711}"/>
                  </a:ext>
                </a:extLst>
              </p:cNvPr>
              <p:cNvSpPr/>
              <p:nvPr/>
            </p:nvSpPr>
            <p:spPr>
              <a:xfrm>
                <a:off x="1671318"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dirty="0">
                    <a:solidFill>
                      <a:schemeClr val="tx1"/>
                    </a:solidFill>
                    <a:ea typeface="Calibri" panose="020F0502020204030204" pitchFamily="34" charset="0"/>
                  </a:rPr>
                  <a:t>C.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fr-F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≥−14</m:t>
                    </m:r>
                  </m:oMath>
                </a14:m>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6" name="Plaque 5">
                <a:extLst>
                  <a:ext uri="{FF2B5EF4-FFF2-40B4-BE49-F238E27FC236}">
                    <a16:creationId xmlns:a16="http://schemas.microsoft.com/office/drawing/2014/main" id="{DA6687F1-4269-4C43-71F7-B1F120266711}"/>
                  </a:ext>
                </a:extLst>
              </p:cNvPr>
              <p:cNvSpPr>
                <a:spLocks noRot="1" noChangeAspect="1" noMove="1" noResize="1" noEditPoints="1" noAdjustHandles="1" noChangeArrowheads="1" noChangeShapeType="1" noTextEdit="1"/>
              </p:cNvSpPr>
              <p:nvPr/>
            </p:nvSpPr>
            <p:spPr>
              <a:xfrm>
                <a:off x="1671318" y="7374665"/>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Plaque 6">
                <a:extLst>
                  <a:ext uri="{FF2B5EF4-FFF2-40B4-BE49-F238E27FC236}">
                    <a16:creationId xmlns:a16="http://schemas.microsoft.com/office/drawing/2014/main" id="{FD68CE2C-E1C8-FB6A-2E2B-076D1634EABF}"/>
                  </a:ext>
                </a:extLst>
              </p:cNvPr>
              <p:cNvSpPr/>
              <p:nvPr/>
            </p:nvSpPr>
            <p:spPr>
              <a:xfrm>
                <a:off x="9421541"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4400">
                    <a:solidFill>
                      <a:schemeClr val="tx1"/>
                    </a:solidFill>
                    <a:ea typeface="Times New Roman" panose="02020603050405020304" pitchFamily="18" charset="0"/>
                  </a:rPr>
                  <a:t>D. </a:t>
                </a:r>
                <a14:m>
                  <m:oMath xmlns:m="http://schemas.openxmlformats.org/officeDocument/2006/math">
                    <m:r>
                      <a:rPr lang="vi-VN"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400" i="1">
                        <a:solidFill>
                          <a:schemeClr val="tx1"/>
                        </a:solidFill>
                        <a:latin typeface="Cambria Math" panose="02040503050406030204" pitchFamily="18" charset="0"/>
                        <a:ea typeface="Times New Roman" panose="02020603050405020304" pitchFamily="18" charset="0"/>
                        <a:cs typeface="Arial" panose="020B0604020202020204" pitchFamily="34" charset="0"/>
                      </a:rPr>
                      <m:t>&lt;14</m:t>
                    </m:r>
                  </m:oMath>
                </a14:m>
                <a:endParaRPr lang="en-US" sz="4000">
                  <a:solidFill>
                    <a:schemeClr val="tx1"/>
                  </a:solidFill>
                  <a:latin typeface="Times New Roman" panose="02020603050405020304" pitchFamily="18" charset="0"/>
                  <a:ea typeface="Times New Roman" panose="02020603050405020304" pitchFamily="18" charset="0"/>
                </a:endParaRPr>
              </a:p>
            </p:txBody>
          </p:sp>
        </mc:Choice>
        <mc:Fallback>
          <p:sp>
            <p:nvSpPr>
              <p:cNvPr id="7" name="Plaque 6">
                <a:extLst>
                  <a:ext uri="{FF2B5EF4-FFF2-40B4-BE49-F238E27FC236}">
                    <a16:creationId xmlns:a16="http://schemas.microsoft.com/office/drawing/2014/main" id="{FD68CE2C-E1C8-FB6A-2E2B-076D1634EABF}"/>
                  </a:ext>
                </a:extLst>
              </p:cNvPr>
              <p:cNvSpPr>
                <a:spLocks noRot="1" noChangeAspect="1" noMove="1" noResize="1" noEditPoints="1" noAdjustHandles="1" noChangeArrowheads="1" noChangeShapeType="1" noTextEdit="1"/>
              </p:cNvSpPr>
              <p:nvPr/>
            </p:nvSpPr>
            <p:spPr>
              <a:xfrm>
                <a:off x="9421541" y="7374665"/>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Plaque 7">
                <a:extLst>
                  <a:ext uri="{FF2B5EF4-FFF2-40B4-BE49-F238E27FC236}">
                    <a16:creationId xmlns:a16="http://schemas.microsoft.com/office/drawing/2014/main" id="{D7CF2AB2-A02C-033F-BBB9-DD73AC2BAE8E}"/>
                  </a:ext>
                </a:extLst>
              </p:cNvPr>
              <p:cNvSpPr/>
              <p:nvPr/>
            </p:nvSpPr>
            <p:spPr>
              <a:xfrm>
                <a:off x="1678938" y="7374665"/>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dirty="0">
                    <a:solidFill>
                      <a:schemeClr val="tx1"/>
                    </a:solidFill>
                    <a:ea typeface="Calibri" panose="020F0502020204030204" pitchFamily="34" charset="0"/>
                  </a:rPr>
                  <a:t>C.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fr-F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≥−14</m:t>
                    </m:r>
                  </m:oMath>
                </a14:m>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8" name="Plaque 7">
                <a:extLst>
                  <a:ext uri="{FF2B5EF4-FFF2-40B4-BE49-F238E27FC236}">
                    <a16:creationId xmlns:a16="http://schemas.microsoft.com/office/drawing/2014/main" id="{D7CF2AB2-A02C-033F-BBB9-DD73AC2BAE8E}"/>
                  </a:ext>
                </a:extLst>
              </p:cNvPr>
              <p:cNvSpPr>
                <a:spLocks noRot="1" noChangeAspect="1" noMove="1" noResize="1" noEditPoints="1" noAdjustHandles="1" noChangeArrowheads="1" noChangeShapeType="1" noTextEdit="1"/>
              </p:cNvSpPr>
              <p:nvPr/>
            </p:nvSpPr>
            <p:spPr>
              <a:xfrm>
                <a:off x="1678938" y="7374665"/>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161448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6DAF4"/>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mc:Choice xmlns:a14="http://schemas.microsoft.com/office/drawing/2010/main" Requires="a14">
          <p:sp>
            <p:nvSpPr>
              <p:cNvPr id="55" name="Rectangle 54"/>
              <p:cNvSpPr/>
              <p:nvPr/>
            </p:nvSpPr>
            <p:spPr>
              <a:xfrm>
                <a:off x="1965733" y="552615"/>
                <a:ext cx="14356533" cy="2338076"/>
              </a:xfrm>
              <a:prstGeom prst="rect">
                <a:avLst/>
              </a:prstGeom>
            </p:spPr>
            <p:txBody>
              <a:bodyPr wrap="square">
                <a:spAutoFit/>
              </a:bodyPr>
              <a:lstStyle/>
              <a:p>
                <a:pPr algn="just">
                  <a:lnSpc>
                    <a:spcPct val="150000"/>
                  </a:lnSpc>
                  <a:spcAft>
                    <a:spcPts val="800"/>
                  </a:spcAft>
                </a:pPr>
                <a:r>
                  <a:rPr lang="vi-VN" sz="3800" b="1" dirty="0">
                    <a:solidFill>
                      <a:srgbClr val="002060"/>
                    </a:solidFill>
                    <a:latin typeface="Arial (Body)"/>
                    <a:cs typeface="Arial" panose="020B0604020202020204" pitchFamily="34" charset="0"/>
                  </a:rPr>
                  <a:t>Bài </a:t>
                </a:r>
                <a:r>
                  <a:rPr lang="en-US" sz="3800" b="1" dirty="0">
                    <a:solidFill>
                      <a:srgbClr val="002060"/>
                    </a:solidFill>
                    <a:latin typeface="Arial (Body)"/>
                    <a:cs typeface="Arial" panose="020B0604020202020204" pitchFamily="34" charset="0"/>
                  </a:rPr>
                  <a:t>3</a:t>
                </a:r>
                <a:r>
                  <a:rPr lang="vi-VN" sz="3800" b="1" dirty="0">
                    <a:solidFill>
                      <a:srgbClr val="002060"/>
                    </a:solidFill>
                    <a:latin typeface="Arial (Body)"/>
                    <a:cs typeface="Arial" panose="020B0604020202020204" pitchFamily="34" charset="0"/>
                  </a:rPr>
                  <a:t> (SGK - </a:t>
                </a:r>
                <a:r>
                  <a:rPr lang="vi-VN" sz="3800" b="1" dirty="0" err="1">
                    <a:solidFill>
                      <a:srgbClr val="002060"/>
                    </a:solidFill>
                    <a:latin typeface="Arial (Body)"/>
                    <a:cs typeface="Arial" panose="020B0604020202020204" pitchFamily="34" charset="0"/>
                  </a:rPr>
                  <a:t>tr</a:t>
                </a:r>
                <a:r>
                  <a:rPr lang="vi-VN" sz="3800" b="1" dirty="0">
                    <a:solidFill>
                      <a:srgbClr val="002060"/>
                    </a:solidFill>
                    <a:latin typeface="Arial (Body)"/>
                    <a:cs typeface="Arial" panose="020B0604020202020204" pitchFamily="34" charset="0"/>
                  </a:rPr>
                  <a:t>.</a:t>
                </a:r>
                <a:r>
                  <a:rPr lang="en-US" sz="3800" b="1" dirty="0">
                    <a:solidFill>
                      <a:srgbClr val="002060"/>
                    </a:solidFill>
                    <a:latin typeface="Arial (Body)"/>
                    <a:cs typeface="Arial" panose="020B0604020202020204" pitchFamily="34" charset="0"/>
                  </a:rPr>
                  <a:t>42</a:t>
                </a:r>
                <a:r>
                  <a:rPr lang="vi-VN" sz="3800" b="1" dirty="0">
                    <a:solidFill>
                      <a:srgbClr val="002060"/>
                    </a:solidFill>
                    <a:latin typeface="Arial (Body)"/>
                    <a:cs typeface="Arial" panose="020B0604020202020204" pitchFamily="34"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Nếu</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𝑎</m:t>
                    </m:r>
                    <m:r>
                      <a:rPr lang="en-US" sz="4000" i="1" kern="100">
                        <a:latin typeface="Cambria Math" panose="02040503050406030204" pitchFamily="18" charset="0"/>
                        <a:ea typeface="Times New Roman" panose="02020603050405020304" pitchFamily="18" charset="0"/>
                        <a:cs typeface="Arial" panose="020B0604020202020204" pitchFamily="34" charset="0"/>
                      </a:rPr>
                      <m:t>&gt;5</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thì</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r>
                          <a:rPr lang="en-US" sz="4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4000" i="1" kern="100">
                            <a:latin typeface="Cambria Math" panose="02040503050406030204" pitchFamily="18" charset="0"/>
                            <a:ea typeface="Times New Roman" panose="02020603050405020304" pitchFamily="18" charset="0"/>
                            <a:cs typeface="Arial" panose="020B0604020202020204" pitchFamily="34" charset="0"/>
                          </a:rPr>
                          <m:t>2</m:t>
                        </m:r>
                      </m:den>
                    </m:f>
                    <m:r>
                      <a:rPr lang="en-US" sz="4000" i="1" kern="100">
                        <a:latin typeface="Cambria Math" panose="02040503050406030204" pitchFamily="18" charset="0"/>
                        <a:ea typeface="Times New Roman" panose="02020603050405020304" pitchFamily="18" charset="0"/>
                        <a:cs typeface="Arial" panose="020B0604020202020204" pitchFamily="34" charset="0"/>
                      </a:rPr>
                      <m:t>−2&gt;0</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Nếu</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𝑏</m:t>
                    </m:r>
                    <m:r>
                      <a:rPr lang="en-US" sz="4000" i="1" kern="100">
                        <a:latin typeface="Cambria Math" panose="02040503050406030204" pitchFamily="18" charset="0"/>
                        <a:ea typeface="Times New Roman" panose="02020603050405020304" pitchFamily="18" charset="0"/>
                        <a:cs typeface="Arial" panose="020B0604020202020204" pitchFamily="34" charset="0"/>
                      </a:rPr>
                      <m:t>&gt;7</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thì</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4−</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4000" i="1" kern="100">
                            <a:latin typeface="Cambria Math" panose="02040503050406030204" pitchFamily="18" charset="0"/>
                            <a:ea typeface="Times New Roman" panose="02020603050405020304" pitchFamily="18" charset="0"/>
                            <a:cs typeface="Arial" panose="020B0604020202020204" pitchFamily="34" charset="0"/>
                          </a:rPr>
                          <m:t>𝑏</m:t>
                        </m:r>
                        <m:r>
                          <a:rPr lang="en-US" sz="4000" i="1" kern="100">
                            <a:latin typeface="Cambria Math" panose="02040503050406030204" pitchFamily="18" charset="0"/>
                            <a:ea typeface="Times New Roman" panose="02020603050405020304" pitchFamily="18" charset="0"/>
                            <a:cs typeface="Arial" panose="020B0604020202020204" pitchFamily="34" charset="0"/>
                          </a:rPr>
                          <m:t>+3</m:t>
                        </m:r>
                      </m:num>
                      <m:den>
                        <m:r>
                          <a:rPr lang="en-US" sz="4000" i="1" kern="100">
                            <a:latin typeface="Cambria Math" panose="02040503050406030204" pitchFamily="18" charset="0"/>
                            <a:ea typeface="Times New Roman" panose="02020603050405020304" pitchFamily="18" charset="0"/>
                            <a:cs typeface="Arial" panose="020B0604020202020204" pitchFamily="34" charset="0"/>
                          </a:rPr>
                          <m:t>5</m:t>
                        </m:r>
                      </m:den>
                    </m:f>
                    <m:r>
                      <a:rPr lang="en-US" sz="4000" i="1" kern="100">
                        <a:latin typeface="Cambria Math" panose="02040503050406030204" pitchFamily="18" charset="0"/>
                        <a:ea typeface="Times New Roman" panose="02020603050405020304" pitchFamily="18" charset="0"/>
                        <a:cs typeface="Arial" panose="020B0604020202020204" pitchFamily="34" charset="0"/>
                      </a:rPr>
                      <m:t>&lt;2</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5" name="Rectangle 54"/>
              <p:cNvSpPr>
                <a:spLocks noRot="1" noChangeAspect="1" noMove="1" noResize="1" noEditPoints="1" noAdjustHandles="1" noChangeArrowheads="1" noChangeShapeType="1" noTextEdit="1"/>
              </p:cNvSpPr>
              <p:nvPr/>
            </p:nvSpPr>
            <p:spPr>
              <a:xfrm>
                <a:off x="1965733" y="552615"/>
                <a:ext cx="14356533" cy="2338076"/>
              </a:xfrm>
              <a:prstGeom prst="rect">
                <a:avLst/>
              </a:prstGeom>
              <a:blipFill>
                <a:blip r:embed="rId2"/>
                <a:stretch>
                  <a:fillRect l="-1486" b="-417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0A888E2-48D1-2041-31AE-481852398827}"/>
              </a:ext>
            </a:extLst>
          </p:cNvPr>
          <p:cNvSpPr txBox="1"/>
          <p:nvPr/>
        </p:nvSpPr>
        <p:spPr>
          <a:xfrm>
            <a:off x="8382000" y="3740933"/>
            <a:ext cx="1524000" cy="677108"/>
          </a:xfrm>
          <a:prstGeom prst="rect">
            <a:avLst/>
          </a:prstGeom>
          <a:noFill/>
        </p:spPr>
        <p:txBody>
          <a:bodyPr wrap="square" rtlCol="0">
            <a:spAutoFit/>
          </a:bodyPr>
          <a:lstStyle/>
          <a:p>
            <a:pPr algn="ctr"/>
            <a:r>
              <a:rPr lang="vi-VN" sz="3800" b="1" u="sng" dirty="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F870F8C-50B1-2CAE-4994-81DAE93D28DC}"/>
                  </a:ext>
                </a:extLst>
              </p:cNvPr>
              <p:cNvSpPr txBox="1"/>
              <p:nvPr/>
            </p:nvSpPr>
            <p:spPr>
              <a:xfrm>
                <a:off x="2994432" y="5485081"/>
                <a:ext cx="12299134" cy="3822457"/>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a) Do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&gt;5</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−1&gt;5−1</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−1&gt;4</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Khi </a:t>
                </a:r>
                <a:r>
                  <a:rPr lang="fr-FR" sz="4000" dirty="0" err="1">
                    <a:solidFill>
                      <a:srgbClr val="000000"/>
                    </a:solidFill>
                    <a:latin typeface="Arial" panose="020B0604020202020204" pitchFamily="34" charset="0"/>
                    <a:ea typeface="Calibri" panose="020F0502020204030204" pitchFamily="34" charset="0"/>
                  </a:rPr>
                  <a:t>đó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&gt;2</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suy</a:t>
                </a:r>
                <a:r>
                  <a:rPr lang="fr-FR" sz="4000" dirty="0">
                    <a:solidFill>
                      <a:srgbClr val="000000"/>
                    </a:solidFill>
                    <a:latin typeface="Arial" panose="020B0604020202020204" pitchFamily="34" charset="0"/>
                    <a:ea typeface="Calibri" panose="020F0502020204030204" pitchFamily="34" charset="0"/>
                  </a:rPr>
                  <a:t> ra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−2&gt;0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Vậy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&gt;5</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thì</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−2&gt;0</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11" name="TextBox 10">
                <a:extLst>
                  <a:ext uri="{FF2B5EF4-FFF2-40B4-BE49-F238E27FC236}">
                    <a16:creationId xmlns:a16="http://schemas.microsoft.com/office/drawing/2014/main" id="{EF870F8C-50B1-2CAE-4994-81DAE93D28DC}"/>
                  </a:ext>
                </a:extLst>
              </p:cNvPr>
              <p:cNvSpPr txBox="1">
                <a:spLocks noRot="1" noChangeAspect="1" noMove="1" noResize="1" noEditPoints="1" noAdjustHandles="1" noChangeArrowheads="1" noChangeShapeType="1" noTextEdit="1"/>
              </p:cNvSpPr>
              <p:nvPr/>
            </p:nvSpPr>
            <p:spPr>
              <a:xfrm>
                <a:off x="2994432" y="5485081"/>
                <a:ext cx="12299134" cy="3822457"/>
              </a:xfrm>
              <a:prstGeom prst="rect">
                <a:avLst/>
              </a:prstGeom>
              <a:blipFill>
                <a:blip r:embed="rId3"/>
                <a:stretch>
                  <a:fillRect l="-1734" b="-2233"/>
                </a:stretch>
              </a:blipFill>
            </p:spPr>
            <p:txBody>
              <a:bodyPr/>
              <a:lstStyle/>
              <a:p>
                <a:r>
                  <a:rPr lang="en-US">
                    <a:noFill/>
                  </a:rPr>
                  <a:t> </a:t>
                </a:r>
              </a:p>
            </p:txBody>
          </p:sp>
        </mc:Fallback>
      </mc:AlternateContent>
    </p:spTree>
    <p:extLst>
      <p:ext uri="{BB962C8B-B14F-4D97-AF65-F5344CB8AC3E}">
        <p14:creationId xmlns:p14="http://schemas.microsoft.com/office/powerpoint/2010/main" val="2038235170"/>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6DAF4"/>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mc:Choice xmlns:a14="http://schemas.microsoft.com/office/drawing/2010/main" Requires="a14">
          <p:sp>
            <p:nvSpPr>
              <p:cNvPr id="55" name="Rectangle 54"/>
              <p:cNvSpPr/>
              <p:nvPr/>
            </p:nvSpPr>
            <p:spPr>
              <a:xfrm>
                <a:off x="1965733" y="552615"/>
                <a:ext cx="14356533" cy="2338076"/>
              </a:xfrm>
              <a:prstGeom prst="rect">
                <a:avLst/>
              </a:prstGeom>
            </p:spPr>
            <p:txBody>
              <a:bodyPr wrap="square">
                <a:spAutoFit/>
              </a:bodyPr>
              <a:lstStyle/>
              <a:p>
                <a:pPr algn="just">
                  <a:lnSpc>
                    <a:spcPct val="150000"/>
                  </a:lnSpc>
                  <a:spcAft>
                    <a:spcPts val="800"/>
                  </a:spcAft>
                </a:pPr>
                <a:r>
                  <a:rPr lang="vi-VN" sz="3800" b="1" dirty="0">
                    <a:solidFill>
                      <a:srgbClr val="002060"/>
                    </a:solidFill>
                    <a:latin typeface="Arial (Body)"/>
                    <a:cs typeface="Arial" panose="020B0604020202020204" pitchFamily="34" charset="0"/>
                  </a:rPr>
                  <a:t>Bài </a:t>
                </a:r>
                <a:r>
                  <a:rPr lang="en-US" sz="3800" b="1" dirty="0">
                    <a:solidFill>
                      <a:srgbClr val="002060"/>
                    </a:solidFill>
                    <a:latin typeface="Arial (Body)"/>
                    <a:cs typeface="Arial" panose="020B0604020202020204" pitchFamily="34" charset="0"/>
                  </a:rPr>
                  <a:t>3</a:t>
                </a:r>
                <a:r>
                  <a:rPr lang="vi-VN" sz="3800" b="1" dirty="0">
                    <a:solidFill>
                      <a:srgbClr val="002060"/>
                    </a:solidFill>
                    <a:latin typeface="Arial (Body)"/>
                    <a:cs typeface="Arial" panose="020B0604020202020204" pitchFamily="34" charset="0"/>
                  </a:rPr>
                  <a:t> (SGK - </a:t>
                </a:r>
                <a:r>
                  <a:rPr lang="vi-VN" sz="3800" b="1" dirty="0" err="1">
                    <a:solidFill>
                      <a:srgbClr val="002060"/>
                    </a:solidFill>
                    <a:latin typeface="Arial (Body)"/>
                    <a:cs typeface="Arial" panose="020B0604020202020204" pitchFamily="34" charset="0"/>
                  </a:rPr>
                  <a:t>tr</a:t>
                </a:r>
                <a:r>
                  <a:rPr lang="vi-VN" sz="3800" b="1" dirty="0">
                    <a:solidFill>
                      <a:srgbClr val="002060"/>
                    </a:solidFill>
                    <a:latin typeface="Arial (Body)"/>
                    <a:cs typeface="Arial" panose="020B0604020202020204" pitchFamily="34" charset="0"/>
                  </a:rPr>
                  <a:t>.</a:t>
                </a:r>
                <a:r>
                  <a:rPr lang="en-US" sz="3800" b="1" dirty="0">
                    <a:solidFill>
                      <a:srgbClr val="002060"/>
                    </a:solidFill>
                    <a:latin typeface="Arial (Body)"/>
                    <a:cs typeface="Arial" panose="020B0604020202020204" pitchFamily="34" charset="0"/>
                  </a:rPr>
                  <a:t>42</a:t>
                </a:r>
                <a:r>
                  <a:rPr lang="vi-VN" sz="3800" b="1" dirty="0">
                    <a:solidFill>
                      <a:srgbClr val="002060"/>
                    </a:solidFill>
                    <a:latin typeface="Arial (Body)"/>
                    <a:cs typeface="Arial" panose="020B0604020202020204" pitchFamily="34"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Nếu</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𝑎</m:t>
                    </m:r>
                    <m:r>
                      <a:rPr lang="en-US" sz="4000" i="1" kern="100">
                        <a:latin typeface="Cambria Math" panose="02040503050406030204" pitchFamily="18" charset="0"/>
                        <a:ea typeface="Times New Roman" panose="02020603050405020304" pitchFamily="18" charset="0"/>
                        <a:cs typeface="Arial" panose="020B0604020202020204" pitchFamily="34" charset="0"/>
                      </a:rPr>
                      <m:t>&gt;5</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thì</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r>
                          <a:rPr lang="en-US" sz="4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4000" i="1" kern="100">
                            <a:latin typeface="Cambria Math" panose="02040503050406030204" pitchFamily="18" charset="0"/>
                            <a:ea typeface="Times New Roman" panose="02020603050405020304" pitchFamily="18" charset="0"/>
                            <a:cs typeface="Arial" panose="020B0604020202020204" pitchFamily="34" charset="0"/>
                          </a:rPr>
                          <m:t>2</m:t>
                        </m:r>
                      </m:den>
                    </m:f>
                    <m:r>
                      <a:rPr lang="en-US" sz="4000" i="1" kern="100">
                        <a:latin typeface="Cambria Math" panose="02040503050406030204" pitchFamily="18" charset="0"/>
                        <a:ea typeface="Times New Roman" panose="02020603050405020304" pitchFamily="18" charset="0"/>
                        <a:cs typeface="Arial" panose="020B0604020202020204" pitchFamily="34" charset="0"/>
                      </a:rPr>
                      <m:t>−2&gt;0</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Nếu</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𝑏</m:t>
                    </m:r>
                    <m:r>
                      <a:rPr lang="en-US" sz="4000" i="1" kern="100">
                        <a:latin typeface="Cambria Math" panose="02040503050406030204" pitchFamily="18" charset="0"/>
                        <a:ea typeface="Times New Roman" panose="02020603050405020304" pitchFamily="18" charset="0"/>
                        <a:cs typeface="Arial" panose="020B0604020202020204" pitchFamily="34" charset="0"/>
                      </a:rPr>
                      <m:t>&gt;7</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thì</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4−</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4000" i="1" kern="100">
                            <a:latin typeface="Cambria Math" panose="02040503050406030204" pitchFamily="18" charset="0"/>
                            <a:ea typeface="Times New Roman" panose="02020603050405020304" pitchFamily="18" charset="0"/>
                            <a:cs typeface="Arial" panose="020B0604020202020204" pitchFamily="34" charset="0"/>
                          </a:rPr>
                          <m:t>𝑏</m:t>
                        </m:r>
                        <m:r>
                          <a:rPr lang="en-US" sz="4000" i="1" kern="100">
                            <a:latin typeface="Cambria Math" panose="02040503050406030204" pitchFamily="18" charset="0"/>
                            <a:ea typeface="Times New Roman" panose="02020603050405020304" pitchFamily="18" charset="0"/>
                            <a:cs typeface="Arial" panose="020B0604020202020204" pitchFamily="34" charset="0"/>
                          </a:rPr>
                          <m:t>+3</m:t>
                        </m:r>
                      </m:num>
                      <m:den>
                        <m:r>
                          <a:rPr lang="en-US" sz="4000" i="1" kern="100">
                            <a:latin typeface="Cambria Math" panose="02040503050406030204" pitchFamily="18" charset="0"/>
                            <a:ea typeface="Times New Roman" panose="02020603050405020304" pitchFamily="18" charset="0"/>
                            <a:cs typeface="Arial" panose="020B0604020202020204" pitchFamily="34" charset="0"/>
                          </a:rPr>
                          <m:t>5</m:t>
                        </m:r>
                      </m:den>
                    </m:f>
                    <m:r>
                      <a:rPr lang="en-US" sz="4000" i="1" kern="100">
                        <a:latin typeface="Cambria Math" panose="02040503050406030204" pitchFamily="18" charset="0"/>
                        <a:ea typeface="Times New Roman" panose="02020603050405020304" pitchFamily="18" charset="0"/>
                        <a:cs typeface="Arial" panose="020B0604020202020204" pitchFamily="34" charset="0"/>
                      </a:rPr>
                      <m:t>&lt;2</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5" name="Rectangle 54"/>
              <p:cNvSpPr>
                <a:spLocks noRot="1" noChangeAspect="1" noMove="1" noResize="1" noEditPoints="1" noAdjustHandles="1" noChangeArrowheads="1" noChangeShapeType="1" noTextEdit="1"/>
              </p:cNvSpPr>
              <p:nvPr/>
            </p:nvSpPr>
            <p:spPr>
              <a:xfrm>
                <a:off x="1965733" y="552615"/>
                <a:ext cx="14356533" cy="2338076"/>
              </a:xfrm>
              <a:prstGeom prst="rect">
                <a:avLst/>
              </a:prstGeom>
              <a:blipFill>
                <a:blip r:embed="rId2"/>
                <a:stretch>
                  <a:fillRect l="-1486" b="-417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0A888E2-48D1-2041-31AE-481852398827}"/>
              </a:ext>
            </a:extLst>
          </p:cNvPr>
          <p:cNvSpPr txBox="1"/>
          <p:nvPr/>
        </p:nvSpPr>
        <p:spPr>
          <a:xfrm>
            <a:off x="8382000" y="3740933"/>
            <a:ext cx="1524000" cy="677108"/>
          </a:xfrm>
          <a:prstGeom prst="rect">
            <a:avLst/>
          </a:prstGeom>
          <a:noFill/>
        </p:spPr>
        <p:txBody>
          <a:bodyPr wrap="square" rtlCol="0">
            <a:spAutoFit/>
          </a:bodyPr>
          <a:lstStyle/>
          <a:p>
            <a:pPr algn="ctr"/>
            <a:r>
              <a:rPr lang="vi-VN" sz="3800" b="1" u="sng" dirty="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F870F8C-50B1-2CAE-4994-81DAE93D28DC}"/>
                  </a:ext>
                </a:extLst>
              </p:cNvPr>
              <p:cNvSpPr txBox="1"/>
              <p:nvPr/>
            </p:nvSpPr>
            <p:spPr>
              <a:xfrm>
                <a:off x="2994432" y="5184533"/>
                <a:ext cx="12299134" cy="3868623"/>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b) Do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&gt;7</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+3&gt;7+3</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+3&gt;10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Khi </a:t>
                </a:r>
                <a:r>
                  <a:rPr lang="fr-FR" sz="4000" dirty="0" err="1">
                    <a:solidFill>
                      <a:srgbClr val="000000"/>
                    </a:solidFill>
                    <a:latin typeface="Arial" panose="020B0604020202020204" pitchFamily="34" charset="0"/>
                    <a:ea typeface="Calibri" panose="020F0502020204030204" pitchFamily="34" charset="0"/>
                  </a:rPr>
                  <a:t>đó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&gt;2</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&lt;−2</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suy</a:t>
                </a:r>
                <a:r>
                  <a:rPr lang="fr-FR" sz="4000" dirty="0">
                    <a:solidFill>
                      <a:srgbClr val="000000"/>
                    </a:solidFill>
                    <a:latin typeface="Arial" panose="020B0604020202020204" pitchFamily="34" charset="0"/>
                    <a:ea typeface="Calibri" panose="020F0502020204030204" pitchFamily="34" charset="0"/>
                  </a:rPr>
                  <a:t> ra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&lt;2</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Vậy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&gt;7</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thì</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&lt;2</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11" name="TextBox 10">
                <a:extLst>
                  <a:ext uri="{FF2B5EF4-FFF2-40B4-BE49-F238E27FC236}">
                    <a16:creationId xmlns:a16="http://schemas.microsoft.com/office/drawing/2014/main" id="{EF870F8C-50B1-2CAE-4994-81DAE93D28DC}"/>
                  </a:ext>
                </a:extLst>
              </p:cNvPr>
              <p:cNvSpPr txBox="1">
                <a:spLocks noRot="1" noChangeAspect="1" noMove="1" noResize="1" noEditPoints="1" noAdjustHandles="1" noChangeArrowheads="1" noChangeShapeType="1" noTextEdit="1"/>
              </p:cNvSpPr>
              <p:nvPr/>
            </p:nvSpPr>
            <p:spPr>
              <a:xfrm>
                <a:off x="2994432" y="5184533"/>
                <a:ext cx="12299134" cy="3868623"/>
              </a:xfrm>
              <a:prstGeom prst="rect">
                <a:avLst/>
              </a:prstGeom>
              <a:blipFill>
                <a:blip r:embed="rId3"/>
                <a:stretch>
                  <a:fillRect l="-1734" b="-2205"/>
                </a:stretch>
              </a:blipFill>
            </p:spPr>
            <p:txBody>
              <a:bodyPr/>
              <a:lstStyle/>
              <a:p>
                <a:r>
                  <a:rPr lang="en-US">
                    <a:noFill/>
                  </a:rPr>
                  <a:t> </a:t>
                </a:r>
              </a:p>
            </p:txBody>
          </p:sp>
        </mc:Fallback>
      </mc:AlternateContent>
    </p:spTree>
    <p:extLst>
      <p:ext uri="{BB962C8B-B14F-4D97-AF65-F5344CB8AC3E}">
        <p14:creationId xmlns:p14="http://schemas.microsoft.com/office/powerpoint/2010/main" val="17222149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3" y="363204"/>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mc:Choice xmlns:a14="http://schemas.microsoft.com/office/drawing/2010/main" Requires="a14">
          <p:sp>
            <p:nvSpPr>
              <p:cNvPr id="55" name="Rectangle 54"/>
              <p:cNvSpPr/>
              <p:nvPr/>
            </p:nvSpPr>
            <p:spPr>
              <a:xfrm>
                <a:off x="2602229" y="927718"/>
                <a:ext cx="13083540" cy="1927515"/>
              </a:xfrm>
              <a:prstGeom prst="rect">
                <a:avLst/>
              </a:prstGeom>
            </p:spPr>
            <p:txBody>
              <a:bodyPr wrap="square">
                <a:spAutoFit/>
              </a:bodyPr>
              <a:lstStyle/>
              <a:p>
                <a:pPr algn="ctr">
                  <a:lnSpc>
                    <a:spcPct val="150000"/>
                  </a:lnSpc>
                  <a:spcAft>
                    <a:spcPts val="800"/>
                  </a:spcAft>
                </a:pPr>
                <a:r>
                  <a:rPr lang="vi-VN" sz="4000" b="1" dirty="0">
                    <a:solidFill>
                      <a:srgbClr val="002060"/>
                    </a:solidFill>
                    <a:latin typeface="Arial (Body)"/>
                    <a:cs typeface="Arial" panose="020B0604020202020204" pitchFamily="34" charset="0"/>
                  </a:rPr>
                  <a:t>Bài </a:t>
                </a:r>
                <a:r>
                  <a:rPr lang="en-US" sz="4000" b="1" dirty="0">
                    <a:solidFill>
                      <a:srgbClr val="002060"/>
                    </a:solidFill>
                    <a:latin typeface="Arial (Body)"/>
                    <a:cs typeface="Arial" panose="020B0604020202020204" pitchFamily="34" charset="0"/>
                  </a:rPr>
                  <a:t>4</a:t>
                </a:r>
                <a:r>
                  <a:rPr lang="vi-VN" sz="4000" b="1" dirty="0">
                    <a:solidFill>
                      <a:srgbClr val="002060"/>
                    </a:solidFill>
                    <a:latin typeface="Arial (Body)"/>
                    <a:cs typeface="Arial" panose="020B0604020202020204" pitchFamily="34" charset="0"/>
                  </a:rPr>
                  <a:t> (SGK - </a:t>
                </a:r>
                <a:r>
                  <a:rPr lang="vi-VN" sz="4000" b="1" dirty="0" err="1">
                    <a:solidFill>
                      <a:srgbClr val="002060"/>
                    </a:solidFill>
                    <a:latin typeface="Arial (Body)"/>
                    <a:cs typeface="Arial" panose="020B0604020202020204" pitchFamily="34" charset="0"/>
                  </a:rPr>
                  <a:t>tr</a:t>
                </a:r>
                <a:r>
                  <a:rPr lang="vi-VN" sz="4000" b="1" dirty="0">
                    <a:solidFill>
                      <a:srgbClr val="002060"/>
                    </a:solidFill>
                    <a:latin typeface="Arial (Body)"/>
                    <a:cs typeface="Arial" panose="020B0604020202020204" pitchFamily="34" charset="0"/>
                  </a:rPr>
                  <a:t>.</a:t>
                </a:r>
                <a:r>
                  <a:rPr lang="en-US" sz="4000" b="1" dirty="0">
                    <a:solidFill>
                      <a:srgbClr val="002060"/>
                    </a:solidFill>
                    <a:latin typeface="Arial (Body)"/>
                    <a:cs typeface="Arial" panose="020B0604020202020204" pitchFamily="34" charset="0"/>
                  </a:rPr>
                  <a:t>42</a:t>
                </a:r>
                <a:r>
                  <a:rPr lang="vi-VN" sz="4000" b="1" dirty="0">
                    <a:solidFill>
                      <a:srgbClr val="002060"/>
                    </a:solidFill>
                    <a:latin typeface="Arial (Body)"/>
                    <a:cs typeface="Arial" panose="020B0604020202020204" pitchFamily="34" charset="0"/>
                  </a:rPr>
                  <a:t>) </a:t>
                </a:r>
                <a:endParaRPr lang="en-US" sz="4000" b="1" dirty="0">
                  <a:solidFill>
                    <a:srgbClr val="002060"/>
                  </a:solidFill>
                  <a:latin typeface="Arial (Body)"/>
                  <a:cs typeface="Arial" panose="020B0604020202020204" pitchFamily="34" charset="0"/>
                </a:endParaRPr>
              </a:p>
              <a:p>
                <a:pPr algn="ctr">
                  <a:lnSpc>
                    <a:spcPct val="150000"/>
                  </a:lnSpc>
                  <a:spcAft>
                    <a:spcPts val="800"/>
                  </a:spcAft>
                </a:pPr>
                <a:r>
                  <a:rPr lang="en-US" sz="4000" dirty="0">
                    <a:latin typeface="Arial" panose="020B0604020202020204" pitchFamily="34" charset="0"/>
                    <a:ea typeface="Times New Roman" panose="02020603050405020304" pitchFamily="18" charset="0"/>
                  </a:rPr>
                  <a:t>Cho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4,2&lt;</m:t>
                    </m:r>
                    <m:r>
                      <a:rPr lang="en-US" sz="4000" i="1">
                        <a:latin typeface="Cambria Math" panose="02040503050406030204" pitchFamily="18" charset="0"/>
                        <a:ea typeface="Times New Roman" panose="02020603050405020304" pitchFamily="18" charset="0"/>
                        <a:cs typeface="Arial" panose="020B0604020202020204" pitchFamily="34" charset="0"/>
                      </a:rPr>
                      <m:t>𝑎</m:t>
                    </m:r>
                    <m:r>
                      <a:rPr lang="en-US" sz="4000" i="1">
                        <a:latin typeface="Cambria Math" panose="02040503050406030204" pitchFamily="18" charset="0"/>
                        <a:ea typeface="Times New Roman" panose="02020603050405020304" pitchFamily="18" charset="0"/>
                        <a:cs typeface="Arial" panose="020B0604020202020204" pitchFamily="34" charset="0"/>
                      </a:rPr>
                      <m:t>&lt;4,3</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Chứng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minh</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13,8&lt;3</m:t>
                    </m:r>
                    <m:r>
                      <a:rPr lang="en-US" sz="4000" i="1">
                        <a:latin typeface="Cambria Math" panose="02040503050406030204" pitchFamily="18" charset="0"/>
                        <a:ea typeface="Times New Roman" panose="02020603050405020304" pitchFamily="18" charset="0"/>
                        <a:cs typeface="Arial" panose="020B0604020202020204" pitchFamily="34" charset="0"/>
                      </a:rPr>
                      <m:t>𝑎</m:t>
                    </m:r>
                    <m:r>
                      <a:rPr lang="en-US" sz="4000" i="1">
                        <a:latin typeface="Cambria Math" panose="02040503050406030204" pitchFamily="18" charset="0"/>
                        <a:ea typeface="Times New Roman" panose="02020603050405020304" pitchFamily="18" charset="0"/>
                        <a:cs typeface="Arial" panose="020B0604020202020204" pitchFamily="34" charset="0"/>
                      </a:rPr>
                      <m:t>+12&lt;14,1</m:t>
                    </m:r>
                  </m:oMath>
                </a14:m>
                <a:endParaRPr lang="en-US" sz="4000" kern="100" dirty="0">
                  <a:latin typeface="Arial (Body)"/>
                  <a:ea typeface="Calibri" panose="020F0502020204030204" pitchFamily="34" charset="0"/>
                  <a:cs typeface="Times New Roman" panose="02020603050405020304" pitchFamily="18" charset="0"/>
                </a:endParaRPr>
              </a:p>
            </p:txBody>
          </p:sp>
        </mc:Choice>
        <mc:Fallback>
          <p:sp>
            <p:nvSpPr>
              <p:cNvPr id="55" name="Rectangle 54"/>
              <p:cNvSpPr>
                <a:spLocks noRot="1" noChangeAspect="1" noMove="1" noResize="1" noEditPoints="1" noAdjustHandles="1" noChangeArrowheads="1" noChangeShapeType="1" noTextEdit="1"/>
              </p:cNvSpPr>
              <p:nvPr/>
            </p:nvSpPr>
            <p:spPr>
              <a:xfrm>
                <a:off x="2602229" y="927718"/>
                <a:ext cx="13083540" cy="1927515"/>
              </a:xfrm>
              <a:prstGeom prst="rect">
                <a:avLst/>
              </a:prstGeom>
              <a:blipFill>
                <a:blip r:embed="rId3"/>
                <a:stretch>
                  <a:fillRect b="-1265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C8BA684-D17B-36D2-6206-C42EF5121AA8}"/>
              </a:ext>
            </a:extLst>
          </p:cNvPr>
          <p:cNvSpPr txBox="1"/>
          <p:nvPr/>
        </p:nvSpPr>
        <p:spPr>
          <a:xfrm>
            <a:off x="1078229" y="3139163"/>
            <a:ext cx="1524000" cy="707886"/>
          </a:xfrm>
          <a:prstGeom prst="rect">
            <a:avLst/>
          </a:prstGeom>
          <a:noFill/>
        </p:spPr>
        <p:txBody>
          <a:bodyPr wrap="square" rtlCol="0">
            <a:spAutoFit/>
          </a:bodyPr>
          <a:lstStyle/>
          <a:p>
            <a:pPr algn="ctr"/>
            <a:r>
              <a:rPr lang="vi-VN" sz="4000" b="1" u="sng" dirty="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B6CCF1D-7DBE-9BD0-E5D7-32C689F0587E}"/>
                  </a:ext>
                </a:extLst>
              </p:cNvPr>
              <p:cNvSpPr txBox="1"/>
              <p:nvPr/>
            </p:nvSpPr>
            <p:spPr>
              <a:xfrm>
                <a:off x="2971800" y="3847049"/>
                <a:ext cx="13083540" cy="5213287"/>
              </a:xfrm>
              <a:prstGeom prst="rect">
                <a:avLst/>
              </a:prstGeom>
              <a:noFill/>
            </p:spPr>
            <p:txBody>
              <a:bodyPr wrap="square">
                <a:spAutoFit/>
              </a:bodyPr>
              <a:lstStyle/>
              <a:p>
                <a:pPr marL="571500" marR="30480" indent="-571500" algn="just">
                  <a:lnSpc>
                    <a:spcPct val="150000"/>
                  </a:lnSpc>
                  <a:spcBef>
                    <a:spcPts val="600"/>
                  </a:spcBef>
                  <a:spcAft>
                    <a:spcPts val="600"/>
                  </a:spcAft>
                  <a:buFont typeface="Symbol" panose="05050102010706020507" pitchFamily="18" charset="2"/>
                  <a:buChar char="+"/>
                  <a:tabLst>
                    <a:tab pos="1207135" algn="l"/>
                  </a:tabLst>
                </a:pP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&gt;4,2</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&gt;3.4,2</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&gt;12,6</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Suy</a:t>
                </a:r>
                <a:r>
                  <a:rPr lang="fr-FR" sz="4000" dirty="0">
                    <a:solidFill>
                      <a:srgbClr val="000000"/>
                    </a:solidFill>
                    <a:latin typeface="Arial" panose="020B0604020202020204" pitchFamily="34" charset="0"/>
                    <a:ea typeface="Calibri" panose="020F0502020204030204" pitchFamily="34" charset="0"/>
                  </a:rPr>
                  <a:t> ra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+1,2&gt;12,6+1,2</m:t>
                    </m:r>
                  </m:oMath>
                </a14:m>
                <a:r>
                  <a:rPr lang="fr-FR" sz="4000" dirty="0">
                    <a:solidFill>
                      <a:srgbClr val="000000"/>
                    </a:solidFill>
                    <a:latin typeface="Arial" panose="020B0604020202020204" pitchFamily="34" charset="0"/>
                    <a:ea typeface="Calibri" panose="020F0502020204030204" pitchFamily="34" charset="0"/>
                  </a:rPr>
                  <a:t> do </a:t>
                </a:r>
                <a:r>
                  <a:rPr lang="fr-FR" sz="4000" dirty="0" err="1">
                    <a:solidFill>
                      <a:srgbClr val="000000"/>
                    </a:solidFill>
                    <a:latin typeface="Arial" panose="020B0604020202020204" pitchFamily="34" charset="0"/>
                    <a:ea typeface="Calibri" panose="020F0502020204030204" pitchFamily="34" charset="0"/>
                  </a:rPr>
                  <a:t>đó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+1,2&gt;13,8</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L="571500" marR="30480" indent="-571500" algn="just">
                  <a:lnSpc>
                    <a:spcPct val="150000"/>
                  </a:lnSpc>
                  <a:spcBef>
                    <a:spcPts val="600"/>
                  </a:spcBef>
                  <a:spcAft>
                    <a:spcPts val="600"/>
                  </a:spcAft>
                  <a:buFont typeface="Symbol" panose="05050102010706020507" pitchFamily="18" charset="2"/>
                  <a:buChar char="+"/>
                  <a:tabLst>
                    <a:tab pos="1207135" algn="l"/>
                  </a:tabLst>
                </a:pP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&lt;4,3</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&lt;3.4,3</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&lt;12,9</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Suy</a:t>
                </a:r>
                <a:r>
                  <a:rPr lang="fr-FR" sz="4000" dirty="0">
                    <a:solidFill>
                      <a:srgbClr val="000000"/>
                    </a:solidFill>
                    <a:latin typeface="Arial" panose="020B0604020202020204" pitchFamily="34" charset="0"/>
                    <a:ea typeface="Calibri" panose="020F0502020204030204" pitchFamily="34" charset="0"/>
                  </a:rPr>
                  <a:t> ra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+1,2&lt;12,9+1,2</m:t>
                    </m:r>
                  </m:oMath>
                </a14:m>
                <a:r>
                  <a:rPr lang="fr-FR" sz="4000" dirty="0">
                    <a:solidFill>
                      <a:srgbClr val="000000"/>
                    </a:solidFill>
                    <a:latin typeface="Arial" panose="020B0604020202020204" pitchFamily="34" charset="0"/>
                    <a:ea typeface="Calibri" panose="020F0502020204030204" pitchFamily="34" charset="0"/>
                  </a:rPr>
                  <a:t> do </a:t>
                </a:r>
                <a:r>
                  <a:rPr lang="fr-FR" sz="4000" dirty="0" err="1">
                    <a:solidFill>
                      <a:srgbClr val="000000"/>
                    </a:solidFill>
                    <a:latin typeface="Arial" panose="020B0604020202020204" pitchFamily="34" charset="0"/>
                    <a:ea typeface="Calibri" panose="020F0502020204030204" pitchFamily="34" charset="0"/>
                  </a:rPr>
                  <a:t>đó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+1,2&lt;14,1</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Vậy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13,8&lt;3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+1,2&lt;14,1</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8" name="TextBox 7">
                <a:extLst>
                  <a:ext uri="{FF2B5EF4-FFF2-40B4-BE49-F238E27FC236}">
                    <a16:creationId xmlns:a16="http://schemas.microsoft.com/office/drawing/2014/main" id="{BB6CCF1D-7DBE-9BD0-E5D7-32C689F0587E}"/>
                  </a:ext>
                </a:extLst>
              </p:cNvPr>
              <p:cNvSpPr txBox="1">
                <a:spLocks noRot="1" noChangeAspect="1" noMove="1" noResize="1" noEditPoints="1" noAdjustHandles="1" noChangeArrowheads="1" noChangeShapeType="1" noTextEdit="1"/>
              </p:cNvSpPr>
              <p:nvPr/>
            </p:nvSpPr>
            <p:spPr>
              <a:xfrm>
                <a:off x="2971800" y="3847049"/>
                <a:ext cx="13083540" cy="5213287"/>
              </a:xfrm>
              <a:prstGeom prst="rect">
                <a:avLst/>
              </a:prstGeom>
              <a:blipFill>
                <a:blip r:embed="rId4"/>
                <a:stretch>
                  <a:fillRect l="-1678" b="-4094"/>
                </a:stretch>
              </a:blipFill>
            </p:spPr>
            <p:txBody>
              <a:bodyPr/>
              <a:lstStyle/>
              <a:p>
                <a:r>
                  <a:rPr lang="en-US">
                    <a:noFill/>
                  </a:rPr>
                  <a:t> </a:t>
                </a:r>
              </a:p>
            </p:txBody>
          </p:sp>
        </mc:Fallback>
      </mc:AlternateContent>
    </p:spTree>
    <p:extLst>
      <p:ext uri="{BB962C8B-B14F-4D97-AF65-F5344CB8AC3E}">
        <p14:creationId xmlns:p14="http://schemas.microsoft.com/office/powerpoint/2010/main" val="34717537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mc:Choice xmlns:a14="http://schemas.microsoft.com/office/drawing/2010/main" Requires="a14">
          <p:sp>
            <p:nvSpPr>
              <p:cNvPr id="26" name="TextBox 25"/>
              <p:cNvSpPr txBox="1"/>
              <p:nvPr/>
            </p:nvSpPr>
            <p:spPr>
              <a:xfrm>
                <a:off x="2381250" y="1024621"/>
                <a:ext cx="13525500" cy="1942006"/>
              </a:xfrm>
              <a:prstGeom prst="rect">
                <a:avLst/>
              </a:prstGeom>
              <a:noFill/>
            </p:spPr>
            <p:txBody>
              <a:bodyPr wrap="square" rtlCol="0">
                <a:spAutoFit/>
              </a:bodyPr>
              <a:lstStyle/>
              <a:p>
                <a:pPr algn="ctr">
                  <a:lnSpc>
                    <a:spcPct val="150000"/>
                  </a:lnSpc>
                  <a:spcAft>
                    <a:spcPts val="800"/>
                  </a:spcAft>
                </a:pPr>
                <a:r>
                  <a:rPr lang="vi-VN" sz="4000" b="1" dirty="0">
                    <a:solidFill>
                      <a:schemeClr val="accent5">
                        <a:lumMod val="75000"/>
                      </a:schemeClr>
                    </a:solidFill>
                    <a:latin typeface="Arial (Body)"/>
                    <a:cs typeface="Arial" panose="020B0604020202020204" pitchFamily="34" charset="0"/>
                  </a:rPr>
                  <a:t>Bài </a:t>
                </a:r>
                <a:r>
                  <a:rPr lang="en-US" sz="4000" b="1" dirty="0">
                    <a:solidFill>
                      <a:schemeClr val="accent5">
                        <a:lumMod val="75000"/>
                      </a:schemeClr>
                    </a:solidFill>
                    <a:latin typeface="Arial (Body)"/>
                    <a:cs typeface="Arial" panose="020B0604020202020204" pitchFamily="34" charset="0"/>
                  </a:rPr>
                  <a:t>5</a:t>
                </a:r>
                <a:r>
                  <a:rPr lang="vi-VN" sz="4000" b="1" dirty="0">
                    <a:solidFill>
                      <a:schemeClr val="accent5">
                        <a:lumMod val="75000"/>
                      </a:schemeClr>
                    </a:solidFill>
                    <a:latin typeface="Arial (Body)"/>
                    <a:cs typeface="Arial" panose="020B0604020202020204" pitchFamily="34" charset="0"/>
                  </a:rPr>
                  <a:t> (SGK - </a:t>
                </a:r>
                <a:r>
                  <a:rPr lang="vi-VN" sz="4000" b="1" dirty="0" err="1">
                    <a:solidFill>
                      <a:schemeClr val="accent5">
                        <a:lumMod val="75000"/>
                      </a:schemeClr>
                    </a:solidFill>
                    <a:latin typeface="Arial (Body)"/>
                    <a:cs typeface="Arial" panose="020B0604020202020204" pitchFamily="34" charset="0"/>
                  </a:rPr>
                  <a:t>tr</a:t>
                </a:r>
                <a:r>
                  <a:rPr lang="vi-VN" sz="4000" b="1" dirty="0">
                    <a:solidFill>
                      <a:schemeClr val="accent5">
                        <a:lumMod val="75000"/>
                      </a:schemeClr>
                    </a:solidFill>
                    <a:latin typeface="Arial (Body)"/>
                    <a:cs typeface="Arial" panose="020B0604020202020204" pitchFamily="34" charset="0"/>
                  </a:rPr>
                  <a:t>.</a:t>
                </a:r>
                <a:r>
                  <a:rPr lang="en-US" sz="4000" b="1" dirty="0">
                    <a:solidFill>
                      <a:schemeClr val="accent5">
                        <a:lumMod val="75000"/>
                      </a:schemeClr>
                    </a:solidFill>
                    <a:latin typeface="Arial (Body)"/>
                    <a:cs typeface="Arial" panose="020B0604020202020204" pitchFamily="34" charset="0"/>
                  </a:rPr>
                  <a:t>42</a:t>
                </a:r>
                <a:r>
                  <a:rPr lang="vi-VN" sz="4000" b="1" dirty="0">
                    <a:solidFill>
                      <a:schemeClr val="accent5">
                        <a:lumMod val="75000"/>
                      </a:schemeClr>
                    </a:solidFill>
                    <a:latin typeface="Arial (Body)"/>
                    <a:cs typeface="Arial" panose="020B0604020202020204" pitchFamily="34" charset="0"/>
                  </a:rPr>
                  <a:t>) </a:t>
                </a:r>
                <a:r>
                  <a:rPr lang="en-US" sz="4000" kern="100" dirty="0">
                    <a:latin typeface="Arial" panose="020B0604020202020204" pitchFamily="34" charset="0"/>
                    <a:ea typeface="Times New Roman" panose="02020603050405020304" pitchFamily="18" charset="0"/>
                    <a:cs typeface="Times New Roman" panose="02020603050405020304" pitchFamily="18" charset="0"/>
                  </a:rPr>
                  <a:t>Cho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m:t>
                    </m:r>
                    <m:r>
                      <a:rPr lang="en-US" sz="4000" i="1" kern="100">
                        <a:latin typeface="Cambria Math" panose="02040503050406030204" pitchFamily="18" charset="0"/>
                        <a:ea typeface="Times New Roman" panose="02020603050405020304" pitchFamily="18" charset="0"/>
                        <a:cs typeface="Arial" panose="020B0604020202020204" pitchFamily="34" charset="0"/>
                      </a:rPr>
                      <m:t>≥2</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4000" i="1" kern="100">
                        <a:latin typeface="Cambria Math" panose="02040503050406030204" pitchFamily="18" charset="0"/>
                        <a:ea typeface="Times New Roman" panose="02020603050405020304" pitchFamily="18" charset="0"/>
                        <a:cs typeface="Arial" panose="020B0604020202020204" pitchFamily="34" charset="0"/>
                      </a:rPr>
                      <m:t>≥2</m:t>
                    </m:r>
                    <m:r>
                      <a:rPr lang="en-US"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en-US" sz="4000" i="1" kern="100">
                                <a:latin typeface="Cambria Math" panose="02040503050406030204" pitchFamily="18" charset="0"/>
                                <a:ea typeface="Times New Roman" panose="02020603050405020304" pitchFamily="18" charset="0"/>
                                <a:cs typeface="Arial" panose="020B0604020202020204" pitchFamily="34" charset="0"/>
                              </a:rPr>
                              <m:t>𝑎</m:t>
                            </m:r>
                            <m:r>
                              <a:rPr lang="en-US" sz="4000" i="1" kern="100">
                                <a:latin typeface="Cambria Math" panose="02040503050406030204" pitchFamily="18" charset="0"/>
                                <a:ea typeface="Times New Roman" panose="02020603050405020304" pitchFamily="18" charset="0"/>
                                <a:cs typeface="Arial" panose="020B0604020202020204" pitchFamily="34" charset="0"/>
                              </a:rPr>
                              <m:t>+1</m:t>
                            </m:r>
                          </m:e>
                        </m:d>
                      </m:e>
                      <m:sup>
                        <m:r>
                          <a:rPr lang="en-US"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4000" i="1" kern="100">
                        <a:latin typeface="Cambria Math" panose="02040503050406030204" pitchFamily="18" charset="0"/>
                        <a:ea typeface="Times New Roman" panose="02020603050405020304" pitchFamily="18" charset="0"/>
                        <a:cs typeface="Arial" panose="020B0604020202020204" pitchFamily="34" charset="0"/>
                      </a:rPr>
                      <m:t>≥4</m:t>
                    </m:r>
                    <m:r>
                      <a:rPr lang="en-US" sz="4000" i="1" kern="100">
                        <a:latin typeface="Cambria Math" panose="02040503050406030204" pitchFamily="18" charset="0"/>
                        <a:ea typeface="Times New Roman" panose="02020603050405020304" pitchFamily="18" charset="0"/>
                        <a:cs typeface="Arial" panose="020B0604020202020204" pitchFamily="34" charset="0"/>
                      </a:rPr>
                      <m:t>𝑎</m:t>
                    </m:r>
                    <m:r>
                      <a:rPr lang="en-US" sz="40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2381250" y="1024621"/>
                <a:ext cx="13525500" cy="1942006"/>
              </a:xfrm>
              <a:prstGeom prst="rect">
                <a:avLst/>
              </a:prstGeom>
              <a:blipFill>
                <a:blip r:embed="rId2"/>
                <a:stretch>
                  <a:fillRect b="-1159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564B1963-85E9-0E15-8297-CA7E19560B92}"/>
              </a:ext>
            </a:extLst>
          </p:cNvPr>
          <p:cNvSpPr txBox="1"/>
          <p:nvPr/>
        </p:nvSpPr>
        <p:spPr>
          <a:xfrm>
            <a:off x="1240555" y="3523896"/>
            <a:ext cx="1676400" cy="677108"/>
          </a:xfrm>
          <a:prstGeom prst="rect">
            <a:avLst/>
          </a:prstGeom>
          <a:noFill/>
        </p:spPr>
        <p:txBody>
          <a:bodyPr wrap="square" rtlCol="0">
            <a:spAutoFit/>
          </a:bodyPr>
          <a:lstStyle/>
          <a:p>
            <a:r>
              <a:rPr lang="vi-VN" sz="3800" b="1" u="sng" dirty="0">
                <a:solidFill>
                  <a:srgbClr val="C00000"/>
                </a:solidFill>
                <a:latin typeface="Arial" panose="020B0604020202020204" pitchFamily="34" charset="0"/>
                <a:cs typeface="Arial" panose="020B0604020202020204" pitchFamily="34" charset="0"/>
              </a:rPr>
              <a:t>Giải</a:t>
            </a:r>
            <a:r>
              <a:rPr lang="vi-VN" sz="3800" b="1" dirty="0">
                <a:solidFill>
                  <a:srgbClr val="C00000"/>
                </a:solidFill>
                <a:latin typeface="Arial" panose="020B0604020202020204" pitchFamily="34" charset="0"/>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F9C335F-3315-CC20-895D-998208662F0F}"/>
                  </a:ext>
                </a:extLst>
              </p:cNvPr>
              <p:cNvSpPr/>
              <p:nvPr/>
            </p:nvSpPr>
            <p:spPr>
              <a:xfrm>
                <a:off x="1718773" y="4443936"/>
                <a:ext cx="15692844" cy="4987840"/>
              </a:xfrm>
              <a:prstGeom prst="rect">
                <a:avLst/>
              </a:prstGeom>
            </p:spPr>
            <p:txBody>
              <a:bodyPr wrap="square">
                <a:spAutoFit/>
              </a:bodyPr>
              <a:lstStyle/>
              <a:p>
                <a:pPr marR="30480" algn="just">
                  <a:lnSpc>
                    <a:spcPct val="150000"/>
                  </a:lnSpc>
                  <a:spcBef>
                    <a:spcPts val="600"/>
                  </a:spcBef>
                  <a:spcAft>
                    <a:spcPts val="600"/>
                  </a:spcAft>
                  <a:tabLst>
                    <a:tab pos="1207135" algn="l"/>
                  </a:tabLst>
                </a:pPr>
                <a:r>
                  <a:rPr lang="fr-FR" sz="3800" dirty="0">
                    <a:solidFill>
                      <a:srgbClr val="000000"/>
                    </a:solidFill>
                    <a:latin typeface="Arial" panose="020B0604020202020204" pitchFamily="34" charset="0"/>
                    <a:ea typeface="Calibri" panose="020F0502020204030204" pitchFamily="34" charset="0"/>
                  </a:rPr>
                  <a:t>a) Do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nên</a:t>
                </a: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hay</a:t>
                </a: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e>
                      <m: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r>
                  <a:rPr lang="fr-FR" sz="3800" dirty="0">
                    <a:solidFill>
                      <a:srgbClr val="000000"/>
                    </a:solidFill>
                    <a:latin typeface="Arial" panose="020B0604020202020204" pitchFamily="34" charset="0"/>
                    <a:ea typeface="Calibri" panose="020F0502020204030204" pitchFamily="34" charset="0"/>
                  </a:rPr>
                  <a:t>.</a:t>
                </a:r>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800" dirty="0">
                    <a:solidFill>
                      <a:srgbClr val="000000"/>
                    </a:solidFill>
                    <a:latin typeface="Arial" panose="020B0604020202020204" pitchFamily="34" charset="0"/>
                    <a:ea typeface="Calibri" panose="020F0502020204030204" pitchFamily="34" charset="0"/>
                  </a:rPr>
                  <a:t>b) </a:t>
                </a:r>
                <a:r>
                  <a:rPr lang="fr-FR" sz="3800" dirty="0" err="1">
                    <a:solidFill>
                      <a:srgbClr val="000000"/>
                    </a:solidFill>
                    <a:latin typeface="Arial" panose="020B0604020202020204" pitchFamily="34" charset="0"/>
                    <a:ea typeface="Calibri" panose="020F0502020204030204" pitchFamily="34" charset="0"/>
                  </a:rPr>
                  <a:t>Xét</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hiệu</a:t>
                </a:r>
                <a:r>
                  <a:rPr lang="fr-FR" sz="3800" dirty="0">
                    <a:solidFill>
                      <a:srgbClr val="000000"/>
                    </a:solidFill>
                    <a:latin typeface="Arial" panose="020B0604020202020204" pitchFamily="34" charset="0"/>
                    <a:ea typeface="Calibri" panose="020F0502020204030204" pitchFamily="34" charset="0"/>
                  </a:rPr>
                  <a:t> : </a:t>
                </a:r>
                <a14:m>
                  <m:oMath xmlns:m="http://schemas.openxmlformats.org/officeDocument/2006/math">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e>
                      <m: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e>
                      <m: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+1−4</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e>
                      <m: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endParaRPr lang="en-US" sz="3800" i="1" dirty="0">
                  <a:solidFill>
                    <a:srgbClr val="000000"/>
                  </a:solidFill>
                  <a:latin typeface="Cambria Math" panose="02040503050406030204" pitchFamily="18" charset="0"/>
                  <a:ea typeface="Calibri" panose="020F0502020204030204" pitchFamily="34" charset="0"/>
                  <a:cs typeface="Arial" panose="020B0604020202020204" pitchFamily="34" charset="0"/>
                </a:endParaRPr>
              </a:p>
              <a:p>
                <a:pPr marR="30480" algn="just">
                  <a:lnSpc>
                    <a:spcPct val="150000"/>
                  </a:lnSpc>
                  <a:spcBef>
                    <a:spcPts val="600"/>
                  </a:spcBef>
                  <a:spcAft>
                    <a:spcPts val="600"/>
                  </a:spcAft>
                  <a:tabLst>
                    <a:tab pos="1207135" algn="l"/>
                  </a:tabLst>
                </a:pPr>
                <a:r>
                  <a:rPr lang="fr-FR" sz="3800" dirty="0">
                    <a:solidFill>
                      <a:srgbClr val="000000"/>
                    </a:solidFill>
                    <a:ea typeface="Calibri" panose="020F0502020204030204" pitchFamily="34" charset="0"/>
                    <a:cs typeface="Arial" panose="020B060402020202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800" dirty="0" err="1">
                    <a:solidFill>
                      <a:srgbClr val="000000"/>
                    </a:solidFill>
                    <a:latin typeface="Arial" panose="020B0604020202020204" pitchFamily="34" charset="0"/>
                    <a:ea typeface="Calibri" panose="020F0502020204030204" pitchFamily="34" charset="0"/>
                  </a:rPr>
                  <a:t>Có</a:t>
                </a: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nên</a:t>
                </a: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−2≥0</m:t>
                    </m:r>
                  </m:oMath>
                </a14:m>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và</a:t>
                </a: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800" dirty="0" err="1">
                    <a:solidFill>
                      <a:srgbClr val="000000"/>
                    </a:solidFill>
                    <a:latin typeface="Arial" panose="020B0604020202020204" pitchFamily="34" charset="0"/>
                    <a:ea typeface="Calibri" panose="020F0502020204030204" pitchFamily="34" charset="0"/>
                  </a:rPr>
                  <a:t>Suy</a:t>
                </a:r>
                <a:r>
                  <a:rPr lang="fr-FR" sz="3800" dirty="0">
                    <a:solidFill>
                      <a:srgbClr val="000000"/>
                    </a:solidFill>
                    <a:latin typeface="Arial" panose="020B0604020202020204" pitchFamily="34" charset="0"/>
                    <a:ea typeface="Calibri" panose="020F0502020204030204" pitchFamily="34" charset="0"/>
                  </a:rPr>
                  <a:t> ra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hay</a:t>
                </a: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e>
                      <m: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nên</a:t>
                </a: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sSup>
                      <m:sSup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e>
                      <m: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800" dirty="0">
                    <a:solidFill>
                      <a:srgbClr val="000000"/>
                    </a:solidFill>
                    <a:latin typeface="Arial" panose="020B0604020202020204" pitchFamily="34" charset="0"/>
                    <a:ea typeface="Calibri" panose="020F0502020204030204" pitchFamily="34" charset="0"/>
                  </a:rPr>
                  <a:t>.</a:t>
                </a:r>
                <a:endParaRPr lang="en-US" sz="3800" dirty="0">
                  <a:latin typeface="Times New Roman" panose="02020603050405020304" pitchFamily="18" charset="0"/>
                  <a:ea typeface="Times New Roman" panose="02020603050405020304" pitchFamily="18" charset="0"/>
                </a:endParaRPr>
              </a:p>
            </p:txBody>
          </p:sp>
        </mc:Choice>
        <mc:Fallback>
          <p:sp>
            <p:nvSpPr>
              <p:cNvPr id="6" name="Rectangle 5">
                <a:extLst>
                  <a:ext uri="{FF2B5EF4-FFF2-40B4-BE49-F238E27FC236}">
                    <a16:creationId xmlns:a16="http://schemas.microsoft.com/office/drawing/2014/main" id="{0F9C335F-3315-CC20-895D-998208662F0F}"/>
                  </a:ext>
                </a:extLst>
              </p:cNvPr>
              <p:cNvSpPr>
                <a:spLocks noRot="1" noChangeAspect="1" noMove="1" noResize="1" noEditPoints="1" noAdjustHandles="1" noChangeArrowheads="1" noChangeShapeType="1" noTextEdit="1"/>
              </p:cNvSpPr>
              <p:nvPr/>
            </p:nvSpPr>
            <p:spPr>
              <a:xfrm>
                <a:off x="1718773" y="4443936"/>
                <a:ext cx="15692844" cy="4987840"/>
              </a:xfrm>
              <a:prstGeom prst="rect">
                <a:avLst/>
              </a:prstGeom>
              <a:blipFill>
                <a:blip r:embed="rId3"/>
                <a:stretch>
                  <a:fillRect l="-1282" b="-3912"/>
                </a:stretch>
              </a:blipFill>
            </p:spPr>
            <p:txBody>
              <a:bodyPr/>
              <a:lstStyle/>
              <a:p>
                <a:r>
                  <a:rPr lang="en-US">
                    <a:noFill/>
                  </a:rPr>
                  <a:t> </a:t>
                </a:r>
              </a:p>
            </p:txBody>
          </p:sp>
        </mc:Fallback>
      </mc:AlternateContent>
    </p:spTree>
    <p:extLst>
      <p:ext uri="{BB962C8B-B14F-4D97-AF65-F5344CB8AC3E}">
        <p14:creationId xmlns:p14="http://schemas.microsoft.com/office/powerpoint/2010/main" val="2217340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6DAF4"/>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3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5" name="Rectangle 54"/>
          <p:cNvSpPr/>
          <p:nvPr/>
        </p:nvSpPr>
        <p:spPr>
          <a:xfrm>
            <a:off x="914400" y="659614"/>
            <a:ext cx="16859796" cy="17522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vi-VN" sz="3800" b="1" i="0" u="none" strike="noStrike" kern="1200" cap="none" spc="0" normalizeH="0" baseline="0" noProof="0" dirty="0">
                <a:ln>
                  <a:noFill/>
                </a:ln>
                <a:solidFill>
                  <a:srgbClr val="002060"/>
                </a:solidFill>
                <a:effectLst/>
                <a:uLnTx/>
                <a:uFillTx/>
                <a:latin typeface="Arial (Body)"/>
                <a:cs typeface="Arial" panose="020B0604020202020204" pitchFamily="34" charset="0"/>
              </a:rPr>
              <a:t>Bài </a:t>
            </a:r>
            <a:r>
              <a:rPr lang="en-US" sz="3800" b="1" dirty="0">
                <a:solidFill>
                  <a:srgbClr val="002060"/>
                </a:solidFill>
                <a:latin typeface="Arial (Body)"/>
                <a:cs typeface="Arial" panose="020B0604020202020204" pitchFamily="34" charset="0"/>
              </a:rPr>
              <a:t>6</a:t>
            </a:r>
            <a:r>
              <a:rPr kumimoji="0" lang="vi-VN" sz="3800" b="1" i="0" u="none" strike="noStrike" kern="1200" cap="none" spc="0" normalizeH="0" baseline="0" noProof="0" dirty="0">
                <a:ln>
                  <a:noFill/>
                </a:ln>
                <a:solidFill>
                  <a:srgbClr val="002060"/>
                </a:solidFill>
                <a:effectLst/>
                <a:uLnTx/>
                <a:uFillTx/>
                <a:latin typeface="Arial (Body)"/>
                <a:cs typeface="Arial" panose="020B0604020202020204" pitchFamily="34" charset="0"/>
              </a:rPr>
              <a:t> (SGK - </a:t>
            </a:r>
            <a:r>
              <a:rPr kumimoji="0" lang="vi-VN" sz="3800" b="1" i="0" u="none" strike="noStrike" kern="1200" cap="none" spc="0" normalizeH="0" baseline="0" noProof="0" dirty="0" err="1">
                <a:ln>
                  <a:noFill/>
                </a:ln>
                <a:solidFill>
                  <a:srgbClr val="002060"/>
                </a:solidFill>
                <a:effectLst/>
                <a:uLnTx/>
                <a:uFillTx/>
                <a:latin typeface="Arial (Body)"/>
                <a:cs typeface="Arial" panose="020B0604020202020204" pitchFamily="34" charset="0"/>
              </a:rPr>
              <a:t>tr</a:t>
            </a:r>
            <a:r>
              <a:rPr kumimoji="0" lang="vi-VN" sz="3800" b="1" i="0" u="none" strike="noStrike" kern="1200" cap="none" spc="0" normalizeH="0" baseline="0" noProof="0" dirty="0">
                <a:ln>
                  <a:noFill/>
                </a:ln>
                <a:solidFill>
                  <a:srgbClr val="002060"/>
                </a:solidFill>
                <a:effectLst/>
                <a:uLnTx/>
                <a:uFillTx/>
                <a:latin typeface="Arial (Body)"/>
                <a:cs typeface="Arial" panose="020B0604020202020204" pitchFamily="34" charset="0"/>
              </a:rPr>
              <a:t>.</a:t>
            </a:r>
            <a:r>
              <a:rPr lang="en-US" sz="3800" b="1" dirty="0">
                <a:solidFill>
                  <a:srgbClr val="002060"/>
                </a:solidFill>
                <a:latin typeface="Arial (Body)"/>
                <a:cs typeface="Arial" panose="020B0604020202020204" pitchFamily="34" charset="0"/>
              </a:rPr>
              <a:t>42</a:t>
            </a:r>
            <a:r>
              <a:rPr kumimoji="0" lang="vi-VN" sz="3800" b="1" i="0" u="none" strike="noStrike" kern="1200" cap="none" spc="0" normalizeH="0" baseline="0" noProof="0" dirty="0">
                <a:ln>
                  <a:noFill/>
                </a:ln>
                <a:solidFill>
                  <a:srgbClr val="002060"/>
                </a:solidFill>
                <a:effectLst/>
                <a:uLnTx/>
                <a:uFillTx/>
                <a:latin typeface="Arial (Body)"/>
                <a:cs typeface="Arial" panose="020B0604020202020204" pitchFamily="34" charset="0"/>
              </a:rPr>
              <a:t>) </a:t>
            </a:r>
            <a:r>
              <a:rPr lang="en-US" sz="3800" dirty="0" err="1">
                <a:latin typeface="Arial" panose="020B0604020202020204" pitchFamily="34" charset="0"/>
                <a:ea typeface="Times New Roman" panose="02020603050405020304" pitchFamily="18" charset="0"/>
              </a:rPr>
              <a:t>Chứng</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minh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nửa</a:t>
            </a:r>
            <a:r>
              <a:rPr lang="en-US" sz="3800" dirty="0">
                <a:latin typeface="Arial" panose="020B0604020202020204" pitchFamily="34" charset="0"/>
                <a:ea typeface="Times New Roman" panose="02020603050405020304" pitchFamily="18" charset="0"/>
              </a:rPr>
              <a:t> chu vi </a:t>
            </a:r>
            <a:r>
              <a:rPr lang="en-US" sz="3800" dirty="0" err="1">
                <a:latin typeface="Arial" panose="020B0604020202020204" pitchFamily="34" charset="0"/>
                <a:ea typeface="Times New Roman" panose="02020603050405020304" pitchFamily="18" charset="0"/>
              </a:rPr>
              <a:t>của</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một</a:t>
            </a:r>
            <a:r>
              <a:rPr lang="en-US" sz="3800" dirty="0">
                <a:latin typeface="Arial" panose="020B0604020202020204" pitchFamily="34" charset="0"/>
                <a:ea typeface="Times New Roman" panose="02020603050405020304" pitchFamily="18" charset="0"/>
              </a:rPr>
              <a:t> tam </a:t>
            </a:r>
            <a:r>
              <a:rPr lang="en-US" sz="3800" dirty="0" err="1">
                <a:latin typeface="Arial" panose="020B0604020202020204" pitchFamily="34" charset="0"/>
                <a:ea typeface="Times New Roman" panose="02020603050405020304" pitchFamily="18" charset="0"/>
              </a:rPr>
              <a:t>giác</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lớn</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hơn</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độ</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dài</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mỗi</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cạnh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của</a:t>
            </a:r>
            <a:r>
              <a:rPr lang="en-US" sz="3800" dirty="0">
                <a:latin typeface="Arial" panose="020B0604020202020204" pitchFamily="34" charset="0"/>
                <a:ea typeface="Times New Roman" panose="02020603050405020304" pitchFamily="18" charset="0"/>
              </a:rPr>
              <a:t> tam </a:t>
            </a:r>
            <a:r>
              <a:rPr lang="en-US" sz="3800" dirty="0" err="1">
                <a:latin typeface="Arial" panose="020B0604020202020204" pitchFamily="34" charset="0"/>
                <a:ea typeface="Times New Roman" panose="02020603050405020304" pitchFamily="18" charset="0"/>
              </a:rPr>
              <a:t>giác</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đó</a:t>
            </a:r>
            <a:endParaRPr kumimoji="0" lang="en-US" sz="3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5F3107A-A808-551D-4305-4442C3A54740}"/>
              </a:ext>
            </a:extLst>
          </p:cNvPr>
          <p:cNvSpPr txBox="1"/>
          <p:nvPr/>
        </p:nvSpPr>
        <p:spPr>
          <a:xfrm>
            <a:off x="15569838" y="2963023"/>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33C6771-DB01-57AC-933E-42EAEEB5F95E}"/>
                  </a:ext>
                </a:extLst>
              </p:cNvPr>
              <p:cNvSpPr txBox="1"/>
              <p:nvPr/>
            </p:nvSpPr>
            <p:spPr>
              <a:xfrm>
                <a:off x="914400" y="2963023"/>
                <a:ext cx="17068800" cy="678198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800" dirty="0" err="1">
                    <a:solidFill>
                      <a:srgbClr val="000000"/>
                    </a:solidFill>
                    <a:latin typeface="Arial" panose="020B0604020202020204" pitchFamily="34" charset="0"/>
                    <a:ea typeface="Calibri" panose="020F0502020204030204" pitchFamily="34" charset="0"/>
                  </a:rPr>
                  <a:t>Gọi</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độ</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dài</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ba</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cạnh</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của</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tam</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giác</a:t>
                </a:r>
                <a:r>
                  <a:rPr lang="fr-FR" sz="3800" dirty="0">
                    <a:solidFill>
                      <a:srgbClr val="000000"/>
                    </a:solidFill>
                    <a:latin typeface="Arial" panose="020B0604020202020204" pitchFamily="34" charset="0"/>
                    <a:ea typeface="Calibri" panose="020F0502020204030204" pitchFamily="34" charset="0"/>
                  </a:rPr>
                  <a:t> là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oMath>
                </a14:m>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&gt;0</m:t>
                    </m:r>
                  </m:oMath>
                </a14:m>
                <a:r>
                  <a:rPr lang="fr-FR" sz="3800" dirty="0">
                    <a:solidFill>
                      <a:srgbClr val="000000"/>
                    </a:solidFill>
                    <a:latin typeface="Arial" panose="020B0604020202020204" pitchFamily="34" charset="0"/>
                    <a:ea typeface="Calibri" panose="020F0502020204030204" pitchFamily="34" charset="0"/>
                  </a:rPr>
                  <a:t>).</a:t>
                </a:r>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800" dirty="0">
                    <a:solidFill>
                      <a:srgbClr val="000000"/>
                    </a:solidFill>
                    <a:latin typeface="Arial" panose="020B0604020202020204" pitchFamily="34" charset="0"/>
                    <a:ea typeface="Calibri" panose="020F0502020204030204" pitchFamily="34" charset="0"/>
                  </a:rPr>
                  <a:t>Theo </a:t>
                </a:r>
                <a:r>
                  <a:rPr lang="fr-FR" sz="3800" dirty="0" err="1">
                    <a:solidFill>
                      <a:srgbClr val="000000"/>
                    </a:solidFill>
                    <a:latin typeface="Arial" panose="020B0604020202020204" pitchFamily="34" charset="0"/>
                    <a:ea typeface="Calibri" panose="020F0502020204030204" pitchFamily="34" charset="0"/>
                  </a:rPr>
                  <a:t>bất</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đẳng</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thức</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tam</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giác</a:t>
                </a:r>
                <a:r>
                  <a:rPr lang="fr-FR" sz="3800" dirty="0">
                    <a:solidFill>
                      <a:srgbClr val="000000"/>
                    </a:solidFill>
                    <a:latin typeface="Arial" panose="020B0604020202020204" pitchFamily="34" charset="0"/>
                    <a:ea typeface="Calibri" panose="020F0502020204030204" pitchFamily="34" charset="0"/>
                  </a:rPr>
                  <a:t>, ta </a:t>
                </a:r>
                <a:r>
                  <a:rPr lang="fr-FR" sz="3800" dirty="0" err="1">
                    <a:solidFill>
                      <a:srgbClr val="000000"/>
                    </a:solidFill>
                    <a:latin typeface="Arial" panose="020B0604020202020204" pitchFamily="34" charset="0"/>
                    <a:ea typeface="Calibri" panose="020F0502020204030204" pitchFamily="34" charset="0"/>
                  </a:rPr>
                  <a:t>có</a:t>
                </a:r>
                <a:r>
                  <a:rPr lang="fr-FR" sz="3800" dirty="0">
                    <a:solidFill>
                      <a:srgbClr val="000000"/>
                    </a:solidFill>
                    <a:latin typeface="Arial" panose="020B0604020202020204" pitchFamily="34" charset="0"/>
                    <a:ea typeface="Calibri" panose="020F0502020204030204" pitchFamily="34" charset="0"/>
                  </a:rPr>
                  <a:t> :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&gt;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oMath>
                </a14:m>
                <a:r>
                  <a:rPr lang="fr-FR" sz="3800" dirty="0">
                    <a:solidFill>
                      <a:srgbClr val="000000"/>
                    </a:solidFill>
                    <a:latin typeface="Arial" panose="020B0604020202020204" pitchFamily="34" charset="0"/>
                    <a:ea typeface="Calibri" panose="020F0502020204030204" pitchFamily="34" charset="0"/>
                  </a:rPr>
                  <a:t>.</a:t>
                </a:r>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800" dirty="0" err="1">
                    <a:solidFill>
                      <a:srgbClr val="000000"/>
                    </a:solidFill>
                    <a:latin typeface="Arial" panose="020B0604020202020204" pitchFamily="34" charset="0"/>
                    <a:ea typeface="Calibri" panose="020F0502020204030204" pitchFamily="34" charset="0"/>
                  </a:rPr>
                  <a:t>Suy</a:t>
                </a:r>
                <a:r>
                  <a:rPr lang="fr-FR" sz="3800" dirty="0">
                    <a:solidFill>
                      <a:srgbClr val="000000"/>
                    </a:solidFill>
                    <a:latin typeface="Arial" panose="020B0604020202020204" pitchFamily="34" charset="0"/>
                    <a:ea typeface="Calibri" panose="020F0502020204030204" pitchFamily="34" charset="0"/>
                  </a:rPr>
                  <a:t> ra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&gt;2</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oMath>
                </a14:m>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800" dirty="0">
                    <a:solidFill>
                      <a:srgbClr val="000000"/>
                    </a:solidFill>
                    <a:latin typeface="Arial" panose="020B0604020202020204" pitchFamily="34" charset="0"/>
                    <a:ea typeface="Calibri" panose="020F0502020204030204" pitchFamily="34" charset="0"/>
                  </a:rPr>
                  <a:t>Do </a:t>
                </a:r>
                <a:r>
                  <a:rPr lang="fr-FR" sz="3800" dirty="0" err="1">
                    <a:solidFill>
                      <a:srgbClr val="000000"/>
                    </a:solidFill>
                    <a:latin typeface="Arial" panose="020B0604020202020204" pitchFamily="34" charset="0"/>
                    <a:ea typeface="Calibri" panose="020F0502020204030204" pitchFamily="34" charset="0"/>
                  </a:rPr>
                  <a:t>đó</a:t>
                </a:r>
                <a:r>
                  <a:rPr lang="fr-FR" sz="3800" dirty="0">
                    <a:solidFill>
                      <a:srgbClr val="000000"/>
                    </a:solidFill>
                    <a:latin typeface="Arial" panose="020B0604020202020204" pitchFamily="34" charset="0"/>
                    <a:ea typeface="Calibri" panose="020F0502020204030204" pitchFamily="34" charset="0"/>
                  </a:rPr>
                  <a:t> : </a:t>
                </a:r>
                <a14:m>
                  <m:oMath xmlns:m="http://schemas.openxmlformats.org/officeDocument/2006/math">
                    <m:f>
                      <m:f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num>
                      <m:den>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&gt;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oMath>
                </a14:m>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800" dirty="0" err="1">
                    <a:solidFill>
                      <a:srgbClr val="000000"/>
                    </a:solidFill>
                    <a:latin typeface="Arial" panose="020B0604020202020204" pitchFamily="34" charset="0"/>
                    <a:ea typeface="Calibri" panose="020F0502020204030204" pitchFamily="34" charset="0"/>
                  </a:rPr>
                  <a:t>Chứng</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minh</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tương</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tự</a:t>
                </a:r>
                <a:r>
                  <a:rPr lang="fr-FR" sz="3800" dirty="0">
                    <a:solidFill>
                      <a:srgbClr val="000000"/>
                    </a:solidFill>
                    <a:latin typeface="Arial" panose="020B0604020202020204" pitchFamily="34" charset="0"/>
                    <a:ea typeface="Calibri" panose="020F0502020204030204" pitchFamily="34" charset="0"/>
                  </a:rPr>
                  <a:t>, ta </a:t>
                </a:r>
                <a:r>
                  <a:rPr lang="fr-FR" sz="3800" dirty="0" err="1">
                    <a:solidFill>
                      <a:srgbClr val="000000"/>
                    </a:solidFill>
                    <a:latin typeface="Arial" panose="020B0604020202020204" pitchFamily="34" charset="0"/>
                    <a:ea typeface="Calibri" panose="020F0502020204030204" pitchFamily="34" charset="0"/>
                  </a:rPr>
                  <a:t>cũng</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có</a:t>
                </a:r>
                <a:r>
                  <a:rPr lang="fr-FR" sz="3800" dirty="0">
                    <a:solidFill>
                      <a:srgbClr val="000000"/>
                    </a:solidFill>
                    <a:latin typeface="Arial" panose="020B0604020202020204" pitchFamily="34" charset="0"/>
                    <a:ea typeface="Calibri" panose="020F0502020204030204" pitchFamily="34" charset="0"/>
                  </a:rPr>
                  <a:t> : </a:t>
                </a:r>
                <a14:m>
                  <m:oMath xmlns:m="http://schemas.openxmlformats.org/officeDocument/2006/math">
                    <m:f>
                      <m:f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num>
                      <m:den>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&gt;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𝑐</m:t>
                        </m:r>
                      </m:num>
                      <m:den>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&gt;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oMath>
                </a14:m>
                <a:r>
                  <a:rPr lang="fr-FR" sz="3800" dirty="0">
                    <a:solidFill>
                      <a:srgbClr val="000000"/>
                    </a:solidFill>
                    <a:latin typeface="Arial" panose="020B0604020202020204" pitchFamily="34" charset="0"/>
                    <a:ea typeface="Calibri" panose="020F0502020204030204" pitchFamily="34" charset="0"/>
                  </a:rPr>
                  <a:t>.</a:t>
                </a:r>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800" dirty="0" err="1">
                    <a:solidFill>
                      <a:srgbClr val="000000"/>
                    </a:solidFill>
                    <a:latin typeface="Arial" panose="020B0604020202020204" pitchFamily="34" charset="0"/>
                    <a:ea typeface="Times New Roman" panose="02020603050405020304" pitchFamily="18" charset="0"/>
                  </a:rPr>
                  <a:t>Vậy</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nửa</a:t>
                </a:r>
                <a:r>
                  <a:rPr lang="fr-FR" sz="3800" dirty="0">
                    <a:solidFill>
                      <a:srgbClr val="000000"/>
                    </a:solidFill>
                    <a:latin typeface="Arial" panose="020B0604020202020204" pitchFamily="34" charset="0"/>
                    <a:ea typeface="Times New Roman" panose="02020603050405020304" pitchFamily="18" charset="0"/>
                  </a:rPr>
                  <a:t> chu vi </a:t>
                </a:r>
                <a:r>
                  <a:rPr lang="fr-FR" sz="3800" dirty="0" err="1">
                    <a:solidFill>
                      <a:srgbClr val="000000"/>
                    </a:solidFill>
                    <a:latin typeface="Arial" panose="020B0604020202020204" pitchFamily="34" charset="0"/>
                    <a:ea typeface="Times New Roman" panose="02020603050405020304" pitchFamily="18" charset="0"/>
                  </a:rPr>
                  <a:t>của</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một</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tam</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giác</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lớn</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hơn</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độ</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dài</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mỗi</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cạnh</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của</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tam</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giác</a:t>
                </a:r>
                <a:r>
                  <a:rPr lang="fr-FR" sz="3800" dirty="0">
                    <a:solidFill>
                      <a:srgbClr val="000000"/>
                    </a:solidFill>
                    <a:latin typeface="Arial" panose="020B0604020202020204" pitchFamily="34" charset="0"/>
                    <a:ea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rPr>
                  <a:t>đó</a:t>
                </a:r>
                <a:r>
                  <a:rPr lang="fr-FR"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A33C6771-DB01-57AC-933E-42EAEEB5F95E}"/>
                  </a:ext>
                </a:extLst>
              </p:cNvPr>
              <p:cNvSpPr txBox="1">
                <a:spLocks noRot="1" noChangeAspect="1" noMove="1" noResize="1" noEditPoints="1" noAdjustHandles="1" noChangeArrowheads="1" noChangeShapeType="1" noTextEdit="1"/>
              </p:cNvSpPr>
              <p:nvPr/>
            </p:nvSpPr>
            <p:spPr>
              <a:xfrm>
                <a:off x="914400" y="2963023"/>
                <a:ext cx="17068800" cy="6781985"/>
              </a:xfrm>
              <a:prstGeom prst="rect">
                <a:avLst/>
              </a:prstGeom>
              <a:blipFill>
                <a:blip r:embed="rId2"/>
                <a:stretch>
                  <a:fillRect l="-1179" b="-2606"/>
                </a:stretch>
              </a:blipFill>
            </p:spPr>
            <p:txBody>
              <a:bodyPr/>
              <a:lstStyle/>
              <a:p>
                <a:r>
                  <a:rPr lang="en-US">
                    <a:noFill/>
                  </a:rPr>
                  <a:t> </a:t>
                </a:r>
              </a:p>
            </p:txBody>
          </p:sp>
        </mc:Fallback>
      </mc:AlternateContent>
    </p:spTree>
    <p:extLst>
      <p:ext uri="{BB962C8B-B14F-4D97-AF65-F5344CB8AC3E}">
        <p14:creationId xmlns:p14="http://schemas.microsoft.com/office/powerpoint/2010/main" val="278447785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rot="-1085547">
            <a:off x="648396" y="8926188"/>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3">
              <a:extLst>
                <a:ext uri="{96DAC541-7B7A-43D3-8B79-37D633B846F1}">
                  <asvg:svgBlip xmlns:asvg="http://schemas.microsoft.com/office/drawing/2016/SVG/main" r:embed="rId4"/>
                </a:ext>
              </a:extLst>
            </a:blip>
            <a:stretch>
              <a:fillRect r="-97556" b="-3675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7" name="TextBox 26"/>
              <p:cNvSpPr txBox="1"/>
              <p:nvPr/>
            </p:nvSpPr>
            <p:spPr>
              <a:xfrm>
                <a:off x="2457631" y="723900"/>
                <a:ext cx="13372738" cy="3205365"/>
              </a:xfrm>
              <a:prstGeom prst="rect">
                <a:avLst/>
              </a:prstGeom>
              <a:noFill/>
            </p:spPr>
            <p:txBody>
              <a:bodyPr wrap="square" rtlCol="0">
                <a:spAutoFit/>
              </a:bodyPr>
              <a:lstStyle/>
              <a:p>
                <a:pPr algn="ctr">
                  <a:lnSpc>
                    <a:spcPct val="150000"/>
                  </a:lnSpc>
                  <a:spcAft>
                    <a:spcPts val="800"/>
                  </a:spcAft>
                </a:pP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Bài </a:t>
                </a:r>
                <a:r>
                  <a:rPr lang="en-US" sz="3800" b="1" dirty="0">
                    <a:solidFill>
                      <a:srgbClr val="4BACC6">
                        <a:lumMod val="75000"/>
                      </a:srgbClr>
                    </a:solidFill>
                    <a:latin typeface="Arial (Body)"/>
                    <a:cs typeface="Arial" panose="020B0604020202020204" pitchFamily="34" charset="0"/>
                  </a:rPr>
                  <a:t>7</a:t>
                </a: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 (SGK - </a:t>
                </a:r>
                <a:r>
                  <a:rPr kumimoji="0" lang="vi-VN" sz="3800" b="1" i="0" u="none" strike="noStrike" kern="1200" cap="none" spc="0" normalizeH="0" baseline="0" noProof="0" dirty="0" err="1">
                    <a:ln>
                      <a:noFill/>
                    </a:ln>
                    <a:solidFill>
                      <a:srgbClr val="4BACC6">
                        <a:lumMod val="75000"/>
                      </a:srgbClr>
                    </a:solidFill>
                    <a:effectLst/>
                    <a:uLnTx/>
                    <a:uFillTx/>
                    <a:latin typeface="Arial (Body)"/>
                    <a:cs typeface="Arial" panose="020B0604020202020204" pitchFamily="34" charset="0"/>
                  </a:rPr>
                  <a:t>tr</a:t>
                </a: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a:t>
                </a:r>
                <a:r>
                  <a:rPr lang="en-US" sz="3800" b="1" dirty="0">
                    <a:solidFill>
                      <a:srgbClr val="4BACC6">
                        <a:lumMod val="75000"/>
                      </a:srgbClr>
                    </a:solidFill>
                    <a:latin typeface="Arial (Body)"/>
                    <a:cs typeface="Arial" panose="020B0604020202020204" pitchFamily="34" charset="0"/>
                  </a:rPr>
                  <a:t>42</a:t>
                </a: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5+7</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≤11</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2,5</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−6&gt;9+4</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2</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−7</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3</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&lt;9</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3</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+5</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2</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𝑥</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5</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−0,2</m:t>
                    </m:r>
                    <m:r>
                      <a:rPr lang="pt-BR"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2457631" y="723900"/>
                <a:ext cx="13372738" cy="3205365"/>
              </a:xfrm>
              <a:prstGeom prst="rect">
                <a:avLst/>
              </a:prstGeom>
              <a:blipFill>
                <a:blip r:embed="rId5"/>
                <a:stretch>
                  <a:fillRect l="-182" b="-228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8871E99-9DED-8588-D28C-4A84F094741C}"/>
              </a:ext>
            </a:extLst>
          </p:cNvPr>
          <p:cNvSpPr txBox="1"/>
          <p:nvPr/>
        </p:nvSpPr>
        <p:spPr>
          <a:xfrm>
            <a:off x="1000230" y="4070718"/>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D0878E3-5E0D-5341-2657-9062F33F0618}"/>
                  </a:ext>
                </a:extLst>
              </p:cNvPr>
              <p:cNvSpPr txBox="1"/>
              <p:nvPr/>
            </p:nvSpPr>
            <p:spPr>
              <a:xfrm>
                <a:off x="4098335" y="4101198"/>
                <a:ext cx="11258369" cy="5719194"/>
              </a:xfrm>
              <a:prstGeom prst="rect">
                <a:avLst/>
              </a:prstGeom>
              <a:noFill/>
            </p:spPr>
            <p:txBody>
              <a:bodyPr wrap="square">
                <a:spAutoFit/>
              </a:bodyPr>
              <a:lstStyle/>
              <a:p>
                <a:pPr marR="30480" algn="just">
                  <a:lnSpc>
                    <a:spcPct val="150000"/>
                  </a:lnSpc>
                  <a:spcBef>
                    <a:spcPts val="600"/>
                  </a:spcBef>
                  <a:spcAft>
                    <a:spcPts val="600"/>
                  </a:spcAft>
                  <a:tabLst>
                    <a:tab pos="715010" algn="l"/>
                  </a:tabLst>
                </a:pPr>
                <a:r>
                  <a:rPr lang="fr-FR" sz="3800" dirty="0">
                    <a:solidFill>
                      <a:srgbClr val="000000"/>
                    </a:solidFill>
                    <a:effectLst/>
                    <a:latin typeface="Arial" panose="020B0604020202020204" pitchFamily="34" charset="0"/>
                    <a:ea typeface="Calibri" panose="020F0502020204030204" pitchFamily="34" charset="0"/>
                  </a:rPr>
                  <a:t>a) </a:t>
                </a: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5+7</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m:t>
                    </m:r>
                  </m:oMath>
                </a14:m>
                <a:endParaRPr lang="en-US" sz="3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≤11−5</m:t>
                    </m:r>
                  </m:oMath>
                </a14:m>
                <a:endParaRPr lang="en-US" sz="3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oMath>
                </a14:m>
                <a:endParaRPr lang="en-US" sz="3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num>
                      <m:den>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den>
                    </m:f>
                  </m:oMath>
                </a14:m>
                <a:endParaRPr lang="en-US" sz="3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err="1">
                    <a:solidFill>
                      <a:srgbClr val="000000"/>
                    </a:solidFill>
                    <a:effectLst/>
                    <a:latin typeface="Arial" panose="020B0604020202020204" pitchFamily="34" charset="0"/>
                    <a:ea typeface="Calibri" panose="020F0502020204030204" pitchFamily="34" charset="0"/>
                  </a:rPr>
                  <a:t>Vậy</a:t>
                </a:r>
                <a:r>
                  <a:rPr lang="fr-FR" sz="3800" dirty="0">
                    <a:solidFill>
                      <a:srgbClr val="000000"/>
                    </a:solidFill>
                    <a:effectLst/>
                    <a:latin typeface="Arial" panose="020B0604020202020204" pitchFamily="34" charset="0"/>
                    <a:ea typeface="Calibri" panose="020F0502020204030204" pitchFamily="34" charset="0"/>
                  </a:rPr>
                  <a:t> </a:t>
                </a:r>
                <a:r>
                  <a:rPr lang="fr-FR" sz="3800" dirty="0" err="1">
                    <a:solidFill>
                      <a:srgbClr val="000000"/>
                    </a:solidFill>
                    <a:effectLst/>
                    <a:latin typeface="Arial" panose="020B0604020202020204" pitchFamily="34" charset="0"/>
                    <a:ea typeface="Calibri" panose="020F0502020204030204" pitchFamily="34" charset="0"/>
                  </a:rPr>
                  <a:t>nghiệm</a:t>
                </a:r>
                <a:r>
                  <a:rPr lang="fr-FR" sz="3800" dirty="0">
                    <a:solidFill>
                      <a:srgbClr val="000000"/>
                    </a:solidFill>
                    <a:effectLst/>
                    <a:latin typeface="Arial" panose="020B0604020202020204" pitchFamily="34" charset="0"/>
                    <a:ea typeface="Calibri" panose="020F0502020204030204" pitchFamily="34" charset="0"/>
                  </a:rPr>
                  <a:t> </a:t>
                </a:r>
                <a:r>
                  <a:rPr lang="fr-FR" sz="3800" dirty="0" err="1">
                    <a:solidFill>
                      <a:srgbClr val="000000"/>
                    </a:solidFill>
                    <a:effectLst/>
                    <a:latin typeface="Arial" panose="020B0604020202020204" pitchFamily="34" charset="0"/>
                    <a:ea typeface="Calibri" panose="020F0502020204030204" pitchFamily="34" charset="0"/>
                  </a:rPr>
                  <a:t>của</a:t>
                </a:r>
                <a:r>
                  <a:rPr lang="fr-FR" sz="3800" dirty="0">
                    <a:solidFill>
                      <a:srgbClr val="000000"/>
                    </a:solidFill>
                    <a:effectLst/>
                    <a:latin typeface="Arial" panose="020B0604020202020204" pitchFamily="34" charset="0"/>
                    <a:ea typeface="Calibri" panose="020F0502020204030204" pitchFamily="34" charset="0"/>
                  </a:rPr>
                  <a:t> </a:t>
                </a:r>
                <a:r>
                  <a:rPr lang="fr-FR" sz="3800" dirty="0" err="1">
                    <a:solidFill>
                      <a:srgbClr val="000000"/>
                    </a:solidFill>
                    <a:effectLst/>
                    <a:latin typeface="Arial" panose="020B0604020202020204" pitchFamily="34" charset="0"/>
                    <a:ea typeface="Calibri" panose="020F0502020204030204" pitchFamily="34" charset="0"/>
                  </a:rPr>
                  <a:t>bất</a:t>
                </a:r>
                <a:r>
                  <a:rPr lang="fr-FR" sz="3800" dirty="0">
                    <a:solidFill>
                      <a:srgbClr val="000000"/>
                    </a:solidFill>
                    <a:effectLst/>
                    <a:latin typeface="Arial" panose="020B0604020202020204" pitchFamily="34" charset="0"/>
                    <a:ea typeface="Calibri" panose="020F0502020204030204" pitchFamily="34" charset="0"/>
                  </a:rPr>
                  <a:t> </a:t>
                </a:r>
                <a:r>
                  <a:rPr lang="fr-FR" sz="3800" dirty="0" err="1">
                    <a:solidFill>
                      <a:srgbClr val="000000"/>
                    </a:solidFill>
                    <a:effectLst/>
                    <a:latin typeface="Arial" panose="020B0604020202020204" pitchFamily="34" charset="0"/>
                    <a:ea typeface="Calibri" panose="020F0502020204030204" pitchFamily="34" charset="0"/>
                  </a:rPr>
                  <a:t>phương</a:t>
                </a:r>
                <a:r>
                  <a:rPr lang="fr-FR" sz="3800" dirty="0">
                    <a:solidFill>
                      <a:srgbClr val="000000"/>
                    </a:solidFill>
                    <a:effectLst/>
                    <a:latin typeface="Arial" panose="020B0604020202020204" pitchFamily="34" charset="0"/>
                    <a:ea typeface="Calibri" panose="020F0502020204030204" pitchFamily="34" charset="0"/>
                  </a:rPr>
                  <a:t> </a:t>
                </a:r>
                <a:r>
                  <a:rPr lang="fr-FR" sz="3800" dirty="0" err="1">
                    <a:solidFill>
                      <a:srgbClr val="000000"/>
                    </a:solidFill>
                    <a:effectLst/>
                    <a:latin typeface="Arial" panose="020B0604020202020204" pitchFamily="34" charset="0"/>
                    <a:ea typeface="Calibri" panose="020F0502020204030204" pitchFamily="34" charset="0"/>
                  </a:rPr>
                  <a:t>trình</a:t>
                </a:r>
                <a:r>
                  <a:rPr lang="fr-FR" sz="3800" dirty="0">
                    <a:solidFill>
                      <a:srgbClr val="000000"/>
                    </a:solidFill>
                    <a:effectLst/>
                    <a:latin typeface="Arial" panose="020B0604020202020204" pitchFamily="34" charset="0"/>
                    <a:ea typeface="Calibri" panose="020F0502020204030204" pitchFamily="34" charset="0"/>
                  </a:rPr>
                  <a:t> </a:t>
                </a:r>
                <a:r>
                  <a:rPr lang="fr-FR" sz="3800" dirty="0" err="1">
                    <a:solidFill>
                      <a:srgbClr val="000000"/>
                    </a:solidFill>
                    <a:effectLst/>
                    <a:latin typeface="Arial" panose="020B0604020202020204" pitchFamily="34" charset="0"/>
                    <a:ea typeface="Calibri" panose="020F0502020204030204" pitchFamily="34" charset="0"/>
                  </a:rPr>
                  <a:t>đã</a:t>
                </a:r>
                <a:r>
                  <a:rPr lang="fr-FR" sz="3800" dirty="0">
                    <a:solidFill>
                      <a:srgbClr val="000000"/>
                    </a:solidFill>
                    <a:effectLst/>
                    <a:latin typeface="Arial" panose="020B0604020202020204" pitchFamily="34" charset="0"/>
                    <a:ea typeface="Calibri" panose="020F0502020204030204" pitchFamily="34" charset="0"/>
                  </a:rPr>
                  <a:t> </a:t>
                </a:r>
                <a:r>
                  <a:rPr lang="fr-FR" sz="3800" dirty="0" err="1">
                    <a:solidFill>
                      <a:srgbClr val="000000"/>
                    </a:solidFill>
                    <a:effectLst/>
                    <a:latin typeface="Arial" panose="020B0604020202020204" pitchFamily="34" charset="0"/>
                    <a:ea typeface="Calibri" panose="020F0502020204030204" pitchFamily="34" charset="0"/>
                  </a:rPr>
                  <a:t>cho</a:t>
                </a:r>
                <a:r>
                  <a:rPr lang="fr-FR" sz="3800" dirty="0">
                    <a:solidFill>
                      <a:srgbClr val="000000"/>
                    </a:solidFill>
                    <a:effectLst/>
                    <a:latin typeface="Arial" panose="020B0604020202020204" pitchFamily="34" charset="0"/>
                    <a:ea typeface="Calibri" panose="020F0502020204030204" pitchFamily="34" charset="0"/>
                  </a:rPr>
                  <a:t> là </a:t>
                </a: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num>
                      <m:den>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den>
                    </m:f>
                  </m:oMath>
                </a14:m>
                <a:r>
                  <a:rPr lang="fr-FR" sz="3800" dirty="0">
                    <a:solidFill>
                      <a:srgbClr val="000000"/>
                    </a:solidFill>
                    <a:effectLst/>
                    <a:latin typeface="Arial" panose="020B0604020202020204" pitchFamily="34" charset="0"/>
                    <a:ea typeface="Calibri" panose="020F0502020204030204" pitchFamily="34" charset="0"/>
                  </a:rPr>
                  <a:t>.</a:t>
                </a:r>
                <a:endParaRPr lang="en-US" sz="3800" dirty="0">
                  <a:effectLst/>
                  <a:latin typeface="Times New Roman" panose="02020603050405020304" pitchFamily="18" charset="0"/>
                  <a:ea typeface="Times New Roman" panose="02020603050405020304" pitchFamily="18" charset="0"/>
                </a:endParaRPr>
              </a:p>
            </p:txBody>
          </p:sp>
        </mc:Choice>
        <mc:Fallback>
          <p:sp>
            <p:nvSpPr>
              <p:cNvPr id="10" name="TextBox 9">
                <a:extLst>
                  <a:ext uri="{FF2B5EF4-FFF2-40B4-BE49-F238E27FC236}">
                    <a16:creationId xmlns:a16="http://schemas.microsoft.com/office/drawing/2014/main" id="{6D0878E3-5E0D-5341-2657-9062F33F0618}"/>
                  </a:ext>
                </a:extLst>
              </p:cNvPr>
              <p:cNvSpPr txBox="1">
                <a:spLocks noRot="1" noChangeAspect="1" noMove="1" noResize="1" noEditPoints="1" noAdjustHandles="1" noChangeArrowheads="1" noChangeShapeType="1" noTextEdit="1"/>
              </p:cNvSpPr>
              <p:nvPr/>
            </p:nvSpPr>
            <p:spPr>
              <a:xfrm>
                <a:off x="4098335" y="4101198"/>
                <a:ext cx="11258369" cy="5719194"/>
              </a:xfrm>
              <a:prstGeom prst="rect">
                <a:avLst/>
              </a:prstGeom>
              <a:blipFill>
                <a:blip r:embed="rId6"/>
                <a:stretch>
                  <a:fillRect l="-1787" b="-959"/>
                </a:stretch>
              </a:blipFill>
            </p:spPr>
            <p:txBody>
              <a:bodyPr/>
              <a:lstStyle/>
              <a:p>
                <a:r>
                  <a:rPr lang="en-US">
                    <a:noFill/>
                  </a:rPr>
                  <a:t> </a:t>
                </a:r>
              </a:p>
            </p:txBody>
          </p:sp>
        </mc:Fallback>
      </mc:AlternateContent>
    </p:spTree>
    <p:extLst>
      <p:ext uri="{BB962C8B-B14F-4D97-AF65-F5344CB8AC3E}">
        <p14:creationId xmlns:p14="http://schemas.microsoft.com/office/powerpoint/2010/main" val="246931980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rot="-1085547">
            <a:off x="648396" y="8926188"/>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3">
              <a:extLst>
                <a:ext uri="{96DAC541-7B7A-43D3-8B79-37D633B846F1}">
                  <asvg:svgBlip xmlns:asvg="http://schemas.microsoft.com/office/drawing/2016/SVG/main" r:embed="rId4"/>
                </a:ext>
              </a:extLst>
            </a:blip>
            <a:stretch>
              <a:fillRect r="-97556" b="-3675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7" name="TextBox 26"/>
              <p:cNvSpPr txBox="1"/>
              <p:nvPr/>
            </p:nvSpPr>
            <p:spPr>
              <a:xfrm>
                <a:off x="2457631" y="723900"/>
                <a:ext cx="13372738" cy="3205365"/>
              </a:xfrm>
              <a:prstGeom prst="rect">
                <a:avLst/>
              </a:prstGeom>
              <a:noFill/>
            </p:spPr>
            <p:txBody>
              <a:bodyPr wrap="square" rtlCol="0">
                <a:spAutoFit/>
              </a:bodyPr>
              <a:lstStyle/>
              <a:p>
                <a:pPr algn="ctr">
                  <a:lnSpc>
                    <a:spcPct val="150000"/>
                  </a:lnSpc>
                  <a:spcAft>
                    <a:spcPts val="800"/>
                  </a:spcAft>
                </a:pP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Bài </a:t>
                </a:r>
                <a:r>
                  <a:rPr lang="en-US" sz="3800" b="1" dirty="0">
                    <a:solidFill>
                      <a:srgbClr val="4BACC6">
                        <a:lumMod val="75000"/>
                      </a:srgbClr>
                    </a:solidFill>
                    <a:latin typeface="Arial (Body)"/>
                    <a:cs typeface="Arial" panose="020B0604020202020204" pitchFamily="34" charset="0"/>
                  </a:rPr>
                  <a:t>7</a:t>
                </a: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 (SGK - </a:t>
                </a:r>
                <a:r>
                  <a:rPr kumimoji="0" lang="vi-VN" sz="3800" b="1" i="0" u="none" strike="noStrike" kern="1200" cap="none" spc="0" normalizeH="0" baseline="0" noProof="0" dirty="0" err="1">
                    <a:ln>
                      <a:noFill/>
                    </a:ln>
                    <a:solidFill>
                      <a:srgbClr val="4BACC6">
                        <a:lumMod val="75000"/>
                      </a:srgbClr>
                    </a:solidFill>
                    <a:effectLst/>
                    <a:uLnTx/>
                    <a:uFillTx/>
                    <a:latin typeface="Arial (Body)"/>
                    <a:cs typeface="Arial" panose="020B0604020202020204" pitchFamily="34" charset="0"/>
                  </a:rPr>
                  <a:t>tr</a:t>
                </a: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a:t>
                </a:r>
                <a:r>
                  <a:rPr lang="en-US" sz="3800" b="1" dirty="0">
                    <a:solidFill>
                      <a:srgbClr val="4BACC6">
                        <a:lumMod val="75000"/>
                      </a:srgbClr>
                    </a:solidFill>
                    <a:latin typeface="Arial (Body)"/>
                    <a:cs typeface="Arial" panose="020B0604020202020204" pitchFamily="34" charset="0"/>
                  </a:rPr>
                  <a:t>42</a:t>
                </a: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5+7</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≤11</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2,5</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−6&gt;9+4</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2</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−7</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3</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&lt;9</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3</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+5</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2</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𝑥</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5</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−0,2</m:t>
                    </m:r>
                    <m:r>
                      <a:rPr lang="pt-BR"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2457631" y="723900"/>
                <a:ext cx="13372738" cy="3205365"/>
              </a:xfrm>
              <a:prstGeom prst="rect">
                <a:avLst/>
              </a:prstGeom>
              <a:blipFill>
                <a:blip r:embed="rId5"/>
                <a:stretch>
                  <a:fillRect l="-182" b="-228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8871E99-9DED-8588-D28C-4A84F094741C}"/>
              </a:ext>
            </a:extLst>
          </p:cNvPr>
          <p:cNvSpPr txBox="1"/>
          <p:nvPr/>
        </p:nvSpPr>
        <p:spPr>
          <a:xfrm>
            <a:off x="1000230" y="4070718"/>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D0878E3-5E0D-5341-2657-9062F33F0618}"/>
                  </a:ext>
                </a:extLst>
              </p:cNvPr>
              <p:cNvSpPr txBox="1"/>
              <p:nvPr/>
            </p:nvSpPr>
            <p:spPr>
              <a:xfrm>
                <a:off x="4121180" y="4409272"/>
                <a:ext cx="12056065" cy="4988032"/>
              </a:xfrm>
              <a:prstGeom prst="rect">
                <a:avLst/>
              </a:prstGeom>
              <a:noFill/>
            </p:spPr>
            <p:txBody>
              <a:bodyPr wrap="square">
                <a:spAutoFit/>
              </a:bodyPr>
              <a:lstStyle/>
              <a:p>
                <a:pPr marR="30480" algn="just">
                  <a:lnSpc>
                    <a:spcPct val="150000"/>
                  </a:lnSpc>
                  <a:spcBef>
                    <a:spcPts val="600"/>
                  </a:spcBef>
                  <a:spcAft>
                    <a:spcPts val="600"/>
                  </a:spcAft>
                  <a:tabLst>
                    <a:tab pos="715010" algn="l"/>
                  </a:tabLst>
                </a:pPr>
                <a:r>
                  <a:rPr lang="fr-FR" sz="3800" dirty="0">
                    <a:solidFill>
                      <a:srgbClr val="000000"/>
                    </a:solidFill>
                    <a:latin typeface="Arial" panose="020B0604020202020204" pitchFamily="34" charset="0"/>
                    <a:ea typeface="Calibri" panose="020F0502020204030204" pitchFamily="34" charset="0"/>
                  </a:rPr>
                  <a:t>b)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2,5</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−6&gt;9+4</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2,5</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&gt;9+6</m:t>
                    </m:r>
                  </m:oMath>
                </a14:m>
                <a:r>
                  <a:rPr lang="fr-FR" sz="3800" dirty="0">
                    <a:solidFill>
                      <a:srgbClr val="000000"/>
                    </a:solidFill>
                    <a:latin typeface="Arial" panose="020B0604020202020204" pitchFamily="34" charset="0"/>
                    <a:ea typeface="Calibri" panose="020F0502020204030204" pitchFamily="34" charset="0"/>
                  </a:rPr>
                  <a:t> </a:t>
                </a:r>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−1,5</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&gt;15</m:t>
                    </m:r>
                  </m:oMath>
                </a14:m>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&lt;−10</m:t>
                    </m:r>
                  </m:oMath>
                </a14:m>
                <a:r>
                  <a:rPr lang="fr-FR" sz="3800" dirty="0">
                    <a:solidFill>
                      <a:srgbClr val="000000"/>
                    </a:solidFill>
                    <a:latin typeface="Arial" panose="020B0604020202020204" pitchFamily="34" charset="0"/>
                    <a:ea typeface="Calibri" panose="020F0502020204030204" pitchFamily="34" charset="0"/>
                  </a:rPr>
                  <a:t> </a:t>
                </a:r>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err="1">
                    <a:solidFill>
                      <a:srgbClr val="000000"/>
                    </a:solidFill>
                    <a:latin typeface="Arial" panose="020B0604020202020204" pitchFamily="34" charset="0"/>
                    <a:ea typeface="Calibri" panose="020F0502020204030204" pitchFamily="34" charset="0"/>
                  </a:rPr>
                  <a:t>Vậy</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nghiệm</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của</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bất</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phương</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trình</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đã</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cho</a:t>
                </a:r>
                <a:r>
                  <a:rPr lang="fr-FR" sz="3800" dirty="0">
                    <a:solidFill>
                      <a:srgbClr val="000000"/>
                    </a:solidFill>
                    <a:latin typeface="Arial" panose="020B0604020202020204" pitchFamily="34" charset="0"/>
                    <a:ea typeface="Calibri" panose="020F0502020204030204" pitchFamily="34" charset="0"/>
                  </a:rPr>
                  <a:t> là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&lt;−10</m:t>
                    </m:r>
                  </m:oMath>
                </a14:m>
                <a:r>
                  <a:rPr lang="fr-FR" sz="3800" dirty="0">
                    <a:solidFill>
                      <a:srgbClr val="000000"/>
                    </a:solidFill>
                    <a:latin typeface="Arial" panose="020B0604020202020204" pitchFamily="34" charset="0"/>
                    <a:ea typeface="Calibri" panose="020F0502020204030204" pitchFamily="34" charset="0"/>
                  </a:rPr>
                  <a:t>.</a:t>
                </a:r>
                <a:endParaRPr lang="en-US" sz="3800" dirty="0">
                  <a:latin typeface="Times New Roman" panose="02020603050405020304" pitchFamily="18" charset="0"/>
                  <a:ea typeface="Times New Roman" panose="02020603050405020304" pitchFamily="18" charset="0"/>
                </a:endParaRPr>
              </a:p>
            </p:txBody>
          </p:sp>
        </mc:Choice>
        <mc:Fallback>
          <p:sp>
            <p:nvSpPr>
              <p:cNvPr id="10" name="TextBox 9">
                <a:extLst>
                  <a:ext uri="{FF2B5EF4-FFF2-40B4-BE49-F238E27FC236}">
                    <a16:creationId xmlns:a16="http://schemas.microsoft.com/office/drawing/2014/main" id="{6D0878E3-5E0D-5341-2657-9062F33F0618}"/>
                  </a:ext>
                </a:extLst>
              </p:cNvPr>
              <p:cNvSpPr txBox="1">
                <a:spLocks noRot="1" noChangeAspect="1" noMove="1" noResize="1" noEditPoints="1" noAdjustHandles="1" noChangeArrowheads="1" noChangeShapeType="1" noTextEdit="1"/>
              </p:cNvSpPr>
              <p:nvPr/>
            </p:nvSpPr>
            <p:spPr>
              <a:xfrm>
                <a:off x="4121180" y="4409272"/>
                <a:ext cx="12056065" cy="4988032"/>
              </a:xfrm>
              <a:prstGeom prst="rect">
                <a:avLst/>
              </a:prstGeom>
              <a:blipFill>
                <a:blip r:embed="rId6"/>
                <a:stretch>
                  <a:fillRect l="-1668" b="-3907"/>
                </a:stretch>
              </a:blipFill>
            </p:spPr>
            <p:txBody>
              <a:bodyPr/>
              <a:lstStyle/>
              <a:p>
                <a:r>
                  <a:rPr lang="en-US">
                    <a:noFill/>
                  </a:rPr>
                  <a:t> </a:t>
                </a:r>
              </a:p>
            </p:txBody>
          </p:sp>
        </mc:Fallback>
      </mc:AlternateContent>
    </p:spTree>
    <p:extLst>
      <p:ext uri="{BB962C8B-B14F-4D97-AF65-F5344CB8AC3E}">
        <p14:creationId xmlns:p14="http://schemas.microsoft.com/office/powerpoint/2010/main" val="8897200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rot="-1085547">
            <a:off x="648396" y="8926188"/>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3">
              <a:extLst>
                <a:ext uri="{96DAC541-7B7A-43D3-8B79-37D633B846F1}">
                  <asvg:svgBlip xmlns:asvg="http://schemas.microsoft.com/office/drawing/2016/SVG/main" r:embed="rId4"/>
                </a:ext>
              </a:extLst>
            </a:blip>
            <a:stretch>
              <a:fillRect r="-97556" b="-3675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7" name="TextBox 26"/>
              <p:cNvSpPr txBox="1"/>
              <p:nvPr/>
            </p:nvSpPr>
            <p:spPr>
              <a:xfrm>
                <a:off x="2457631" y="723900"/>
                <a:ext cx="13372738" cy="3205365"/>
              </a:xfrm>
              <a:prstGeom prst="rect">
                <a:avLst/>
              </a:prstGeom>
              <a:noFill/>
            </p:spPr>
            <p:txBody>
              <a:bodyPr wrap="square" rtlCol="0">
                <a:spAutoFit/>
              </a:bodyPr>
              <a:lstStyle/>
              <a:p>
                <a:pPr algn="ctr">
                  <a:lnSpc>
                    <a:spcPct val="150000"/>
                  </a:lnSpc>
                  <a:spcAft>
                    <a:spcPts val="800"/>
                  </a:spcAft>
                </a:pP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Bài </a:t>
                </a:r>
                <a:r>
                  <a:rPr lang="en-US" sz="3800" b="1" dirty="0">
                    <a:solidFill>
                      <a:srgbClr val="4BACC6">
                        <a:lumMod val="75000"/>
                      </a:srgbClr>
                    </a:solidFill>
                    <a:latin typeface="Arial (Body)"/>
                    <a:cs typeface="Arial" panose="020B0604020202020204" pitchFamily="34" charset="0"/>
                  </a:rPr>
                  <a:t>7</a:t>
                </a: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 (SGK - </a:t>
                </a:r>
                <a:r>
                  <a:rPr kumimoji="0" lang="vi-VN" sz="3800" b="1" i="0" u="none" strike="noStrike" kern="1200" cap="none" spc="0" normalizeH="0" baseline="0" noProof="0" dirty="0" err="1">
                    <a:ln>
                      <a:noFill/>
                    </a:ln>
                    <a:solidFill>
                      <a:srgbClr val="4BACC6">
                        <a:lumMod val="75000"/>
                      </a:srgbClr>
                    </a:solidFill>
                    <a:effectLst/>
                    <a:uLnTx/>
                    <a:uFillTx/>
                    <a:latin typeface="Arial (Body)"/>
                    <a:cs typeface="Arial" panose="020B0604020202020204" pitchFamily="34" charset="0"/>
                  </a:rPr>
                  <a:t>tr</a:t>
                </a: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a:t>
                </a:r>
                <a:r>
                  <a:rPr lang="en-US" sz="3800" b="1" dirty="0">
                    <a:solidFill>
                      <a:srgbClr val="4BACC6">
                        <a:lumMod val="75000"/>
                      </a:srgbClr>
                    </a:solidFill>
                    <a:latin typeface="Arial (Body)"/>
                    <a:cs typeface="Arial" panose="020B0604020202020204" pitchFamily="34" charset="0"/>
                  </a:rPr>
                  <a:t>42</a:t>
                </a:r>
                <a:r>
                  <a:rPr kumimoji="0" lang="vi-VN" sz="3800" b="1" i="0" u="none" strike="noStrike" kern="1200" cap="none" spc="0" normalizeH="0" baseline="0" noProof="0" dirty="0">
                    <a:ln>
                      <a:noFill/>
                    </a:ln>
                    <a:solidFill>
                      <a:srgbClr val="4BACC6">
                        <a:lumMod val="75000"/>
                      </a:srgbClr>
                    </a:solidFill>
                    <a:effectLst/>
                    <a:uLnTx/>
                    <a:uFillTx/>
                    <a:latin typeface="Arial (Body)"/>
                    <a:cs typeface="Arial" panose="020B0604020202020204" pitchFamily="34"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bất</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3800" kern="100" dirty="0">
                    <a:latin typeface="Arial" panose="020B0604020202020204" pitchFamily="34" charset="0"/>
                    <a:ea typeface="Times New Roman" panose="02020603050405020304" pitchFamily="18" charset="0"/>
                    <a:cs typeface="Times New Roman" panose="02020603050405020304" pitchFamily="18" charset="0"/>
                  </a:rPr>
                  <a:t> </a:t>
                </a:r>
                <a:r>
                  <a:rPr lang="en-US" sz="3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3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5+7</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≤11</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2,5</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−6&gt;9+4</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2</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−7</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3</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&lt;9</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3</m:t>
                        </m:r>
                        <m:r>
                          <a:rPr lang="en-US"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+5</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2</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𝑥</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5</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−0,2</m:t>
                    </m:r>
                    <m:r>
                      <a:rPr lang="pt-BR" sz="3800" i="1" kern="100">
                        <a:latin typeface="Cambria Math" panose="02040503050406030204" pitchFamily="18" charset="0"/>
                        <a:ea typeface="Times New Roman" panose="02020603050405020304" pitchFamily="18" charset="0"/>
                        <a:cs typeface="Arial" panose="020B0604020202020204" pitchFamily="34" charset="0"/>
                      </a:rPr>
                      <m:t>𝑥</m:t>
                    </m:r>
                    <m:r>
                      <a:rPr lang="pt-BR" sz="38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2457631" y="723900"/>
                <a:ext cx="13372738" cy="3205365"/>
              </a:xfrm>
              <a:prstGeom prst="rect">
                <a:avLst/>
              </a:prstGeom>
              <a:blipFill>
                <a:blip r:embed="rId5"/>
                <a:stretch>
                  <a:fillRect l="-182" b="-228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8871E99-9DED-8588-D28C-4A84F094741C}"/>
              </a:ext>
            </a:extLst>
          </p:cNvPr>
          <p:cNvSpPr txBox="1"/>
          <p:nvPr/>
        </p:nvSpPr>
        <p:spPr>
          <a:xfrm>
            <a:off x="1000230" y="4070718"/>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D0878E3-5E0D-5341-2657-9062F33F0618}"/>
                  </a:ext>
                </a:extLst>
              </p:cNvPr>
              <p:cNvSpPr txBox="1"/>
              <p:nvPr/>
            </p:nvSpPr>
            <p:spPr>
              <a:xfrm>
                <a:off x="4121180" y="4070718"/>
                <a:ext cx="12056065" cy="5350760"/>
              </a:xfrm>
              <a:prstGeom prst="rect">
                <a:avLst/>
              </a:prstGeom>
              <a:noFill/>
            </p:spPr>
            <p:txBody>
              <a:bodyPr wrap="square">
                <a:spAutoFit/>
              </a:bodyPr>
              <a:lstStyle/>
              <a:p>
                <a:pPr marR="30480" algn="just">
                  <a:lnSpc>
                    <a:spcPct val="150000"/>
                  </a:lnSpc>
                  <a:spcBef>
                    <a:spcPts val="600"/>
                  </a:spcBef>
                  <a:spcAft>
                    <a:spcPts val="600"/>
                  </a:spcAft>
                  <a:tabLst>
                    <a:tab pos="715010" algn="l"/>
                  </a:tabLst>
                </a:pPr>
                <a:r>
                  <a:rPr lang="fr-FR" sz="3800" dirty="0">
                    <a:solidFill>
                      <a:srgbClr val="000000"/>
                    </a:solidFill>
                    <a:latin typeface="Arial" panose="020B0604020202020204" pitchFamily="34" charset="0"/>
                    <a:ea typeface="Calibri" panose="020F0502020204030204" pitchFamily="34" charset="0"/>
                  </a:rPr>
                  <a:t>c)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−7</m:t>
                        </m:r>
                      </m:num>
                      <m:den>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&lt;9</m:t>
                    </m:r>
                  </m:oMath>
                </a14:m>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6</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+7&lt;27</m:t>
                    </m:r>
                  </m:oMath>
                </a14:m>
                <a:r>
                  <a:rPr lang="fr-FR" sz="3800" dirty="0">
                    <a:solidFill>
                      <a:srgbClr val="000000"/>
                    </a:solidFill>
                    <a:latin typeface="Arial" panose="020B0604020202020204" pitchFamily="34" charset="0"/>
                    <a:ea typeface="Calibri" panose="020F0502020204030204" pitchFamily="34" charset="0"/>
                  </a:rPr>
                  <a:t> </a:t>
                </a:r>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&lt;20</m:t>
                    </m:r>
                  </m:oMath>
                </a14:m>
                <a:r>
                  <a:rPr lang="fr-FR" sz="3800" dirty="0">
                    <a:solidFill>
                      <a:srgbClr val="000000"/>
                    </a:solidFill>
                    <a:latin typeface="Arial" panose="020B0604020202020204" pitchFamily="34" charset="0"/>
                    <a:ea typeface="Calibri" panose="020F0502020204030204" pitchFamily="34" charset="0"/>
                  </a:rPr>
                  <a:t> </a:t>
                </a:r>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&lt;4</m:t>
                    </m:r>
                  </m:oMath>
                </a14:m>
                <a:r>
                  <a:rPr lang="fr-FR" sz="3800" dirty="0">
                    <a:solidFill>
                      <a:srgbClr val="000000"/>
                    </a:solidFill>
                    <a:latin typeface="Arial" panose="020B0604020202020204" pitchFamily="34" charset="0"/>
                    <a:ea typeface="Calibri" panose="020F0502020204030204" pitchFamily="34" charset="0"/>
                  </a:rPr>
                  <a:t> </a:t>
                </a:r>
                <a:endParaRPr lang="en-US" sz="3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3800" dirty="0" err="1">
                    <a:solidFill>
                      <a:srgbClr val="000000"/>
                    </a:solidFill>
                    <a:latin typeface="Arial" panose="020B0604020202020204" pitchFamily="34" charset="0"/>
                    <a:ea typeface="Calibri" panose="020F0502020204030204" pitchFamily="34" charset="0"/>
                  </a:rPr>
                  <a:t>Vậy</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nghiệm</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của</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bất</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phương</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trình</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đã</a:t>
                </a:r>
                <a:r>
                  <a:rPr lang="fr-FR" sz="3800" dirty="0">
                    <a:solidFill>
                      <a:srgbClr val="000000"/>
                    </a:solidFill>
                    <a:latin typeface="Arial" panose="020B0604020202020204" pitchFamily="34" charset="0"/>
                    <a:ea typeface="Calibri" panose="020F0502020204030204" pitchFamily="34" charset="0"/>
                  </a:rPr>
                  <a:t> </a:t>
                </a:r>
                <a:r>
                  <a:rPr lang="fr-FR" sz="3800" dirty="0" err="1">
                    <a:solidFill>
                      <a:srgbClr val="000000"/>
                    </a:solidFill>
                    <a:latin typeface="Arial" panose="020B0604020202020204" pitchFamily="34" charset="0"/>
                    <a:ea typeface="Calibri" panose="020F0502020204030204" pitchFamily="34" charset="0"/>
                  </a:rPr>
                  <a:t>cho</a:t>
                </a:r>
                <a:r>
                  <a:rPr lang="fr-FR" sz="3800" dirty="0">
                    <a:solidFill>
                      <a:srgbClr val="000000"/>
                    </a:solidFill>
                    <a:latin typeface="Arial" panose="020B0604020202020204" pitchFamily="34" charset="0"/>
                    <a:ea typeface="Calibri" panose="020F0502020204030204" pitchFamily="34" charset="0"/>
                  </a:rPr>
                  <a:t> là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&lt;4</m:t>
                    </m:r>
                  </m:oMath>
                </a14:m>
                <a:r>
                  <a:rPr lang="fr-FR" sz="3800" dirty="0">
                    <a:solidFill>
                      <a:srgbClr val="000000"/>
                    </a:solidFill>
                    <a:latin typeface="Arial" panose="020B0604020202020204" pitchFamily="34" charset="0"/>
                    <a:ea typeface="Calibri" panose="020F0502020204030204" pitchFamily="34" charset="0"/>
                  </a:rPr>
                  <a:t>.</a:t>
                </a:r>
                <a:endParaRPr lang="en-US" sz="3800" dirty="0">
                  <a:latin typeface="Times New Roman" panose="02020603050405020304" pitchFamily="18" charset="0"/>
                  <a:ea typeface="Times New Roman" panose="02020603050405020304" pitchFamily="18" charset="0"/>
                </a:endParaRPr>
              </a:p>
            </p:txBody>
          </p:sp>
        </mc:Choice>
        <mc:Fallback>
          <p:sp>
            <p:nvSpPr>
              <p:cNvPr id="10" name="TextBox 9">
                <a:extLst>
                  <a:ext uri="{FF2B5EF4-FFF2-40B4-BE49-F238E27FC236}">
                    <a16:creationId xmlns:a16="http://schemas.microsoft.com/office/drawing/2014/main" id="{6D0878E3-5E0D-5341-2657-9062F33F0618}"/>
                  </a:ext>
                </a:extLst>
              </p:cNvPr>
              <p:cNvSpPr txBox="1">
                <a:spLocks noRot="1" noChangeAspect="1" noMove="1" noResize="1" noEditPoints="1" noAdjustHandles="1" noChangeArrowheads="1" noChangeShapeType="1" noTextEdit="1"/>
              </p:cNvSpPr>
              <p:nvPr/>
            </p:nvSpPr>
            <p:spPr>
              <a:xfrm>
                <a:off x="4121180" y="4070718"/>
                <a:ext cx="12056065" cy="5350760"/>
              </a:xfrm>
              <a:prstGeom prst="rect">
                <a:avLst/>
              </a:prstGeom>
              <a:blipFill>
                <a:blip r:embed="rId6"/>
                <a:stretch>
                  <a:fillRect l="-1668" b="-3531"/>
                </a:stretch>
              </a:blipFill>
            </p:spPr>
            <p:txBody>
              <a:bodyPr/>
              <a:lstStyle/>
              <a:p>
                <a:r>
                  <a:rPr lang="en-US">
                    <a:noFill/>
                  </a:rPr>
                  <a:t> </a:t>
                </a:r>
              </a:p>
            </p:txBody>
          </p:sp>
        </mc:Fallback>
      </mc:AlternateContent>
    </p:spTree>
    <p:extLst>
      <p:ext uri="{BB962C8B-B14F-4D97-AF65-F5344CB8AC3E}">
        <p14:creationId xmlns:p14="http://schemas.microsoft.com/office/powerpoint/2010/main" val="30550500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txBody>
            <a:bodyPr/>
            <a:lstStyle/>
            <a:p>
              <a:endParaRPr lang="en-US"/>
            </a:p>
          </p:txBody>
        </p:sp>
        <p:sp>
          <p:nvSpPr>
            <p:cNvPr id="2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txBody>
            <a:bodyPr/>
            <a:lstStyle/>
            <a:p>
              <a:endParaRPr lang="en-US"/>
            </a:p>
          </p:txBody>
        </p:sp>
        <p:sp>
          <p:nvSpPr>
            <p:cNvPr id="3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41" name="Group 18"/>
          <p:cNvGrpSpPr/>
          <p:nvPr/>
        </p:nvGrpSpPr>
        <p:grpSpPr>
          <a:xfrm>
            <a:off x="1185326" y="561269"/>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txBody>
            <a:bodyPr/>
            <a:lstStyle/>
            <a:p>
              <a:endParaRPr lang="en-US"/>
            </a:p>
          </p:txBody>
        </p:sp>
        <p:sp>
          <p:nvSpPr>
            <p:cNvPr id="43" name="TextBox 2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txBody>
          <a:bodyPr/>
          <a:lstStyle/>
          <a:p>
            <a:endParaRPr lang="en-US"/>
          </a:p>
        </p:txBody>
      </p:sp>
      <p:sp>
        <p:nvSpPr>
          <p:cNvPr id="58" name="TextBox 57"/>
          <p:cNvSpPr txBox="1"/>
          <p:nvPr/>
        </p:nvSpPr>
        <p:spPr>
          <a:xfrm>
            <a:off x="2561111" y="2298994"/>
            <a:ext cx="13639800" cy="5073505"/>
          </a:xfrm>
          <a:prstGeom prst="rect">
            <a:avLst/>
          </a:prstGeom>
          <a:noFill/>
        </p:spPr>
        <p:txBody>
          <a:bodyPr wrap="square" rtlCol="0">
            <a:spAutoFit/>
          </a:bodyPr>
          <a:lstStyle/>
          <a:p>
            <a:pPr algn="ctr">
              <a:lnSpc>
                <a:spcPct val="150000"/>
              </a:lnSpc>
            </a:pPr>
            <a:r>
              <a:rPr lang="vi-VN" sz="11500" b="1" dirty="0">
                <a:latin typeface="Arial" panose="020B0604020202020204" pitchFamily="34" charset="0"/>
                <a:cs typeface="Arial" panose="020B0604020202020204" pitchFamily="34" charset="0"/>
              </a:rPr>
              <a:t>BÀI TẬP CUỐI CHƯƠNG </a:t>
            </a:r>
            <a:r>
              <a:rPr lang="en-US" sz="11500" b="1"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063803308"/>
      </p:ext>
    </p:extLst>
  </p:cSld>
  <p:clrMapOvr>
    <a:masterClrMapping/>
  </p:clrMapOvr>
  <p:transition spd="med">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rot="-1085547">
            <a:off x="648396" y="8926188"/>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3">
              <a:extLst>
                <a:ext uri="{96DAC541-7B7A-43D3-8B79-37D633B846F1}">
                  <asvg:svgBlip xmlns:asvg="http://schemas.microsoft.com/office/drawing/2016/SVG/main" r:embed="rId4"/>
                </a:ext>
              </a:extLst>
            </a:blip>
            <a:stretch>
              <a:fillRect r="-97556" b="-3675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28871E99-9DED-8588-D28C-4A84F094741C}"/>
              </a:ext>
            </a:extLst>
          </p:cNvPr>
          <p:cNvSpPr txBox="1"/>
          <p:nvPr/>
        </p:nvSpPr>
        <p:spPr>
          <a:xfrm>
            <a:off x="1316755" y="1318516"/>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D0878E3-5E0D-5341-2657-9062F33F0618}"/>
                  </a:ext>
                </a:extLst>
              </p:cNvPr>
              <p:cNvSpPr txBox="1"/>
              <p:nvPr/>
            </p:nvSpPr>
            <p:spPr>
              <a:xfrm>
                <a:off x="3674186" y="2003244"/>
                <a:ext cx="12414220" cy="6691897"/>
              </a:xfrm>
              <a:prstGeom prst="rect">
                <a:avLst/>
              </a:prstGeom>
              <a:noFill/>
            </p:spPr>
            <p:txBody>
              <a:bodyPr wrap="square">
                <a:spAutoFit/>
              </a:bodyPr>
              <a:lstStyle/>
              <a:p>
                <a:pPr marR="30480" algn="just">
                  <a:lnSpc>
                    <a:spcPct val="150000"/>
                  </a:lnSpc>
                  <a:spcBef>
                    <a:spcPts val="600"/>
                  </a:spcBef>
                  <a:spcAft>
                    <a:spcPts val="600"/>
                  </a:spcAft>
                  <a:tabLst>
                    <a:tab pos="715010" algn="l"/>
                  </a:tabLst>
                </a:pPr>
                <a:r>
                  <a:rPr lang="fr-FR" sz="4000" dirty="0">
                    <a:solidFill>
                      <a:srgbClr val="000000"/>
                    </a:solidFill>
                    <a:latin typeface="Arial" panose="020B0604020202020204" pitchFamily="34" charset="0"/>
                    <a:ea typeface="Calibri" panose="020F0502020204030204" pitchFamily="34" charset="0"/>
                  </a:rPr>
                  <a:t>d)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endParaRPr lang="en-US" sz="40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≥40</m:t>
                    </m:r>
                  </m:oMath>
                </a14:m>
                <a:r>
                  <a:rPr lang="fr-FR" sz="4000" dirty="0">
                    <a:solidFill>
                      <a:srgbClr val="000000"/>
                    </a:solidFill>
                    <a:latin typeface="Arial" panose="020B0604020202020204" pitchFamily="34" charset="0"/>
                    <a:ea typeface="Calibri" panose="020F0502020204030204" pitchFamily="34" charset="0"/>
                  </a:rPr>
                  <a:t> </a:t>
                </a:r>
                <a:endParaRPr lang="en-US" sz="40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15</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+25≥40</m:t>
                    </m:r>
                  </m:oMath>
                </a14:m>
                <a:r>
                  <a:rPr lang="fr-FR" sz="4000" dirty="0">
                    <a:solidFill>
                      <a:srgbClr val="000000"/>
                    </a:solidFill>
                    <a:latin typeface="Arial" panose="020B0604020202020204" pitchFamily="34" charset="0"/>
                    <a:ea typeface="Calibri" panose="020F0502020204030204" pitchFamily="34" charset="0"/>
                  </a:rPr>
                  <a:t> </a:t>
                </a:r>
                <a:endParaRPr lang="en-US" sz="40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15</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≥15</m:t>
                    </m:r>
                  </m:oMath>
                </a14:m>
                <a:r>
                  <a:rPr lang="fr-FR" sz="4000" dirty="0">
                    <a:solidFill>
                      <a:srgbClr val="000000"/>
                    </a:solidFill>
                    <a:latin typeface="Arial" panose="020B0604020202020204" pitchFamily="34" charset="0"/>
                    <a:ea typeface="Calibri" panose="020F0502020204030204" pitchFamily="34" charset="0"/>
                  </a:rPr>
                  <a:t> </a:t>
                </a:r>
                <a:endParaRPr lang="en-US" sz="40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4000" dirty="0">
                    <a:solidFill>
                      <a:srgbClr val="000000"/>
                    </a:solidFill>
                    <a:latin typeface="Arial" panose="020B0604020202020204" pitchFamily="34" charset="0"/>
                    <a:ea typeface="Calibri" panose="020F0502020204030204" pitchFamily="34" charset="0"/>
                  </a:rPr>
                  <a:t> </a:t>
                </a:r>
                <a:endParaRPr lang="en-US" sz="40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715010" algn="l"/>
                  </a:tabLst>
                </a:pPr>
                <a:r>
                  <a:rPr lang="fr-FR" sz="4000" dirty="0" err="1">
                    <a:solidFill>
                      <a:srgbClr val="000000"/>
                    </a:solidFill>
                    <a:latin typeface="Arial" panose="020B0604020202020204" pitchFamily="34" charset="0"/>
                    <a:ea typeface="Calibri" panose="020F0502020204030204" pitchFamily="34" charset="0"/>
                  </a:rPr>
                  <a:t>Vậy</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nghiệm</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của</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bất</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đã</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cho</a:t>
                </a:r>
                <a:r>
                  <a:rPr lang="fr-FR" sz="4000" dirty="0">
                    <a:solidFill>
                      <a:srgbClr val="000000"/>
                    </a:solidFill>
                    <a:latin typeface="Arial" panose="020B0604020202020204" pitchFamily="34" charset="0"/>
                    <a:ea typeface="Calibri" panose="020F0502020204030204" pitchFamily="34" charset="0"/>
                  </a:rPr>
                  <a:t>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4000" dirty="0">
                    <a:solidFill>
                      <a:srgbClr val="000000"/>
                    </a:solidFill>
                    <a:latin typeface="Arial" panose="020B0604020202020204" pitchFamily="34" charset="0"/>
                    <a:ea typeface="Calibri" panose="020F0502020204030204" pitchFamily="34" charset="0"/>
                  </a:rPr>
                  <a:t>.</a:t>
                </a:r>
                <a:endParaRPr lang="en-US" sz="4000" dirty="0">
                  <a:latin typeface="Times New Roman" panose="02020603050405020304" pitchFamily="18" charset="0"/>
                  <a:ea typeface="Times New Roman" panose="02020603050405020304" pitchFamily="18" charset="0"/>
                </a:endParaRPr>
              </a:p>
            </p:txBody>
          </p:sp>
        </mc:Choice>
        <mc:Fallback>
          <p:sp>
            <p:nvSpPr>
              <p:cNvPr id="10" name="TextBox 9">
                <a:extLst>
                  <a:ext uri="{FF2B5EF4-FFF2-40B4-BE49-F238E27FC236}">
                    <a16:creationId xmlns:a16="http://schemas.microsoft.com/office/drawing/2014/main" id="{6D0878E3-5E0D-5341-2657-9062F33F0618}"/>
                  </a:ext>
                </a:extLst>
              </p:cNvPr>
              <p:cNvSpPr txBox="1">
                <a:spLocks noRot="1" noChangeAspect="1" noMove="1" noResize="1" noEditPoints="1" noAdjustHandles="1" noChangeArrowheads="1" noChangeShapeType="1" noTextEdit="1"/>
              </p:cNvSpPr>
              <p:nvPr/>
            </p:nvSpPr>
            <p:spPr>
              <a:xfrm>
                <a:off x="3674186" y="2003244"/>
                <a:ext cx="12414220" cy="6691897"/>
              </a:xfrm>
              <a:prstGeom prst="rect">
                <a:avLst/>
              </a:prstGeom>
              <a:blipFill>
                <a:blip r:embed="rId5"/>
                <a:stretch>
                  <a:fillRect l="-1768" b="-3008"/>
                </a:stretch>
              </a:blipFill>
            </p:spPr>
            <p:txBody>
              <a:bodyPr/>
              <a:lstStyle/>
              <a:p>
                <a:r>
                  <a:rPr lang="en-US">
                    <a:noFill/>
                  </a:rPr>
                  <a:t> </a:t>
                </a:r>
              </a:p>
            </p:txBody>
          </p:sp>
        </mc:Fallback>
      </mc:AlternateContent>
    </p:spTree>
    <p:extLst>
      <p:ext uri="{BB962C8B-B14F-4D97-AF65-F5344CB8AC3E}">
        <p14:creationId xmlns:p14="http://schemas.microsoft.com/office/powerpoint/2010/main" val="1486340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6DAF4"/>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mc:Choice xmlns:a14="http://schemas.microsoft.com/office/drawing/2010/main" Requires="a14">
          <p:sp>
            <p:nvSpPr>
              <p:cNvPr id="55" name="Rectangle 54"/>
              <p:cNvSpPr/>
              <p:nvPr/>
            </p:nvSpPr>
            <p:spPr>
              <a:xfrm>
                <a:off x="1209675" y="1346402"/>
                <a:ext cx="15868650" cy="7594195"/>
              </a:xfrm>
              <a:prstGeom prst="rect">
                <a:avLst/>
              </a:prstGeom>
            </p:spPr>
            <p:txBody>
              <a:bodyPr wrap="square">
                <a:spAutoFit/>
              </a:bodyPr>
              <a:lstStyle/>
              <a:p>
                <a:pPr>
                  <a:lnSpc>
                    <a:spcPct val="150000"/>
                  </a:lnSpc>
                  <a:spcAft>
                    <a:spcPts val="800"/>
                  </a:spcAft>
                </a:pPr>
                <a:r>
                  <a:rPr lang="vi-VN" sz="4000" b="1" dirty="0">
                    <a:solidFill>
                      <a:srgbClr val="002060"/>
                    </a:solidFill>
                    <a:latin typeface="Arial (Body)"/>
                    <a:cs typeface="Arial" panose="020B0604020202020204" pitchFamily="34" charset="0"/>
                  </a:rPr>
                  <a:t>Bài </a:t>
                </a:r>
                <a:r>
                  <a:rPr lang="en-US" sz="4000" b="1" dirty="0">
                    <a:solidFill>
                      <a:srgbClr val="002060"/>
                    </a:solidFill>
                    <a:latin typeface="Arial (Body)"/>
                    <a:cs typeface="Arial" panose="020B0604020202020204" pitchFamily="34" charset="0"/>
                  </a:rPr>
                  <a:t>8</a:t>
                </a:r>
                <a:r>
                  <a:rPr lang="vi-VN" sz="4000" b="1" dirty="0">
                    <a:solidFill>
                      <a:srgbClr val="002060"/>
                    </a:solidFill>
                    <a:latin typeface="Arial (Body)"/>
                    <a:cs typeface="Arial" panose="020B0604020202020204" pitchFamily="34" charset="0"/>
                  </a:rPr>
                  <a:t> (SGK - </a:t>
                </a:r>
                <a:r>
                  <a:rPr lang="vi-VN" sz="4000" b="1" dirty="0" err="1">
                    <a:solidFill>
                      <a:srgbClr val="002060"/>
                    </a:solidFill>
                    <a:latin typeface="Arial (Body)"/>
                    <a:cs typeface="Arial" panose="020B0604020202020204" pitchFamily="34" charset="0"/>
                  </a:rPr>
                  <a:t>tr</a:t>
                </a:r>
                <a:r>
                  <a:rPr lang="vi-VN" sz="4000" b="1" dirty="0">
                    <a:solidFill>
                      <a:srgbClr val="002060"/>
                    </a:solidFill>
                    <a:latin typeface="Arial (Body)"/>
                    <a:cs typeface="Arial" panose="020B0604020202020204" pitchFamily="34" charset="0"/>
                  </a:rPr>
                  <a:t>.</a:t>
                </a:r>
                <a:r>
                  <a:rPr lang="en-US" sz="4000" b="1" dirty="0">
                    <a:solidFill>
                      <a:srgbClr val="002060"/>
                    </a:solidFill>
                    <a:latin typeface="Arial (Body)"/>
                    <a:cs typeface="Arial" panose="020B0604020202020204" pitchFamily="34" charset="0"/>
                  </a:rPr>
                  <a:t>42</a:t>
                </a:r>
                <a:r>
                  <a:rPr lang="vi-VN" sz="4000" b="1" dirty="0">
                    <a:solidFill>
                      <a:srgbClr val="002060"/>
                    </a:solidFill>
                    <a:latin typeface="Arial (Body)"/>
                    <a:cs typeface="Arial" panose="020B0604020202020204" pitchFamily="34" charset="0"/>
                  </a:rPr>
                  <a:t>) </a:t>
                </a:r>
                <a:r>
                  <a:rPr lang="pt-BR" sz="4000" kern="100" dirty="0">
                    <a:latin typeface="Arial" panose="020B0604020202020204" pitchFamily="34" charset="0"/>
                    <a:ea typeface="Times New Roman" panose="02020603050405020304" pitchFamily="18" charset="0"/>
                    <a:cs typeface="Times New Roman" panose="02020603050405020304" pitchFamily="18" charset="0"/>
                  </a:rPr>
                  <a:t>Để đổi từ độ Fahrenheit (độ F) sang độ Celsius (độ C), người ta dùng công thức sau:</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𝐶</m:t>
                      </m:r>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5</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9</m:t>
                          </m:r>
                        </m:den>
                      </m:f>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𝐹</m:t>
                          </m:r>
                          <m:r>
                            <a:rPr lang="pt-BR" sz="4000" i="1" kern="100">
                              <a:latin typeface="Cambria Math" panose="02040503050406030204" pitchFamily="18" charset="0"/>
                              <a:ea typeface="Times New Roman" panose="02020603050405020304" pitchFamily="18" charset="0"/>
                              <a:cs typeface="Arial" panose="020B0604020202020204" pitchFamily="34" charset="0"/>
                            </a:rPr>
                            <m:t>−32</m:t>
                          </m:r>
                        </m:e>
                      </m:d>
                    </m:oMath>
                  </m:oMathPara>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Giả sử nhiệt độ ngoài trời của một ngày mùa hè ít nhất là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95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4000" i="1" kern="100">
                        <a:latin typeface="Cambria Math" panose="02040503050406030204" pitchFamily="18" charset="0"/>
                        <a:ea typeface="Times New Roman" panose="02020603050405020304" pitchFamily="18" charset="0"/>
                        <a:cs typeface="Arial" panose="020B0604020202020204" pitchFamily="34" charset="0"/>
                      </a:rPr>
                      <m:t>𝐹</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Hỏi nhiệt độ ngoài trời khi đó ít nhất là bao nhiêu độ C?</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Giả sử nhiệt độ ngoài trời của một ngày mùa hè ít nhất là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36</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4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Hỏi nhiệt độ ngoài trời khi đó ít nhất là bao nhiêu độ F?</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5" name="Rectangle 54"/>
              <p:cNvSpPr>
                <a:spLocks noRot="1" noChangeAspect="1" noMove="1" noResize="1" noEditPoints="1" noAdjustHandles="1" noChangeArrowheads="1" noChangeShapeType="1" noTextEdit="1"/>
              </p:cNvSpPr>
              <p:nvPr/>
            </p:nvSpPr>
            <p:spPr>
              <a:xfrm>
                <a:off x="1209675" y="1346402"/>
                <a:ext cx="15868650" cy="7594195"/>
              </a:xfrm>
              <a:prstGeom prst="rect">
                <a:avLst/>
              </a:prstGeom>
              <a:blipFill>
                <a:blip r:embed="rId2"/>
                <a:stretch>
                  <a:fillRect l="-1344" r="-1344" b="-2247"/>
                </a:stretch>
              </a:blipFill>
            </p:spPr>
            <p:txBody>
              <a:bodyPr/>
              <a:lstStyle/>
              <a:p>
                <a:r>
                  <a:rPr lang="en-US">
                    <a:noFill/>
                  </a:rPr>
                  <a:t> </a:t>
                </a:r>
              </a:p>
            </p:txBody>
          </p:sp>
        </mc:Fallback>
      </mc:AlternateContent>
    </p:spTree>
    <p:extLst>
      <p:ext uri="{BB962C8B-B14F-4D97-AF65-F5344CB8AC3E}">
        <p14:creationId xmlns:p14="http://schemas.microsoft.com/office/powerpoint/2010/main" val="414572389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6DAF4"/>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5" name="TextBox 4">
            <a:extLst>
              <a:ext uri="{FF2B5EF4-FFF2-40B4-BE49-F238E27FC236}">
                <a16:creationId xmlns:a16="http://schemas.microsoft.com/office/drawing/2014/main" id="{C0A888E2-48D1-2041-31AE-481852398827}"/>
              </a:ext>
            </a:extLst>
          </p:cNvPr>
          <p:cNvSpPr txBox="1"/>
          <p:nvPr/>
        </p:nvSpPr>
        <p:spPr>
          <a:xfrm>
            <a:off x="847372" y="1028700"/>
            <a:ext cx="1524000" cy="677108"/>
          </a:xfrm>
          <a:prstGeom prst="rect">
            <a:avLst/>
          </a:prstGeom>
          <a:noFill/>
        </p:spPr>
        <p:txBody>
          <a:bodyPr wrap="square" rtlCol="0">
            <a:spAutoFit/>
          </a:bodyPr>
          <a:lstStyle/>
          <a:p>
            <a:pPr algn="ctr"/>
            <a:r>
              <a:rPr lang="vi-VN" sz="3800" b="1" u="sng" dirty="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F870F8C-50B1-2CAE-4994-81DAE93D28DC}"/>
                  </a:ext>
                </a:extLst>
              </p:cNvPr>
              <p:cNvSpPr txBox="1"/>
              <p:nvPr/>
            </p:nvSpPr>
            <p:spPr>
              <a:xfrm>
                <a:off x="1981200" y="1995624"/>
                <a:ext cx="14325600" cy="6650218"/>
              </a:xfrm>
              <a:prstGeom prst="rect">
                <a:avLst/>
              </a:prstGeom>
              <a:noFill/>
            </p:spPr>
            <p:txBody>
              <a:bodyPr wrap="square">
                <a:spAutoFit/>
              </a:bodyPr>
              <a:lstStyle/>
              <a:p>
                <a:pPr marL="30480" marR="30480" algn="just">
                  <a:lnSpc>
                    <a:spcPct val="250000"/>
                  </a:lnSpc>
                </a:pPr>
                <a:r>
                  <a:rPr lang="en-US" sz="4000" dirty="0">
                    <a:solidFill>
                      <a:srgbClr val="000000"/>
                    </a:solidFill>
                    <a:latin typeface="Arial" panose="020B0604020202020204" pitchFamily="34" charset="0"/>
                    <a:ea typeface="Times New Roman" panose="02020603050405020304" pitchFamily="18" charset="0"/>
                  </a:rPr>
                  <a:t>a) Theo </a:t>
                </a:r>
                <a:r>
                  <a:rPr lang="en-US" sz="4000" dirty="0" err="1">
                    <a:solidFill>
                      <a:srgbClr val="000000"/>
                    </a:solidFill>
                    <a:latin typeface="Arial" panose="020B0604020202020204" pitchFamily="34" charset="0"/>
                    <a:ea typeface="Times New Roman" panose="02020603050405020304" pitchFamily="18" charset="0"/>
                  </a:rPr>
                  <a:t>bài</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≥95</m:t>
                    </m:r>
                  </m:oMath>
                </a14:m>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–32≥95 –32</m:t>
                    </m:r>
                  </m:oMath>
                </a14:m>
                <a:r>
                  <a:rPr lang="en-US" sz="4000" dirty="0">
                    <a:solidFill>
                      <a:srgbClr val="000000"/>
                    </a:solidFill>
                    <a:latin typeface="Arial" panose="020B0604020202020204" pitchFamily="34" charset="0"/>
                    <a:ea typeface="Times New Roman" panose="02020603050405020304" pitchFamily="18" charset="0"/>
                  </a:rPr>
                  <a:t> hay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–32≥63.</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250000"/>
                  </a:lnSpc>
                </a:pPr>
                <a:r>
                  <a:rPr lang="pt-BR" sz="4000" dirty="0">
                    <a:solidFill>
                      <a:srgbClr val="000000"/>
                    </a:solidFill>
                    <a:latin typeface="Arial" panose="020B0604020202020204" pitchFamily="34" charset="0"/>
                    <a:ea typeface="Times New Roman" panose="02020603050405020304" pitchFamily="18" charset="0"/>
                  </a:rPr>
                  <a:t>Suy ra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den>
                    </m:f>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−32</m:t>
                        </m:r>
                      </m:e>
                    </m:d>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den>
                    </m:f>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.63 </m:t>
                    </m:r>
                  </m:oMath>
                </a14:m>
                <a:r>
                  <a:rPr lang="pt-BR" sz="4000" dirty="0">
                    <a:solidFill>
                      <a:srgbClr val="000000"/>
                    </a:solidFill>
                    <a:latin typeface="Arial" panose="020B0604020202020204" pitchFamily="34" charset="0"/>
                    <a:ea typeface="Times New Roman" panose="02020603050405020304" pitchFamily="18" charset="0"/>
                  </a:rPr>
                  <a:t>do đó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r>
                      <a:rPr lang="pt-B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35.</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250000"/>
                  </a:lnSpc>
                </a:pPr>
                <a:r>
                  <a:rPr lang="pt-BR" sz="4000" dirty="0">
                    <a:solidFill>
                      <a:srgbClr val="000000"/>
                    </a:solidFill>
                    <a:latin typeface="Arial" panose="020B0604020202020204" pitchFamily="34" charset="0"/>
                    <a:ea typeface="Times New Roman" panose="02020603050405020304" pitchFamily="18" charset="0"/>
                  </a:rPr>
                  <a:t>Vậy nhiệt độ ngoài trời của một ngày mùa hè ít nhất là 95°F, tức ít nhất là 35°C.</a:t>
                </a:r>
                <a:endParaRPr lang="en-US" sz="3600" dirty="0">
                  <a:latin typeface="Times New Roman" panose="02020603050405020304" pitchFamily="18" charset="0"/>
                  <a:ea typeface="Times New Roman" panose="02020603050405020304" pitchFamily="18" charset="0"/>
                </a:endParaRPr>
              </a:p>
            </p:txBody>
          </p:sp>
        </mc:Choice>
        <mc:Fallback>
          <p:sp>
            <p:nvSpPr>
              <p:cNvPr id="11" name="TextBox 10">
                <a:extLst>
                  <a:ext uri="{FF2B5EF4-FFF2-40B4-BE49-F238E27FC236}">
                    <a16:creationId xmlns:a16="http://schemas.microsoft.com/office/drawing/2014/main" id="{EF870F8C-50B1-2CAE-4994-81DAE93D28DC}"/>
                  </a:ext>
                </a:extLst>
              </p:cNvPr>
              <p:cNvSpPr txBox="1">
                <a:spLocks noRot="1" noChangeAspect="1" noMove="1" noResize="1" noEditPoints="1" noAdjustHandles="1" noChangeArrowheads="1" noChangeShapeType="1" noTextEdit="1"/>
              </p:cNvSpPr>
              <p:nvPr/>
            </p:nvSpPr>
            <p:spPr>
              <a:xfrm>
                <a:off x="1981200" y="1995624"/>
                <a:ext cx="14325600" cy="6650218"/>
              </a:xfrm>
              <a:prstGeom prst="rect">
                <a:avLst/>
              </a:prstGeom>
              <a:blipFill>
                <a:blip r:embed="rId2"/>
                <a:stretch>
                  <a:fillRect l="-1277" r="-1277" b="-3025"/>
                </a:stretch>
              </a:blipFill>
            </p:spPr>
            <p:txBody>
              <a:bodyPr/>
              <a:lstStyle/>
              <a:p>
                <a:r>
                  <a:rPr lang="en-US">
                    <a:noFill/>
                  </a:rPr>
                  <a:t> </a:t>
                </a:r>
              </a:p>
            </p:txBody>
          </p:sp>
        </mc:Fallback>
      </mc:AlternateContent>
    </p:spTree>
    <p:extLst>
      <p:ext uri="{BB962C8B-B14F-4D97-AF65-F5344CB8AC3E}">
        <p14:creationId xmlns:p14="http://schemas.microsoft.com/office/powerpoint/2010/main" val="33879598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6DAF4"/>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5" name="TextBox 4">
            <a:extLst>
              <a:ext uri="{FF2B5EF4-FFF2-40B4-BE49-F238E27FC236}">
                <a16:creationId xmlns:a16="http://schemas.microsoft.com/office/drawing/2014/main" id="{C0A888E2-48D1-2041-31AE-481852398827}"/>
              </a:ext>
            </a:extLst>
          </p:cNvPr>
          <p:cNvSpPr txBox="1"/>
          <p:nvPr/>
        </p:nvSpPr>
        <p:spPr>
          <a:xfrm>
            <a:off x="847372" y="1028700"/>
            <a:ext cx="1524000" cy="677108"/>
          </a:xfrm>
          <a:prstGeom prst="rect">
            <a:avLst/>
          </a:prstGeom>
          <a:noFill/>
        </p:spPr>
        <p:txBody>
          <a:bodyPr wrap="square" rtlCol="0">
            <a:spAutoFit/>
          </a:bodyPr>
          <a:lstStyle/>
          <a:p>
            <a:pPr algn="ctr"/>
            <a:r>
              <a:rPr lang="vi-VN" sz="3800" b="1" u="sng" dirty="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F870F8C-50B1-2CAE-4994-81DAE93D28DC}"/>
                  </a:ext>
                </a:extLst>
              </p:cNvPr>
              <p:cNvSpPr txBox="1"/>
              <p:nvPr/>
            </p:nvSpPr>
            <p:spPr>
              <a:xfrm>
                <a:off x="1290460" y="1583250"/>
                <a:ext cx="15707079" cy="7675050"/>
              </a:xfrm>
              <a:prstGeom prst="rect">
                <a:avLst/>
              </a:prstGeom>
              <a:noFill/>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b) Theo </a:t>
                </a:r>
                <a:r>
                  <a:rPr lang="en-US" sz="4000" dirty="0" err="1">
                    <a:solidFill>
                      <a:srgbClr val="000000"/>
                    </a:solidFill>
                    <a:latin typeface="Arial" panose="020B0604020202020204" pitchFamily="34" charset="0"/>
                    <a:ea typeface="Times New Roman" panose="02020603050405020304" pitchFamily="18" charset="0"/>
                  </a:rPr>
                  <a:t>bài</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95</m:t>
                    </m:r>
                  </m:oMath>
                </a14:m>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den>
                    </m:f>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−32</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≥95</m:t>
                    </m:r>
                  </m:oMath>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Giải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bất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phương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trình</a:t>
                </a:r>
                <a:r>
                  <a:rPr lang="en-US"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den>
                      </m:f>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−32</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≥95</m:t>
                      </m:r>
                    </m:oMath>
                  </m:oMathPara>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−32≥171</m:t>
                      </m:r>
                    </m:oMath>
                  </m:oMathPara>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≥203</m:t>
                      </m:r>
                    </m:oMath>
                  </m:oMathPara>
                </a14:m>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Vậy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nhiệt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độ</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ngoài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trời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ngày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mùa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hè</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ít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nhất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95°C, </a:t>
                </a:r>
                <a:r>
                  <a:rPr lang="en-US" sz="4000" dirty="0" err="1">
                    <a:solidFill>
                      <a:srgbClr val="000000"/>
                    </a:solidFill>
                    <a:latin typeface="Arial" panose="020B0604020202020204" pitchFamily="34" charset="0"/>
                    <a:ea typeface="Times New Roman" panose="02020603050405020304" pitchFamily="18" charset="0"/>
                  </a:rPr>
                  <a:t>tức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ít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nhất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203°F.</a:t>
                </a:r>
                <a:endParaRPr lang="en-US" sz="3600" dirty="0">
                  <a:latin typeface="Times New Roman" panose="02020603050405020304" pitchFamily="18" charset="0"/>
                  <a:ea typeface="Times New Roman" panose="02020603050405020304" pitchFamily="18" charset="0"/>
                </a:endParaRPr>
              </a:p>
            </p:txBody>
          </p:sp>
        </mc:Choice>
        <mc:Fallback>
          <p:sp>
            <p:nvSpPr>
              <p:cNvPr id="11" name="TextBox 10">
                <a:extLst>
                  <a:ext uri="{FF2B5EF4-FFF2-40B4-BE49-F238E27FC236}">
                    <a16:creationId xmlns:a16="http://schemas.microsoft.com/office/drawing/2014/main" id="{EF870F8C-50B1-2CAE-4994-81DAE93D28DC}"/>
                  </a:ext>
                </a:extLst>
              </p:cNvPr>
              <p:cNvSpPr txBox="1">
                <a:spLocks noRot="1" noChangeAspect="1" noMove="1" noResize="1" noEditPoints="1" noAdjustHandles="1" noChangeArrowheads="1" noChangeShapeType="1" noTextEdit="1"/>
              </p:cNvSpPr>
              <p:nvPr/>
            </p:nvSpPr>
            <p:spPr>
              <a:xfrm>
                <a:off x="1290460" y="1583250"/>
                <a:ext cx="15707079" cy="7675050"/>
              </a:xfrm>
              <a:prstGeom prst="rect">
                <a:avLst/>
              </a:prstGeom>
              <a:blipFill>
                <a:blip r:embed="rId2"/>
                <a:stretch>
                  <a:fillRect l="-1203" r="-1203" b="-2462"/>
                </a:stretch>
              </a:blipFill>
            </p:spPr>
            <p:txBody>
              <a:bodyPr/>
              <a:lstStyle/>
              <a:p>
                <a:r>
                  <a:rPr lang="en-US">
                    <a:noFill/>
                  </a:rPr>
                  <a:t> </a:t>
                </a:r>
              </a:p>
            </p:txBody>
          </p:sp>
        </mc:Fallback>
      </mc:AlternateContent>
    </p:spTree>
    <p:extLst>
      <p:ext uri="{BB962C8B-B14F-4D97-AF65-F5344CB8AC3E}">
        <p14:creationId xmlns:p14="http://schemas.microsoft.com/office/powerpoint/2010/main" val="5493287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0" name="Freeform 20"/>
          <p:cNvSpPr/>
          <p:nvPr/>
        </p:nvSpPr>
        <p:spPr>
          <a:xfrm rot="-1085547">
            <a:off x="648396" y="8926188"/>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3">
              <a:extLst>
                <a:ext uri="{96DAC541-7B7A-43D3-8B79-37D633B846F1}">
                  <asvg:svgBlip xmlns:asvg="http://schemas.microsoft.com/office/drawing/2016/SVG/main" r:embed="rId4"/>
                </a:ext>
              </a:extLst>
            </a:blip>
            <a:stretch>
              <a:fillRect r="-97556" b="-36756"/>
            </a:stretch>
          </a:blipFill>
        </p:spPr>
        <p:txBody>
          <a:bodyPr/>
          <a:lstStyle/>
          <a:p>
            <a:endParaRPr lang="en-US"/>
          </a:p>
        </p:txBody>
      </p:sp>
      <p:sp>
        <p:nvSpPr>
          <p:cNvPr id="27" name="TextBox 26"/>
          <p:cNvSpPr txBox="1"/>
          <p:nvPr/>
        </p:nvSpPr>
        <p:spPr>
          <a:xfrm>
            <a:off x="1105262" y="723900"/>
            <a:ext cx="16668934" cy="3686266"/>
          </a:xfrm>
          <a:prstGeom prst="rect">
            <a:avLst/>
          </a:prstGeom>
          <a:noFill/>
        </p:spPr>
        <p:txBody>
          <a:bodyPr wrap="square" rtlCol="0">
            <a:spAutoFit/>
          </a:bodyPr>
          <a:lstStyle/>
          <a:p>
            <a:pPr>
              <a:lnSpc>
                <a:spcPct val="150000"/>
              </a:lnSpc>
              <a:spcAft>
                <a:spcPts val="800"/>
              </a:spcAft>
            </a:pPr>
            <a:r>
              <a:rPr lang="vi-VN" sz="4000" b="1" dirty="0">
                <a:solidFill>
                  <a:schemeClr val="accent5">
                    <a:lumMod val="75000"/>
                  </a:schemeClr>
                </a:solidFill>
                <a:latin typeface="Arial (Body)"/>
                <a:cs typeface="Arial" panose="020B0604020202020204" pitchFamily="34" charset="0"/>
              </a:rPr>
              <a:t>Bài </a:t>
            </a:r>
            <a:r>
              <a:rPr lang="en-US" sz="4000" b="1" dirty="0">
                <a:solidFill>
                  <a:schemeClr val="accent5">
                    <a:lumMod val="75000"/>
                  </a:schemeClr>
                </a:solidFill>
                <a:latin typeface="Arial (Body)"/>
                <a:cs typeface="Arial" panose="020B0604020202020204" pitchFamily="34" charset="0"/>
              </a:rPr>
              <a:t>9</a:t>
            </a:r>
            <a:r>
              <a:rPr lang="vi-VN" sz="4000" b="1" dirty="0">
                <a:solidFill>
                  <a:schemeClr val="accent5">
                    <a:lumMod val="75000"/>
                  </a:schemeClr>
                </a:solidFill>
                <a:latin typeface="Arial (Body)"/>
                <a:cs typeface="Arial" panose="020B0604020202020204" pitchFamily="34" charset="0"/>
              </a:rPr>
              <a:t> (SGK - </a:t>
            </a:r>
            <a:r>
              <a:rPr lang="vi-VN" sz="4000" b="1" dirty="0" err="1">
                <a:solidFill>
                  <a:schemeClr val="accent5">
                    <a:lumMod val="75000"/>
                  </a:schemeClr>
                </a:solidFill>
                <a:latin typeface="Arial (Body)"/>
                <a:cs typeface="Arial" panose="020B0604020202020204" pitchFamily="34" charset="0"/>
              </a:rPr>
              <a:t>tr</a:t>
            </a:r>
            <a:r>
              <a:rPr lang="vi-VN" sz="4000" b="1" dirty="0">
                <a:solidFill>
                  <a:schemeClr val="accent5">
                    <a:lumMod val="75000"/>
                  </a:schemeClr>
                </a:solidFill>
                <a:latin typeface="Arial (Body)"/>
                <a:cs typeface="Arial" panose="020B0604020202020204" pitchFamily="34" charset="0"/>
              </a:rPr>
              <a:t>.</a:t>
            </a:r>
            <a:r>
              <a:rPr lang="en-US" sz="4000" b="1" dirty="0">
                <a:solidFill>
                  <a:schemeClr val="accent5">
                    <a:lumMod val="75000"/>
                  </a:schemeClr>
                </a:solidFill>
                <a:latin typeface="Arial (Body)"/>
                <a:cs typeface="Arial" panose="020B0604020202020204" pitchFamily="34" charset="0"/>
              </a:rPr>
              <a:t>43</a:t>
            </a:r>
            <a:r>
              <a:rPr lang="vi-VN" sz="4000" b="1" dirty="0">
                <a:solidFill>
                  <a:schemeClr val="accent5">
                    <a:lumMod val="75000"/>
                  </a:schemeClr>
                </a:solidFill>
                <a:latin typeface="Arial (Body)"/>
                <a:cs typeface="Arial" panose="020B0604020202020204" pitchFamily="34" charset="0"/>
              </a:rPr>
              <a:t>) </a:t>
            </a:r>
            <a:r>
              <a:rPr lang="pt-BR" sz="4000" dirty="0">
                <a:latin typeface="Arial" panose="020B0604020202020204" pitchFamily="34" charset="0"/>
                <a:ea typeface="Times New Roman" panose="02020603050405020304" pitchFamily="18" charset="0"/>
              </a:rPr>
              <a:t>Một nhà máy sản xuất xi măng mỗi ngày đều sản xuất được 100 tấn xi măng. Lượng xi măng tồn trong kho của nhà máy là 300 tấn. Hỏi nhà máy đó cần sản xuất trong ít nhất bao nhiêu ngày để có thể xuất đi 15 300 tấn xi măng (tính cả lượng xi măng tồn trong kho)?</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34C08B3-6950-5F38-65E3-DCAC5D4A3360}"/>
              </a:ext>
            </a:extLst>
          </p:cNvPr>
          <p:cNvSpPr txBox="1"/>
          <p:nvPr/>
        </p:nvSpPr>
        <p:spPr>
          <a:xfrm>
            <a:off x="8382000" y="4804946"/>
            <a:ext cx="1524000" cy="677108"/>
          </a:xfrm>
          <a:prstGeom prst="rect">
            <a:avLst/>
          </a:prstGeom>
          <a:noFill/>
        </p:spPr>
        <p:txBody>
          <a:bodyPr wrap="square" rtlCol="0">
            <a:spAutoFit/>
          </a:bodyPr>
          <a:lstStyle/>
          <a:p>
            <a:pPr algn="ctr"/>
            <a:r>
              <a:rPr lang="vi-VN" sz="3800" b="1" u="sng" dirty="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745E2E1-E9DD-0E21-53E4-469C6EC176DD}"/>
                  </a:ext>
                </a:extLst>
              </p:cNvPr>
              <p:cNvSpPr txBox="1"/>
              <p:nvPr/>
            </p:nvSpPr>
            <p:spPr>
              <a:xfrm>
                <a:off x="1518118" y="5485151"/>
                <a:ext cx="15843222" cy="4136069"/>
              </a:xfrm>
              <a:prstGeom prst="rect">
                <a:avLst/>
              </a:prstGeom>
              <a:noFill/>
            </p:spPr>
            <p:txBody>
              <a:bodyPr wrap="square">
                <a:spAutoFit/>
              </a:bodyPr>
              <a:lstStyle/>
              <a:p>
                <a:pPr algn="just">
                  <a:lnSpc>
                    <a:spcPct val="15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Gọi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sản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xuất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xi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măng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nhà</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ℕ</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Khối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xi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măng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cả</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xi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măng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tồn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 </a:t>
                </a:r>
              </a:p>
              <a:p>
                <a:pPr algn="ctr">
                  <a:lnSpc>
                    <a:spcPct val="150000"/>
                  </a:lnSpc>
                  <a:spcBef>
                    <a:spcPts val="600"/>
                  </a:spcBef>
                  <a:spcAft>
                    <a:spcPts val="600"/>
                  </a:spcAft>
                </a:pP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100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+300 </m:t>
                    </m:r>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tấn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Theo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bất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100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+300≥15 300</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D745E2E1-E9DD-0E21-53E4-469C6EC176DD}"/>
                  </a:ext>
                </a:extLst>
              </p:cNvPr>
              <p:cNvSpPr txBox="1">
                <a:spLocks noRot="1" noChangeAspect="1" noMove="1" noResize="1" noEditPoints="1" noAdjustHandles="1" noChangeArrowheads="1" noChangeShapeType="1" noTextEdit="1"/>
              </p:cNvSpPr>
              <p:nvPr/>
            </p:nvSpPr>
            <p:spPr>
              <a:xfrm>
                <a:off x="1518118" y="5485151"/>
                <a:ext cx="15843222" cy="4136069"/>
              </a:xfrm>
              <a:prstGeom prst="rect">
                <a:avLst/>
              </a:prstGeom>
              <a:blipFill>
                <a:blip r:embed="rId5"/>
                <a:stretch>
                  <a:fillRect l="-1347" b="-5457"/>
                </a:stretch>
              </a:blipFill>
            </p:spPr>
            <p:txBody>
              <a:bodyPr/>
              <a:lstStyle/>
              <a:p>
                <a:r>
                  <a:rPr lang="en-US">
                    <a:noFill/>
                  </a:rPr>
                  <a:t> </a:t>
                </a:r>
              </a:p>
            </p:txBody>
          </p:sp>
        </mc:Fallback>
      </mc:AlternateContent>
    </p:spTree>
    <p:extLst>
      <p:ext uri="{BB962C8B-B14F-4D97-AF65-F5344CB8AC3E}">
        <p14:creationId xmlns:p14="http://schemas.microsoft.com/office/powerpoint/2010/main" val="4062458229"/>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0" name="Freeform 20"/>
          <p:cNvSpPr/>
          <p:nvPr/>
        </p:nvSpPr>
        <p:spPr>
          <a:xfrm rot="-1085547">
            <a:off x="648396" y="8926188"/>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3">
              <a:extLst>
                <a:ext uri="{96DAC541-7B7A-43D3-8B79-37D633B846F1}">
                  <asvg:svgBlip xmlns:asvg="http://schemas.microsoft.com/office/drawing/2016/SVG/main" r:embed="rId4"/>
                </a:ext>
              </a:extLst>
            </a:blip>
            <a:stretch>
              <a:fillRect r="-97556" b="-36756"/>
            </a:stretch>
          </a:blipFill>
        </p:spPr>
        <p:txBody>
          <a:bodyPr/>
          <a:lstStyle/>
          <a:p>
            <a:endParaRPr lang="en-US"/>
          </a:p>
        </p:txBody>
      </p:sp>
      <p:sp>
        <p:nvSpPr>
          <p:cNvPr id="6" name="TextBox 5">
            <a:extLst>
              <a:ext uri="{FF2B5EF4-FFF2-40B4-BE49-F238E27FC236}">
                <a16:creationId xmlns:a16="http://schemas.microsoft.com/office/drawing/2014/main" id="{234C08B3-6950-5F38-65E3-DCAC5D4A3360}"/>
              </a:ext>
            </a:extLst>
          </p:cNvPr>
          <p:cNvSpPr txBox="1"/>
          <p:nvPr/>
        </p:nvSpPr>
        <p:spPr>
          <a:xfrm>
            <a:off x="8382000" y="952500"/>
            <a:ext cx="1524000" cy="677108"/>
          </a:xfrm>
          <a:prstGeom prst="rect">
            <a:avLst/>
          </a:prstGeom>
          <a:noFill/>
        </p:spPr>
        <p:txBody>
          <a:bodyPr wrap="square" rtlCol="0">
            <a:spAutoFit/>
          </a:bodyPr>
          <a:lstStyle/>
          <a:p>
            <a:pPr algn="ctr"/>
            <a:r>
              <a:rPr lang="vi-VN" sz="3800" b="1" u="sng" dirty="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745E2E1-E9DD-0E21-53E4-469C6EC176DD}"/>
                  </a:ext>
                </a:extLst>
              </p:cNvPr>
              <p:cNvSpPr txBox="1"/>
              <p:nvPr/>
            </p:nvSpPr>
            <p:spPr>
              <a:xfrm>
                <a:off x="1676254" y="1848778"/>
                <a:ext cx="15084411" cy="7675499"/>
              </a:xfrm>
              <a:prstGeom prst="rect">
                <a:avLst/>
              </a:prstGeom>
              <a:noFill/>
            </p:spPr>
            <p:txBody>
              <a:bodyPr wrap="square">
                <a:spAutoFit/>
              </a:bodyPr>
              <a:lstStyle/>
              <a:p>
                <a:pPr algn="just">
                  <a:lnSpc>
                    <a:spcPct val="20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Giải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bất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100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+300≥15 300</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100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≥15 000</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≥150</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nhà</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cần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sản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xuất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ít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150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để</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xuất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15 300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tấn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xi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măng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cả</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xi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măng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tồn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D745E2E1-E9DD-0E21-53E4-469C6EC176DD}"/>
                  </a:ext>
                </a:extLst>
              </p:cNvPr>
              <p:cNvSpPr txBox="1">
                <a:spLocks noRot="1" noChangeAspect="1" noMove="1" noResize="1" noEditPoints="1" noAdjustHandles="1" noChangeArrowheads="1" noChangeShapeType="1" noTextEdit="1"/>
              </p:cNvSpPr>
              <p:nvPr/>
            </p:nvSpPr>
            <p:spPr>
              <a:xfrm>
                <a:off x="1676254" y="1848778"/>
                <a:ext cx="15084411" cy="7675499"/>
              </a:xfrm>
              <a:prstGeom prst="rect">
                <a:avLst/>
              </a:prstGeom>
              <a:blipFill>
                <a:blip r:embed="rId5"/>
                <a:stretch>
                  <a:fillRect l="-1455" r="-1415" b="-2462"/>
                </a:stretch>
              </a:blipFill>
            </p:spPr>
            <p:txBody>
              <a:bodyPr/>
              <a:lstStyle/>
              <a:p>
                <a:r>
                  <a:rPr lang="en-US">
                    <a:noFill/>
                  </a:rPr>
                  <a:t> </a:t>
                </a:r>
              </a:p>
            </p:txBody>
          </p:sp>
        </mc:Fallback>
      </mc:AlternateContent>
    </p:spTree>
    <p:extLst>
      <p:ext uri="{BB962C8B-B14F-4D97-AF65-F5344CB8AC3E}">
        <p14:creationId xmlns:p14="http://schemas.microsoft.com/office/powerpoint/2010/main" val="3382479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6" name="TextBox 25"/>
          <p:cNvSpPr txBox="1"/>
          <p:nvPr/>
        </p:nvSpPr>
        <p:spPr>
          <a:xfrm>
            <a:off x="1123950" y="1492180"/>
            <a:ext cx="16040100" cy="7302640"/>
          </a:xfrm>
          <a:prstGeom prst="rect">
            <a:avLst/>
          </a:prstGeom>
          <a:noFill/>
        </p:spPr>
        <p:txBody>
          <a:bodyPr wrap="square" rtlCol="0">
            <a:spAutoFit/>
          </a:bodyPr>
          <a:lstStyle/>
          <a:p>
            <a:pPr algn="just">
              <a:lnSpc>
                <a:spcPct val="200000"/>
              </a:lnSpc>
              <a:spcAft>
                <a:spcPts val="800"/>
              </a:spcAft>
            </a:pPr>
            <a:r>
              <a:rPr lang="vi-VN" sz="4000" b="1" dirty="0">
                <a:solidFill>
                  <a:schemeClr val="accent5">
                    <a:lumMod val="75000"/>
                  </a:schemeClr>
                </a:solidFill>
                <a:latin typeface="Arial (Body)"/>
                <a:cs typeface="Arial" panose="020B0604020202020204" pitchFamily="34" charset="0"/>
              </a:rPr>
              <a:t>Bài </a:t>
            </a:r>
            <a:r>
              <a:rPr lang="en-US" sz="4000" b="1" dirty="0">
                <a:solidFill>
                  <a:schemeClr val="accent5">
                    <a:lumMod val="75000"/>
                  </a:schemeClr>
                </a:solidFill>
                <a:latin typeface="Arial (Body)"/>
                <a:cs typeface="Arial" panose="020B0604020202020204" pitchFamily="34" charset="0"/>
              </a:rPr>
              <a:t>10</a:t>
            </a:r>
            <a:r>
              <a:rPr lang="vi-VN" sz="4000" b="1" dirty="0">
                <a:solidFill>
                  <a:schemeClr val="accent5">
                    <a:lumMod val="75000"/>
                  </a:schemeClr>
                </a:solidFill>
                <a:latin typeface="Arial (Body)"/>
                <a:cs typeface="Arial" panose="020B0604020202020204" pitchFamily="34" charset="0"/>
              </a:rPr>
              <a:t> (SGK - </a:t>
            </a:r>
            <a:r>
              <a:rPr lang="vi-VN" sz="4000" b="1" dirty="0" err="1">
                <a:solidFill>
                  <a:schemeClr val="accent5">
                    <a:lumMod val="75000"/>
                  </a:schemeClr>
                </a:solidFill>
                <a:latin typeface="Arial (Body)"/>
                <a:cs typeface="Arial" panose="020B0604020202020204" pitchFamily="34" charset="0"/>
              </a:rPr>
              <a:t>tr</a:t>
            </a:r>
            <a:r>
              <a:rPr lang="vi-VN" sz="4000" b="1" dirty="0">
                <a:solidFill>
                  <a:schemeClr val="accent5">
                    <a:lumMod val="75000"/>
                  </a:schemeClr>
                </a:solidFill>
                <a:latin typeface="Arial (Body)"/>
                <a:cs typeface="Arial" panose="020B0604020202020204" pitchFamily="34" charset="0"/>
              </a:rPr>
              <a:t>.</a:t>
            </a:r>
            <a:r>
              <a:rPr lang="en-US" sz="4000" b="1" dirty="0">
                <a:solidFill>
                  <a:schemeClr val="accent5">
                    <a:lumMod val="75000"/>
                  </a:schemeClr>
                </a:solidFill>
                <a:latin typeface="Arial (Body)"/>
                <a:cs typeface="Arial" panose="020B0604020202020204" pitchFamily="34" charset="0"/>
              </a:rPr>
              <a:t>43</a:t>
            </a:r>
            <a:r>
              <a:rPr lang="vi-VN" sz="4000" b="1" dirty="0">
                <a:solidFill>
                  <a:schemeClr val="accent5">
                    <a:lumMod val="75000"/>
                  </a:schemeClr>
                </a:solidFill>
                <a:latin typeface="Arial (Body)"/>
                <a:cs typeface="Arial" panose="020B0604020202020204" pitchFamily="34" charset="0"/>
              </a:rPr>
              <a:t>)</a:t>
            </a:r>
            <a:r>
              <a:rPr lang="pt-BR" sz="4000" dirty="0">
                <a:latin typeface="Arial" panose="020B0604020202020204" pitchFamily="34" charset="0"/>
                <a:ea typeface="Times New Roman" panose="02020603050405020304" pitchFamily="18" charset="0"/>
              </a:rPr>
              <a:t> Đến ngày 31/12/2022, gia đình bác Hoa đã tiết kiệm được số tiền là 250 triệu đồng. Sau thời điểm đó, mỗi tháng gia đình bác Hoa đều tiết kiệm được 10 triệu đồng. Gia đình bác Hoa dự định mua một chiếc ô tô tải nhỏ để vận chuyển hàng hóa với giá tối thiểu là 370 triệu đồng. Hỏi sau ít nhất bao nhiêu tháng gia đình bác Hoa có thể mua được chiếc ô tô tải đó bằng số tiền tiết kiệm được?</a:t>
            </a:r>
            <a:r>
              <a:rPr lang="vi-VN" sz="4000" b="1" dirty="0">
                <a:solidFill>
                  <a:schemeClr val="accent5">
                    <a:lumMod val="75000"/>
                  </a:schemeClr>
                </a:solidFill>
                <a:latin typeface="Arial (Body)"/>
                <a:cs typeface="Arial" panose="020B0604020202020204" pitchFamily="34" charset="0"/>
              </a:rPr>
              <a:t> </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05120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269551" y="184487"/>
            <a:ext cx="17545596" cy="9819648"/>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6" name="TextBox 5">
            <a:extLst>
              <a:ext uri="{FF2B5EF4-FFF2-40B4-BE49-F238E27FC236}">
                <a16:creationId xmlns:a16="http://schemas.microsoft.com/office/drawing/2014/main" id="{D80FF83B-FF02-DFD6-4773-9A68BA724190}"/>
              </a:ext>
            </a:extLst>
          </p:cNvPr>
          <p:cNvSpPr txBox="1"/>
          <p:nvPr/>
        </p:nvSpPr>
        <p:spPr>
          <a:xfrm>
            <a:off x="328740" y="429132"/>
            <a:ext cx="1524000" cy="677108"/>
          </a:xfrm>
          <a:prstGeom prst="rect">
            <a:avLst/>
          </a:prstGeom>
          <a:noFill/>
        </p:spPr>
        <p:txBody>
          <a:bodyPr wrap="square" rtlCol="0">
            <a:spAutoFit/>
          </a:bodyPr>
          <a:lstStyle/>
          <a:p>
            <a:pPr algn="ctr"/>
            <a:r>
              <a:rPr lang="vi-VN" sz="3800" b="1" u="sng" dirty="0">
                <a:solidFill>
                  <a:srgbClr val="C00000"/>
                </a:solidFill>
                <a:latin typeface="Arial" panose="020B0604020202020204" pitchFamily="34" charset="0"/>
                <a:cs typeface="Arial" panose="020B0604020202020204" pitchFamily="34" charset="0"/>
              </a:rPr>
              <a:t>Giải</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73AD531-25D6-6488-BE31-5498E2B13587}"/>
                  </a:ext>
                </a:extLst>
              </p:cNvPr>
              <p:cNvSpPr txBox="1"/>
              <p:nvPr/>
            </p:nvSpPr>
            <p:spPr>
              <a:xfrm>
                <a:off x="685800" y="341159"/>
                <a:ext cx="16840200" cy="9604681"/>
              </a:xfrm>
              <a:prstGeom prst="rect">
                <a:avLst/>
              </a:prstGeom>
              <a:noFill/>
            </p:spPr>
            <p:txBody>
              <a:bodyPr wrap="square">
                <a:spAutoFit/>
              </a:bodyPr>
              <a:lstStyle/>
              <a:p>
                <a:pPr algn="just">
                  <a:lnSpc>
                    <a:spcPct val="150000"/>
                  </a:lnSpc>
                  <a:spcBef>
                    <a:spcPts val="600"/>
                  </a:spcBef>
                  <a:spcAft>
                    <a:spcPts val="600"/>
                  </a:spcAft>
                </a:pP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tháng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thời</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đình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Hoa</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mua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ô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tô</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tải</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tiết</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kiệm</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đình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Hoa</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tiết</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kiệm</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 </a:t>
                </a: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250+10</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Theo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đề</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bất</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250+10</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≥370</m:t>
                    </m:r>
                  </m:oMath>
                </a14:m>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Giải</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bất</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250+10</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≥370</m:t>
                      </m:r>
                    </m:oMath>
                  </m:oMathPara>
                </a14:m>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≥120</m:t>
                      </m:r>
                    </m:oMath>
                  </m:oMathPara>
                </a14:m>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≥12</m:t>
                      </m:r>
                    </m:oMath>
                  </m:oMathPara>
                </a14:m>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sau</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ít</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12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tháng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đình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Hoa</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mua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ô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tô</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tải</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tiết</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kiệm</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D73AD531-25D6-6488-BE31-5498E2B13587}"/>
                  </a:ext>
                </a:extLst>
              </p:cNvPr>
              <p:cNvSpPr txBox="1">
                <a:spLocks noRot="1" noChangeAspect="1" noMove="1" noResize="1" noEditPoints="1" noAdjustHandles="1" noChangeArrowheads="1" noChangeShapeType="1" noTextEdit="1"/>
              </p:cNvSpPr>
              <p:nvPr/>
            </p:nvSpPr>
            <p:spPr>
              <a:xfrm>
                <a:off x="685800" y="341159"/>
                <a:ext cx="16840200" cy="9604681"/>
              </a:xfrm>
              <a:prstGeom prst="rect">
                <a:avLst/>
              </a:prstGeom>
              <a:blipFill>
                <a:blip r:embed="rId2"/>
                <a:stretch>
                  <a:fillRect l="-1195" r="-1159" b="-1523"/>
                </a:stretch>
              </a:blipFill>
            </p:spPr>
            <p:txBody>
              <a:bodyPr/>
              <a:lstStyle/>
              <a:p>
                <a:r>
                  <a:rPr lang="en-US">
                    <a:noFill/>
                  </a:rPr>
                  <a:t> </a:t>
                </a:r>
              </a:p>
            </p:txBody>
          </p:sp>
        </mc:Fallback>
      </mc:AlternateContent>
    </p:spTree>
    <p:extLst>
      <p:ext uri="{BB962C8B-B14F-4D97-AF65-F5344CB8AC3E}">
        <p14:creationId xmlns:p14="http://schemas.microsoft.com/office/powerpoint/2010/main" val="40770900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256902" y="233676"/>
            <a:ext cx="17774196" cy="9819648"/>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mc:Choice xmlns:a14="http://schemas.microsoft.com/office/drawing/2010/main" Requires="a14">
          <p:sp>
            <p:nvSpPr>
              <p:cNvPr id="55" name="Rectangle 54"/>
              <p:cNvSpPr/>
              <p:nvPr/>
            </p:nvSpPr>
            <p:spPr>
              <a:xfrm>
                <a:off x="457200" y="291337"/>
                <a:ext cx="17297399" cy="4425635"/>
              </a:xfrm>
              <a:prstGeom prst="rect">
                <a:avLst/>
              </a:prstGeom>
            </p:spPr>
            <p:txBody>
              <a:bodyPr wrap="square">
                <a:spAutoFit/>
              </a:bodyPr>
              <a:lstStyle/>
              <a:p>
                <a:pPr algn="just">
                  <a:lnSpc>
                    <a:spcPct val="150000"/>
                  </a:lnSpc>
                  <a:spcAft>
                    <a:spcPts val="800"/>
                  </a:spcAft>
                </a:pPr>
                <a:r>
                  <a:rPr lang="vi-VN" sz="3600" b="1" dirty="0">
                    <a:solidFill>
                      <a:srgbClr val="002060"/>
                    </a:solidFill>
                    <a:latin typeface="Arial (Body)"/>
                    <a:cs typeface="Arial" panose="020B0604020202020204" pitchFamily="34" charset="0"/>
                  </a:rPr>
                  <a:t>Bài 1</a:t>
                </a:r>
                <a:r>
                  <a:rPr lang="en-US" sz="3600" b="1" dirty="0">
                    <a:solidFill>
                      <a:srgbClr val="002060"/>
                    </a:solidFill>
                    <a:latin typeface="Arial (Body)"/>
                    <a:cs typeface="Arial" panose="020B0604020202020204" pitchFamily="34" charset="0"/>
                  </a:rPr>
                  <a:t>1</a:t>
                </a:r>
                <a:r>
                  <a:rPr lang="vi-VN" sz="3600" b="1" dirty="0">
                    <a:solidFill>
                      <a:srgbClr val="002060"/>
                    </a:solidFill>
                    <a:latin typeface="Arial (Body)"/>
                    <a:cs typeface="Arial" panose="020B0604020202020204" pitchFamily="34" charset="0"/>
                  </a:rPr>
                  <a:t> (SGK - </a:t>
                </a:r>
                <a:r>
                  <a:rPr lang="vi-VN" sz="3600" b="1" dirty="0" err="1">
                    <a:solidFill>
                      <a:srgbClr val="002060"/>
                    </a:solidFill>
                    <a:latin typeface="Arial (Body)"/>
                    <a:cs typeface="Arial" panose="020B0604020202020204" pitchFamily="34" charset="0"/>
                  </a:rPr>
                  <a:t>tr</a:t>
                </a:r>
                <a:r>
                  <a:rPr lang="vi-VN" sz="3600" b="1" dirty="0">
                    <a:solidFill>
                      <a:srgbClr val="002060"/>
                    </a:solidFill>
                    <a:latin typeface="Arial (Body)"/>
                    <a:cs typeface="Arial" panose="020B0604020202020204" pitchFamily="34" charset="0"/>
                  </a:rPr>
                  <a:t>.</a:t>
                </a:r>
                <a:r>
                  <a:rPr lang="en-US" sz="3600" b="1" dirty="0">
                    <a:solidFill>
                      <a:srgbClr val="002060"/>
                    </a:solidFill>
                    <a:latin typeface="Arial (Body)"/>
                    <a:cs typeface="Arial" panose="020B0604020202020204" pitchFamily="34" charset="0"/>
                  </a:rPr>
                  <a:t>42</a:t>
                </a:r>
                <a:r>
                  <a:rPr lang="vi-VN" sz="3600" b="1" dirty="0">
                    <a:solidFill>
                      <a:srgbClr val="002060"/>
                    </a:solidFill>
                    <a:latin typeface="Arial (Body)"/>
                    <a:cs typeface="Arial" panose="020B0604020202020204" pitchFamily="34" charset="0"/>
                  </a:rPr>
                  <a:t>) </a:t>
                </a:r>
                <a:r>
                  <a:rPr lang="pt-BR" sz="3600" dirty="0">
                    <a:latin typeface="Arial" panose="020B0604020202020204" pitchFamily="34" charset="0"/>
                    <a:ea typeface="Times New Roman" panose="02020603050405020304" pitchFamily="18" charset="0"/>
                  </a:rPr>
                  <a:t>Chỉ số khối cơ thể BMI cho phép đánh giá thể trạng của một người là  gầy, bình thường hay béo. Chỉ số khối cơ thể của một người được tính theo công thức sau: </a:t>
                </a:r>
                <a14:m>
                  <m:oMath xmlns:m="http://schemas.openxmlformats.org/officeDocument/2006/math">
                    <m:r>
                      <a:rPr lang="pt-BR" sz="3600" i="1">
                        <a:latin typeface="Cambria Math" panose="02040503050406030204" pitchFamily="18" charset="0"/>
                        <a:ea typeface="Times New Roman" panose="02020603050405020304" pitchFamily="18" charset="0"/>
                        <a:cs typeface="Arial" panose="020B0604020202020204" pitchFamily="34" charset="0"/>
                      </a:rPr>
                      <m:t>𝐵𝑀𝐼</m:t>
                    </m:r>
                    <m:r>
                      <a:rPr lang="pt-BR" sz="3600" i="1">
                        <a:latin typeface="Cambria Math" panose="02040503050406030204" pitchFamily="18" charset="0"/>
                        <a:ea typeface="Times New Roman" panose="020206030504050203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Arial" panose="020B0604020202020204" pitchFamily="34" charset="0"/>
                          </a:rPr>
                        </m:ctrlPr>
                      </m:fPr>
                      <m:num>
                        <m:r>
                          <a:rPr lang="pt-BR" sz="3600" i="1">
                            <a:latin typeface="Cambria Math" panose="02040503050406030204" pitchFamily="18" charset="0"/>
                            <a:ea typeface="Times New Roman" panose="02020603050405020304" pitchFamily="18" charset="0"/>
                            <a:cs typeface="Arial" panose="020B0604020202020204" pitchFamily="34" charset="0"/>
                          </a:rPr>
                          <m:t>𝑚</m:t>
                        </m:r>
                      </m:num>
                      <m:den>
                        <m:sSup>
                          <m:sSupPr>
                            <m:ctrlPr>
                              <a:rPr lang="en-US" sz="3600" i="1">
                                <a:latin typeface="Cambria Math" panose="02040503050406030204" pitchFamily="18" charset="0"/>
                                <a:ea typeface="Times New Roman" panose="02020603050405020304" pitchFamily="18" charset="0"/>
                                <a:cs typeface="Arial" panose="020B0604020202020204" pitchFamily="34" charset="0"/>
                              </a:rPr>
                            </m:ctrlPr>
                          </m:sSupPr>
                          <m:e>
                            <m:r>
                              <a:rPr lang="pt-BR" sz="3600" i="1">
                                <a:latin typeface="Cambria Math" panose="02040503050406030204" pitchFamily="18" charset="0"/>
                                <a:ea typeface="Times New Roman" panose="02020603050405020304" pitchFamily="18" charset="0"/>
                                <a:cs typeface="Arial" panose="020B0604020202020204" pitchFamily="34" charset="0"/>
                              </a:rPr>
                              <m:t>h</m:t>
                            </m:r>
                          </m:e>
                          <m:sup>
                            <m:r>
                              <a:rPr lang="pt-BR" sz="3600" i="1">
                                <a:latin typeface="Cambria Math" panose="02040503050406030204" pitchFamily="18" charset="0"/>
                                <a:ea typeface="Times New Roman" panose="02020603050405020304" pitchFamily="18" charset="0"/>
                                <a:cs typeface="Arial" panose="020B0604020202020204" pitchFamily="34" charset="0"/>
                              </a:rPr>
                              <m:t>2</m:t>
                            </m:r>
                          </m:sup>
                        </m:sSup>
                      </m:den>
                    </m:f>
                  </m:oMath>
                </a14:m>
                <a:r>
                  <a:rPr lang="pt-BR" sz="3600" dirty="0">
                    <a:latin typeface="Arial" panose="020B0604020202020204" pitchFamily="34" charset="0"/>
                    <a:ea typeface="Times New Roman" panose="02020603050405020304" pitchFamily="18" charset="0"/>
                  </a:rPr>
                  <a:t>, trong đó </a:t>
                </a:r>
                <a14:m>
                  <m:oMath xmlns:m="http://schemas.openxmlformats.org/officeDocument/2006/math">
                    <m:r>
                      <a:rPr lang="pt-BR" sz="3600" i="1">
                        <a:latin typeface="Cambria Math" panose="02040503050406030204" pitchFamily="18" charset="0"/>
                        <a:ea typeface="Times New Roman" panose="02020603050405020304" pitchFamily="18" charset="0"/>
                        <a:cs typeface="Arial" panose="020B0604020202020204" pitchFamily="34" charset="0"/>
                      </a:rPr>
                      <m:t>𝑚</m:t>
                    </m:r>
                  </m:oMath>
                </a14:m>
                <a:r>
                  <a:rPr lang="pt-BR" sz="3600" dirty="0">
                    <a:latin typeface="Arial" panose="020B0604020202020204" pitchFamily="34" charset="0"/>
                    <a:ea typeface="Times New Roman" panose="02020603050405020304" pitchFamily="18" charset="0"/>
                  </a:rPr>
                  <a:t> là khối lượng cơ thể tính theo kilôgam, </a:t>
                </a:r>
                <a14:m>
                  <m:oMath xmlns:m="http://schemas.openxmlformats.org/officeDocument/2006/math">
                    <m:r>
                      <a:rPr lang="pt-BR" sz="3600" i="1">
                        <a:latin typeface="Cambria Math" panose="02040503050406030204" pitchFamily="18" charset="0"/>
                        <a:ea typeface="Times New Roman" panose="02020603050405020304" pitchFamily="18" charset="0"/>
                        <a:cs typeface="Arial" panose="020B0604020202020204" pitchFamily="34" charset="0"/>
                      </a:rPr>
                      <m:t>h</m:t>
                    </m:r>
                  </m:oMath>
                </a14:m>
                <a:r>
                  <a:rPr lang="pt-BR" sz="3600" dirty="0">
                    <a:latin typeface="Arial" panose="020B0604020202020204" pitchFamily="34" charset="0"/>
                    <a:ea typeface="Times New Roman" panose="02020603050405020304" pitchFamily="18" charset="0"/>
                  </a:rPr>
                  <a:t> là chiều cao tính theo mét. Dưới đây là bảng đánh giá thể trạng ở người lớn theo chỉ số BMI đối với khu vực châu Á – Thái Bình Dương:</a:t>
                </a:r>
                <a:endParaRPr lang="en-US" sz="3600" kern="100" dirty="0">
                  <a:latin typeface="Arial (Body)"/>
                  <a:ea typeface="Calibri" panose="020F0502020204030204" pitchFamily="34" charset="0"/>
                  <a:cs typeface="Times New Roman" panose="02020603050405020304" pitchFamily="18" charset="0"/>
                </a:endParaRPr>
              </a:p>
            </p:txBody>
          </p:sp>
        </mc:Choice>
        <mc:Fallback>
          <p:sp>
            <p:nvSpPr>
              <p:cNvPr id="55" name="Rectangle 54"/>
              <p:cNvSpPr>
                <a:spLocks noRot="1" noChangeAspect="1" noMove="1" noResize="1" noEditPoints="1" noAdjustHandles="1" noChangeArrowheads="1" noChangeShapeType="1" noTextEdit="1"/>
              </p:cNvSpPr>
              <p:nvPr/>
            </p:nvSpPr>
            <p:spPr>
              <a:xfrm>
                <a:off x="457200" y="291337"/>
                <a:ext cx="17297399" cy="4425635"/>
              </a:xfrm>
              <a:prstGeom prst="rect">
                <a:avLst/>
              </a:prstGeom>
              <a:blipFill>
                <a:blip r:embed="rId3"/>
                <a:stretch>
                  <a:fillRect l="-1057" r="-1057" b="-42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BC5868B9-E4BC-4B21-1FB7-334B55BACCE1}"/>
                  </a:ext>
                </a:extLst>
              </p:cNvPr>
              <p:cNvGraphicFramePr>
                <a:graphicFrameLocks noGrp="1"/>
              </p:cNvGraphicFramePr>
              <p:nvPr>
                <p:extLst>
                  <p:ext uri="{D42A27DB-BD31-4B8C-83A1-F6EECF244321}">
                    <p14:modId xmlns:p14="http://schemas.microsoft.com/office/powerpoint/2010/main" val="2527099505"/>
                  </p:ext>
                </p:extLst>
              </p:nvPr>
            </p:nvGraphicFramePr>
            <p:xfrm>
              <a:off x="457200" y="4716972"/>
              <a:ext cx="17297400" cy="5166996"/>
            </p:xfrm>
            <a:graphic>
              <a:graphicData uri="http://schemas.openxmlformats.org/drawingml/2006/table">
                <a:tbl>
                  <a:tblPr firstRow="1" firstCol="1" bandRow="1"/>
                  <a:tblGrid>
                    <a:gridCol w="8648700">
                      <a:extLst>
                        <a:ext uri="{9D8B030D-6E8A-4147-A177-3AD203B41FA5}">
                          <a16:colId xmlns:a16="http://schemas.microsoft.com/office/drawing/2014/main" val="3130978723"/>
                        </a:ext>
                      </a:extLst>
                    </a:gridCol>
                    <a:gridCol w="8648700">
                      <a:extLst>
                        <a:ext uri="{9D8B030D-6E8A-4147-A177-3AD203B41FA5}">
                          <a16:colId xmlns:a16="http://schemas.microsoft.com/office/drawing/2014/main" val="3639544455"/>
                        </a:ext>
                      </a:extLst>
                    </a:gridCol>
                  </a:tblGrid>
                  <a:tr h="461634">
                    <a:tc>
                      <a:txBody>
                        <a:bodyPr/>
                        <a:lstStyle/>
                        <a:p>
                          <a:pPr algn="ctr">
                            <a:lnSpc>
                              <a:spcPct val="150000"/>
                            </a:lnSpc>
                            <a:spcAft>
                              <a:spcPts val="800"/>
                            </a:spcAft>
                          </a:pPr>
                          <a:r>
                            <a:rPr lang="pt-BR" sz="3600" kern="100">
                              <a:effectLst/>
                              <a:latin typeface="Arial" panose="020B0604020202020204" pitchFamily="34" charset="0"/>
                              <a:ea typeface="Times New Roman" panose="02020603050405020304" pitchFamily="18" charset="0"/>
                              <a:cs typeface="Times New Roman" panose="02020603050405020304" pitchFamily="18" charset="0"/>
                            </a:rPr>
                            <a:t>Nam</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pPr>
                          <a:r>
                            <a:rPr lang="pt-BR" sz="3600" kern="100" dirty="0">
                              <a:effectLst/>
                              <a:latin typeface="Arial" panose="020B0604020202020204" pitchFamily="34" charset="0"/>
                              <a:ea typeface="Times New Roman" panose="02020603050405020304" pitchFamily="18" charset="0"/>
                              <a:cs typeface="Times New Roman" panose="02020603050405020304" pitchFamily="18" charset="0"/>
                            </a:rPr>
                            <a:t>Nữ</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923706"/>
                      </a:ext>
                    </a:extLst>
                  </a:tr>
                  <a:tr h="3729366">
                    <a:tc>
                      <a:txBody>
                        <a:bodyPr/>
                        <a:lstStyle/>
                        <a:p>
                          <a:pPr algn="just">
                            <a:lnSpc>
                              <a:spcPct val="150000"/>
                            </a:lnSpc>
                            <a:spcAft>
                              <a:spcPts val="800"/>
                            </a:spcAft>
                          </a:pPr>
                          <a14:m>
                            <m:oMath xmlns:m="http://schemas.openxmlformats.org/officeDocument/2006/math">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&lt;20</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Gầy</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20≤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&lt;25</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Bình thường</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25≤</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&lt;30</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Béo phì độ I (nhẹ)</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30≤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&lt;40</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Béo phì độ II (trung bình)</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40≤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Béo phì độ III (nặng)</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800"/>
                            </a:spcAft>
                          </a:pPr>
                          <a14:m>
                            <m:oMath xmlns:m="http://schemas.openxmlformats.org/officeDocument/2006/math">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&lt;18</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Gầy</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18≤</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&lt;23</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Bình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thường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23≤</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&lt;30</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Béo</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phì</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I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nhẹ</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30≤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&lt;40</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Béo</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phì</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II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40≤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Béo</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phì</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III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nặng</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9415991"/>
                      </a:ext>
                    </a:extLst>
                  </a:tr>
                </a:tbl>
              </a:graphicData>
            </a:graphic>
          </p:graphicFrame>
        </mc:Choice>
        <mc:Fallback>
          <p:graphicFrame>
            <p:nvGraphicFramePr>
              <p:cNvPr id="8" name="Table 7">
                <a:extLst>
                  <a:ext uri="{FF2B5EF4-FFF2-40B4-BE49-F238E27FC236}">
                    <a16:creationId xmlns:a16="http://schemas.microsoft.com/office/drawing/2014/main" id="{BC5868B9-E4BC-4B21-1FB7-334B55BACCE1}"/>
                  </a:ext>
                </a:extLst>
              </p:cNvPr>
              <p:cNvGraphicFramePr>
                <a:graphicFrameLocks noGrp="1"/>
              </p:cNvGraphicFramePr>
              <p:nvPr>
                <p:extLst>
                  <p:ext uri="{D42A27DB-BD31-4B8C-83A1-F6EECF244321}">
                    <p14:modId xmlns:p14="http://schemas.microsoft.com/office/powerpoint/2010/main" val="2527099505"/>
                  </p:ext>
                </p:extLst>
              </p:nvPr>
            </p:nvGraphicFramePr>
            <p:xfrm>
              <a:off x="457200" y="4716972"/>
              <a:ext cx="17297400" cy="5166996"/>
            </p:xfrm>
            <a:graphic>
              <a:graphicData uri="http://schemas.openxmlformats.org/drawingml/2006/table">
                <a:tbl>
                  <a:tblPr firstRow="1" firstCol="1" bandRow="1"/>
                  <a:tblGrid>
                    <a:gridCol w="8648700">
                      <a:extLst>
                        <a:ext uri="{9D8B030D-6E8A-4147-A177-3AD203B41FA5}">
                          <a16:colId xmlns:a16="http://schemas.microsoft.com/office/drawing/2014/main" val="3130978723"/>
                        </a:ext>
                      </a:extLst>
                    </a:gridCol>
                    <a:gridCol w="8648700">
                      <a:extLst>
                        <a:ext uri="{9D8B030D-6E8A-4147-A177-3AD203B41FA5}">
                          <a16:colId xmlns:a16="http://schemas.microsoft.com/office/drawing/2014/main" val="3639544455"/>
                        </a:ext>
                      </a:extLst>
                    </a:gridCol>
                  </a:tblGrid>
                  <a:tr h="734378">
                    <a:tc>
                      <a:txBody>
                        <a:bodyPr/>
                        <a:lstStyle/>
                        <a:p>
                          <a:pPr algn="ctr">
                            <a:lnSpc>
                              <a:spcPct val="150000"/>
                            </a:lnSpc>
                            <a:spcAft>
                              <a:spcPts val="800"/>
                            </a:spcAft>
                          </a:pPr>
                          <a:r>
                            <a:rPr lang="pt-BR" sz="3600" kern="100">
                              <a:effectLst/>
                              <a:latin typeface="Arial" panose="020B0604020202020204" pitchFamily="34" charset="0"/>
                              <a:ea typeface="Times New Roman" panose="02020603050405020304" pitchFamily="18" charset="0"/>
                              <a:cs typeface="Times New Roman" panose="02020603050405020304" pitchFamily="18" charset="0"/>
                            </a:rPr>
                            <a:t>Nam</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pPr>
                          <a:r>
                            <a:rPr lang="pt-BR" sz="3600" kern="100" dirty="0">
                              <a:effectLst/>
                              <a:latin typeface="Arial" panose="020B0604020202020204" pitchFamily="34" charset="0"/>
                              <a:ea typeface="Times New Roman" panose="02020603050405020304" pitchFamily="18" charset="0"/>
                              <a:cs typeface="Times New Roman" panose="02020603050405020304" pitchFamily="18" charset="0"/>
                            </a:rPr>
                            <a:t>Nữ</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923706"/>
                      </a:ext>
                    </a:extLst>
                  </a:tr>
                  <a:tr h="4432618">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1" t="-16758" r="-100141" b="-5907"/>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141" t="-16758" r="-141" b="-5907"/>
                          </a:stretch>
                        </a:blipFill>
                      </a:tcPr>
                    </a:tc>
                    <a:extLst>
                      <a:ext uri="{0D108BD9-81ED-4DB2-BD59-A6C34878D82A}">
                        <a16:rowId xmlns:a16="http://schemas.microsoft.com/office/drawing/2014/main" val="769415991"/>
                      </a:ext>
                    </a:extLst>
                  </a:tr>
                </a:tbl>
              </a:graphicData>
            </a:graphic>
          </p:graphicFrame>
        </mc:Fallback>
      </mc:AlternateContent>
    </p:spTree>
    <p:extLst>
      <p:ext uri="{BB962C8B-B14F-4D97-AF65-F5344CB8AC3E}">
        <p14:creationId xmlns:p14="http://schemas.microsoft.com/office/powerpoint/2010/main" val="415825903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256902" y="233676"/>
            <a:ext cx="17774196" cy="9819648"/>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mc:Choice xmlns:a14="http://schemas.microsoft.com/office/drawing/2010/main" Requires="a14">
          <p:sp>
            <p:nvSpPr>
              <p:cNvPr id="55" name="Rectangle 54"/>
              <p:cNvSpPr/>
              <p:nvPr/>
            </p:nvSpPr>
            <p:spPr>
              <a:xfrm>
                <a:off x="495300" y="6623859"/>
                <a:ext cx="17297399" cy="3429465"/>
              </a:xfrm>
              <a:prstGeom prst="rect">
                <a:avLst/>
              </a:prstGeom>
            </p:spPr>
            <p:txBody>
              <a:bodyPr wrap="square">
                <a:spAutoFit/>
              </a:bodyPr>
              <a:lstStyle/>
              <a:p>
                <a:pPr algn="just">
                  <a:lnSpc>
                    <a:spcPct val="150000"/>
                  </a:lnSpc>
                  <a:spcAft>
                    <a:spcPts val="800"/>
                  </a:spcAft>
                </a:pPr>
                <a:r>
                  <a:rPr lang="en-US" sz="3600" kern="100" dirty="0">
                    <a:latin typeface="Arial" panose="020B0604020202020204" pitchFamily="34" charset="0"/>
                    <a:ea typeface="Times New Roman" panose="02020603050405020304" pitchFamily="18" charset="0"/>
                    <a:cs typeface="Times New Roman" panose="02020603050405020304" pitchFamily="18" charset="0"/>
                  </a:rPr>
                  <a:t>a)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Giả</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sử</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người</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đàn</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ông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1,68 </m:t>
                    </m:r>
                    <m:r>
                      <a:rPr lang="pt-BR" sz="36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lập</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về</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cân</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nặng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người</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dựa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đánh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trạng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36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kern="100" dirty="0">
                    <a:latin typeface="Arial" panose="020B0604020202020204" pitchFamily="34" charset="0"/>
                    <a:ea typeface="Times New Roman" panose="02020603050405020304" pitchFamily="18" charset="0"/>
                    <a:cs typeface="Times New Roman" panose="02020603050405020304" pitchFamily="18" charset="0"/>
                  </a:rPr>
                  <a:t>b)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Giả</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sử</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người</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phụ</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nữ</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600" i="1" kern="100">
                        <a:latin typeface="Cambria Math" panose="02040503050406030204" pitchFamily="18" charset="0"/>
                        <a:ea typeface="Times New Roman" panose="02020603050405020304" pitchFamily="18" charset="0"/>
                        <a:cs typeface="Arial" panose="020B0604020202020204" pitchFamily="34" charset="0"/>
                      </a:rPr>
                      <m:t>1,6 </m:t>
                    </m:r>
                    <m:r>
                      <a:rPr lang="pt-BR" sz="36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lập</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về</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chỉ</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cân</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nặng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người</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dựa</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bảng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đánh</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giá</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trạng</a:t>
                </a:r>
                <a:r>
                  <a:rPr lang="en-US" sz="3600" kern="100" dirty="0">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36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5" name="Rectangle 54"/>
              <p:cNvSpPr>
                <a:spLocks noRot="1" noChangeAspect="1" noMove="1" noResize="1" noEditPoints="1" noAdjustHandles="1" noChangeArrowheads="1" noChangeShapeType="1" noTextEdit="1"/>
              </p:cNvSpPr>
              <p:nvPr/>
            </p:nvSpPr>
            <p:spPr>
              <a:xfrm>
                <a:off x="495300" y="6623859"/>
                <a:ext cx="17297399" cy="3429465"/>
              </a:xfrm>
              <a:prstGeom prst="rect">
                <a:avLst/>
              </a:prstGeom>
              <a:blipFill>
                <a:blip r:embed="rId3"/>
                <a:stretch>
                  <a:fillRect l="-1057" r="-1057" b="-55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BC5868B9-E4BC-4B21-1FB7-334B55BACCE1}"/>
                  </a:ext>
                </a:extLst>
              </p:cNvPr>
              <p:cNvGraphicFramePr>
                <a:graphicFrameLocks noGrp="1"/>
              </p:cNvGraphicFramePr>
              <p:nvPr>
                <p:extLst>
                  <p:ext uri="{D42A27DB-BD31-4B8C-83A1-F6EECF244321}">
                    <p14:modId xmlns:p14="http://schemas.microsoft.com/office/powerpoint/2010/main" val="2246655552"/>
                  </p:ext>
                </p:extLst>
              </p:nvPr>
            </p:nvGraphicFramePr>
            <p:xfrm>
              <a:off x="495299" y="1079643"/>
              <a:ext cx="17297400" cy="5166996"/>
            </p:xfrm>
            <a:graphic>
              <a:graphicData uri="http://schemas.openxmlformats.org/drawingml/2006/table">
                <a:tbl>
                  <a:tblPr firstRow="1" firstCol="1" bandRow="1"/>
                  <a:tblGrid>
                    <a:gridCol w="8648700">
                      <a:extLst>
                        <a:ext uri="{9D8B030D-6E8A-4147-A177-3AD203B41FA5}">
                          <a16:colId xmlns:a16="http://schemas.microsoft.com/office/drawing/2014/main" val="3130978723"/>
                        </a:ext>
                      </a:extLst>
                    </a:gridCol>
                    <a:gridCol w="8648700">
                      <a:extLst>
                        <a:ext uri="{9D8B030D-6E8A-4147-A177-3AD203B41FA5}">
                          <a16:colId xmlns:a16="http://schemas.microsoft.com/office/drawing/2014/main" val="3639544455"/>
                        </a:ext>
                      </a:extLst>
                    </a:gridCol>
                  </a:tblGrid>
                  <a:tr h="461634">
                    <a:tc>
                      <a:txBody>
                        <a:bodyPr/>
                        <a:lstStyle/>
                        <a:p>
                          <a:pPr algn="ctr">
                            <a:lnSpc>
                              <a:spcPct val="150000"/>
                            </a:lnSpc>
                            <a:spcAft>
                              <a:spcPts val="800"/>
                            </a:spcAft>
                          </a:pPr>
                          <a:r>
                            <a:rPr lang="pt-BR" sz="3600" kern="100" dirty="0">
                              <a:effectLst/>
                              <a:latin typeface="Arial" panose="020B0604020202020204" pitchFamily="34" charset="0"/>
                              <a:ea typeface="Times New Roman" panose="02020603050405020304" pitchFamily="18" charset="0"/>
                              <a:cs typeface="Times New Roman" panose="02020603050405020304" pitchFamily="18" charset="0"/>
                            </a:rPr>
                            <a:t>Nam</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pPr>
                          <a:r>
                            <a:rPr lang="pt-BR" sz="3600" kern="100" dirty="0">
                              <a:effectLst/>
                              <a:latin typeface="Arial" panose="020B0604020202020204" pitchFamily="34" charset="0"/>
                              <a:ea typeface="Times New Roman" panose="02020603050405020304" pitchFamily="18" charset="0"/>
                              <a:cs typeface="Times New Roman" panose="02020603050405020304" pitchFamily="18" charset="0"/>
                            </a:rPr>
                            <a:t>Nữ</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923706"/>
                      </a:ext>
                    </a:extLst>
                  </a:tr>
                  <a:tr h="3729366">
                    <a:tc>
                      <a:txBody>
                        <a:bodyPr/>
                        <a:lstStyle/>
                        <a:p>
                          <a:pPr algn="just">
                            <a:lnSpc>
                              <a:spcPct val="150000"/>
                            </a:lnSpc>
                            <a:spcAft>
                              <a:spcPts val="800"/>
                            </a:spcAft>
                          </a:pPr>
                          <a14:m>
                            <m:oMath xmlns:m="http://schemas.openxmlformats.org/officeDocument/2006/math">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&lt;20</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Gầy</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20≤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&lt;25</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Bình thường</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25≤</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&lt;30</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Béo phì độ I (nhẹ)</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30≤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&lt;40</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Béo phì độ II (trung bình)</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40≤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oMath>
                          </a14:m>
                          <a:r>
                            <a:rPr lang="en-US" sz="3600" kern="100">
                              <a:effectLst/>
                              <a:latin typeface="Arial" panose="020B0604020202020204" pitchFamily="34" charset="0"/>
                              <a:ea typeface="Times New Roman" panose="02020603050405020304" pitchFamily="18" charset="0"/>
                              <a:cs typeface="Times New Roman" panose="02020603050405020304" pitchFamily="18" charset="0"/>
                            </a:rPr>
                            <a:t>: Béo phì độ III (nặng)</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800"/>
                            </a:spcAft>
                          </a:pPr>
                          <a14:m>
                            <m:oMath xmlns:m="http://schemas.openxmlformats.org/officeDocument/2006/math">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&lt;18</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Gầy</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18≤</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&lt;23</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Bình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thường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23≤</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&lt;30</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Béo</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phì</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I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nhẹ</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30≤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r>
                                <a:rPr lang="en-US" sz="3600" i="1" kern="100">
                                  <a:effectLst/>
                                  <a:latin typeface="Cambria Math" panose="02040503050406030204" pitchFamily="18" charset="0"/>
                                  <a:ea typeface="Times New Roman" panose="02020603050405020304" pitchFamily="18" charset="0"/>
                                  <a:cs typeface="Arial" panose="020B0604020202020204" pitchFamily="34" charset="0"/>
                                </a:rPr>
                                <m:t>&lt;40</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Béo</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phì</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II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600" i="1" kern="100">
                                  <a:effectLst/>
                                  <a:latin typeface="Cambria Math" panose="02040503050406030204" pitchFamily="18" charset="0"/>
                                  <a:ea typeface="Times New Roman" panose="02020603050405020304" pitchFamily="18" charset="0"/>
                                  <a:cs typeface="Arial" panose="020B0604020202020204" pitchFamily="34" charset="0"/>
                                </a:rPr>
                                <m:t>40≤</m:t>
                              </m:r>
                              <m:r>
                                <a:rPr lang="pt-BR" sz="3600" i="1" kern="100">
                                  <a:effectLst/>
                                  <a:latin typeface="Cambria Math" panose="02040503050406030204" pitchFamily="18" charset="0"/>
                                  <a:ea typeface="Times New Roman" panose="02020603050405020304" pitchFamily="18" charset="0"/>
                                  <a:cs typeface="Arial" panose="020B0604020202020204" pitchFamily="34" charset="0"/>
                                </a:rPr>
                                <m:t>𝐵𝑀𝐼</m:t>
                              </m:r>
                            </m:oMath>
                          </a14:m>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Béo</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phì</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 III (</a:t>
                          </a:r>
                          <a:r>
                            <a:rPr lang="en-US" sz="3600" kern="100" dirty="0" err="1">
                              <a:effectLst/>
                              <a:latin typeface="Arial" panose="020B0604020202020204" pitchFamily="34" charset="0"/>
                              <a:ea typeface="Times New Roman" panose="02020603050405020304" pitchFamily="18" charset="0"/>
                              <a:cs typeface="Times New Roman" panose="02020603050405020304" pitchFamily="18" charset="0"/>
                            </a:rPr>
                            <a:t>nặng</a:t>
                          </a:r>
                          <a:r>
                            <a:rPr lang="en-US" sz="36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9415991"/>
                      </a:ext>
                    </a:extLst>
                  </a:tr>
                </a:tbl>
              </a:graphicData>
            </a:graphic>
          </p:graphicFrame>
        </mc:Choice>
        <mc:Fallback>
          <p:graphicFrame>
            <p:nvGraphicFramePr>
              <p:cNvPr id="8" name="Table 7">
                <a:extLst>
                  <a:ext uri="{FF2B5EF4-FFF2-40B4-BE49-F238E27FC236}">
                    <a16:creationId xmlns:a16="http://schemas.microsoft.com/office/drawing/2014/main" id="{BC5868B9-E4BC-4B21-1FB7-334B55BACCE1}"/>
                  </a:ext>
                </a:extLst>
              </p:cNvPr>
              <p:cNvGraphicFramePr>
                <a:graphicFrameLocks noGrp="1"/>
              </p:cNvGraphicFramePr>
              <p:nvPr>
                <p:extLst>
                  <p:ext uri="{D42A27DB-BD31-4B8C-83A1-F6EECF244321}">
                    <p14:modId xmlns:p14="http://schemas.microsoft.com/office/powerpoint/2010/main" val="2246655552"/>
                  </p:ext>
                </p:extLst>
              </p:nvPr>
            </p:nvGraphicFramePr>
            <p:xfrm>
              <a:off x="495299" y="1079643"/>
              <a:ext cx="17297400" cy="5166996"/>
            </p:xfrm>
            <a:graphic>
              <a:graphicData uri="http://schemas.openxmlformats.org/drawingml/2006/table">
                <a:tbl>
                  <a:tblPr firstRow="1" firstCol="1" bandRow="1"/>
                  <a:tblGrid>
                    <a:gridCol w="8648700">
                      <a:extLst>
                        <a:ext uri="{9D8B030D-6E8A-4147-A177-3AD203B41FA5}">
                          <a16:colId xmlns:a16="http://schemas.microsoft.com/office/drawing/2014/main" val="3130978723"/>
                        </a:ext>
                      </a:extLst>
                    </a:gridCol>
                    <a:gridCol w="8648700">
                      <a:extLst>
                        <a:ext uri="{9D8B030D-6E8A-4147-A177-3AD203B41FA5}">
                          <a16:colId xmlns:a16="http://schemas.microsoft.com/office/drawing/2014/main" val="3639544455"/>
                        </a:ext>
                      </a:extLst>
                    </a:gridCol>
                  </a:tblGrid>
                  <a:tr h="734378">
                    <a:tc>
                      <a:txBody>
                        <a:bodyPr/>
                        <a:lstStyle/>
                        <a:p>
                          <a:pPr algn="ctr">
                            <a:lnSpc>
                              <a:spcPct val="150000"/>
                            </a:lnSpc>
                            <a:spcAft>
                              <a:spcPts val="800"/>
                            </a:spcAft>
                          </a:pPr>
                          <a:r>
                            <a:rPr lang="pt-BR" sz="3600" kern="100" dirty="0">
                              <a:effectLst/>
                              <a:latin typeface="Arial" panose="020B0604020202020204" pitchFamily="34" charset="0"/>
                              <a:ea typeface="Times New Roman" panose="02020603050405020304" pitchFamily="18" charset="0"/>
                              <a:cs typeface="Times New Roman" panose="02020603050405020304" pitchFamily="18" charset="0"/>
                            </a:rPr>
                            <a:t>Nam</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pPr>
                          <a:r>
                            <a:rPr lang="pt-BR" sz="3600" kern="100" dirty="0">
                              <a:effectLst/>
                              <a:latin typeface="Arial" panose="020B0604020202020204" pitchFamily="34" charset="0"/>
                              <a:ea typeface="Times New Roman" panose="02020603050405020304" pitchFamily="18" charset="0"/>
                              <a:cs typeface="Times New Roman" panose="02020603050405020304" pitchFamily="18" charset="0"/>
                            </a:rPr>
                            <a:t>Nữ</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923706"/>
                      </a:ext>
                    </a:extLst>
                  </a:tr>
                  <a:tr h="4432618">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 t="-16781" r="-100141" b="-5915"/>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70" t="-16781" r="-141" b="-5915"/>
                          </a:stretch>
                        </a:blipFill>
                      </a:tcPr>
                    </a:tc>
                    <a:extLst>
                      <a:ext uri="{0D108BD9-81ED-4DB2-BD59-A6C34878D82A}">
                        <a16:rowId xmlns:a16="http://schemas.microsoft.com/office/drawing/2014/main" val="769415991"/>
                      </a:ext>
                    </a:extLst>
                  </a:tr>
                </a:tbl>
              </a:graphicData>
            </a:graphic>
          </p:graphicFrame>
        </mc:Fallback>
      </mc:AlternateContent>
    </p:spTree>
    <p:extLst>
      <p:ext uri="{BB962C8B-B14F-4D97-AF65-F5344CB8AC3E}">
        <p14:creationId xmlns:p14="http://schemas.microsoft.com/office/powerpoint/2010/main" val="39358615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0" name="Freeform 20"/>
          <p:cNvSpPr/>
          <p:nvPr/>
        </p:nvSpPr>
        <p:spPr>
          <a:xfrm rot="-1085547">
            <a:off x="648396" y="8926188"/>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3">
              <a:extLst>
                <a:ext uri="{96DAC541-7B7A-43D3-8B79-37D633B846F1}">
                  <asvg:svgBlip xmlns:asvg="http://schemas.microsoft.com/office/drawing/2016/SVG/main" r:embed="rId4"/>
                </a:ext>
              </a:extLst>
            </a:blip>
            <a:stretch>
              <a:fillRect r="-97556" b="-36756"/>
            </a:stretch>
          </a:blipFill>
        </p:spPr>
        <p:txBody>
          <a:bodyPr/>
          <a:lstStyle/>
          <a:p>
            <a:endParaRPr lang="en-US"/>
          </a:p>
        </p:txBody>
      </p:sp>
      <mc:AlternateContent xmlns:mc="http://schemas.openxmlformats.org/markup-compatibility/2006">
        <mc:Choice xmlns:a14="http://schemas.microsoft.com/office/drawing/2010/main" Requires="a14">
          <p:sp>
            <p:nvSpPr>
              <p:cNvPr id="27" name="TextBox 26"/>
              <p:cNvSpPr txBox="1"/>
              <p:nvPr/>
            </p:nvSpPr>
            <p:spPr>
              <a:xfrm>
                <a:off x="1295400" y="800100"/>
                <a:ext cx="14972938" cy="7456528"/>
              </a:xfrm>
              <a:prstGeom prst="rect">
                <a:avLst/>
              </a:prstGeom>
              <a:noFill/>
            </p:spPr>
            <p:txBody>
              <a:bodyPr wrap="square" rtlCol="0">
                <a:spAutoFit/>
              </a:bodyPr>
              <a:lstStyle/>
              <a:p>
                <a:pPr algn="ctr">
                  <a:lnSpc>
                    <a:spcPct val="300000"/>
                  </a:lnSpc>
                  <a:spcAft>
                    <a:spcPts val="800"/>
                  </a:spcAft>
                </a:pPr>
                <a:r>
                  <a:rPr lang="vi-VN" sz="4000" b="1" dirty="0">
                    <a:solidFill>
                      <a:schemeClr val="accent5">
                        <a:lumMod val="75000"/>
                      </a:schemeClr>
                    </a:solidFill>
                    <a:latin typeface="Arial (Body)"/>
                    <a:cs typeface="Arial" panose="020B0604020202020204" pitchFamily="34" charset="0"/>
                  </a:rPr>
                  <a:t>Bài </a:t>
                </a:r>
                <a:r>
                  <a:rPr lang="en-US" sz="4000" b="1" dirty="0">
                    <a:solidFill>
                      <a:schemeClr val="accent5">
                        <a:lumMod val="75000"/>
                      </a:schemeClr>
                    </a:solidFill>
                    <a:latin typeface="Arial (Body)"/>
                    <a:cs typeface="Arial" panose="020B0604020202020204" pitchFamily="34" charset="0"/>
                  </a:rPr>
                  <a:t>1</a:t>
                </a:r>
                <a:r>
                  <a:rPr lang="vi-VN" sz="4000" b="1" dirty="0">
                    <a:solidFill>
                      <a:schemeClr val="accent5">
                        <a:lumMod val="75000"/>
                      </a:schemeClr>
                    </a:solidFill>
                    <a:latin typeface="Arial (Body)"/>
                    <a:cs typeface="Arial" panose="020B0604020202020204" pitchFamily="34" charset="0"/>
                  </a:rPr>
                  <a:t> (SGK - </a:t>
                </a:r>
                <a:r>
                  <a:rPr lang="vi-VN" sz="4000" b="1" dirty="0" err="1">
                    <a:solidFill>
                      <a:schemeClr val="accent5">
                        <a:lumMod val="75000"/>
                      </a:schemeClr>
                    </a:solidFill>
                    <a:latin typeface="Arial (Body)"/>
                    <a:cs typeface="Arial" panose="020B0604020202020204" pitchFamily="34" charset="0"/>
                  </a:rPr>
                  <a:t>tr</a:t>
                </a:r>
                <a:r>
                  <a:rPr lang="vi-VN" sz="4000" b="1" dirty="0">
                    <a:solidFill>
                      <a:schemeClr val="accent5">
                        <a:lumMod val="75000"/>
                      </a:schemeClr>
                    </a:solidFill>
                    <a:latin typeface="Arial (Body)"/>
                    <a:cs typeface="Arial" panose="020B0604020202020204" pitchFamily="34" charset="0"/>
                  </a:rPr>
                  <a:t>.</a:t>
                </a:r>
                <a:r>
                  <a:rPr lang="en-US" sz="4000" b="1" dirty="0">
                    <a:solidFill>
                      <a:schemeClr val="accent5">
                        <a:lumMod val="75000"/>
                      </a:schemeClr>
                    </a:solidFill>
                    <a:latin typeface="Arial (Body)"/>
                    <a:cs typeface="Arial" panose="020B0604020202020204" pitchFamily="34" charset="0"/>
                  </a:rPr>
                  <a:t>42</a:t>
                </a:r>
                <a:r>
                  <a:rPr lang="vi-VN" sz="4000" b="1" dirty="0">
                    <a:solidFill>
                      <a:schemeClr val="accent5">
                        <a:lumMod val="75000"/>
                      </a:schemeClr>
                    </a:solidFill>
                    <a:latin typeface="Arial (Body)"/>
                    <a:cs typeface="Arial" panose="020B0604020202020204" pitchFamily="34" charset="0"/>
                  </a:rPr>
                  <a:t>) </a:t>
                </a:r>
                <a:endParaRPr lang="en-US" sz="4000" b="1" dirty="0">
                  <a:solidFill>
                    <a:schemeClr val="accent5">
                      <a:lumMod val="75000"/>
                    </a:schemeClr>
                  </a:solidFill>
                  <a:latin typeface="Arial (Body)"/>
                  <a:cs typeface="Arial" panose="020B0604020202020204" pitchFamily="34" charset="0"/>
                </a:endParaRPr>
              </a:p>
              <a:p>
                <a:pPr algn="just">
                  <a:lnSpc>
                    <a:spcPct val="3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Cho bất đẳng thức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a:latin typeface="Cambria Math" panose="02040503050406030204" pitchFamily="18" charset="0"/>
                        <a:ea typeface="Times New Roman" panose="02020603050405020304" pitchFamily="18" charset="0"/>
                        <a:cs typeface="Arial" panose="020B0604020202020204" pitchFamily="34" charset="0"/>
                      </a:rPr>
                      <m:t>&gt;</m:t>
                    </m:r>
                    <m:r>
                      <a:rPr lang="en-US" sz="4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Kết luận nào sau đây là không đúng?</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A.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a:latin typeface="Cambria Math" panose="02040503050406030204" pitchFamily="18" charset="0"/>
                        <a:ea typeface="Times New Roman" panose="02020603050405020304" pitchFamily="18" charset="0"/>
                        <a:cs typeface="Arial" panose="020B0604020202020204" pitchFamily="34" charset="0"/>
                      </a:rPr>
                      <m:t>&gt;2</m:t>
                    </m:r>
                    <m:r>
                      <a:rPr lang="pt-BR" sz="4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a:latin typeface="Cambria Math" panose="02040503050406030204" pitchFamily="18" charset="0"/>
                        <a:ea typeface="Times New Roman" panose="02020603050405020304" pitchFamily="18" charset="0"/>
                        <a:cs typeface="Arial" panose="020B0604020202020204" pitchFamily="34" charset="0"/>
                      </a:rPr>
                      <m:t>&lt;−</m:t>
                    </m:r>
                    <m:r>
                      <a:rPr lang="pt-BR" sz="40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3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a:latin typeface="Cambria Math" panose="02040503050406030204" pitchFamily="18" charset="0"/>
                        <a:ea typeface="Times New Roman" panose="02020603050405020304" pitchFamily="18" charset="0"/>
                        <a:cs typeface="Arial" panose="020B0604020202020204" pitchFamily="34" charset="0"/>
                      </a:rPr>
                      <m:t>−3&lt;</m:t>
                    </m:r>
                    <m:r>
                      <a:rPr lang="pt-BR" sz="4000" i="1" kern="100">
                        <a:latin typeface="Cambria Math" panose="02040503050406030204" pitchFamily="18" charset="0"/>
                        <a:ea typeface="Times New Roman" panose="02020603050405020304" pitchFamily="18" charset="0"/>
                        <a:cs typeface="Arial" panose="020B0604020202020204" pitchFamily="34" charset="0"/>
                      </a:rPr>
                      <m:t>𝑏</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𝑏</m:t>
                    </m:r>
                    <m:r>
                      <a:rPr lang="pt-BR" sz="4000" i="1" kern="100">
                        <a:latin typeface="Cambria Math" panose="02040503050406030204" pitchFamily="18" charset="0"/>
                        <a:ea typeface="Times New Roman" panose="02020603050405020304" pitchFamily="18" charset="0"/>
                        <a:cs typeface="Arial" panose="020B0604020202020204" pitchFamily="34" charset="0"/>
                      </a:rPr>
                      <m:t>&gt;0</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1295400" y="800100"/>
                <a:ext cx="14972938" cy="7456528"/>
              </a:xfrm>
              <a:prstGeom prst="rect">
                <a:avLst/>
              </a:prstGeom>
              <a:blipFill>
                <a:blip r:embed="rId5"/>
                <a:stretch>
                  <a:fillRect l="-1466" b="-2371"/>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D3589311-849B-5617-D15B-E8C4C962C82F}"/>
              </a:ext>
            </a:extLst>
          </p:cNvPr>
          <p:cNvSpPr/>
          <p:nvPr/>
        </p:nvSpPr>
        <p:spPr>
          <a:xfrm>
            <a:off x="2590800" y="7179926"/>
            <a:ext cx="1295400" cy="12192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256902" y="233676"/>
            <a:ext cx="17774196" cy="9819648"/>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6" name="TextBox 5">
            <a:extLst>
              <a:ext uri="{FF2B5EF4-FFF2-40B4-BE49-F238E27FC236}">
                <a16:creationId xmlns:a16="http://schemas.microsoft.com/office/drawing/2014/main" id="{D35DA10C-D36E-9117-D739-AAEF4F202766}"/>
              </a:ext>
            </a:extLst>
          </p:cNvPr>
          <p:cNvSpPr txBox="1"/>
          <p:nvPr/>
        </p:nvSpPr>
        <p:spPr>
          <a:xfrm>
            <a:off x="367298" y="723900"/>
            <a:ext cx="1524000" cy="677108"/>
          </a:xfrm>
          <a:prstGeom prst="rect">
            <a:avLst/>
          </a:prstGeom>
          <a:noFill/>
        </p:spPr>
        <p:txBody>
          <a:bodyPr wrap="square" rtlCol="0">
            <a:spAutoFit/>
          </a:bodyPr>
          <a:lstStyle/>
          <a:p>
            <a:pPr algn="ctr"/>
            <a:r>
              <a:rPr lang="vi-VN" sz="3700" b="1" u="sng" dirty="0">
                <a:solidFill>
                  <a:srgbClr val="C00000"/>
                </a:solidFill>
                <a:latin typeface="Arial" panose="020B0604020202020204" pitchFamily="34" charset="0"/>
                <a:cs typeface="Arial" panose="020B0604020202020204" pitchFamily="34" charset="0"/>
              </a:rPr>
              <a:t>Giải</a:t>
            </a:r>
            <a:endParaRPr lang="en-US" sz="37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ED9C563-B40F-9E12-F41A-8719BA3E27A3}"/>
                  </a:ext>
                </a:extLst>
              </p:cNvPr>
              <p:cNvSpPr txBox="1"/>
              <p:nvPr/>
            </p:nvSpPr>
            <p:spPr>
              <a:xfrm>
                <a:off x="1129298" y="1401008"/>
                <a:ext cx="16245024" cy="8343053"/>
              </a:xfrm>
              <a:prstGeom prst="rect">
                <a:avLst/>
              </a:prstGeom>
              <a:noFill/>
            </p:spPr>
            <p:txBody>
              <a:bodyPr wrap="square">
                <a:spAutoFit/>
              </a:bodyPr>
              <a:lstStyle/>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h</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h</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BMI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1,68</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2,8224</m:t>
                        </m:r>
                      </m:den>
                    </m:f>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=2,8224</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BMI &lt; 20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&lt;2,8224.20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&lt;56,448</m:t>
                    </m:r>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&lt; 25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2,8224.20≤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&lt;2,8224.25</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56,448≤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&lt;70,56</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25≤</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&lt; 30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2,8224.25≤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&lt;2,8224.30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70,56≤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&lt;84,672</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&lt; 40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2,8224.30≤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&lt;2,8224.40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84,672≤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&lt;112,896</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40</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2,8224.40≤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≥112,896</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2ED9C563-B40F-9E12-F41A-8719BA3E27A3}"/>
                  </a:ext>
                </a:extLst>
              </p:cNvPr>
              <p:cNvSpPr txBox="1">
                <a:spLocks noRot="1" noChangeAspect="1" noMove="1" noResize="1" noEditPoints="1" noAdjustHandles="1" noChangeArrowheads="1" noChangeShapeType="1" noTextEdit="1"/>
              </p:cNvSpPr>
              <p:nvPr/>
            </p:nvSpPr>
            <p:spPr>
              <a:xfrm>
                <a:off x="1129298" y="1401008"/>
                <a:ext cx="16245024" cy="8343053"/>
              </a:xfrm>
              <a:prstGeom prst="rect">
                <a:avLst/>
              </a:prstGeom>
              <a:blipFill>
                <a:blip r:embed="rId3"/>
                <a:stretch>
                  <a:fillRect l="-1126" r="-1051" b="-1827"/>
                </a:stretch>
              </a:blipFill>
            </p:spPr>
            <p:txBody>
              <a:bodyPr/>
              <a:lstStyle/>
              <a:p>
                <a:r>
                  <a:rPr lang="en-US">
                    <a:noFill/>
                  </a:rPr>
                  <a:t> </a:t>
                </a:r>
              </a:p>
            </p:txBody>
          </p:sp>
        </mc:Fallback>
      </mc:AlternateContent>
    </p:spTree>
    <p:extLst>
      <p:ext uri="{BB962C8B-B14F-4D97-AF65-F5344CB8AC3E}">
        <p14:creationId xmlns:p14="http://schemas.microsoft.com/office/powerpoint/2010/main" val="925164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256902" y="233676"/>
            <a:ext cx="17774196" cy="9819648"/>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6" name="TextBox 5">
            <a:extLst>
              <a:ext uri="{FF2B5EF4-FFF2-40B4-BE49-F238E27FC236}">
                <a16:creationId xmlns:a16="http://schemas.microsoft.com/office/drawing/2014/main" id="{D35DA10C-D36E-9117-D739-AAEF4F202766}"/>
              </a:ext>
            </a:extLst>
          </p:cNvPr>
          <p:cNvSpPr txBox="1"/>
          <p:nvPr/>
        </p:nvSpPr>
        <p:spPr>
          <a:xfrm>
            <a:off x="367298" y="723900"/>
            <a:ext cx="1524000" cy="677108"/>
          </a:xfrm>
          <a:prstGeom prst="rect">
            <a:avLst/>
          </a:prstGeom>
          <a:noFill/>
        </p:spPr>
        <p:txBody>
          <a:bodyPr wrap="square" rtlCol="0">
            <a:spAutoFit/>
          </a:bodyPr>
          <a:lstStyle/>
          <a:p>
            <a:pPr algn="ctr"/>
            <a:r>
              <a:rPr lang="vi-VN" sz="3700" b="1" u="sng" dirty="0">
                <a:solidFill>
                  <a:srgbClr val="C00000"/>
                </a:solidFill>
                <a:latin typeface="Arial" panose="020B0604020202020204" pitchFamily="34" charset="0"/>
                <a:cs typeface="Arial" panose="020B0604020202020204" pitchFamily="34" charset="0"/>
              </a:rPr>
              <a:t>Giải</a:t>
            </a:r>
            <a:endParaRPr lang="en-US" sz="3700"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D9C563-B40F-9E12-F41A-8719BA3E27A3}"/>
              </a:ext>
            </a:extLst>
          </p:cNvPr>
          <p:cNvSpPr txBox="1"/>
          <p:nvPr/>
        </p:nvSpPr>
        <p:spPr>
          <a:xfrm>
            <a:off x="1129298" y="1401008"/>
            <a:ext cx="16245024" cy="1654171"/>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về</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chỉ</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nặng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dựa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theo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như</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sau</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8C356097-1E74-3F0C-978E-0AACD96ED82B}"/>
                  </a:ext>
                </a:extLst>
              </p:cNvPr>
              <p:cNvGraphicFramePr>
                <a:graphicFrameLocks noGrp="1"/>
              </p:cNvGraphicFramePr>
              <p:nvPr>
                <p:extLst>
                  <p:ext uri="{D42A27DB-BD31-4B8C-83A1-F6EECF244321}">
                    <p14:modId xmlns:p14="http://schemas.microsoft.com/office/powerpoint/2010/main" val="3807225696"/>
                  </p:ext>
                </p:extLst>
              </p:nvPr>
            </p:nvGraphicFramePr>
            <p:xfrm>
              <a:off x="1906587" y="3519985"/>
              <a:ext cx="14474826" cy="5814516"/>
            </p:xfrm>
            <a:graphic>
              <a:graphicData uri="http://schemas.openxmlformats.org/drawingml/2006/table">
                <a:tbl>
                  <a:tblPr firstRow="1" firstCol="1" bandRow="1"/>
                  <a:tblGrid>
                    <a:gridCol w="7237413">
                      <a:extLst>
                        <a:ext uri="{9D8B030D-6E8A-4147-A177-3AD203B41FA5}">
                          <a16:colId xmlns:a16="http://schemas.microsoft.com/office/drawing/2014/main" val="3025116124"/>
                        </a:ext>
                      </a:extLst>
                    </a:gridCol>
                    <a:gridCol w="7237413">
                      <a:extLst>
                        <a:ext uri="{9D8B030D-6E8A-4147-A177-3AD203B41FA5}">
                          <a16:colId xmlns:a16="http://schemas.microsoft.com/office/drawing/2014/main" val="3346576"/>
                        </a:ext>
                      </a:extLst>
                    </a:gridCol>
                  </a:tblGrid>
                  <a:tr h="806271">
                    <a:tc>
                      <a:txBody>
                        <a:bodyPr/>
                        <a:lstStyle/>
                        <a:p>
                          <a:pPr algn="ct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Cân nặng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 trạng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8539955"/>
                      </a:ext>
                    </a:extLst>
                  </a:tr>
                  <a:tr h="1001649">
                    <a:tc>
                      <a:txBody>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&lt;56,448</m:t>
                                </m:r>
                              </m:oMath>
                            </m:oMathPara>
                          </a14:m>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Gầy</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9835190"/>
                      </a:ext>
                    </a:extLst>
                  </a:tr>
                  <a:tr h="1001649">
                    <a:tc>
                      <a:txBody>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56,448≤</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&lt;70,56</m:t>
                                </m:r>
                              </m:oMath>
                            </m:oMathPara>
                          </a14:m>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Bình thường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469668"/>
                      </a:ext>
                    </a:extLst>
                  </a:tr>
                  <a:tr h="1001649">
                    <a:tc>
                      <a:txBody>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70,56≤</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&lt;84,672</m:t>
                                </m:r>
                              </m:oMath>
                            </m:oMathPara>
                          </a14:m>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 phì độ I (nhẹ)</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635613"/>
                      </a:ext>
                    </a:extLst>
                  </a:tr>
                  <a:tr h="1001649">
                    <a:tc>
                      <a:txBody>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84,672≤</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&lt;112,896</m:t>
                                </m:r>
                              </m:oMath>
                            </m:oMathPara>
                          </a14:m>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 phì độ II (trung bình)</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236101"/>
                      </a:ext>
                    </a:extLst>
                  </a:tr>
                  <a:tr h="1001649">
                    <a:tc>
                      <a:txBody>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≥112,896</m:t>
                                </m:r>
                              </m:oMath>
                            </m:oMathPara>
                          </a14:m>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phì</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III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nặng</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516043"/>
                      </a:ext>
                    </a:extLst>
                  </a:tr>
                </a:tbl>
              </a:graphicData>
            </a:graphic>
          </p:graphicFrame>
        </mc:Choice>
        <mc:Fallback>
          <p:graphicFrame>
            <p:nvGraphicFramePr>
              <p:cNvPr id="5" name="Table 4">
                <a:extLst>
                  <a:ext uri="{FF2B5EF4-FFF2-40B4-BE49-F238E27FC236}">
                    <a16:creationId xmlns:a16="http://schemas.microsoft.com/office/drawing/2014/main" id="{8C356097-1E74-3F0C-978E-0AACD96ED82B}"/>
                  </a:ext>
                </a:extLst>
              </p:cNvPr>
              <p:cNvGraphicFramePr>
                <a:graphicFrameLocks noGrp="1"/>
              </p:cNvGraphicFramePr>
              <p:nvPr>
                <p:extLst>
                  <p:ext uri="{D42A27DB-BD31-4B8C-83A1-F6EECF244321}">
                    <p14:modId xmlns:p14="http://schemas.microsoft.com/office/powerpoint/2010/main" val="3807225696"/>
                  </p:ext>
                </p:extLst>
              </p:nvPr>
            </p:nvGraphicFramePr>
            <p:xfrm>
              <a:off x="1906587" y="3519985"/>
              <a:ext cx="14474826" cy="5814516"/>
            </p:xfrm>
            <a:graphic>
              <a:graphicData uri="http://schemas.openxmlformats.org/drawingml/2006/table">
                <a:tbl>
                  <a:tblPr firstRow="1" firstCol="1" bandRow="1"/>
                  <a:tblGrid>
                    <a:gridCol w="7237413">
                      <a:extLst>
                        <a:ext uri="{9D8B030D-6E8A-4147-A177-3AD203B41FA5}">
                          <a16:colId xmlns:a16="http://schemas.microsoft.com/office/drawing/2014/main" val="3025116124"/>
                        </a:ext>
                      </a:extLst>
                    </a:gridCol>
                    <a:gridCol w="7237413">
                      <a:extLst>
                        <a:ext uri="{9D8B030D-6E8A-4147-A177-3AD203B41FA5}">
                          <a16:colId xmlns:a16="http://schemas.microsoft.com/office/drawing/2014/main" val="3346576"/>
                        </a:ext>
                      </a:extLst>
                    </a:gridCol>
                  </a:tblGrid>
                  <a:tr h="806271">
                    <a:tc>
                      <a:txBody>
                        <a:bodyPr/>
                        <a:lstStyle/>
                        <a:p>
                          <a:pPr algn="ct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Cân nặng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 trạng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8539955"/>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80606" r="-100168" b="-400000"/>
                          </a:stretch>
                        </a:blipFill>
                      </a:tcPr>
                    </a:tc>
                    <a:tc>
                      <a:txBody>
                        <a:bodyPr/>
                        <a:lstStyle/>
                        <a:p>
                          <a:pP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Gầy</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9835190"/>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181707" r="-100168" b="-302439"/>
                          </a:stretch>
                        </a:blipFill>
                      </a:tcPr>
                    </a:tc>
                    <a:tc>
                      <a:txBody>
                        <a:bodyPr/>
                        <a:lstStyle/>
                        <a:p>
                          <a:pP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Bình thường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469668"/>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280000" r="-100168" b="-200606"/>
                          </a:stretch>
                        </a:blipFill>
                      </a:tcPr>
                    </a:tc>
                    <a:tc>
                      <a:txBody>
                        <a:bodyPr/>
                        <a:lstStyle/>
                        <a:p>
                          <a:pP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 phì độ I (nhẹ)</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635613"/>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382317" r="-100168" b="-101829"/>
                          </a:stretch>
                        </a:blipFill>
                      </a:tcPr>
                    </a:tc>
                    <a:tc>
                      <a:txBody>
                        <a:bodyPr/>
                        <a:lstStyle/>
                        <a:p>
                          <a:pP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 phì độ II (trung bình)</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236101"/>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479394" r="-100168" b="-1212"/>
                          </a:stretch>
                        </a:blip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phì</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III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nặng</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516043"/>
                      </a:ext>
                    </a:extLst>
                  </a:tr>
                </a:tbl>
              </a:graphicData>
            </a:graphic>
          </p:graphicFrame>
        </mc:Fallback>
      </mc:AlternateContent>
    </p:spTree>
    <p:extLst>
      <p:ext uri="{BB962C8B-B14F-4D97-AF65-F5344CB8AC3E}">
        <p14:creationId xmlns:p14="http://schemas.microsoft.com/office/powerpoint/2010/main" val="1898807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256902" y="233676"/>
            <a:ext cx="17774196" cy="9819648"/>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6" name="TextBox 5">
            <a:extLst>
              <a:ext uri="{FF2B5EF4-FFF2-40B4-BE49-F238E27FC236}">
                <a16:creationId xmlns:a16="http://schemas.microsoft.com/office/drawing/2014/main" id="{D35DA10C-D36E-9117-D739-AAEF4F202766}"/>
              </a:ext>
            </a:extLst>
          </p:cNvPr>
          <p:cNvSpPr txBox="1"/>
          <p:nvPr/>
        </p:nvSpPr>
        <p:spPr>
          <a:xfrm>
            <a:off x="367298" y="723900"/>
            <a:ext cx="1524000" cy="677108"/>
          </a:xfrm>
          <a:prstGeom prst="rect">
            <a:avLst/>
          </a:prstGeom>
          <a:noFill/>
        </p:spPr>
        <p:txBody>
          <a:bodyPr wrap="square" rtlCol="0">
            <a:spAutoFit/>
          </a:bodyPr>
          <a:lstStyle/>
          <a:p>
            <a:pPr algn="ctr"/>
            <a:r>
              <a:rPr lang="vi-VN" sz="3700" b="1" u="sng" dirty="0">
                <a:solidFill>
                  <a:srgbClr val="C00000"/>
                </a:solidFill>
                <a:latin typeface="Arial" panose="020B0604020202020204" pitchFamily="34" charset="0"/>
                <a:cs typeface="Arial" panose="020B0604020202020204" pitchFamily="34" charset="0"/>
              </a:rPr>
              <a:t>Giải</a:t>
            </a:r>
            <a:endParaRPr lang="en-US" sz="37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ED9C563-B40F-9E12-F41A-8719BA3E27A3}"/>
                  </a:ext>
                </a:extLst>
              </p:cNvPr>
              <p:cNvSpPr txBox="1"/>
              <p:nvPr/>
            </p:nvSpPr>
            <p:spPr>
              <a:xfrm>
                <a:off x="1129298" y="1401008"/>
                <a:ext cx="16245024" cy="8343053"/>
              </a:xfrm>
              <a:prstGeom prst="rect">
                <a:avLst/>
              </a:prstGeom>
              <a:noFill/>
            </p:spPr>
            <p:txBody>
              <a:bodyPr wrap="square">
                <a:spAutoFit/>
              </a:bodyPr>
              <a:lstStyle/>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b)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h</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h</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BMI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2,56</m:t>
                        </m:r>
                      </m:den>
                    </m:f>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=2,56</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BMI &lt; 18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&lt;2,56.18</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&lt;46,08</m:t>
                    </m:r>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18≤</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&lt; 23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2,56.18≤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&lt;2,56.23</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46,08≤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&lt;58,88</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23≤</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&lt; 30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2,56.23≤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&lt;2,56.30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58,88≤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&lt;76,8</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&lt; 40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2,56.30≤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&lt;2,56.40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76,8≤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&lt;102,4</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Khi 40</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BMI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2,56.40≤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≥102,4</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2ED9C563-B40F-9E12-F41A-8719BA3E27A3}"/>
                  </a:ext>
                </a:extLst>
              </p:cNvPr>
              <p:cNvSpPr txBox="1">
                <a:spLocks noRot="1" noChangeAspect="1" noMove="1" noResize="1" noEditPoints="1" noAdjustHandles="1" noChangeArrowheads="1" noChangeShapeType="1" noTextEdit="1"/>
              </p:cNvSpPr>
              <p:nvPr/>
            </p:nvSpPr>
            <p:spPr>
              <a:xfrm>
                <a:off x="1129298" y="1401008"/>
                <a:ext cx="16245024" cy="8343053"/>
              </a:xfrm>
              <a:prstGeom prst="rect">
                <a:avLst/>
              </a:prstGeom>
              <a:blipFill>
                <a:blip r:embed="rId3"/>
                <a:stretch>
                  <a:fillRect l="-1126" b="-1827"/>
                </a:stretch>
              </a:blipFill>
            </p:spPr>
            <p:txBody>
              <a:bodyPr/>
              <a:lstStyle/>
              <a:p>
                <a:r>
                  <a:rPr lang="en-US">
                    <a:noFill/>
                  </a:rPr>
                  <a:t> </a:t>
                </a:r>
              </a:p>
            </p:txBody>
          </p:sp>
        </mc:Fallback>
      </mc:AlternateContent>
    </p:spTree>
    <p:extLst>
      <p:ext uri="{BB962C8B-B14F-4D97-AF65-F5344CB8AC3E}">
        <p14:creationId xmlns:p14="http://schemas.microsoft.com/office/powerpoint/2010/main" val="27219138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256902" y="233676"/>
            <a:ext cx="17774196" cy="9819648"/>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6" name="TextBox 5">
            <a:extLst>
              <a:ext uri="{FF2B5EF4-FFF2-40B4-BE49-F238E27FC236}">
                <a16:creationId xmlns:a16="http://schemas.microsoft.com/office/drawing/2014/main" id="{D35DA10C-D36E-9117-D739-AAEF4F202766}"/>
              </a:ext>
            </a:extLst>
          </p:cNvPr>
          <p:cNvSpPr txBox="1"/>
          <p:nvPr/>
        </p:nvSpPr>
        <p:spPr>
          <a:xfrm>
            <a:off x="367298" y="723900"/>
            <a:ext cx="1524000" cy="677108"/>
          </a:xfrm>
          <a:prstGeom prst="rect">
            <a:avLst/>
          </a:prstGeom>
          <a:noFill/>
        </p:spPr>
        <p:txBody>
          <a:bodyPr wrap="square" rtlCol="0">
            <a:spAutoFit/>
          </a:bodyPr>
          <a:lstStyle/>
          <a:p>
            <a:pPr algn="ctr"/>
            <a:r>
              <a:rPr lang="vi-VN" sz="3700" b="1" u="sng" dirty="0">
                <a:solidFill>
                  <a:srgbClr val="C00000"/>
                </a:solidFill>
                <a:latin typeface="Arial" panose="020B0604020202020204" pitchFamily="34" charset="0"/>
                <a:cs typeface="Arial" panose="020B0604020202020204" pitchFamily="34" charset="0"/>
              </a:rPr>
              <a:t>Giải</a:t>
            </a:r>
            <a:endParaRPr lang="en-US" sz="3700"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D9C563-B40F-9E12-F41A-8719BA3E27A3}"/>
              </a:ext>
            </a:extLst>
          </p:cNvPr>
          <p:cNvSpPr txBox="1"/>
          <p:nvPr/>
        </p:nvSpPr>
        <p:spPr>
          <a:xfrm>
            <a:off x="1129298" y="1401008"/>
            <a:ext cx="16245024" cy="1654171"/>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về</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chỉ</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nặng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dựa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theo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như</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sau</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8C356097-1E74-3F0C-978E-0AACD96ED82B}"/>
                  </a:ext>
                </a:extLst>
              </p:cNvPr>
              <p:cNvGraphicFramePr>
                <a:graphicFrameLocks noGrp="1"/>
              </p:cNvGraphicFramePr>
              <p:nvPr>
                <p:extLst>
                  <p:ext uri="{D42A27DB-BD31-4B8C-83A1-F6EECF244321}">
                    <p14:modId xmlns:p14="http://schemas.microsoft.com/office/powerpoint/2010/main" val="3996458098"/>
                  </p:ext>
                </p:extLst>
              </p:nvPr>
            </p:nvGraphicFramePr>
            <p:xfrm>
              <a:off x="1906587" y="3519985"/>
              <a:ext cx="14474826" cy="5814516"/>
            </p:xfrm>
            <a:graphic>
              <a:graphicData uri="http://schemas.openxmlformats.org/drawingml/2006/table">
                <a:tbl>
                  <a:tblPr firstRow="1" firstCol="1" bandRow="1"/>
                  <a:tblGrid>
                    <a:gridCol w="7237413">
                      <a:extLst>
                        <a:ext uri="{9D8B030D-6E8A-4147-A177-3AD203B41FA5}">
                          <a16:colId xmlns:a16="http://schemas.microsoft.com/office/drawing/2014/main" val="3025116124"/>
                        </a:ext>
                      </a:extLst>
                    </a:gridCol>
                    <a:gridCol w="7237413">
                      <a:extLst>
                        <a:ext uri="{9D8B030D-6E8A-4147-A177-3AD203B41FA5}">
                          <a16:colId xmlns:a16="http://schemas.microsoft.com/office/drawing/2014/main" val="3346576"/>
                        </a:ext>
                      </a:extLst>
                    </a:gridCol>
                  </a:tblGrid>
                  <a:tr h="806271">
                    <a:tc>
                      <a:txBody>
                        <a:bodyPr/>
                        <a:lstStyle/>
                        <a:p>
                          <a:pPr algn="ct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Cân nặng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 trạng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8539955"/>
                      </a:ext>
                    </a:extLst>
                  </a:tr>
                  <a:tr h="1001649">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&lt;46,08</m:t>
                                </m:r>
                              </m:oMath>
                            </m:oMathPara>
                          </a14:m>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Gầy</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9835190"/>
                      </a:ext>
                    </a:extLst>
                  </a:tr>
                  <a:tr h="1001649">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46,08≤</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&lt;58,88</m:t>
                                </m:r>
                              </m:oMath>
                            </m:oMathPara>
                          </a14:m>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Bình</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thường</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469668"/>
                      </a:ext>
                    </a:extLst>
                  </a:tr>
                  <a:tr h="1001649">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58,88≤</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&lt;76,8</m:t>
                                </m:r>
                              </m:oMath>
                            </m:oMathPara>
                          </a14:m>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phì</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nhẹ</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635613"/>
                      </a:ext>
                    </a:extLst>
                  </a:tr>
                  <a:tr h="1001649">
                    <a:tc>
                      <a:txBody>
                        <a:bodyPr/>
                        <a:lstStyle/>
                        <a:p>
                          <a:pPr algn="ctr">
                            <a:lnSpc>
                              <a:spcPct val="150000"/>
                            </a:lnSpc>
                            <a:spcBef>
                              <a:spcPts val="600"/>
                            </a:spcBef>
                            <a:spcAft>
                              <a:spcPts val="600"/>
                            </a:spcAft>
                          </a:pPr>
                          <a14:m>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76,8≤</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&lt;102,4</m:t>
                              </m:r>
                            </m:oMath>
                          </a14:m>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phì</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II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trung</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bình</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236101"/>
                      </a:ext>
                    </a:extLst>
                  </a:tr>
                  <a:tr h="1001649">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3600" i="1" kern="1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≥102,4</m:t>
                                </m:r>
                              </m:oMath>
                            </m:oMathPara>
                          </a14:m>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phì</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III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nặng</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516043"/>
                      </a:ext>
                    </a:extLst>
                  </a:tr>
                </a:tbl>
              </a:graphicData>
            </a:graphic>
          </p:graphicFrame>
        </mc:Choice>
        <mc:Fallback>
          <p:graphicFrame>
            <p:nvGraphicFramePr>
              <p:cNvPr id="5" name="Table 4">
                <a:extLst>
                  <a:ext uri="{FF2B5EF4-FFF2-40B4-BE49-F238E27FC236}">
                    <a16:creationId xmlns:a16="http://schemas.microsoft.com/office/drawing/2014/main" id="{8C356097-1E74-3F0C-978E-0AACD96ED82B}"/>
                  </a:ext>
                </a:extLst>
              </p:cNvPr>
              <p:cNvGraphicFramePr>
                <a:graphicFrameLocks noGrp="1"/>
              </p:cNvGraphicFramePr>
              <p:nvPr>
                <p:extLst>
                  <p:ext uri="{D42A27DB-BD31-4B8C-83A1-F6EECF244321}">
                    <p14:modId xmlns:p14="http://schemas.microsoft.com/office/powerpoint/2010/main" val="3996458098"/>
                  </p:ext>
                </p:extLst>
              </p:nvPr>
            </p:nvGraphicFramePr>
            <p:xfrm>
              <a:off x="1906587" y="3519985"/>
              <a:ext cx="14474826" cy="5814516"/>
            </p:xfrm>
            <a:graphic>
              <a:graphicData uri="http://schemas.openxmlformats.org/drawingml/2006/table">
                <a:tbl>
                  <a:tblPr firstRow="1" firstCol="1" bandRow="1"/>
                  <a:tblGrid>
                    <a:gridCol w="7237413">
                      <a:extLst>
                        <a:ext uri="{9D8B030D-6E8A-4147-A177-3AD203B41FA5}">
                          <a16:colId xmlns:a16="http://schemas.microsoft.com/office/drawing/2014/main" val="3025116124"/>
                        </a:ext>
                      </a:extLst>
                    </a:gridCol>
                    <a:gridCol w="7237413">
                      <a:extLst>
                        <a:ext uri="{9D8B030D-6E8A-4147-A177-3AD203B41FA5}">
                          <a16:colId xmlns:a16="http://schemas.microsoft.com/office/drawing/2014/main" val="3346576"/>
                        </a:ext>
                      </a:extLst>
                    </a:gridCol>
                  </a:tblGrid>
                  <a:tr h="806271">
                    <a:tc>
                      <a:txBody>
                        <a:bodyPr/>
                        <a:lstStyle/>
                        <a:p>
                          <a:pPr algn="ct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Cân nặng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fr-FR" sz="36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 trạng</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8539955"/>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80606" r="-100168" b="-400000"/>
                          </a:stretch>
                        </a:blip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Gầy</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9835190"/>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181707" r="-100168" b="-302439"/>
                          </a:stretch>
                        </a:blip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Bình</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thường</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469668"/>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280000" r="-100168" b="-200606"/>
                          </a:stretch>
                        </a:blip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phì</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nhẹ</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635613"/>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382317" r="-100168" b="-101829"/>
                          </a:stretch>
                        </a:blip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phì</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II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trung</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bình</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236101"/>
                      </a:ext>
                    </a:extLst>
                  </a:tr>
                  <a:tr h="10016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84" t="-479394" r="-100168" b="-1212"/>
                          </a:stretch>
                        </a:blipFill>
                      </a:tcPr>
                    </a:tc>
                    <a:tc>
                      <a:txBody>
                        <a:bodyPr/>
                        <a:lstStyle/>
                        <a:p>
                          <a:pPr>
                            <a:lnSpc>
                              <a:spcPct val="150000"/>
                            </a:lnSpc>
                            <a:spcBef>
                              <a:spcPts val="600"/>
                            </a:spcBef>
                            <a:spcAft>
                              <a:spcPts val="600"/>
                            </a:spcAft>
                          </a:pP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Béo</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phì</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III (</a:t>
                          </a:r>
                          <a:r>
                            <a:rPr lang="fr-FR" sz="36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nặng</a:t>
                          </a:r>
                          <a:r>
                            <a:rPr lang="fr-FR" sz="3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516043"/>
                      </a:ext>
                    </a:extLst>
                  </a:tr>
                </a:tbl>
              </a:graphicData>
            </a:graphic>
          </p:graphicFrame>
        </mc:Fallback>
      </mc:AlternateContent>
    </p:spTree>
    <p:extLst>
      <p:ext uri="{BB962C8B-B14F-4D97-AF65-F5344CB8AC3E}">
        <p14:creationId xmlns:p14="http://schemas.microsoft.com/office/powerpoint/2010/main" val="3971148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grpSp>
        <p:nvGrpSpPr>
          <p:cNvPr id="25" name="Group 24"/>
          <p:cNvGrpSpPr/>
          <p:nvPr/>
        </p:nvGrpSpPr>
        <p:grpSpPr>
          <a:xfrm>
            <a:off x="1129106" y="3086100"/>
            <a:ext cx="5029200" cy="5748712"/>
            <a:chOff x="10238971" y="925371"/>
            <a:chExt cx="6703869" cy="7662971"/>
          </a:xfrm>
        </p:grpSpPr>
        <p:grpSp>
          <p:nvGrpSpPr>
            <p:cNvPr id="9" name="Group 9"/>
            <p:cNvGrpSpPr/>
            <p:nvPr/>
          </p:nvGrpSpPr>
          <p:grpSpPr>
            <a:xfrm>
              <a:off x="10238971" y="1526882"/>
              <a:ext cx="6703869" cy="7061460"/>
              <a:chOff x="0" y="0"/>
              <a:chExt cx="2008343" cy="2115470"/>
            </a:xfrm>
          </p:grpSpPr>
          <p:sp>
            <p:nvSpPr>
              <p:cNvPr id="1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txBody>
              <a:bodyPr/>
              <a:lstStyle/>
              <a:p>
                <a:endParaRPr lang="en-US"/>
              </a:p>
            </p:txBody>
          </p:sp>
          <p:sp>
            <p:nvSpPr>
              <p:cNvPr id="1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txBody>
              <a:bodyPr/>
              <a:lstStyle/>
              <a:p>
                <a:endParaRPr lang="en-US"/>
              </a:p>
            </p:txBody>
          </p:sp>
          <p:sp>
            <p:nvSpPr>
              <p:cNvPr id="1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txBody>
              <a:bodyPr/>
              <a:lstStyle/>
              <a:p>
                <a:endParaRPr lang="en-US"/>
              </a:p>
            </p:txBody>
          </p:sp>
        </p:grpSp>
        <p:sp>
          <p:nvSpPr>
            <p:cNvPr id="24"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6" name="Rectangle 25"/>
          <p:cNvSpPr/>
          <p:nvPr/>
        </p:nvSpPr>
        <p:spPr>
          <a:xfrm>
            <a:off x="762000" y="932032"/>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tx1"/>
                </a:solidFill>
                <a:latin typeface="Arial" panose="020B0604020202020204" pitchFamily="34" charset="0"/>
                <a:cs typeface="Arial" panose="020B0604020202020204" pitchFamily="34" charset="0"/>
              </a:rPr>
              <a:t>HƯỚNG DẪN VỀ NHÀ</a:t>
            </a:r>
            <a:endParaRPr lang="en-US" sz="6600" b="1">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6557764" y="3073379"/>
            <a:ext cx="5029200" cy="5748712"/>
            <a:chOff x="10238971" y="925371"/>
            <a:chExt cx="6703869" cy="7662971"/>
          </a:xfrm>
        </p:grpSpPr>
        <p:grpSp>
          <p:nvGrpSpPr>
            <p:cNvPr id="28" name="Group 9"/>
            <p:cNvGrpSpPr/>
            <p:nvPr/>
          </p:nvGrpSpPr>
          <p:grpSpPr>
            <a:xfrm>
              <a:off x="10238971" y="1526882"/>
              <a:ext cx="6703869" cy="7061460"/>
              <a:chOff x="0" y="0"/>
              <a:chExt cx="2008343" cy="2115470"/>
            </a:xfrm>
          </p:grpSpPr>
          <p:sp>
            <p:nvSpPr>
              <p:cNvPr id="3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txBody>
              <a:bodyPr/>
              <a:lstStyle/>
              <a:p>
                <a:endParaRPr lang="en-US"/>
              </a:p>
            </p:txBody>
          </p:sp>
          <p:sp>
            <p:nvSpPr>
              <p:cNvPr id="3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txBody>
              <a:bodyPr/>
              <a:lstStyle/>
              <a:p>
                <a:endParaRPr lang="en-US"/>
              </a:p>
            </p:txBody>
          </p:sp>
          <p:sp>
            <p:nvSpPr>
              <p:cNvPr id="3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txBody>
              <a:bodyPr/>
              <a:lstStyle/>
              <a:p>
                <a:endParaRPr lang="en-US"/>
              </a:p>
            </p:txBody>
          </p:sp>
        </p:grpSp>
        <p:sp>
          <p:nvSpPr>
            <p:cNvPr id="29"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33" name="Group 32"/>
          <p:cNvGrpSpPr/>
          <p:nvPr/>
        </p:nvGrpSpPr>
        <p:grpSpPr>
          <a:xfrm>
            <a:off x="12209159" y="3073379"/>
            <a:ext cx="5029200" cy="5748712"/>
            <a:chOff x="10238971" y="925371"/>
            <a:chExt cx="6703869" cy="7662971"/>
          </a:xfrm>
        </p:grpSpPr>
        <p:grpSp>
          <p:nvGrpSpPr>
            <p:cNvPr id="34" name="Group 9"/>
            <p:cNvGrpSpPr/>
            <p:nvPr/>
          </p:nvGrpSpPr>
          <p:grpSpPr>
            <a:xfrm>
              <a:off x="10238971" y="1526882"/>
              <a:ext cx="6703869" cy="7061460"/>
              <a:chOff x="0" y="0"/>
              <a:chExt cx="2008343" cy="2115470"/>
            </a:xfrm>
          </p:grpSpPr>
          <p:sp>
            <p:nvSpPr>
              <p:cNvPr id="36"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txBody>
              <a:bodyPr/>
              <a:lstStyle/>
              <a:p>
                <a:endParaRPr lang="en-US"/>
              </a:p>
            </p:txBody>
          </p:sp>
          <p:sp>
            <p:nvSpPr>
              <p:cNvPr id="37"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txBody>
              <a:bodyPr/>
              <a:lstStyle/>
              <a:p>
                <a:endParaRPr lang="en-US"/>
              </a:p>
            </p:txBody>
          </p:sp>
          <p:sp>
            <p:nvSpPr>
              <p:cNvPr id="38"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txBody>
              <a:bodyPr/>
              <a:lstStyle/>
              <a:p>
                <a:endParaRPr lang="en-US"/>
              </a:p>
            </p:txBody>
          </p:sp>
        </p:grpSp>
        <p:sp>
          <p:nvSpPr>
            <p:cNvPr id="35"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9" name="TextBox 38"/>
          <p:cNvSpPr txBox="1"/>
          <p:nvPr/>
        </p:nvSpPr>
        <p:spPr>
          <a:xfrm>
            <a:off x="1384887" y="4439849"/>
            <a:ext cx="4396787" cy="1998176"/>
          </a:xfrm>
          <a:prstGeom prst="rect">
            <a:avLst/>
          </a:prstGeom>
          <a:noFill/>
        </p:spPr>
        <p:txBody>
          <a:bodyPr wrap="square" rtlCol="0">
            <a:spAutoFit/>
          </a:bodyPr>
          <a:lstStyle/>
          <a:p>
            <a:pPr algn="ctr">
              <a:lnSpc>
                <a:spcPct val="150000"/>
              </a:lnSpc>
            </a:pPr>
            <a:r>
              <a:rPr lang="fr-FR" sz="4400" kern="0" dirty="0" err="1">
                <a:solidFill>
                  <a:srgbClr val="000000"/>
                </a:solidFill>
                <a:latin typeface="Arial" panose="020B0604020202020204" pitchFamily="34" charset="0"/>
                <a:ea typeface="Calibri" panose="020F0502020204030204" pitchFamily="34" charset="0"/>
              </a:rPr>
              <a:t>Ghi</a:t>
            </a:r>
            <a:r>
              <a:rPr lang="fr-FR" sz="4400" kern="0" dirty="0">
                <a:solidFill>
                  <a:srgbClr val="000000"/>
                </a:solidFill>
                <a:latin typeface="Arial" panose="020B0604020202020204" pitchFamily="34" charset="0"/>
                <a:ea typeface="Calibri" panose="020F0502020204030204" pitchFamily="34" charset="0"/>
              </a:rPr>
              <a:t> </a:t>
            </a:r>
            <a:r>
              <a:rPr lang="fr-FR" sz="4400" kern="0" dirty="0" err="1">
                <a:solidFill>
                  <a:srgbClr val="000000"/>
                </a:solidFill>
                <a:latin typeface="Arial" panose="020B0604020202020204" pitchFamily="34" charset="0"/>
                <a:ea typeface="Calibri" panose="020F0502020204030204" pitchFamily="34" charset="0"/>
              </a:rPr>
              <a:t>nhớ</a:t>
            </a:r>
            <a:r>
              <a:rPr lang="fr-FR" sz="4400" kern="0" dirty="0">
                <a:solidFill>
                  <a:srgbClr val="000000"/>
                </a:solidFill>
                <a:latin typeface="Arial" panose="020B0604020202020204" pitchFamily="34" charset="0"/>
                <a:ea typeface="Calibri" panose="020F0502020204030204" pitchFamily="34" charset="0"/>
              </a:rPr>
              <a:t> </a:t>
            </a:r>
            <a:r>
              <a:rPr lang="fr-FR" sz="4400" kern="0" dirty="0" err="1">
                <a:solidFill>
                  <a:srgbClr val="000000"/>
                </a:solidFill>
                <a:latin typeface="Arial" panose="020B0604020202020204" pitchFamily="34" charset="0"/>
                <a:ea typeface="Calibri" panose="020F0502020204030204" pitchFamily="34" charset="0"/>
              </a:rPr>
              <a:t>kiến</a:t>
            </a:r>
            <a:r>
              <a:rPr lang="fr-FR" sz="4400" kern="0" dirty="0">
                <a:solidFill>
                  <a:srgbClr val="000000"/>
                </a:solidFill>
                <a:latin typeface="Arial" panose="020B0604020202020204" pitchFamily="34" charset="0"/>
                <a:ea typeface="Calibri" panose="020F0502020204030204" pitchFamily="34" charset="0"/>
              </a:rPr>
              <a:t> </a:t>
            </a:r>
            <a:r>
              <a:rPr lang="fr-FR" sz="4400" kern="0" dirty="0" err="1">
                <a:solidFill>
                  <a:srgbClr val="000000"/>
                </a:solidFill>
                <a:latin typeface="Arial" panose="020B0604020202020204" pitchFamily="34" charset="0"/>
                <a:ea typeface="Calibri" panose="020F0502020204030204" pitchFamily="34" charset="0"/>
              </a:rPr>
              <a:t>thức</a:t>
            </a:r>
            <a:r>
              <a:rPr lang="fr-FR" sz="4400" kern="0" dirty="0">
                <a:solidFill>
                  <a:srgbClr val="000000"/>
                </a:solidFill>
                <a:latin typeface="Arial" panose="020B0604020202020204" pitchFamily="34" charset="0"/>
                <a:ea typeface="Calibri" panose="020F0502020204030204" pitchFamily="34" charset="0"/>
              </a:rPr>
              <a:t> </a:t>
            </a:r>
            <a:r>
              <a:rPr lang="fr-FR" sz="4400" kern="0" dirty="0" err="1">
                <a:solidFill>
                  <a:srgbClr val="000000"/>
                </a:solidFill>
                <a:latin typeface="Arial" panose="020B0604020202020204" pitchFamily="34" charset="0"/>
                <a:ea typeface="Calibri" panose="020F0502020204030204" pitchFamily="34" charset="0"/>
              </a:rPr>
              <a:t>trong</a:t>
            </a:r>
            <a:r>
              <a:rPr lang="fr-FR" sz="4400" kern="0" dirty="0">
                <a:solidFill>
                  <a:srgbClr val="000000"/>
                </a:solidFill>
                <a:latin typeface="Arial" panose="020B0604020202020204" pitchFamily="34" charset="0"/>
                <a:ea typeface="Calibri" panose="020F0502020204030204" pitchFamily="34" charset="0"/>
              </a:rPr>
              <a:t> </a:t>
            </a:r>
            <a:r>
              <a:rPr lang="fr-FR" sz="4400" kern="0" dirty="0" err="1">
                <a:solidFill>
                  <a:srgbClr val="000000"/>
                </a:solidFill>
                <a:latin typeface="Arial" panose="020B0604020202020204" pitchFamily="34" charset="0"/>
                <a:ea typeface="Calibri" panose="020F0502020204030204" pitchFamily="34" charset="0"/>
              </a:rPr>
              <a:t>bài</a:t>
            </a:r>
            <a:r>
              <a:rPr lang="fr-FR" sz="4400" kern="0" dirty="0">
                <a:solidFill>
                  <a:srgbClr val="000000"/>
                </a:solidFill>
                <a:latin typeface="Arial" panose="020B0604020202020204" pitchFamily="34" charset="0"/>
                <a:ea typeface="Calibri" panose="020F0502020204030204" pitchFamily="34" charset="0"/>
              </a:rPr>
              <a:t>.</a:t>
            </a:r>
            <a:endParaRPr lang="en-US" sz="4400" dirty="0">
              <a:latin typeface="Arial" panose="020B0604020202020204" pitchFamily="34" charset="0"/>
              <a:cs typeface="Arial" panose="020B0604020202020204" pitchFamily="34" charset="0"/>
            </a:endParaRPr>
          </a:p>
        </p:txBody>
      </p:sp>
      <p:sp>
        <p:nvSpPr>
          <p:cNvPr id="40" name="TextBox 39"/>
          <p:cNvSpPr txBox="1"/>
          <p:nvPr/>
        </p:nvSpPr>
        <p:spPr>
          <a:xfrm>
            <a:off x="6813545" y="4439849"/>
            <a:ext cx="4396787" cy="2123658"/>
          </a:xfrm>
          <a:prstGeom prst="rect">
            <a:avLst/>
          </a:prstGeom>
          <a:noFill/>
        </p:spPr>
        <p:txBody>
          <a:bodyPr wrap="square" rtlCol="0">
            <a:spAutoFit/>
          </a:bodyPr>
          <a:lstStyle/>
          <a:p>
            <a:pPr algn="ctr">
              <a:lnSpc>
                <a:spcPct val="150000"/>
              </a:lnSpc>
            </a:pPr>
            <a:r>
              <a:rPr lang="vi-VN" sz="4400" dirty="0">
                <a:latin typeface="Arial" panose="020B0604020202020204" pitchFamily="34" charset="0"/>
                <a:cs typeface="Arial" panose="020B0604020202020204" pitchFamily="34" charset="0"/>
              </a:rPr>
              <a:t>Hoàn thành bài tập trong SBT</a:t>
            </a:r>
            <a:endParaRPr lang="en-US" sz="4400" dirty="0">
              <a:latin typeface="Arial" panose="020B0604020202020204" pitchFamily="34" charset="0"/>
              <a:cs typeface="Arial" panose="020B0604020202020204" pitchFamily="34" charset="0"/>
            </a:endParaRPr>
          </a:p>
        </p:txBody>
      </p:sp>
      <p:sp>
        <p:nvSpPr>
          <p:cNvPr id="41" name="TextBox 40"/>
          <p:cNvSpPr txBox="1"/>
          <p:nvPr/>
        </p:nvSpPr>
        <p:spPr>
          <a:xfrm>
            <a:off x="12510694" y="4455089"/>
            <a:ext cx="4559152" cy="2748253"/>
          </a:xfrm>
          <a:prstGeom prst="rect">
            <a:avLst/>
          </a:prstGeom>
          <a:noFill/>
        </p:spPr>
        <p:txBody>
          <a:bodyPr wrap="square" rtlCol="0">
            <a:spAutoFit/>
          </a:bodyPr>
          <a:lstStyle/>
          <a:p>
            <a:pPr algn="ctr">
              <a:lnSpc>
                <a:spcPct val="150000"/>
              </a:lnSpc>
            </a:pPr>
            <a:r>
              <a:rPr lang="en-US" sz="4000" kern="0">
                <a:solidFill>
                  <a:srgbClr val="000000"/>
                </a:solidFill>
                <a:latin typeface="Arial" panose="020B0604020202020204" pitchFamily="34" charset="0"/>
                <a:ea typeface="Calibri" panose="020F0502020204030204" pitchFamily="34" charset="0"/>
              </a:rPr>
              <a:t>Chuẩn bị bài </a:t>
            </a:r>
            <a:r>
              <a:rPr lang="en-US" sz="4000" kern="0">
                <a:latin typeface="Arial" panose="020B0604020202020204" pitchFamily="34" charset="0"/>
                <a:ea typeface="Calibri" panose="020F0502020204030204" pitchFamily="34" charset="0"/>
              </a:rPr>
              <a:t>sau </a:t>
            </a:r>
            <a:r>
              <a:rPr lang="en-US" sz="4000" b="1" kern="0">
                <a:latin typeface="Arial" panose="020B0604020202020204" pitchFamily="34" charset="0"/>
                <a:ea typeface="Calibri" panose="020F0502020204030204" pitchFamily="34" charset="0"/>
              </a:rPr>
              <a:t>“Làm quen với bảo hiểm”</a:t>
            </a:r>
            <a:endParaRPr lang="en-US" sz="3800" b="1" dirty="0">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4"/>
          <a:stretch>
            <a:fillRect/>
          </a:stretch>
        </p:blipFill>
        <p:spPr>
          <a:xfrm>
            <a:off x="783885" y="582015"/>
            <a:ext cx="3108017" cy="1849649"/>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strVal val="#ppt_x"/>
                                          </p:val>
                                        </p:tav>
                                        <p:tav tm="100000">
                                          <p:val>
                                            <p:strVal val="#ppt_x"/>
                                          </p:val>
                                        </p:tav>
                                      </p:tavLst>
                                    </p:anim>
                                    <p:anim calcmode="lin" valueType="num">
                                      <p:cBhvr>
                                        <p:cTn id="25" dur="5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anim calcmode="lin" valueType="num">
                                      <p:cBhvr>
                                        <p:cTn id="29" dur="500" fill="hold"/>
                                        <p:tgtEl>
                                          <p:spTgt spid="33"/>
                                        </p:tgtEl>
                                        <p:attrNameLst>
                                          <p:attrName>ppt_x</p:attrName>
                                        </p:attrNameLst>
                                      </p:cBhvr>
                                      <p:tavLst>
                                        <p:tav tm="0">
                                          <p:val>
                                            <p:strVal val="#ppt_x"/>
                                          </p:val>
                                        </p:tav>
                                        <p:tav tm="100000">
                                          <p:val>
                                            <p:strVal val="#ppt_x"/>
                                          </p:val>
                                        </p:tav>
                                      </p:tavLst>
                                    </p:anim>
                                    <p:anim calcmode="lin" valueType="num">
                                      <p:cBhvr>
                                        <p:cTn id="30"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3"/>
          <p:cNvSpPr txBox="1"/>
          <p:nvPr/>
        </p:nvSpPr>
        <p:spPr>
          <a:xfrm>
            <a:off x="1484359" y="2717108"/>
            <a:ext cx="15240000" cy="3904017"/>
          </a:xfrm>
          <a:prstGeom prst="rect">
            <a:avLst/>
          </a:prstGeom>
          <a:noFill/>
        </p:spPr>
        <p:txBody>
          <a:bodyPr wrap="square" rtlCol="0">
            <a:spAutoFit/>
          </a:bodyPr>
          <a:lstStyle/>
          <a:p>
            <a:pPr algn="ctr">
              <a:lnSpc>
                <a:spcPct val="150000"/>
              </a:lnSpc>
            </a:pPr>
            <a:r>
              <a:rPr lang="vi-VN" sz="8800" b="1">
                <a:solidFill>
                  <a:srgbClr val="C0504D">
                    <a:lumMod val="75000"/>
                  </a:srgbClr>
                </a:solidFill>
                <a:cs typeface="Arial" panose="020B0604020202020204" pitchFamily="34" charset="0"/>
              </a:rPr>
              <a:t>HẸN GẶP LẠI CÁC EM </a:t>
            </a:r>
          </a:p>
          <a:p>
            <a:pPr algn="ctr">
              <a:lnSpc>
                <a:spcPct val="150000"/>
              </a:lnSpc>
            </a:pPr>
            <a:r>
              <a:rPr lang="vi-VN" sz="8800" b="1">
                <a:solidFill>
                  <a:srgbClr val="C0504D">
                    <a:lumMod val="75000"/>
                  </a:srgbClr>
                </a:solidFill>
                <a:cs typeface="Arial" panose="020B0604020202020204" pitchFamily="34" charset="0"/>
              </a:rPr>
              <a:t>TRONG TIẾT HỌC SAU!</a:t>
            </a:r>
            <a:endParaRPr lang="en-US" sz="8800" b="1">
              <a:solidFill>
                <a:srgbClr val="C0504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969"/>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mc:Choice xmlns:a14="http://schemas.microsoft.com/office/drawing/2010/main" Requires="a14">
          <p:sp>
            <p:nvSpPr>
              <p:cNvPr id="26" name="TextBox 25"/>
              <p:cNvSpPr txBox="1"/>
              <p:nvPr/>
            </p:nvSpPr>
            <p:spPr>
              <a:xfrm>
                <a:off x="762000" y="56979"/>
                <a:ext cx="15544800" cy="9836026"/>
              </a:xfrm>
              <a:prstGeom prst="rect">
                <a:avLst/>
              </a:prstGeom>
              <a:noFill/>
            </p:spPr>
            <p:txBody>
              <a:bodyPr wrap="square" rtlCol="0">
                <a:spAutoFit/>
              </a:bodyPr>
              <a:lstStyle/>
              <a:p>
                <a:pPr algn="just">
                  <a:lnSpc>
                    <a:spcPct val="200000"/>
                  </a:lnSpc>
                  <a:spcAft>
                    <a:spcPts val="800"/>
                  </a:spcAft>
                </a:pPr>
                <a:r>
                  <a:rPr lang="vi-VN" sz="3900" b="1" dirty="0">
                    <a:solidFill>
                      <a:schemeClr val="accent5">
                        <a:lumMod val="75000"/>
                      </a:schemeClr>
                    </a:solidFill>
                    <a:latin typeface="Arial (Body)"/>
                    <a:cs typeface="Arial" panose="020B0604020202020204" pitchFamily="34" charset="0"/>
                  </a:rPr>
                  <a:t>Bài </a:t>
                </a:r>
                <a:r>
                  <a:rPr lang="en-US" sz="3900" b="1" dirty="0">
                    <a:solidFill>
                      <a:schemeClr val="accent5">
                        <a:lumMod val="75000"/>
                      </a:schemeClr>
                    </a:solidFill>
                    <a:latin typeface="Arial (Body)"/>
                    <a:cs typeface="Arial" panose="020B0604020202020204" pitchFamily="34" charset="0"/>
                  </a:rPr>
                  <a:t>2</a:t>
                </a:r>
                <a:r>
                  <a:rPr lang="vi-VN" sz="3900" b="1" dirty="0">
                    <a:solidFill>
                      <a:schemeClr val="accent5">
                        <a:lumMod val="75000"/>
                      </a:schemeClr>
                    </a:solidFill>
                    <a:latin typeface="Arial (Body)"/>
                    <a:cs typeface="Arial" panose="020B0604020202020204" pitchFamily="34" charset="0"/>
                  </a:rPr>
                  <a:t> (SGK - </a:t>
                </a:r>
                <a:r>
                  <a:rPr lang="vi-VN" sz="3900" b="1" dirty="0" err="1">
                    <a:solidFill>
                      <a:schemeClr val="accent5">
                        <a:lumMod val="75000"/>
                      </a:schemeClr>
                    </a:solidFill>
                    <a:latin typeface="Arial (Body)"/>
                    <a:cs typeface="Arial" panose="020B0604020202020204" pitchFamily="34" charset="0"/>
                  </a:rPr>
                  <a:t>tr</a:t>
                </a:r>
                <a:r>
                  <a:rPr lang="vi-VN" sz="3900" b="1" dirty="0">
                    <a:solidFill>
                      <a:schemeClr val="accent5">
                        <a:lumMod val="75000"/>
                      </a:schemeClr>
                    </a:solidFill>
                    <a:latin typeface="Arial (Body)"/>
                    <a:cs typeface="Arial" panose="020B0604020202020204" pitchFamily="34" charset="0"/>
                  </a:rPr>
                  <a:t>.</a:t>
                </a:r>
                <a:r>
                  <a:rPr lang="en-US" sz="3900" b="1" dirty="0">
                    <a:solidFill>
                      <a:schemeClr val="accent5">
                        <a:lumMod val="75000"/>
                      </a:schemeClr>
                    </a:solidFill>
                    <a:latin typeface="Arial (Body)"/>
                    <a:cs typeface="Arial" panose="020B0604020202020204" pitchFamily="34" charset="0"/>
                  </a:rPr>
                  <a:t>42</a:t>
                </a:r>
                <a:r>
                  <a:rPr lang="vi-VN" sz="3900" b="1" dirty="0">
                    <a:solidFill>
                      <a:schemeClr val="accent5">
                        <a:lumMod val="75000"/>
                      </a:schemeClr>
                    </a:solidFill>
                    <a:latin typeface="Arial (Body)"/>
                    <a:cs typeface="Arial" panose="020B0604020202020204" pitchFamily="34" charset="0"/>
                  </a:rPr>
                  <a:t>) </a:t>
                </a:r>
                <a:r>
                  <a:rPr lang="pt-BR" sz="4000" kern="100" dirty="0">
                    <a:latin typeface="Arial" panose="020B0604020202020204" pitchFamily="34" charset="0"/>
                    <a:ea typeface="Times New Roman" panose="02020603050405020304" pitchFamily="18" charset="0"/>
                    <a:cs typeface="Times New Roman" panose="02020603050405020304" pitchFamily="18" charset="0"/>
                  </a:rPr>
                  <a:t>Trong các phát biểu sau, phát biểu nào đúng, phát biểu nào sai?</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Bất phương trình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𝑎𝑥</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𝑏</m:t>
                    </m:r>
                    <m:r>
                      <a:rPr lang="pt-BR" sz="4000" i="1" kern="100">
                        <a:latin typeface="Cambria Math" panose="02040503050406030204" pitchFamily="18" charset="0"/>
                        <a:ea typeface="Times New Roman" panose="02020603050405020304" pitchFamily="18" charset="0"/>
                        <a:cs typeface="Arial" panose="020B0604020202020204" pitchFamily="34" charset="0"/>
                      </a:rPr>
                      <m:t>&lt;0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a:latin typeface="Cambria Math" panose="02040503050406030204" pitchFamily="18" charset="0"/>
                        <a:ea typeface="Times New Roman" panose="02020603050405020304" pitchFamily="18" charset="0"/>
                        <a:cs typeface="Arial" panose="020B0604020202020204" pitchFamily="34" charset="0"/>
                      </a:rPr>
                      <m:t>&gt;0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có nghiệm là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&lt;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𝑏</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Bất phương trình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𝑎𝑥</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𝑏</m:t>
                    </m:r>
                    <m:r>
                      <a:rPr lang="pt-BR" sz="4000" i="1" kern="100">
                        <a:latin typeface="Cambria Math" panose="02040503050406030204" pitchFamily="18" charset="0"/>
                        <a:ea typeface="Times New Roman" panose="02020603050405020304" pitchFamily="18" charset="0"/>
                        <a:cs typeface="Arial" panose="020B0604020202020204" pitchFamily="34" charset="0"/>
                      </a:rPr>
                      <m:t>&lt;0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có nghiệm là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&lt;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𝑏</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 Bất phương trình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𝑎𝑥</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𝑏</m:t>
                    </m:r>
                    <m:r>
                      <a:rPr lang="pt-BR" sz="4000" i="1" kern="100">
                        <a:latin typeface="Cambria Math" panose="02040503050406030204" pitchFamily="18" charset="0"/>
                        <a:ea typeface="Times New Roman" panose="02020603050405020304" pitchFamily="18" charset="0"/>
                        <a:cs typeface="Arial" panose="020B0604020202020204" pitchFamily="34" charset="0"/>
                      </a:rPr>
                      <m:t>&lt;0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a:latin typeface="Cambria Math" panose="02040503050406030204" pitchFamily="18" charset="0"/>
                        <a:ea typeface="Times New Roman" panose="02020603050405020304" pitchFamily="18" charset="0"/>
                        <a:cs typeface="Arial" panose="020B0604020202020204" pitchFamily="34" charset="0"/>
                      </a:rPr>
                      <m:t>&lt;0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có nghiệm là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&gt;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𝑏</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d) Bất phương trình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𝑎𝑥</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𝑏</m:t>
                    </m:r>
                    <m:r>
                      <a:rPr lang="pt-BR" sz="4000" i="1" kern="100">
                        <a:latin typeface="Cambria Math" panose="02040503050406030204" pitchFamily="18" charset="0"/>
                        <a:ea typeface="Times New Roman" panose="02020603050405020304" pitchFamily="18" charset="0"/>
                        <a:cs typeface="Arial" panose="020B0604020202020204" pitchFamily="34" charset="0"/>
                      </a:rPr>
                      <m:t>&lt;0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𝑎</m:t>
                    </m:r>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có nghiệm là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&gt;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𝑏</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762000" y="56979"/>
                <a:ext cx="15544800" cy="9836026"/>
              </a:xfrm>
              <a:prstGeom prst="rect">
                <a:avLst/>
              </a:prstGeom>
              <a:blipFill>
                <a:blip r:embed="rId2"/>
                <a:stretch>
                  <a:fillRect l="-1373" r="-1373" b="-18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0A956FB-C614-09DD-88FF-C70B4667D78C}"/>
              </a:ext>
            </a:extLst>
          </p:cNvPr>
          <p:cNvSpPr txBox="1"/>
          <p:nvPr/>
        </p:nvSpPr>
        <p:spPr>
          <a:xfrm>
            <a:off x="16049898" y="3314700"/>
            <a:ext cx="714102" cy="784830"/>
          </a:xfrm>
          <a:prstGeom prst="rect">
            <a:avLst/>
          </a:prstGeom>
          <a:noFill/>
        </p:spPr>
        <p:txBody>
          <a:bodyPr wrap="square">
            <a:spAutoFit/>
          </a:bodyPr>
          <a:lstStyle/>
          <a:p>
            <a:r>
              <a:rPr lang="da-DK" sz="4500" b="1" kern="0" dirty="0">
                <a:solidFill>
                  <a:srgbClr val="FF0000"/>
                </a:solidFill>
                <a:effectLst/>
                <a:latin typeface="Arial" panose="020B0604020202020204" pitchFamily="34" charset="0"/>
                <a:ea typeface="Times New Roman" panose="02020603050405020304" pitchFamily="18" charset="0"/>
              </a:rPr>
              <a:t>Đ</a:t>
            </a:r>
            <a:endParaRPr lang="en-US" sz="4500" b="1" dirty="0">
              <a:solidFill>
                <a:srgbClr val="FF0000"/>
              </a:solidFill>
            </a:endParaRPr>
          </a:p>
        </p:txBody>
      </p:sp>
      <p:sp>
        <p:nvSpPr>
          <p:cNvPr id="10" name="TextBox 9">
            <a:extLst>
              <a:ext uri="{FF2B5EF4-FFF2-40B4-BE49-F238E27FC236}">
                <a16:creationId xmlns:a16="http://schemas.microsoft.com/office/drawing/2014/main" id="{5F362BD8-661A-C12E-40AE-E62BD38F43EB}"/>
              </a:ext>
            </a:extLst>
          </p:cNvPr>
          <p:cNvSpPr txBox="1"/>
          <p:nvPr/>
        </p:nvSpPr>
        <p:spPr>
          <a:xfrm>
            <a:off x="16049898" y="5143470"/>
            <a:ext cx="714102" cy="784830"/>
          </a:xfrm>
          <a:prstGeom prst="rect">
            <a:avLst/>
          </a:prstGeom>
          <a:noFill/>
        </p:spPr>
        <p:txBody>
          <a:bodyPr wrap="square">
            <a:spAutoFit/>
          </a:bodyPr>
          <a:lstStyle/>
          <a:p>
            <a:r>
              <a:rPr lang="da-DK" sz="4500" b="1" kern="0" dirty="0">
                <a:solidFill>
                  <a:srgbClr val="FF0000"/>
                </a:solidFill>
                <a:latin typeface="Arial" panose="020B0604020202020204" pitchFamily="34" charset="0"/>
              </a:rPr>
              <a:t>S</a:t>
            </a:r>
            <a:endParaRPr lang="en-US" sz="4500" b="1" dirty="0">
              <a:solidFill>
                <a:srgbClr val="FF0000"/>
              </a:solidFill>
            </a:endParaRPr>
          </a:p>
        </p:txBody>
      </p:sp>
      <p:sp>
        <p:nvSpPr>
          <p:cNvPr id="11" name="TextBox 10">
            <a:extLst>
              <a:ext uri="{FF2B5EF4-FFF2-40B4-BE49-F238E27FC236}">
                <a16:creationId xmlns:a16="http://schemas.microsoft.com/office/drawing/2014/main" id="{B4F4B561-36A8-C249-1B1E-6A1B572222C0}"/>
              </a:ext>
            </a:extLst>
          </p:cNvPr>
          <p:cNvSpPr txBox="1"/>
          <p:nvPr/>
        </p:nvSpPr>
        <p:spPr>
          <a:xfrm>
            <a:off x="16049898" y="7049054"/>
            <a:ext cx="714102" cy="784830"/>
          </a:xfrm>
          <a:prstGeom prst="rect">
            <a:avLst/>
          </a:prstGeom>
          <a:noFill/>
        </p:spPr>
        <p:txBody>
          <a:bodyPr wrap="square">
            <a:spAutoFit/>
          </a:bodyPr>
          <a:lstStyle/>
          <a:p>
            <a:r>
              <a:rPr lang="da-DK" sz="4500" b="1" kern="0" dirty="0">
                <a:solidFill>
                  <a:srgbClr val="FF0000"/>
                </a:solidFill>
                <a:effectLst/>
                <a:latin typeface="Arial" panose="020B0604020202020204" pitchFamily="34" charset="0"/>
                <a:ea typeface="Times New Roman" panose="02020603050405020304" pitchFamily="18" charset="0"/>
              </a:rPr>
              <a:t>Đ</a:t>
            </a:r>
            <a:endParaRPr lang="en-US" sz="4500" b="1" dirty="0">
              <a:solidFill>
                <a:srgbClr val="FF0000"/>
              </a:solidFill>
            </a:endParaRPr>
          </a:p>
        </p:txBody>
      </p:sp>
      <p:sp>
        <p:nvSpPr>
          <p:cNvPr id="12" name="TextBox 11">
            <a:extLst>
              <a:ext uri="{FF2B5EF4-FFF2-40B4-BE49-F238E27FC236}">
                <a16:creationId xmlns:a16="http://schemas.microsoft.com/office/drawing/2014/main" id="{C4A70390-42F5-C566-CAA3-C71F803C0621}"/>
              </a:ext>
            </a:extLst>
          </p:cNvPr>
          <p:cNvSpPr txBox="1"/>
          <p:nvPr/>
        </p:nvSpPr>
        <p:spPr>
          <a:xfrm>
            <a:off x="16049898" y="8877824"/>
            <a:ext cx="714102" cy="784830"/>
          </a:xfrm>
          <a:prstGeom prst="rect">
            <a:avLst/>
          </a:prstGeom>
          <a:noFill/>
        </p:spPr>
        <p:txBody>
          <a:bodyPr wrap="square">
            <a:spAutoFit/>
          </a:bodyPr>
          <a:lstStyle/>
          <a:p>
            <a:r>
              <a:rPr lang="da-DK" sz="4500" b="1" kern="0" dirty="0">
                <a:solidFill>
                  <a:srgbClr val="FF0000"/>
                </a:solidFill>
                <a:latin typeface="Arial" panose="020B0604020202020204" pitchFamily="34" charset="0"/>
              </a:rPr>
              <a:t>S</a:t>
            </a:r>
            <a:endParaRPr lang="en-US" sz="4500" b="1" dirty="0">
              <a:solidFill>
                <a:srgbClr val="FF0000"/>
              </a:solidFill>
            </a:endParaRPr>
          </a:p>
        </p:txBody>
      </p:sp>
    </p:spTree>
    <p:extLst>
      <p:ext uri="{BB962C8B-B14F-4D97-AF65-F5344CB8AC3E}">
        <p14:creationId xmlns:p14="http://schemas.microsoft.com/office/powerpoint/2010/main" val="91539895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5F54617A-965A-E69B-43C1-5FF8D710F714}"/>
              </a:ext>
            </a:extLst>
          </p:cNvPr>
          <p:cNvGrpSpPr/>
          <p:nvPr/>
        </p:nvGrpSpPr>
        <p:grpSpPr>
          <a:xfrm>
            <a:off x="513804" y="467352"/>
            <a:ext cx="17260392" cy="9352296"/>
            <a:chOff x="0" y="0"/>
            <a:chExt cx="4482328" cy="2428685"/>
          </a:xfrm>
        </p:grpSpPr>
        <p:sp>
          <p:nvSpPr>
            <p:cNvPr id="9" name="Freeform 3">
              <a:extLst>
                <a:ext uri="{FF2B5EF4-FFF2-40B4-BE49-F238E27FC236}">
                  <a16:creationId xmlns:a16="http://schemas.microsoft.com/office/drawing/2014/main" id="{CF2BB44B-21F2-07FF-E51B-29BD2E9C30B0}"/>
                </a:ext>
              </a:extLst>
            </p:cNvPr>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txBody>
            <a:bodyPr/>
            <a:lstStyle/>
            <a:p>
              <a:endParaRPr lang="en-US"/>
            </a:p>
          </p:txBody>
        </p:sp>
        <p:sp>
          <p:nvSpPr>
            <p:cNvPr id="10" name="TextBox 4">
              <a:extLst>
                <a:ext uri="{FF2B5EF4-FFF2-40B4-BE49-F238E27FC236}">
                  <a16:creationId xmlns:a16="http://schemas.microsoft.com/office/drawing/2014/main" id="{CAF6F563-DACC-98B0-030E-DAB50DD2961A}"/>
                </a:ext>
              </a:extLst>
            </p:cNvPr>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11" name="TextBox 6">
            <a:extLst>
              <a:ext uri="{FF2B5EF4-FFF2-40B4-BE49-F238E27FC236}">
                <a16:creationId xmlns:a16="http://schemas.microsoft.com/office/drawing/2014/main" id="{D1A30C2B-BD2E-D582-5A7D-CCEDAE000E94}"/>
              </a:ext>
            </a:extLst>
          </p:cNvPr>
          <p:cNvSpPr txBox="1"/>
          <p:nvPr/>
        </p:nvSpPr>
        <p:spPr>
          <a:xfrm>
            <a:off x="2875172" y="821128"/>
            <a:ext cx="12533085" cy="738664"/>
          </a:xfrm>
          <a:prstGeom prst="rect">
            <a:avLst/>
          </a:prstGeom>
        </p:spPr>
        <p:txBody>
          <a:bodyPr lIns="0" tIns="0" rIns="0" bIns="0" rtlCol="0" anchor="t">
            <a:spAutoFit/>
          </a:bodyPr>
          <a:lstStyle/>
          <a:p>
            <a:pPr algn="ctr"/>
            <a:r>
              <a:rPr lang="vi-VN" sz="4800" b="1" dirty="0">
                <a:solidFill>
                  <a:srgbClr val="000000"/>
                </a:solidFill>
                <a:latin typeface="Arial" panose="020B0604020202020204" pitchFamily="34" charset="0"/>
                <a:cs typeface="Arial" panose="020B0604020202020204" pitchFamily="34" charset="0"/>
              </a:rPr>
              <a:t>Ôn tập kiến thức đã học trong chương </a:t>
            </a:r>
            <a:r>
              <a:rPr lang="en-US" sz="4800" b="1" dirty="0">
                <a:solidFill>
                  <a:srgbClr val="000000"/>
                </a:solidFill>
                <a:latin typeface="Arial" panose="020B0604020202020204" pitchFamily="34" charset="0"/>
                <a:cs typeface="Arial" panose="020B0604020202020204" pitchFamily="34" charset="0"/>
              </a:rPr>
              <a:t>2</a:t>
            </a:r>
          </a:p>
        </p:txBody>
      </p:sp>
      <p:pic>
        <p:nvPicPr>
          <p:cNvPr id="37" name="Picture 36">
            <a:extLst>
              <a:ext uri="{FF2B5EF4-FFF2-40B4-BE49-F238E27FC236}">
                <a16:creationId xmlns:a16="http://schemas.microsoft.com/office/drawing/2014/main" id="{7728D39A-1406-9248-E579-14D374E5A2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5742" y="1906008"/>
            <a:ext cx="9456515" cy="7822200"/>
          </a:xfrm>
          <a:prstGeom prst="rect">
            <a:avLst/>
          </a:prstGeom>
        </p:spPr>
      </p:pic>
    </p:spTree>
    <p:extLst>
      <p:ext uri="{BB962C8B-B14F-4D97-AF65-F5344CB8AC3E}">
        <p14:creationId xmlns:p14="http://schemas.microsoft.com/office/powerpoint/2010/main" val="25180213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txBody>
          <a:bodyPr/>
          <a:lstStyle/>
          <a:p>
            <a:endParaRPr lang="en-US"/>
          </a:p>
        </p:txBody>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txBody>
          <a:bodyPr/>
          <a:lstStyle/>
          <a:p>
            <a:endParaRPr lang="en-US"/>
          </a:p>
        </p:txBody>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vi-VN" sz="6000" b="1" dirty="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5" name="Plaque 4"/>
          <p:cNvSpPr/>
          <p:nvPr/>
        </p:nvSpPr>
        <p:spPr>
          <a:xfrm>
            <a:off x="1671319" y="2455135"/>
            <a:ext cx="14719983" cy="2286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000" b="1" dirty="0" err="1">
                <a:solidFill>
                  <a:srgbClr val="C00000"/>
                </a:solidFill>
                <a:latin typeface="Arial" panose="020B0604020202020204" pitchFamily="34" charset="0"/>
                <a:ea typeface="Times New Roman" panose="02020603050405020304" pitchFamily="18" charset="0"/>
              </a:rPr>
              <a:t>Câu</a:t>
            </a:r>
            <a:r>
              <a:rPr lang="fr-FR" sz="4000" b="1" dirty="0">
                <a:solidFill>
                  <a:srgbClr val="C00000"/>
                </a:solidFill>
                <a:latin typeface="Arial" panose="020B0604020202020204" pitchFamily="34" charset="0"/>
                <a:ea typeface="Times New Roman" panose="02020603050405020304" pitchFamily="18" charset="0"/>
              </a:rPr>
              <a:t> 1.</a:t>
            </a:r>
            <a:r>
              <a:rPr lang="fr-FR" sz="4000" dirty="0">
                <a:solidFill>
                  <a:srgbClr val="C00000"/>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Chọn</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khẳng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định</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sai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trong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các</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khẳng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định</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sau</a:t>
            </a:r>
            <a:r>
              <a:rPr lang="fr-FR" sz="4000" dirty="0">
                <a:solidFill>
                  <a:schemeClr val="tx1"/>
                </a:solidFill>
                <a:latin typeface="Arial" panose="020B0604020202020204" pitchFamily="34" charset="0"/>
                <a:ea typeface="Times New Roman" panose="02020603050405020304" pitchFamily="18" charset="0"/>
              </a:rPr>
              <a:t> : </a:t>
            </a:r>
            <a:endParaRPr lang="en-US" sz="3600" dirty="0">
              <a:solidFill>
                <a:schemeClr val="tx1"/>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Plaque 9"/>
              <p:cNvSpPr/>
              <p:nvPr/>
            </p:nvSpPr>
            <p:spPr>
              <a:xfrm>
                <a:off x="1671318"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kern="0">
                    <a:solidFill>
                      <a:schemeClr val="tx1"/>
                    </a:solidFill>
                    <a:ea typeface="Calibri" panose="020F0502020204030204" pitchFamily="34" charset="0"/>
                  </a:rPr>
                  <a:t>A. </a:t>
                </a:r>
                <a:r>
                  <a:rPr lang="en-US" sz="3600" kern="0">
                    <a:solidFill>
                      <a:schemeClr val="tx1"/>
                    </a:solidFill>
                    <a:latin typeface="Arial" panose="020B0604020202020204" pitchFamily="34" charset="0"/>
                    <a:ea typeface="Calibri" panose="020F0502020204030204" pitchFamily="34" charset="0"/>
                  </a:rPr>
                  <a:t>Nếu </a:t>
                </a:r>
                <a14:m>
                  <m:oMath xmlns:m="http://schemas.openxmlformats.org/officeDocument/2006/math">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en-US" sz="3600" kern="0">
                    <a:solidFill>
                      <a:schemeClr val="tx1"/>
                    </a:solidFill>
                    <a:latin typeface="Arial" panose="020B0604020202020204" pitchFamily="34" charset="0"/>
                    <a:ea typeface="Calibri" panose="020F0502020204030204" pitchFamily="34" charset="0"/>
                  </a:rPr>
                  <a:t> thì </a:t>
                </a:r>
                <a14:m>
                  <m:oMath xmlns:m="http://schemas.openxmlformats.org/officeDocument/2006/math">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&lt;</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r>
                  <a:rPr lang="en-US" sz="3600" kern="0">
                    <a:solidFill>
                      <a:schemeClr val="tx1"/>
                    </a:solidFill>
                    <a:latin typeface="Arial" panose="020B0604020202020204" pitchFamily="34" charset="0"/>
                    <a:ea typeface="Calibri" panose="020F0502020204030204" pitchFamily="34" charset="0"/>
                  </a:rPr>
                  <a:t>.</a:t>
                </a:r>
                <a:endParaRPr lang="en-US" sz="3600" dirty="0">
                  <a:solidFill>
                    <a:schemeClr val="tx1"/>
                  </a:solidFill>
                  <a:latin typeface="Arial (Body)"/>
                  <a:cs typeface="Arial" panose="020B0604020202020204" pitchFamily="34" charset="0"/>
                </a:endParaRPr>
              </a:p>
            </p:txBody>
          </p:sp>
        </mc:Choice>
        <mc:Fallback>
          <p:sp>
            <p:nvSpPr>
              <p:cNvPr id="10" name="Plaque 9"/>
              <p:cNvSpPr>
                <a:spLocks noRot="1" noChangeAspect="1" noMove="1" noResize="1" noEditPoints="1" noAdjustHandles="1" noChangeArrowheads="1" noChangeShapeType="1" noTextEdit="1"/>
              </p:cNvSpPr>
              <p:nvPr/>
            </p:nvSpPr>
            <p:spPr>
              <a:xfrm>
                <a:off x="1671318" y="5067300"/>
                <a:ext cx="6939281" cy="1981200"/>
              </a:xfrm>
              <a:prstGeom prst="plaqu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Plaque 10"/>
              <p:cNvSpPr/>
              <p:nvPr/>
            </p:nvSpPr>
            <p:spPr>
              <a:xfrm>
                <a:off x="9421541"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kern="0">
                    <a:solidFill>
                      <a:schemeClr val="tx1"/>
                    </a:solidFill>
                    <a:ea typeface="Calibri" panose="020F0502020204030204" pitchFamily="34" charset="0"/>
                  </a:rPr>
                  <a:t>B</a:t>
                </a:r>
                <a:r>
                  <a:rPr lang="en-US" sz="3600" kern="0">
                    <a:solidFill>
                      <a:schemeClr val="tx1"/>
                    </a:solidFill>
                    <a:latin typeface="Arial" panose="020B0604020202020204" pitchFamily="34" charset="0"/>
                    <a:ea typeface="Calibri" panose="020F0502020204030204" pitchFamily="34" charset="0"/>
                  </a:rPr>
                  <a:t>. Nếu </a:t>
                </a:r>
                <a14:m>
                  <m:oMath xmlns:m="http://schemas.openxmlformats.org/officeDocument/2006/math">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en-US" sz="3600" kern="0">
                    <a:solidFill>
                      <a:schemeClr val="tx1"/>
                    </a:solidFill>
                    <a:latin typeface="Arial" panose="020B0604020202020204" pitchFamily="34" charset="0"/>
                    <a:ea typeface="Calibri" panose="020F0502020204030204" pitchFamily="34" charset="0"/>
                  </a:rPr>
                  <a:t> thì </a:t>
                </a:r>
                <a14:m>
                  <m:oMath xmlns:m="http://schemas.openxmlformats.org/officeDocument/2006/math">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&gt;</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𝑏</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𝑐</m:t>
                    </m:r>
                  </m:oMath>
                </a14:m>
                <a:r>
                  <a:rPr lang="en-US" sz="3600" kern="0">
                    <a:solidFill>
                      <a:schemeClr val="tx1"/>
                    </a:solidFill>
                    <a:latin typeface="Arial" panose="020B0604020202020204" pitchFamily="34" charset="0"/>
                    <a:ea typeface="Calibri" panose="020F0502020204030204" pitchFamily="34" charset="0"/>
                  </a:rPr>
                  <a:t>.</a:t>
                </a:r>
                <a:endParaRPr lang="en-US" sz="3600" dirty="0">
                  <a:solidFill>
                    <a:schemeClr val="tx1"/>
                  </a:solidFill>
                  <a:latin typeface="Arial (Body)"/>
                  <a:cs typeface="Arial" panose="020B0604020202020204" pitchFamily="34" charset="0"/>
                </a:endParaRPr>
              </a:p>
            </p:txBody>
          </p:sp>
        </mc:Choice>
        <mc:Fallback>
          <p:sp>
            <p:nvSpPr>
              <p:cNvPr id="11" name="Plaque 10"/>
              <p:cNvSpPr>
                <a:spLocks noRot="1" noChangeAspect="1" noMove="1" noResize="1" noEditPoints="1" noAdjustHandles="1" noChangeArrowheads="1" noChangeShapeType="1" noTextEdit="1"/>
              </p:cNvSpPr>
              <p:nvPr/>
            </p:nvSpPr>
            <p:spPr>
              <a:xfrm>
                <a:off x="9421541" y="5067300"/>
                <a:ext cx="6939281" cy="1981200"/>
              </a:xfrm>
              <a:prstGeom prst="plaqu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Plaque 11"/>
              <p:cNvSpPr/>
              <p:nvPr/>
            </p:nvSpPr>
            <p:spPr>
              <a:xfrm>
                <a:off x="1671318"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kern="0" dirty="0">
                    <a:solidFill>
                      <a:schemeClr val="tx1"/>
                    </a:solidFill>
                    <a:ea typeface="Calibri" panose="020F0502020204030204" pitchFamily="34" charset="0"/>
                  </a:rPr>
                  <a:t>C. </a:t>
                </a:r>
                <a:r>
                  <a:rPr lang="fr-FR" sz="3600" kern="0" dirty="0" err="1">
                    <a:solidFill>
                      <a:schemeClr val="tx1"/>
                    </a:solidFill>
                    <a:latin typeface="Arial" panose="020B0604020202020204" pitchFamily="34" charset="0"/>
                    <a:ea typeface="Calibri" panose="020F0502020204030204" pitchFamily="34" charset="0"/>
                  </a:rPr>
                  <a:t>Nếu</a:t>
                </a:r>
                <a:r>
                  <a:rPr lang="fr-FR" sz="3600" kern="0" dirty="0">
                    <a:solidFill>
                      <a:schemeClr val="tx1"/>
                    </a:solidFill>
                    <a:latin typeface="Arial" panose="020B0604020202020204" pitchFamily="34" charset="0"/>
                    <a:ea typeface="Calibri" panose="020F0502020204030204" pitchFamily="34" charset="0"/>
                  </a:rPr>
                  <a:t> </a:t>
                </a:r>
                <a14:m>
                  <m:oMath xmlns:m="http://schemas.openxmlformats.org/officeDocument/2006/math">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fr-FR"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fr-FR" sz="3600" kern="0" dirty="0">
                    <a:solidFill>
                      <a:schemeClr val="tx1"/>
                    </a:solidFill>
                    <a:latin typeface="Arial" panose="020B0604020202020204" pitchFamily="34" charset="0"/>
                    <a:ea typeface="Calibri" panose="020F0502020204030204" pitchFamily="34" charset="0"/>
                  </a:rPr>
                  <a:t> </a:t>
                </a:r>
                <a:r>
                  <a:rPr lang="fr-FR" sz="3600" kern="0" dirty="0" err="1">
                    <a:solidFill>
                      <a:schemeClr val="tx1"/>
                    </a:solidFill>
                    <a:latin typeface="Arial" panose="020B0604020202020204" pitchFamily="34" charset="0"/>
                    <a:ea typeface="Calibri" panose="020F0502020204030204" pitchFamily="34" charset="0"/>
                  </a:rPr>
                  <a:t>và</a:t>
                </a:r>
                <a:r>
                  <a:rPr lang="fr-FR" sz="3600" kern="0" dirty="0">
                    <a:solidFill>
                      <a:schemeClr val="tx1"/>
                    </a:solidFill>
                    <a:latin typeface="Arial" panose="020B0604020202020204" pitchFamily="34" charset="0"/>
                    <a:ea typeface="Calibri" panose="020F0502020204030204" pitchFamily="34" charset="0"/>
                  </a:rPr>
                  <a:t> </a:t>
                </a:r>
                <a14:m>
                  <m:oMath xmlns:m="http://schemas.openxmlformats.org/officeDocument/2006/math">
                    <m:r>
                      <a:rPr lang="en-US"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fr-FR"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&lt;0</m:t>
                    </m:r>
                  </m:oMath>
                </a14:m>
                <a:r>
                  <a:rPr lang="fr-FR" sz="3600" kern="0" dirty="0">
                    <a:solidFill>
                      <a:schemeClr val="tx1"/>
                    </a:solidFill>
                    <a:latin typeface="Arial" panose="020B0604020202020204" pitchFamily="34" charset="0"/>
                    <a:ea typeface="Calibri" panose="020F0502020204030204" pitchFamily="34" charset="0"/>
                  </a:rPr>
                  <a:t> </a:t>
                </a:r>
              </a:p>
              <a:p>
                <a:pPr algn="ctr">
                  <a:lnSpc>
                    <a:spcPct val="150000"/>
                  </a:lnSpc>
                </a:pPr>
                <a:r>
                  <a:rPr lang="fr-FR" sz="3600" kern="0" dirty="0">
                    <a:solidFill>
                      <a:schemeClr val="tx1"/>
                    </a:solidFill>
                    <a:latin typeface="Arial" panose="020B0604020202020204" pitchFamily="34" charset="0"/>
                    <a:ea typeface="Calibri" panose="020F0502020204030204" pitchFamily="34" charset="0"/>
                  </a:rPr>
                  <a:t>thì </a:t>
                </a:r>
                <a14:m>
                  <m:oMath xmlns:m="http://schemas.openxmlformats.org/officeDocument/2006/math">
                    <m:r>
                      <a:rPr lang="fr-FR"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𝑎𝑐</m:t>
                    </m:r>
                    <m:r>
                      <a:rPr lang="fr-FR"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fr-FR"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𝑏𝑐</m:t>
                    </m:r>
                  </m:oMath>
                </a14:m>
                <a:endParaRPr lang="en-US" sz="3600" dirty="0">
                  <a:solidFill>
                    <a:schemeClr val="tx1"/>
                  </a:solidFill>
                  <a:latin typeface="Arial (Body)"/>
                  <a:cs typeface="Arial" panose="020B0604020202020204" pitchFamily="34" charset="0"/>
                </a:endParaRPr>
              </a:p>
            </p:txBody>
          </p:sp>
        </mc:Choice>
        <mc:Fallback>
          <p:sp>
            <p:nvSpPr>
              <p:cNvPr id="12" name="Plaque 11"/>
              <p:cNvSpPr>
                <a:spLocks noRot="1" noChangeAspect="1" noMove="1" noResize="1" noEditPoints="1" noAdjustHandles="1" noChangeArrowheads="1" noChangeShapeType="1" noTextEdit="1"/>
              </p:cNvSpPr>
              <p:nvPr/>
            </p:nvSpPr>
            <p:spPr>
              <a:xfrm>
                <a:off x="1671318" y="7374665"/>
                <a:ext cx="6939281" cy="1981200"/>
              </a:xfrm>
              <a:prstGeom prst="plaque">
                <a:avLst/>
              </a:prstGeom>
              <a:blipFill>
                <a:blip r:embed="rId8"/>
                <a:stretch>
                  <a:fillRect b="-1818"/>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Plaque 12"/>
              <p:cNvSpPr/>
              <p:nvPr/>
            </p:nvSpPr>
            <p:spPr>
              <a:xfrm>
                <a:off x="9421541"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kern="0" dirty="0">
                    <a:solidFill>
                      <a:schemeClr val="tx1"/>
                    </a:solidFill>
                    <a:ea typeface="Calibri" panose="020F0502020204030204" pitchFamily="34" charset="0"/>
                  </a:rPr>
                  <a:t>D. Nếu </a:t>
                </a:r>
                <a14:m>
                  <m:oMath xmlns:m="http://schemas.openxmlformats.org/officeDocument/2006/math">
                    <m:r>
                      <a:rPr lang="vi-VN"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vi-VN"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vi-VN"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vi-VN" sz="3600" kern="0" dirty="0">
                    <a:solidFill>
                      <a:schemeClr val="tx1"/>
                    </a:solidFill>
                    <a:ea typeface="Calibri" panose="020F0502020204030204" pitchFamily="34" charset="0"/>
                  </a:rPr>
                  <a:t> và </a:t>
                </a:r>
                <a14:m>
                  <m:oMath xmlns:m="http://schemas.openxmlformats.org/officeDocument/2006/math">
                    <m:r>
                      <a:rPr lang="vi-VN"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vi-VN"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&gt;0</m:t>
                    </m:r>
                  </m:oMath>
                </a14:m>
                <a:r>
                  <a:rPr lang="vi-VN" sz="3600" kern="0" dirty="0">
                    <a:solidFill>
                      <a:schemeClr val="tx1"/>
                    </a:solidFill>
                    <a:ea typeface="Calibri" panose="020F0502020204030204" pitchFamily="34" charset="0"/>
                  </a:rPr>
                  <a:t> </a:t>
                </a:r>
                <a:endParaRPr lang="en-US" sz="3600" kern="0" dirty="0">
                  <a:solidFill>
                    <a:schemeClr val="tx1"/>
                  </a:solidFill>
                  <a:ea typeface="Calibri" panose="020F0502020204030204" pitchFamily="34" charset="0"/>
                </a:endParaRPr>
              </a:p>
              <a:p>
                <a:pPr algn="ctr">
                  <a:lnSpc>
                    <a:spcPct val="150000"/>
                  </a:lnSpc>
                </a:pPr>
                <a:r>
                  <a:rPr lang="vi-VN" sz="3600" kern="0" dirty="0">
                    <a:solidFill>
                      <a:schemeClr val="tx1"/>
                    </a:solidFill>
                    <a:ea typeface="Calibri" panose="020F0502020204030204" pitchFamily="34" charset="0"/>
                  </a:rPr>
                  <a:t>thì </a:t>
                </a:r>
                <a14:m>
                  <m:oMath xmlns:m="http://schemas.openxmlformats.org/officeDocument/2006/math">
                    <m:r>
                      <a:rPr lang="vi-VN"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𝑎𝑐</m:t>
                    </m:r>
                    <m:r>
                      <a:rPr lang="vi-VN"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vi-VN" sz="3600" i="1" kern="0">
                        <a:solidFill>
                          <a:schemeClr val="tx1"/>
                        </a:solidFill>
                        <a:latin typeface="Cambria Math" panose="02040503050406030204" pitchFamily="18" charset="0"/>
                        <a:ea typeface="Calibri" panose="020F0502020204030204" pitchFamily="34" charset="0"/>
                        <a:cs typeface="Arial" panose="020B0604020202020204" pitchFamily="34" charset="0"/>
                      </a:rPr>
                      <m:t>𝑏𝑐</m:t>
                    </m:r>
                  </m:oMath>
                </a14:m>
                <a:endParaRPr lang="en-US" sz="3600" dirty="0">
                  <a:solidFill>
                    <a:schemeClr val="tx1"/>
                  </a:solidFill>
                  <a:latin typeface="Arial (Body)"/>
                  <a:cs typeface="Arial" panose="020B0604020202020204" pitchFamily="34" charset="0"/>
                </a:endParaRPr>
              </a:p>
            </p:txBody>
          </p:sp>
        </mc:Choice>
        <mc:Fallback>
          <p:sp>
            <p:nvSpPr>
              <p:cNvPr id="13" name="Plaque 12"/>
              <p:cNvSpPr>
                <a:spLocks noRot="1" noChangeAspect="1" noMove="1" noResize="1" noEditPoints="1" noAdjustHandles="1" noChangeArrowheads="1" noChangeShapeType="1" noTextEdit="1"/>
              </p:cNvSpPr>
              <p:nvPr/>
            </p:nvSpPr>
            <p:spPr>
              <a:xfrm>
                <a:off x="9421541" y="7374665"/>
                <a:ext cx="6939281" cy="1981200"/>
              </a:xfrm>
              <a:prstGeom prst="plaque">
                <a:avLst/>
              </a:prstGeom>
              <a:blipFill>
                <a:blip r:embed="rId9"/>
                <a:stretch>
                  <a:fillRect b="-1818"/>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Plaque 13"/>
              <p:cNvSpPr/>
              <p:nvPr/>
            </p:nvSpPr>
            <p:spPr>
              <a:xfrm>
                <a:off x="9431701" y="7374665"/>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kern="0" dirty="0">
                    <a:solidFill>
                      <a:schemeClr val="tx1"/>
                    </a:solidFill>
                    <a:ea typeface="Calibri" panose="020F0502020204030204" pitchFamily="34" charset="0"/>
                  </a:rPr>
                  <a:t>D. Nếu </a:t>
                </a:r>
                <a14:m>
                  <m:oMath xmlns:m="http://schemas.openxmlformats.org/officeDocument/2006/math">
                    <m:r>
                      <a:rPr lang="vi-VN"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𝑎</m:t>
                    </m:r>
                    <m:r>
                      <a:rPr lang="vi-VN"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vi-VN"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𝑏</m:t>
                    </m:r>
                  </m:oMath>
                </a14:m>
                <a:r>
                  <a:rPr lang="vi-VN" sz="4000" kern="0" dirty="0">
                    <a:solidFill>
                      <a:schemeClr val="tx1"/>
                    </a:solidFill>
                    <a:ea typeface="Calibri" panose="020F0502020204030204" pitchFamily="34" charset="0"/>
                  </a:rPr>
                  <a:t> và </a:t>
                </a:r>
                <a14:m>
                  <m:oMath xmlns:m="http://schemas.openxmlformats.org/officeDocument/2006/math">
                    <m:r>
                      <a:rPr lang="vi-VN"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𝑐</m:t>
                    </m:r>
                    <m:r>
                      <a:rPr lang="vi-VN"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&gt;0</m:t>
                    </m:r>
                  </m:oMath>
                </a14:m>
                <a:r>
                  <a:rPr lang="vi-VN" sz="4000" kern="0" dirty="0">
                    <a:solidFill>
                      <a:schemeClr val="tx1"/>
                    </a:solidFill>
                    <a:ea typeface="Calibri" panose="020F0502020204030204" pitchFamily="34" charset="0"/>
                  </a:rPr>
                  <a:t> </a:t>
                </a:r>
                <a:endParaRPr lang="en-US" sz="4000" kern="0" dirty="0">
                  <a:solidFill>
                    <a:schemeClr val="tx1"/>
                  </a:solidFill>
                  <a:ea typeface="Calibri" panose="020F0502020204030204" pitchFamily="34" charset="0"/>
                </a:endParaRPr>
              </a:p>
              <a:p>
                <a:pPr algn="ctr">
                  <a:lnSpc>
                    <a:spcPct val="150000"/>
                  </a:lnSpc>
                </a:pPr>
                <a:r>
                  <a:rPr lang="vi-VN" sz="4000" kern="0" dirty="0">
                    <a:solidFill>
                      <a:schemeClr val="tx1"/>
                    </a:solidFill>
                    <a:ea typeface="Calibri" panose="020F0502020204030204" pitchFamily="34" charset="0"/>
                  </a:rPr>
                  <a:t>thì </a:t>
                </a:r>
                <a14:m>
                  <m:oMath xmlns:m="http://schemas.openxmlformats.org/officeDocument/2006/math">
                    <m:r>
                      <a:rPr lang="vi-VN"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𝑎𝑐</m:t>
                    </m:r>
                    <m:r>
                      <a:rPr lang="vi-VN"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vi-VN"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𝑏𝑐</m:t>
                    </m:r>
                  </m:oMath>
                </a14:m>
                <a:endParaRPr lang="en-US" sz="4000" dirty="0">
                  <a:solidFill>
                    <a:schemeClr val="tx1"/>
                  </a:solidFill>
                  <a:latin typeface="Arial (Body)"/>
                  <a:cs typeface="Arial" panose="020B0604020202020204" pitchFamily="34" charset="0"/>
                </a:endParaRPr>
              </a:p>
            </p:txBody>
          </p:sp>
        </mc:Choice>
        <mc:Fallback>
          <p:sp>
            <p:nvSpPr>
              <p:cNvPr id="14" name="Plaque 13"/>
              <p:cNvSpPr>
                <a:spLocks noRot="1" noChangeAspect="1" noMove="1" noResize="1" noEditPoints="1" noAdjustHandles="1" noChangeArrowheads="1" noChangeShapeType="1" noTextEdit="1"/>
              </p:cNvSpPr>
              <p:nvPr/>
            </p:nvSpPr>
            <p:spPr>
              <a:xfrm>
                <a:off x="9431701" y="7374665"/>
                <a:ext cx="6939281" cy="1981200"/>
              </a:xfrm>
              <a:prstGeom prst="plaque">
                <a:avLst/>
              </a:prstGeom>
              <a:blipFill>
                <a:blip r:embed="rId10"/>
                <a:stretch>
                  <a:fillRect b="-7879"/>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316639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txBody>
          <a:bodyPr/>
          <a:lstStyle/>
          <a:p>
            <a:endParaRPr lang="en-US"/>
          </a:p>
        </p:txBody>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txBody>
          <a:bodyPr/>
          <a:lstStyle/>
          <a:p>
            <a:endParaRPr lang="en-US"/>
          </a:p>
        </p:txBody>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vi-VN" sz="6000" b="1">
                <a:solidFill>
                  <a:schemeClr val="bg1"/>
                </a:solidFill>
                <a:latin typeface="Arial" panose="020B0604020202020204" pitchFamily="34" charset="0"/>
                <a:cs typeface="Arial" panose="020B0604020202020204" pitchFamily="34" charset="0"/>
              </a:rPr>
              <a:t>TRÒ CHƠI TRẮC NGHIỆM</a:t>
            </a:r>
            <a:endParaRPr lang="en-US" sz="60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Plaque 4"/>
              <p:cNvSpPr/>
              <p:nvPr/>
            </p:nvSpPr>
            <p:spPr>
              <a:xfrm>
                <a:off x="1559559" y="2141928"/>
                <a:ext cx="15168881" cy="2599207"/>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b="1" dirty="0" err="1">
                    <a:solidFill>
                      <a:srgbClr val="C00000"/>
                    </a:solidFill>
                    <a:latin typeface="Arial" panose="020B0604020202020204" pitchFamily="34" charset="0"/>
                    <a:ea typeface="Times New Roman" panose="02020603050405020304" pitchFamily="18" charset="0"/>
                  </a:rPr>
                  <a:t>Câu</a:t>
                </a:r>
                <a:r>
                  <a:rPr lang="fr-FR" sz="4000" b="1" dirty="0">
                    <a:solidFill>
                      <a:srgbClr val="C00000"/>
                    </a:solidFill>
                    <a:latin typeface="Arial" panose="020B0604020202020204" pitchFamily="34" charset="0"/>
                    <a:ea typeface="Times New Roman" panose="02020603050405020304" pitchFamily="18" charset="0"/>
                  </a:rPr>
                  <a:t> 2</a:t>
                </a:r>
                <a:r>
                  <a:rPr lang="fr-FR" sz="4000" dirty="0">
                    <a:solidFill>
                      <a:srgbClr val="C00000"/>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Nghiệm</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của</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bất</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phương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trình</a:t>
                </a:r>
                <a:r>
                  <a:rPr lang="fr-FR" sz="4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−7</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+5</m:t>
                        </m:r>
                      </m:e>
                    </m:d>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≥0</m:t>
                    </m:r>
                  </m:oMath>
                </a14:m>
                <a:endParaRPr lang="en-US" sz="3600" dirty="0">
                  <a:solidFill>
                    <a:schemeClr val="tx1"/>
                  </a:solidFill>
                  <a:latin typeface="Times New Roman" panose="02020603050405020304" pitchFamily="18" charset="0"/>
                  <a:ea typeface="Times New Roman" panose="02020603050405020304" pitchFamily="18" charset="0"/>
                </a:endParaRPr>
              </a:p>
            </p:txBody>
          </p:sp>
        </mc:Choice>
        <mc:Fallback>
          <p:sp>
            <p:nvSpPr>
              <p:cNvPr id="5" name="Plaque 4"/>
              <p:cNvSpPr>
                <a:spLocks noRot="1" noChangeAspect="1" noMove="1" noResize="1" noEditPoints="1" noAdjustHandles="1" noChangeArrowheads="1" noChangeShapeType="1" noTextEdit="1"/>
              </p:cNvSpPr>
              <p:nvPr/>
            </p:nvSpPr>
            <p:spPr>
              <a:xfrm>
                <a:off x="1559559" y="2141928"/>
                <a:ext cx="15168881" cy="2599207"/>
              </a:xfrm>
              <a:prstGeom prst="plaqu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Plaque 9"/>
              <p:cNvSpPr/>
              <p:nvPr/>
            </p:nvSpPr>
            <p:spPr>
              <a:xfrm>
                <a:off x="1671318"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a:solidFill>
                      <a:schemeClr val="tx1"/>
                    </a:solidFill>
                    <a:ea typeface="Calibri" panose="020F0502020204030204" pitchFamily="34" charset="0"/>
                  </a:rPr>
                  <a:t>A.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&gt;</m:t>
                    </m:r>
                    <m:f>
                      <m:fPr>
                        <m:ctrlPr>
                          <a:rPr lang="en-US" sz="4400" i="1">
                            <a:solidFill>
                              <a:schemeClr val="tx1"/>
                            </a:solidFill>
                            <a:latin typeface="Cambria Math" panose="02040503050406030204" pitchFamily="18" charset="0"/>
                            <a:cs typeface="Arial" panose="020B0604020202020204" pitchFamily="34" charset="0"/>
                          </a:rPr>
                        </m:ctrlPr>
                      </m:fPr>
                      <m:num>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num>
                      <m:den>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5</m:t>
                        </m:r>
                      </m:den>
                    </m:f>
                  </m:oMath>
                </a14:m>
                <a:r>
                  <a:rPr lang="fr-FR" sz="4400" kern="0">
                    <a:solidFill>
                      <a:schemeClr val="tx1"/>
                    </a:solidFill>
                    <a:latin typeface="Arial" panose="020B0604020202020204" pitchFamily="34" charset="0"/>
                    <a:ea typeface="Calibri" panose="020F0502020204030204" pitchFamily="34" charset="0"/>
                  </a:rPr>
                  <a:t>.</a:t>
                </a:r>
                <a:endParaRPr lang="en-US" sz="4200" dirty="0">
                  <a:solidFill>
                    <a:schemeClr val="tx1"/>
                  </a:solidFill>
                  <a:cs typeface="Arial" panose="020B0604020202020204" pitchFamily="34" charset="0"/>
                </a:endParaRPr>
              </a:p>
            </p:txBody>
          </p:sp>
        </mc:Choice>
        <mc:Fallback>
          <p:sp>
            <p:nvSpPr>
              <p:cNvPr id="10" name="Plaque 9"/>
              <p:cNvSpPr>
                <a:spLocks noRot="1" noChangeAspect="1" noMove="1" noResize="1" noEditPoints="1" noAdjustHandles="1" noChangeArrowheads="1" noChangeShapeType="1" noTextEdit="1"/>
              </p:cNvSpPr>
              <p:nvPr/>
            </p:nvSpPr>
            <p:spPr>
              <a:xfrm>
                <a:off x="1671318" y="5067300"/>
                <a:ext cx="6939281" cy="1981200"/>
              </a:xfrm>
              <a:prstGeom prst="plaqu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Plaque 10"/>
              <p:cNvSpPr/>
              <p:nvPr/>
            </p:nvSpPr>
            <p:spPr>
              <a:xfrm>
                <a:off x="9421541"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dirty="0">
                    <a:solidFill>
                      <a:schemeClr val="tx1"/>
                    </a:solidFill>
                    <a:ea typeface="Calibri" panose="020F0502020204030204" pitchFamily="34" charset="0"/>
                  </a:rPr>
                  <a:t>B.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f>
                      <m:fPr>
                        <m:ctrlPr>
                          <a:rPr lang="en-US" sz="4400" i="1">
                            <a:solidFill>
                              <a:schemeClr val="tx1"/>
                            </a:solidFill>
                            <a:latin typeface="Cambria Math" panose="02040503050406030204" pitchFamily="18" charset="0"/>
                            <a:cs typeface="Arial" panose="020B0604020202020204" pitchFamily="34" charset="0"/>
                          </a:rPr>
                        </m:ctrlPr>
                      </m:fPr>
                      <m:num>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5</m:t>
                        </m:r>
                      </m:num>
                      <m:den>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200" dirty="0">
                  <a:solidFill>
                    <a:schemeClr val="tx1"/>
                  </a:solidFill>
                  <a:cs typeface="Arial" panose="020B0604020202020204" pitchFamily="34" charset="0"/>
                </a:endParaRPr>
              </a:p>
            </p:txBody>
          </p:sp>
        </mc:Choice>
        <mc:Fallback>
          <p:sp>
            <p:nvSpPr>
              <p:cNvPr id="11" name="Plaque 10"/>
              <p:cNvSpPr>
                <a:spLocks noRot="1" noChangeAspect="1" noMove="1" noResize="1" noEditPoints="1" noAdjustHandles="1" noChangeArrowheads="1" noChangeShapeType="1" noTextEdit="1"/>
              </p:cNvSpPr>
              <p:nvPr/>
            </p:nvSpPr>
            <p:spPr>
              <a:xfrm>
                <a:off x="9421541" y="5067300"/>
                <a:ext cx="6939281" cy="1981200"/>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Plaque 11"/>
              <p:cNvSpPr/>
              <p:nvPr/>
            </p:nvSpPr>
            <p:spPr>
              <a:xfrm>
                <a:off x="1671318"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a:solidFill>
                      <a:schemeClr val="tx1"/>
                    </a:solidFill>
                    <a:ea typeface="Calibri" panose="020F0502020204030204" pitchFamily="34" charset="0"/>
                  </a:rPr>
                  <a:t>C.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f>
                      <m:fPr>
                        <m:ctrlPr>
                          <a:rPr lang="en-US" sz="4400" i="1">
                            <a:solidFill>
                              <a:schemeClr val="tx1"/>
                            </a:solidFill>
                            <a:latin typeface="Cambria Math" panose="02040503050406030204" pitchFamily="18" charset="0"/>
                            <a:cs typeface="Arial" panose="020B0604020202020204" pitchFamily="34" charset="0"/>
                          </a:rPr>
                        </m:ctrlPr>
                      </m:fPr>
                      <m:num>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5</m:t>
                        </m:r>
                      </m:num>
                      <m:den>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200" dirty="0">
                  <a:solidFill>
                    <a:schemeClr val="tx1"/>
                  </a:solidFill>
                  <a:cs typeface="Arial" panose="020B0604020202020204" pitchFamily="34" charset="0"/>
                </a:endParaRPr>
              </a:p>
            </p:txBody>
          </p:sp>
        </mc:Choice>
        <mc:Fallback>
          <p:sp>
            <p:nvSpPr>
              <p:cNvPr id="12" name="Plaque 11"/>
              <p:cNvSpPr>
                <a:spLocks noRot="1" noChangeAspect="1" noMove="1" noResize="1" noEditPoints="1" noAdjustHandles="1" noChangeArrowheads="1" noChangeShapeType="1" noTextEdit="1"/>
              </p:cNvSpPr>
              <p:nvPr/>
            </p:nvSpPr>
            <p:spPr>
              <a:xfrm>
                <a:off x="1671318" y="7374665"/>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Plaque 12"/>
              <p:cNvSpPr/>
              <p:nvPr/>
            </p:nvSpPr>
            <p:spPr>
              <a:xfrm>
                <a:off x="9421541"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tabLst>
                    <a:tab pos="1902460" algn="l"/>
                  </a:tabLst>
                </a:pPr>
                <a:r>
                  <a:rPr lang="vi-VN" sz="4400" kern="0">
                    <a:solidFill>
                      <a:schemeClr val="tx1"/>
                    </a:solidFill>
                    <a:ea typeface="Calibri" panose="020F0502020204030204" pitchFamily="34" charset="0"/>
                  </a:rPr>
                  <a:t>D.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&gt;−</m:t>
                    </m:r>
                    <m:f>
                      <m:fPr>
                        <m:ctrlPr>
                          <a:rPr lang="en-US" sz="4400" i="1">
                            <a:solidFill>
                              <a:schemeClr val="tx1"/>
                            </a:solidFill>
                            <a:latin typeface="Cambria Math" panose="02040503050406030204" pitchFamily="18" charset="0"/>
                            <a:cs typeface="Arial" panose="020B0604020202020204" pitchFamily="34" charset="0"/>
                          </a:rPr>
                        </m:ctrlPr>
                      </m:fPr>
                      <m:num>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5</m:t>
                        </m:r>
                      </m:num>
                      <m:den>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3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Plaque 12"/>
              <p:cNvSpPr>
                <a:spLocks noRot="1" noChangeAspect="1" noMove="1" noResize="1" noEditPoints="1" noAdjustHandles="1" noChangeArrowheads="1" noChangeShapeType="1" noTextEdit="1"/>
              </p:cNvSpPr>
              <p:nvPr/>
            </p:nvSpPr>
            <p:spPr>
              <a:xfrm>
                <a:off x="9421541" y="7374665"/>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Plaque 14"/>
              <p:cNvSpPr/>
              <p:nvPr/>
            </p:nvSpPr>
            <p:spPr>
              <a:xfrm>
                <a:off x="9439321" y="5067300"/>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kern="0" dirty="0">
                    <a:solidFill>
                      <a:schemeClr val="tx1"/>
                    </a:solidFill>
                    <a:ea typeface="Calibri" panose="020F0502020204030204" pitchFamily="34" charset="0"/>
                  </a:rPr>
                  <a:t>B. </a:t>
                </a:r>
                <a14:m>
                  <m:oMath xmlns:m="http://schemas.openxmlformats.org/officeDocument/2006/math">
                    <m:r>
                      <a:rPr lang="vi-VN"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latin typeface="Cambria Math" panose="02040503050406030204" pitchFamily="18" charset="0"/>
                            <a:cs typeface="Arial" panose="020B0604020202020204" pitchFamily="34" charset="0"/>
                          </a:rPr>
                        </m:ctrlPr>
                      </m:fPr>
                      <m:num>
                        <m:r>
                          <a:rPr lang="pt-BR"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5</m:t>
                        </m:r>
                      </m:num>
                      <m:den>
                        <m:r>
                          <a:rPr lang="pt-BR" sz="40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cs typeface="Arial" panose="020B0604020202020204" pitchFamily="34" charset="0"/>
                </a:endParaRPr>
              </a:p>
            </p:txBody>
          </p:sp>
        </mc:Choice>
        <mc:Fallback>
          <p:sp>
            <p:nvSpPr>
              <p:cNvPr id="15" name="Plaque 14"/>
              <p:cNvSpPr>
                <a:spLocks noRot="1" noChangeAspect="1" noMove="1" noResize="1" noEditPoints="1" noAdjustHandles="1" noChangeArrowheads="1" noChangeShapeType="1" noTextEdit="1"/>
              </p:cNvSpPr>
              <p:nvPr/>
            </p:nvSpPr>
            <p:spPr>
              <a:xfrm>
                <a:off x="9439321" y="5067300"/>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895379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txBody>
          <a:bodyPr/>
          <a:lstStyle/>
          <a:p>
            <a:endParaRPr lang="en-US"/>
          </a:p>
        </p:txBody>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txBody>
          <a:bodyPr/>
          <a:lstStyle/>
          <a:p>
            <a:endParaRPr lang="en-US"/>
          </a:p>
        </p:txBody>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vi-VN" sz="6000" b="1">
                <a:solidFill>
                  <a:schemeClr val="bg1"/>
                </a:solidFill>
                <a:latin typeface="Arial" panose="020B0604020202020204" pitchFamily="34" charset="0"/>
                <a:cs typeface="Arial" panose="020B0604020202020204" pitchFamily="34" charset="0"/>
              </a:rPr>
              <a:t>TRÒ CHƠI TRẮC NGHIỆM</a:t>
            </a:r>
            <a:endParaRPr lang="en-US" sz="60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Plaque 4"/>
              <p:cNvSpPr/>
              <p:nvPr/>
            </p:nvSpPr>
            <p:spPr>
              <a:xfrm>
                <a:off x="1671318" y="2155758"/>
                <a:ext cx="14624249" cy="2606742"/>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b="1" dirty="0" err="1">
                    <a:solidFill>
                      <a:srgbClr val="C00000"/>
                    </a:solidFill>
                    <a:latin typeface="Arial" panose="020B0604020202020204" pitchFamily="34" charset="0"/>
                    <a:ea typeface="Times New Roman" panose="02020603050405020304" pitchFamily="18" charset="0"/>
                  </a:rPr>
                  <a:t>Câu</a:t>
                </a:r>
                <a:r>
                  <a:rPr lang="fr-FR" sz="4000" b="1" dirty="0">
                    <a:solidFill>
                      <a:srgbClr val="C00000"/>
                    </a:solidFill>
                    <a:latin typeface="Arial" panose="020B0604020202020204" pitchFamily="34" charset="0"/>
                    <a:ea typeface="Times New Roman" panose="02020603050405020304" pitchFamily="18" charset="0"/>
                  </a:rPr>
                  <a:t> 3.</a:t>
                </a:r>
                <a:r>
                  <a:rPr lang="fr-FR" sz="4000" dirty="0">
                    <a:solidFill>
                      <a:srgbClr val="C00000"/>
                    </a:solidFill>
                    <a:latin typeface="Arial" panose="020B0604020202020204" pitchFamily="34" charset="0"/>
                    <a:ea typeface="Times New Roman" panose="02020603050405020304" pitchFamily="18" charset="0"/>
                  </a:rPr>
                  <a:t> </a:t>
                </a:r>
                <a:r>
                  <a:rPr lang="vi-VN" sz="4000" dirty="0">
                    <a:solidFill>
                      <a:schemeClr val="tx1"/>
                    </a:solidFill>
                    <a:ea typeface="Times New Roman" panose="02020603050405020304" pitchFamily="18" charset="0"/>
                  </a:rPr>
                  <a:t>Cho </a:t>
                </a:r>
                <a14:m>
                  <m:oMath xmlns:m="http://schemas.openxmlformats.org/officeDocument/2006/math">
                    <m:r>
                      <a:rPr lang="vi-VN"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vi-VN"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vi-VN"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oMath>
                </a14:m>
                <a:r>
                  <a:rPr lang="vi-VN" sz="4000" dirty="0">
                    <a:solidFill>
                      <a:schemeClr val="tx1"/>
                    </a:solidFill>
                    <a:ea typeface="Times New Roman" panose="02020603050405020304" pitchFamily="18" charset="0"/>
                  </a:rPr>
                  <a:t>. Khẳng định nào sau đây sai?</a:t>
                </a:r>
                <a:endParaRPr lang="en-US" sz="3600" dirty="0">
                  <a:solidFill>
                    <a:schemeClr val="tx1"/>
                  </a:solidFill>
                  <a:latin typeface="Times New Roman" panose="02020603050405020304" pitchFamily="18" charset="0"/>
                  <a:ea typeface="Times New Roman" panose="02020603050405020304" pitchFamily="18" charset="0"/>
                </a:endParaRPr>
              </a:p>
            </p:txBody>
          </p:sp>
        </mc:Choice>
        <mc:Fallback>
          <p:sp>
            <p:nvSpPr>
              <p:cNvPr id="5" name="Plaque 4"/>
              <p:cNvSpPr>
                <a:spLocks noRot="1" noChangeAspect="1" noMove="1" noResize="1" noEditPoints="1" noAdjustHandles="1" noChangeArrowheads="1" noChangeShapeType="1" noTextEdit="1"/>
              </p:cNvSpPr>
              <p:nvPr/>
            </p:nvSpPr>
            <p:spPr>
              <a:xfrm>
                <a:off x="1671318" y="2155758"/>
                <a:ext cx="14624249" cy="2606742"/>
              </a:xfrm>
              <a:prstGeom prst="plaqu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Plaque 9"/>
              <p:cNvSpPr/>
              <p:nvPr/>
            </p:nvSpPr>
            <p:spPr>
              <a:xfrm>
                <a:off x="1671318"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a:solidFill>
                      <a:schemeClr val="tx1"/>
                    </a:solidFill>
                    <a:ea typeface="Calibri" panose="020F0502020204030204" pitchFamily="34" charset="0"/>
                  </a:rPr>
                  <a:t>A.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1+2</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≤1+2</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𝑦</m:t>
                    </m:r>
                  </m:oMath>
                </a14:m>
                <a:r>
                  <a:rPr lang="vi-VN" sz="4400" kern="0">
                    <a:solidFill>
                      <a:schemeClr val="tx1"/>
                    </a:solidFill>
                    <a:ea typeface="Calibri" panose="020F050202020403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10" name="Plaque 9"/>
              <p:cNvSpPr>
                <a:spLocks noRot="1" noChangeAspect="1" noMove="1" noResize="1" noEditPoints="1" noAdjustHandles="1" noChangeArrowheads="1" noChangeShapeType="1" noTextEdit="1"/>
              </p:cNvSpPr>
              <p:nvPr/>
            </p:nvSpPr>
            <p:spPr>
              <a:xfrm>
                <a:off x="1671318" y="5067300"/>
                <a:ext cx="6939281" cy="1981200"/>
              </a:xfrm>
              <a:prstGeom prst="plaqu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Plaque 10"/>
              <p:cNvSpPr/>
              <p:nvPr/>
            </p:nvSpPr>
            <p:spPr>
              <a:xfrm>
                <a:off x="9421541"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dirty="0">
                    <a:solidFill>
                      <a:schemeClr val="tx1"/>
                    </a:solidFill>
                    <a:ea typeface="Calibri" panose="020F0502020204030204" pitchFamily="34" charset="0"/>
                  </a:rPr>
                  <a:t>B.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𝑦</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oMath>
                </a14:m>
                <a:endParaRPr lang="en-US" sz="4000" dirty="0">
                  <a:solidFill>
                    <a:schemeClr val="tx1"/>
                  </a:solidFill>
                  <a:latin typeface="Arial" panose="020B0604020202020204" pitchFamily="34" charset="0"/>
                  <a:cs typeface="Arial" panose="020B0604020202020204" pitchFamily="34" charset="0"/>
                </a:endParaRPr>
              </a:p>
            </p:txBody>
          </p:sp>
        </mc:Choice>
        <mc:Fallback>
          <p:sp>
            <p:nvSpPr>
              <p:cNvPr id="11" name="Plaque 10"/>
              <p:cNvSpPr>
                <a:spLocks noRot="1" noChangeAspect="1" noMove="1" noResize="1" noEditPoints="1" noAdjustHandles="1" noChangeArrowheads="1" noChangeShapeType="1" noTextEdit="1"/>
              </p:cNvSpPr>
              <p:nvPr/>
            </p:nvSpPr>
            <p:spPr>
              <a:xfrm>
                <a:off x="9421541" y="5067300"/>
                <a:ext cx="6939281" cy="1981200"/>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Plaque 11"/>
              <p:cNvSpPr/>
              <p:nvPr/>
            </p:nvSpPr>
            <p:spPr>
              <a:xfrm>
                <a:off x="1671318"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a:solidFill>
                      <a:schemeClr val="tx1"/>
                    </a:solidFill>
                    <a:ea typeface="Calibri" panose="020F0502020204030204" pitchFamily="34" charset="0"/>
                  </a:rPr>
                  <a:t>C.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𝑦</m:t>
                    </m:r>
                  </m:oMath>
                </a14:m>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12" name="Plaque 11"/>
              <p:cNvSpPr>
                <a:spLocks noRot="1" noChangeAspect="1" noMove="1" noResize="1" noEditPoints="1" noAdjustHandles="1" noChangeArrowheads="1" noChangeShapeType="1" noTextEdit="1"/>
              </p:cNvSpPr>
              <p:nvPr/>
            </p:nvSpPr>
            <p:spPr>
              <a:xfrm>
                <a:off x="1671318" y="7374665"/>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Plaque 12"/>
              <p:cNvSpPr/>
              <p:nvPr/>
            </p:nvSpPr>
            <p:spPr>
              <a:xfrm>
                <a:off x="9421541"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a:solidFill>
                      <a:schemeClr val="tx1"/>
                    </a:solidFill>
                    <a:ea typeface="Calibri" panose="020F0502020204030204" pitchFamily="34" charset="0"/>
                  </a:rPr>
                  <a:t>D. </a:t>
                </a:r>
                <a14:m>
                  <m:oMath xmlns:m="http://schemas.openxmlformats.org/officeDocument/2006/math">
                    <m:f>
                      <m:fPr>
                        <m:ctrlPr>
                          <a:rPr lang="en-US" sz="4400" i="1">
                            <a:solidFill>
                              <a:schemeClr val="tx1"/>
                            </a:solidFill>
                            <a:latin typeface="Cambria Math" panose="02040503050406030204" pitchFamily="18" charset="0"/>
                            <a:cs typeface="Arial" panose="020B0604020202020204" pitchFamily="34" charset="0"/>
                          </a:rPr>
                        </m:ctrlPr>
                      </m:fPr>
                      <m:num>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m:t>
                        </m:r>
                      </m:num>
                      <m:den>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5</m:t>
                        </m:r>
                      </m:den>
                    </m:f>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𝑦</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m:t>
                    </m:r>
                    <m:f>
                      <m:fPr>
                        <m:ctrlPr>
                          <a:rPr lang="en-US" sz="4400" i="1">
                            <a:solidFill>
                              <a:schemeClr val="tx1"/>
                            </a:solidFill>
                            <a:latin typeface="Cambria Math" panose="02040503050406030204" pitchFamily="18" charset="0"/>
                            <a:cs typeface="Arial" panose="020B0604020202020204" pitchFamily="34" charset="0"/>
                          </a:rPr>
                        </m:ctrlPr>
                      </m:fPr>
                      <m:num>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m:t>
                        </m:r>
                      </m:num>
                      <m:den>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5</m:t>
                        </m:r>
                      </m:den>
                    </m:f>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+1</m:t>
                    </m:r>
                  </m:oMath>
                </a14:m>
                <a:r>
                  <a:rPr lang="vi-VN" sz="4400" kern="0">
                    <a:solidFill>
                      <a:schemeClr val="tx1"/>
                    </a:solidFill>
                    <a:ea typeface="Calibri" panose="020F050202020403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13" name="Plaque 12"/>
              <p:cNvSpPr>
                <a:spLocks noRot="1" noChangeAspect="1" noMove="1" noResize="1" noEditPoints="1" noAdjustHandles="1" noChangeArrowheads="1" noChangeShapeType="1" noTextEdit="1"/>
              </p:cNvSpPr>
              <p:nvPr/>
            </p:nvSpPr>
            <p:spPr>
              <a:xfrm>
                <a:off x="9421541" y="7374665"/>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Plaque 13"/>
              <p:cNvSpPr/>
              <p:nvPr/>
            </p:nvSpPr>
            <p:spPr>
              <a:xfrm>
                <a:off x="9431701" y="5067300"/>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dirty="0">
                    <a:solidFill>
                      <a:schemeClr val="tx1"/>
                    </a:solidFill>
                    <a:ea typeface="Calibri" panose="020F0502020204030204" pitchFamily="34" charset="0"/>
                  </a:rPr>
                  <a:t>B.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𝑦</m:t>
                    </m:r>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−3</m:t>
                    </m:r>
                  </m:oMath>
                </a14:m>
                <a:endParaRPr lang="en-US" sz="4000" dirty="0">
                  <a:solidFill>
                    <a:schemeClr val="tx1"/>
                  </a:solidFill>
                  <a:latin typeface="Arial" panose="020B0604020202020204" pitchFamily="34" charset="0"/>
                  <a:cs typeface="Arial" panose="020B0604020202020204" pitchFamily="34" charset="0"/>
                </a:endParaRPr>
              </a:p>
            </p:txBody>
          </p:sp>
        </mc:Choice>
        <mc:Fallback>
          <p:sp>
            <p:nvSpPr>
              <p:cNvPr id="14" name="Plaque 13"/>
              <p:cNvSpPr>
                <a:spLocks noRot="1" noChangeAspect="1" noMove="1" noResize="1" noEditPoints="1" noAdjustHandles="1" noChangeArrowheads="1" noChangeShapeType="1" noTextEdit="1"/>
              </p:cNvSpPr>
              <p:nvPr/>
            </p:nvSpPr>
            <p:spPr>
              <a:xfrm>
                <a:off x="9431701" y="5067300"/>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9149143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txBody>
          <a:bodyPr/>
          <a:lstStyle/>
          <a:p>
            <a:endParaRPr lang="en-US"/>
          </a:p>
        </p:txBody>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txBody>
          <a:bodyPr/>
          <a:lstStyle/>
          <a:p>
            <a:endParaRPr lang="en-US"/>
          </a:p>
        </p:txBody>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vi-VN" sz="6000" b="1">
                <a:solidFill>
                  <a:schemeClr val="bg1"/>
                </a:solidFill>
                <a:latin typeface="Arial" panose="020B0604020202020204" pitchFamily="34" charset="0"/>
                <a:cs typeface="Arial" panose="020B0604020202020204" pitchFamily="34" charset="0"/>
              </a:rPr>
              <a:t>TRÒ CHƠI TRẮC NGHIỆM</a:t>
            </a:r>
            <a:endParaRPr lang="en-US" sz="60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Plaque 4"/>
              <p:cNvSpPr/>
              <p:nvPr/>
            </p:nvSpPr>
            <p:spPr>
              <a:xfrm>
                <a:off x="1106753" y="2309214"/>
                <a:ext cx="16074493" cy="2286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b="1" dirty="0" err="1">
                    <a:solidFill>
                      <a:srgbClr val="C00000"/>
                    </a:solidFill>
                    <a:latin typeface="Arial" panose="020B0604020202020204" pitchFamily="34" charset="0"/>
                    <a:ea typeface="Times New Roman" panose="02020603050405020304" pitchFamily="18" charset="0"/>
                  </a:rPr>
                  <a:t>Câu</a:t>
                </a:r>
                <a:r>
                  <a:rPr lang="fr-FR" sz="4000" b="1" dirty="0">
                    <a:solidFill>
                      <a:srgbClr val="C00000"/>
                    </a:solidFill>
                    <a:latin typeface="Arial" panose="020B0604020202020204" pitchFamily="34" charset="0"/>
                    <a:ea typeface="Times New Roman" panose="02020603050405020304" pitchFamily="18" charset="0"/>
                  </a:rPr>
                  <a:t> 4.</a:t>
                </a:r>
                <a:r>
                  <a:rPr lang="fr-FR" sz="4000" dirty="0">
                    <a:solidFill>
                      <a:srgbClr val="C00000"/>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Giải</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bất</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phương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trình</a:t>
                </a:r>
                <a:r>
                  <a:rPr lang="fr-FR" sz="4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f>
                      <m:f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num>
                      <m:den>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4</m:t>
                        </m:r>
                      </m:den>
                    </m:f>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&lt;</m:t>
                    </m:r>
                    <m:f>
                      <m:f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+1</m:t>
                        </m:r>
                      </m:num>
                      <m:den>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fr-FR" sz="4000" dirty="0">
                    <a:solidFill>
                      <a:schemeClr val="tx1"/>
                    </a:solidFill>
                    <a:latin typeface="Arial" panose="020B0604020202020204" pitchFamily="34" charset="0"/>
                    <a:ea typeface="Times New Roman" panose="02020603050405020304" pitchFamily="18" charset="0"/>
                  </a:rPr>
                  <a:t>.</a:t>
                </a:r>
                <a:endParaRPr lang="en-US" sz="3600" dirty="0">
                  <a:solidFill>
                    <a:schemeClr val="tx1"/>
                  </a:solidFill>
                  <a:latin typeface="Times New Roman" panose="02020603050405020304" pitchFamily="18" charset="0"/>
                  <a:ea typeface="Times New Roman" panose="02020603050405020304" pitchFamily="18" charset="0"/>
                </a:endParaRPr>
              </a:p>
            </p:txBody>
          </p:sp>
        </mc:Choice>
        <mc:Fallback>
          <p:sp>
            <p:nvSpPr>
              <p:cNvPr id="5" name="Plaque 4"/>
              <p:cNvSpPr>
                <a:spLocks noRot="1" noChangeAspect="1" noMove="1" noResize="1" noEditPoints="1" noAdjustHandles="1" noChangeArrowheads="1" noChangeShapeType="1" noTextEdit="1"/>
              </p:cNvSpPr>
              <p:nvPr/>
            </p:nvSpPr>
            <p:spPr>
              <a:xfrm>
                <a:off x="1106753" y="2309214"/>
                <a:ext cx="16074493" cy="2286000"/>
              </a:xfrm>
              <a:prstGeom prst="plaqu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Plaque 9"/>
              <p:cNvSpPr/>
              <p:nvPr/>
            </p:nvSpPr>
            <p:spPr>
              <a:xfrm>
                <a:off x="1671318"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dirty="0">
                    <a:solidFill>
                      <a:schemeClr val="tx1"/>
                    </a:solidFill>
                    <a:ea typeface="Calibri" panose="020F0502020204030204" pitchFamily="34" charset="0"/>
                  </a:rPr>
                  <a:t>A.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&lt;8</m:t>
                    </m:r>
                  </m:oMath>
                </a14:m>
                <a:r>
                  <a:rPr lang="pt-BR" sz="4400" kern="0" dirty="0">
                    <a:solidFill>
                      <a:schemeClr val="tx1"/>
                    </a:solidFill>
                    <a:latin typeface="Arial" panose="020B0604020202020204" pitchFamily="34" charset="0"/>
                    <a:ea typeface="Calibri" panose="020F050202020403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10" name="Plaque 9"/>
              <p:cNvSpPr>
                <a:spLocks noRot="1" noChangeAspect="1" noMove="1" noResize="1" noEditPoints="1" noAdjustHandles="1" noChangeArrowheads="1" noChangeShapeType="1" noTextEdit="1"/>
              </p:cNvSpPr>
              <p:nvPr/>
            </p:nvSpPr>
            <p:spPr>
              <a:xfrm>
                <a:off x="1671318" y="5067300"/>
                <a:ext cx="6939281" cy="1981200"/>
              </a:xfrm>
              <a:prstGeom prst="plaqu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Plaque 10"/>
              <p:cNvSpPr/>
              <p:nvPr/>
            </p:nvSpPr>
            <p:spPr>
              <a:xfrm>
                <a:off x="9421541"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a:solidFill>
                      <a:schemeClr val="tx1"/>
                    </a:solidFill>
                    <a:ea typeface="Calibri" panose="020F0502020204030204" pitchFamily="34" charset="0"/>
                  </a:rPr>
                  <a:t>B.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&gt;−8</m:t>
                    </m:r>
                  </m:oMath>
                </a14:m>
                <a:r>
                  <a:rPr lang="pt-BR" sz="4400" kern="0">
                    <a:solidFill>
                      <a:schemeClr val="tx1"/>
                    </a:solidFill>
                    <a:latin typeface="Arial" panose="020B0604020202020204" pitchFamily="34" charset="0"/>
                    <a:ea typeface="Calibri" panose="020F050202020403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mc:Choice>
        <mc:Fallback>
          <p:sp>
            <p:nvSpPr>
              <p:cNvPr id="11" name="Plaque 10"/>
              <p:cNvSpPr>
                <a:spLocks noRot="1" noChangeAspect="1" noMove="1" noResize="1" noEditPoints="1" noAdjustHandles="1" noChangeArrowheads="1" noChangeShapeType="1" noTextEdit="1"/>
              </p:cNvSpPr>
              <p:nvPr/>
            </p:nvSpPr>
            <p:spPr>
              <a:xfrm>
                <a:off x="9421541" y="5067300"/>
                <a:ext cx="6939281" cy="1981200"/>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Plaque 11"/>
              <p:cNvSpPr/>
              <p:nvPr/>
            </p:nvSpPr>
            <p:spPr>
              <a:xfrm>
                <a:off x="1671318"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a:solidFill>
                      <a:schemeClr val="tx1"/>
                    </a:solidFill>
                    <a:ea typeface="Calibri" panose="020F0502020204030204" pitchFamily="34" charset="0"/>
                  </a:rPr>
                  <a:t>C.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&gt;8</m:t>
                    </m:r>
                  </m:oMath>
                </a14:m>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12" name="Plaque 11"/>
              <p:cNvSpPr>
                <a:spLocks noRot="1" noChangeAspect="1" noMove="1" noResize="1" noEditPoints="1" noAdjustHandles="1" noChangeArrowheads="1" noChangeShapeType="1" noTextEdit="1"/>
              </p:cNvSpPr>
              <p:nvPr/>
            </p:nvSpPr>
            <p:spPr>
              <a:xfrm>
                <a:off x="1671318" y="7374665"/>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Plaque 12"/>
              <p:cNvSpPr/>
              <p:nvPr/>
            </p:nvSpPr>
            <p:spPr>
              <a:xfrm>
                <a:off x="9421541"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a:solidFill>
                      <a:schemeClr val="tx1"/>
                    </a:solidFill>
                    <a:ea typeface="Calibri" panose="020F0502020204030204" pitchFamily="34" charset="0"/>
                  </a:rPr>
                  <a:t>D.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&lt;−8</m:t>
                    </m:r>
                  </m:oMath>
                </a14:m>
                <a:r>
                  <a:rPr lang="pt-BR" sz="4400" kern="0">
                    <a:solidFill>
                      <a:schemeClr val="tx1"/>
                    </a:solidFill>
                    <a:latin typeface="Arial" panose="020B0604020202020204" pitchFamily="34" charset="0"/>
                    <a:ea typeface="Calibri" panose="020F050202020403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mc:Choice>
        <mc:Fallback>
          <p:sp>
            <p:nvSpPr>
              <p:cNvPr id="13" name="Plaque 12"/>
              <p:cNvSpPr>
                <a:spLocks noRot="1" noChangeAspect="1" noMove="1" noResize="1" noEditPoints="1" noAdjustHandles="1" noChangeArrowheads="1" noChangeShapeType="1" noTextEdit="1"/>
              </p:cNvSpPr>
              <p:nvPr/>
            </p:nvSpPr>
            <p:spPr>
              <a:xfrm>
                <a:off x="9421541" y="7374665"/>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Plaque 14"/>
              <p:cNvSpPr/>
              <p:nvPr/>
            </p:nvSpPr>
            <p:spPr>
              <a:xfrm>
                <a:off x="1671317" y="5058185"/>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kern="0" dirty="0">
                    <a:solidFill>
                      <a:schemeClr val="tx1"/>
                    </a:solidFill>
                    <a:ea typeface="Calibri" panose="020F0502020204030204" pitchFamily="34" charset="0"/>
                  </a:rPr>
                  <a:t>A. </a:t>
                </a:r>
                <a14:m>
                  <m:oMath xmlns:m="http://schemas.openxmlformats.org/officeDocument/2006/math">
                    <m:r>
                      <a:rPr lang="vi-VN"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pt-BR" sz="4400" i="1" kern="0">
                        <a:solidFill>
                          <a:schemeClr val="tx1"/>
                        </a:solidFill>
                        <a:latin typeface="Cambria Math" panose="02040503050406030204" pitchFamily="18" charset="0"/>
                        <a:ea typeface="Calibri" panose="020F0502020204030204" pitchFamily="34" charset="0"/>
                        <a:cs typeface="Arial" panose="020B0604020202020204" pitchFamily="34" charset="0"/>
                      </a:rPr>
                      <m:t>&lt;8</m:t>
                    </m:r>
                  </m:oMath>
                </a14:m>
                <a:endParaRPr lang="en-US" sz="4000" dirty="0">
                  <a:solidFill>
                    <a:schemeClr val="tx1"/>
                  </a:solidFill>
                  <a:latin typeface="Arial" panose="020B0604020202020204" pitchFamily="34" charset="0"/>
                  <a:cs typeface="Arial" panose="020B0604020202020204" pitchFamily="34" charset="0"/>
                </a:endParaRPr>
              </a:p>
            </p:txBody>
          </p:sp>
        </mc:Choice>
        <mc:Fallback>
          <p:sp>
            <p:nvSpPr>
              <p:cNvPr id="15" name="Plaque 14"/>
              <p:cNvSpPr>
                <a:spLocks noRot="1" noChangeAspect="1" noMove="1" noResize="1" noEditPoints="1" noAdjustHandles="1" noChangeArrowheads="1" noChangeShapeType="1" noTextEdit="1"/>
              </p:cNvSpPr>
              <p:nvPr/>
            </p:nvSpPr>
            <p:spPr>
              <a:xfrm>
                <a:off x="1671317" y="5058185"/>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047963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2848</Words>
  <PresentationFormat>Custom</PresentationFormat>
  <Paragraphs>263</Paragraphs>
  <Slides>35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 (Body)</vt:lpstr>
      <vt:lpstr>Cambria Math</vt:lpstr>
      <vt:lpstr>Symbol</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2024-07-03T19:24:57Z</dcterms:modified>
  <dc:identifier>DAFn2dd0_sY</dc:identifier>
</cp:coreProperties>
</file>