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Nunito SemiBold" charset="0"/>
      <p:regular r:id="rId45"/>
      <p:bold r:id="rId46"/>
      <p:italic r:id="rId47"/>
      <p:boldItalic r:id="rId48"/>
    </p:embeddedFont>
    <p:embeddedFont>
      <p:font typeface="Cambria Math" pitchFamily="18" charset="0"/>
      <p:regular r:id="rId49"/>
    </p:embeddedFont>
    <p:embeddedFont>
      <p:font typeface="Mali Light" charset="0"/>
      <p:regular r:id="rId50"/>
      <p:bold r:id="rId51"/>
      <p:italic r:id="rId52"/>
      <p:boldItalic r:id="rId53"/>
    </p:embeddedFont>
    <p:embeddedFont>
      <p:font typeface="Amatic SC" charset="-79"/>
      <p:regular r:id="rId54"/>
      <p:bold r:id="rId55"/>
    </p:embeddedFont>
    <p:embeddedFont>
      <p:font typeface="Calibri" pitchFamily="34" charset="0"/>
      <p:regular r:id="rId56"/>
      <p:bold r:id="rId57"/>
      <p:italic r:id="rId58"/>
      <p:boldItalic r:id="rId59"/>
    </p:embeddedFont>
    <p:embeddedFont>
      <p:font typeface="Autour One" charset="0"/>
      <p:regular r:id="rId60"/>
    </p:embeddedFont>
    <p:embeddedFont>
      <p:font typeface="Nunito"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98" d="100"/>
          <a:sy n="98" d="100"/>
        </p:scale>
        <p:origin x="-5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34" Type="http://schemas.openxmlformats.org/officeDocument/2006/relationships/image" Target="../media/image14.png"/><Relationship Id="rId47" Type="http://schemas.openxmlformats.org/officeDocument/2006/relationships/image" Target="../media/image420.svg"/><Relationship Id="rId33" Type="http://schemas.openxmlformats.org/officeDocument/2006/relationships/image" Target="../media/image406.sv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36"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NULL"/><Relationship Id="rId35" Type="http://schemas.openxmlformats.org/officeDocument/2006/relationships/image" Target="../media/image408.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31" Type="http://schemas.openxmlformats.org/officeDocument/2006/relationships/image" Target="../media/image29.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23" Type="http://schemas.openxmlformats.org/officeDocument/2006/relationships/image" Target="../media/image22.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media/image26.png"/><Relationship Id="rId2" Type="http://schemas.openxmlformats.org/officeDocument/2006/relationships/image" Target="../media/image24.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png"/><Relationship Id="rId23" Type="http://schemas.openxmlformats.org/officeDocument/2006/relationships/image" Target="../media/image22.sv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76.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32" Type="http://schemas.openxmlformats.org/officeDocument/2006/relationships/image" Target="../media/image1.png"/><Relationship Id="rId31"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10" Type="http://schemas.openxmlformats.org/officeDocument/2006/relationships/image" Target="../media/image38.png"/><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37" Type="http://schemas.openxmlformats.org/officeDocument/2006/relationships/image" Target="../media/image288.sv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38"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7.png"/><Relationship Id="rId25" Type="http://schemas.openxmlformats.org/officeDocument/2006/relationships/image" Target="../media/image276.svg"/><Relationship Id="rId2" Type="http://schemas.openxmlformats.org/officeDocument/2006/relationships/notesSlide" Target="../notesSlides/notesSlide21.xml"/><Relationship Id="rId1" Type="http://schemas.openxmlformats.org/officeDocument/2006/relationships/slideLayout" Target="../slideLayouts/slideLayout5.xml"/><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 Id="rId23" Type="http://schemas.openxmlformats.org/officeDocument/2006/relationships/image" Target="NUL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smtClean="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smtClean="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47"/>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smtClean="0"/>
              <a:t>Ví</a:t>
            </a:r>
            <a:r>
              <a:rPr lang="en-US" sz="2000" b="1" u="sng" dirty="0" smtClean="0"/>
              <a:t> </a:t>
            </a:r>
            <a:r>
              <a:rPr lang="en-US" sz="2000" b="1" u="sng" dirty="0" err="1" smtClean="0"/>
              <a:t>dụ</a:t>
            </a:r>
            <a:r>
              <a:rPr lang="en-US" sz="2000" b="1" u="sng" dirty="0" smtClean="0"/>
              <a:t> 1:</a:t>
            </a:r>
            <a:r>
              <a:rPr lang="en-US" sz="2000" dirty="0" smtClean="0"/>
              <a:t>  </a:t>
            </a:r>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xmlns=""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xmlns=""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xmlns=""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xmlns=""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xmlns=""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xmlns=""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xmlns=""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xmlns=""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xmlns=""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xmlns=""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xmlns=""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xmlns=""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xmlns=""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xmlns=""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xmlns=""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xmlns=""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xmlns=""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xmlns=""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xmlns=""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xmlns=""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xmlns=""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xmlns=""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xmlns=""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xmlns=""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xmlns=""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xmlns=""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xmlns=""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xmlns=""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xmlns=""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xmlns=""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xmlns=""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xmlns=""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xmlns=""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xmlns=""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xmlns=""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xmlns=""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xmlns=""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xmlns=""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xmlns=""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xmlns=""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xmlns=""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xmlns=""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xmlns=""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xmlns=""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xmlns=""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xmlns=""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xmlns=""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xmlns=""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xmlns=""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xmlns=""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xmlns=""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xmlns=""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xmlns=""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xmlns=""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xmlns=""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xmlns=""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xmlns=""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xmlns=""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xmlns=""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xmlns=""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xmlns=""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xmlns=""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xmlns=""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xmlns=""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xmlns=""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xmlns=""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xmlns=""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xmlns=""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xmlns=""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xmlns=""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xmlns=""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xmlns=""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xmlns=""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smtClean="0">
                <a:latin typeface="+mn-lt"/>
                <a:ea typeface="Calibri" panose="020F0502020204030204" pitchFamily="34" charset="0"/>
                <a:cs typeface="Arial" panose="020B0604020202020204" pitchFamily="34" charset="0"/>
              </a:rPr>
              <a:t>a) Ta </a:t>
            </a:r>
            <a:r>
              <a:rPr lang="en-US" sz="2000" dirty="0" err="1" smtClean="0">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b</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smtClean="0">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smtClean="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2:</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hệ</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xmlns="" val="693666804"/>
                    </a:ext>
                  </a:extLst>
                </a:gridCol>
                <a:gridCol w="1391449">
                  <a:extLst>
                    <a:ext uri="{9D8B030D-6E8A-4147-A177-3AD203B41FA5}">
                      <a16:colId xmlns:a16="http://schemas.microsoft.com/office/drawing/2014/main" xmlns="" val="133150565"/>
                    </a:ext>
                  </a:extLst>
                </a:gridCol>
                <a:gridCol w="1392199">
                  <a:extLst>
                    <a:ext uri="{9D8B030D-6E8A-4147-A177-3AD203B41FA5}">
                      <a16:colId xmlns:a16="http://schemas.microsoft.com/office/drawing/2014/main" xmlns="" val="1907955298"/>
                    </a:ext>
                  </a:extLst>
                </a:gridCol>
                <a:gridCol w="1392199">
                  <a:extLst>
                    <a:ext uri="{9D8B030D-6E8A-4147-A177-3AD203B41FA5}">
                      <a16:colId xmlns:a16="http://schemas.microsoft.com/office/drawing/2014/main" xmlns=""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10</a:t>
            </a:r>
            <a:endParaRPr lang="en-US" sz="2000" b="1" dirty="0">
              <a:solidFill>
                <a:srgbClr val="FF0000"/>
              </a:solidFill>
            </a:endParaRP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15</a:t>
            </a:r>
            <a:endParaRPr lang="en-US" sz="2000" b="1" dirty="0">
              <a:solidFill>
                <a:srgbClr val="FF0000"/>
              </a:solidFill>
            </a:endParaRP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20</a:t>
            </a:r>
            <a:endParaRPr lang="en-US" sz="2000" b="1" dirty="0">
              <a:solidFill>
                <a:srgbClr val="FF0000"/>
              </a:solidFill>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2:</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 </a:t>
              </a:r>
              <a:r>
                <a:rPr lang="en-US" sz="2000" dirty="0" err="1" smtClean="0">
                  <a:latin typeface="Arial" panose="020B0604020202020204" pitchFamily="34" charset="0"/>
                  <a:ea typeface="Calibri" panose="020F0502020204030204" pitchFamily="34" charset="0"/>
                  <a:cs typeface="Arial" panose="020B0604020202020204" pitchFamily="34" charset="0"/>
                </a:rPr>
                <a:t>Tính</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smtClean="0"/>
              <a:t>NHẬN XÉT</a:t>
            </a:r>
            <a:endParaRPr lang="en-US" sz="2200" b="1" dirty="0"/>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smtClean="0">
                <a:latin typeface="+mj-lt"/>
                <a:ea typeface="Times New Roman" panose="02020603050405020304" pitchFamily="18" charset="0"/>
                <a:cs typeface="Arial" panose="020B0604020202020204" pitchFamily="34" charset="0"/>
              </a:rPr>
              <a:t>Tỉ</a:t>
            </a:r>
            <a:r>
              <a:rPr lang="en-US" sz="2000" dirty="0" smtClean="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smtClean="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smtClean="0">
                <a:solidFill>
                  <a:schemeClr val="tx1">
                    <a:lumMod val="50000"/>
                  </a:schemeClr>
                </a:solidFill>
                <a:latin typeface="Arial" panose="020B0604020202020204" pitchFamily="34" charset="0"/>
                <a:cs typeface="Arial" panose="020B0604020202020204" pitchFamily="34" charset="0"/>
              </a:rPr>
              <a:t>LUYỆN TẬP 1</a:t>
            </a:r>
            <a:endParaRPr lang="en-US" sz="2000" b="1" dirty="0">
              <a:solidFill>
                <a:schemeClr val="tx1">
                  <a:lumMod val="50000"/>
                </a:schemeClr>
              </a:solidFill>
              <a:latin typeface="Arial" panose="020B0604020202020204" pitchFamily="34" charset="0"/>
              <a:cs typeface="Arial" panose="020B0604020202020204" pitchFamily="34" charset="0"/>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smtClean="0"/>
              <a:t>Hướng</a:t>
            </a:r>
            <a:r>
              <a:rPr lang="en-US" sz="2000" b="1" u="sng" dirty="0" smtClean="0"/>
              <a:t> </a:t>
            </a:r>
            <a:r>
              <a:rPr lang="en-US" sz="2000" b="1" u="sng" dirty="0" err="1" smtClean="0"/>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em, khi khối lượng đậu tương tăng, lượng protein trong đậu tương có tăng </a:t>
            </a:r>
            <a:r>
              <a:rPr lang="nl-NL" sz="2000" dirty="0" smtClean="0">
                <a:latin typeface="Arial" panose="020B0604020202020204" pitchFamily="34" charset="0"/>
                <a:ea typeface="Calibri" panose="020F0502020204030204" pitchFamily="34" charset="0"/>
                <a:cs typeface="Arial" panose="020B0604020202020204" pitchFamily="34" charset="0"/>
              </a:rPr>
              <a:t>không?</a:t>
            </a:r>
          </a:p>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Nếu </a:t>
            </a:r>
            <a:r>
              <a:rPr lang="nl-NL" sz="2000" dirty="0">
                <a:latin typeface="Arial" panose="020B0604020202020204" pitchFamily="34" charset="0"/>
                <a:ea typeface="Calibri" panose="020F0502020204030204" pitchFamily="34" charset="0"/>
                <a:cs typeface="Arial" panose="020B0604020202020204" pitchFamily="34" charset="0"/>
              </a:rPr>
              <a:t>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smtClean="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endPar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smtClean="0">
                <a:latin typeface="Arial" panose="020B0604020202020204" pitchFamily="34" charset="0"/>
                <a:ea typeface="Calibri" panose="020F0502020204030204" pitchFamily="34" charset="0"/>
                <a:cs typeface="Arial" panose="020B0604020202020204" pitchFamily="34" charset="0"/>
              </a:rPr>
              <a:t>Khối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smtClean="0">
                <a:latin typeface="+mn-lt"/>
              </a:rPr>
              <a:t>VẬN DỤNG</a:t>
            </a:r>
            <a:endParaRPr lang="en-US" sz="2200" dirty="0">
              <a:latin typeface="+mn-lt"/>
            </a:endParaRP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smtClean="0">
                <a:latin typeface="+mn-lt"/>
                <a:ea typeface="Times New Roman" panose="02020603050405020304" pitchFamily="18" charset="0"/>
              </a:rPr>
              <a:t>Bốn </a:t>
            </a:r>
            <a:r>
              <a:rPr lang="vi-VN" sz="2000" dirty="0">
                <a:latin typeface="+mn-lt"/>
                <a:ea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chemeClr val="tx1"/>
                </a:solidFill>
                <a:latin typeface="Arial" panose="020B0604020202020204" pitchFamily="34" charset="0"/>
                <a:cs typeface="Arial" panose="020B0604020202020204" pitchFamily="34" charset="0"/>
              </a:rPr>
              <a:t>Thảo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luận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nhóm</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Gọi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Vậy</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ông</a:t>
            </a:r>
            <a:r>
              <a:rPr lang="en-US" sz="2000" dirty="0" smtClean="0">
                <a:latin typeface="Arial" panose="020B0604020202020204" pitchFamily="34" charset="0"/>
                <a:ea typeface="Calibri" panose="020F0502020204030204" pitchFamily="34" charset="0"/>
                <a:cs typeface="Arial" panose="020B0604020202020204" pitchFamily="34" charset="0"/>
              </a:rPr>
              <a:t> An </a:t>
            </a:r>
            <a:r>
              <a:rPr lang="en-US" sz="2000" dirty="0" err="1" smtClean="0">
                <a:latin typeface="Arial" panose="020B0604020202020204" pitchFamily="34" charset="0"/>
                <a:ea typeface="Calibri" panose="020F0502020204030204" pitchFamily="34" charset="0"/>
                <a:cs typeface="Arial" panose="020B0604020202020204" pitchFamily="34" charset="0"/>
              </a:rPr>
              <a:t>sản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xuất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được</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khoảng</a:t>
            </a:r>
            <a:r>
              <a:rPr lang="en-US" sz="2000" dirty="0" smtClean="0">
                <a:latin typeface="Arial" panose="020B0604020202020204" pitchFamily="34" charset="0"/>
                <a:ea typeface="Calibri" panose="020F0502020204030204" pitchFamily="34" charset="0"/>
                <a:cs typeface="Arial" panose="020B0604020202020204" pitchFamily="34" charset="0"/>
              </a:rPr>
              <a:t> 67 kg </a:t>
            </a:r>
            <a:r>
              <a:rPr lang="en-US" sz="2000" dirty="0" err="1" smtClean="0">
                <a:latin typeface="Arial" panose="020B0604020202020204" pitchFamily="34" charset="0"/>
                <a:ea typeface="Calibri" panose="020F0502020204030204" pitchFamily="34" charset="0"/>
                <a:cs typeface="Arial" panose="020B0604020202020204" pitchFamily="34" charset="0"/>
              </a:rPr>
              <a:t>bột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sắn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dây</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smtClean="0">
                <a:ln>
                  <a:noFill/>
                </a:ln>
                <a:solidFill>
                  <a:schemeClr val="tx1"/>
                </a:solidFill>
                <a:effectLst/>
                <a:uLnTx/>
                <a:uFillTx/>
                <a:latin typeface="Arial"/>
                <a:cs typeface="Autour One"/>
                <a:sym typeface="Autour One"/>
              </a:rPr>
              <a:t>KHỞI ĐỘNG</a:t>
            </a:r>
            <a:endParaRPr kumimoji="0" lang="en-US" sz="2400" b="1" i="0" u="none" strike="noStrike" kern="0" cap="none" spc="0" normalizeH="0" baseline="0" noProof="0" dirty="0">
              <a:ln>
                <a:noFill/>
              </a:ln>
              <a:solidFill>
                <a:schemeClr val="tx1"/>
              </a:solidFill>
              <a:effectLst/>
              <a:uLnTx/>
              <a:uFillTx/>
              <a:latin typeface="Arial"/>
              <a:cs typeface="Autour One"/>
              <a:sym typeface="Autour One"/>
            </a:endParaRP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smtClean="0">
                <a:latin typeface="+mn-lt"/>
                <a:ea typeface="Arial" panose="020B0604020202020204" pitchFamily="34" charset="0"/>
                <a:cs typeface="Times New Roman" panose="02020603050405020304" pitchFamily="18" charset="0"/>
              </a:rPr>
              <a:t>B</a:t>
            </a:r>
            <a:r>
              <a:rPr lang="en-US" sz="2000" dirty="0" err="1" smtClean="0">
                <a:latin typeface="+mn-lt"/>
                <a:ea typeface="Arial" panose="020B0604020202020204" pitchFamily="34" charset="0"/>
                <a:cs typeface="Times New Roman" panose="02020603050405020304" pitchFamily="18" charset="0"/>
              </a:rPr>
              <a:t>ột</a:t>
            </a:r>
            <a:r>
              <a:rPr lang="vi-VN" sz="2000" dirty="0" smtClean="0">
                <a:latin typeface="+mn-lt"/>
                <a:ea typeface="Arial" panose="020B0604020202020204" pitchFamily="34" charset="0"/>
                <a:cs typeface="Times New Roman" panose="02020603050405020304" pitchFamily="18" charset="0"/>
              </a:rPr>
              <a:t> </a:t>
            </a:r>
            <a:r>
              <a:rPr lang="vi-VN" sz="2000" dirty="0">
                <a:latin typeface="+mn-lt"/>
                <a:ea typeface="Arial" panose="020B0604020202020204" pitchFamily="34" charset="0"/>
                <a:cs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xmlns=""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xmlns=""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xmlns=""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xmlns=""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xmlns=""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xmlns=""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xmlns=""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xmlns=""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xmlns=""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xmlns=""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xmlns=""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xmlns=""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xmlns=""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xmlns=""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xmlns=""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xmlns=""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xmlns=""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xmlns=""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xmlns=""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xmlns=""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xmlns=""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xmlns=""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xmlns=""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xmlns=""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xmlns=""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xmlns=""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xmlns=""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xmlns=""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xmlns=""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xmlns=""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xmlns=""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xmlns=""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xmlns=""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xmlns=""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xmlns=""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xmlns=""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xmlns=""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xmlns=""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xmlns=""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xmlns=""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xmlns=""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xmlns=""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xmlns=""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vi-VN" sz="2000" dirty="0" smtClean="0">
                <a:latin typeface="Arial" panose="020B0604020202020204" pitchFamily="34" charset="0"/>
                <a:ea typeface="Calibri" panose="020F0502020204030204" pitchFamily="34" charset="0"/>
                <a:cs typeface="Arial" panose="020B0604020202020204" pitchFamily="34" charset="0"/>
              </a:rPr>
              <a:t>yếu </a:t>
            </a:r>
            <a:r>
              <a:rPr lang="vi-VN" sz="2000" dirty="0">
                <a:latin typeface="Arial" panose="020B0604020202020204" pitchFamily="34" charset="0"/>
                <a:ea typeface="Calibri" panose="020F0502020204030204" pitchFamily="34" charset="0"/>
                <a:cs typeface="Arial" panose="020B0604020202020204" pitchFamily="34" charset="0"/>
              </a:rPr>
              <a:t>tố chưa biết. </a:t>
            </a:r>
          </a:p>
        </p:txBody>
      </p:sp>
      <p:pic>
        <p:nvPicPr>
          <p:cNvPr id="19" name="Picture 3">
            <a:extLst>
              <a:ext uri="{FF2B5EF4-FFF2-40B4-BE49-F238E27FC236}">
                <a16:creationId xmlns:a16="http://schemas.microsoft.com/office/drawing/2014/main" xmlns="" id="{96E85870-286D-4CCC-AA6B-47C2AF4CD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10"/>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3:</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Ta </a:t>
                </a:r>
                <a:r>
                  <a:rPr lang="nl-NL" sz="2000" dirty="0">
                    <a:latin typeface="Arial" panose="020B0604020202020204" pitchFamily="34" charset="0"/>
                    <a:ea typeface="Calibri" panose="020F0502020204030204" pitchFamily="34" charset="0"/>
                    <a:cs typeface="Arial" panose="020B0604020202020204" pitchFamily="34" charset="0"/>
                  </a:rPr>
                  <a:t>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endParaRPr lang="nl-NL"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r>
                  <a:rPr lang="nl-NL"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a:t>
                </a:r>
                <a:r>
                  <a:rPr lang="nl-NL" sz="2000" dirty="0" smtClean="0">
                    <a:latin typeface="Arial" panose="020B0604020202020204" pitchFamily="34" charset="0"/>
                    <a:ea typeface="Times New Roman" panose="02020603050405020304" pitchFamily="18" charset="0"/>
                    <a:cs typeface="Arial" panose="020B0604020202020204" pitchFamily="34" charset="0"/>
                  </a:rPr>
                  <a:t>nhân</a:t>
                </a:r>
              </a:p>
              <a:p>
                <a:pPr algn="just">
                  <a:lnSpc>
                    <a:spcPct val="150000"/>
                  </a:lnSpc>
                </a:pPr>
                <a:r>
                  <a:rPr lang="nl-NL" sz="2000" dirty="0" smtClean="0">
                    <a:latin typeface="Arial" panose="020B0604020202020204" pitchFamily="34" charset="0"/>
                    <a:ea typeface="Times New Roman" panose="02020603050405020304" pitchFamily="18" charset="0"/>
                    <a:cs typeface="Arial" panose="020B0604020202020204" pitchFamily="34" charset="0"/>
                  </a:rPr>
                  <a:t>Theo </a:t>
                </a:r>
                <a:r>
                  <a:rPr lang="nl-NL" sz="2000" dirty="0">
                    <a:latin typeface="Arial" panose="020B0604020202020204" pitchFamily="34" charset="0"/>
                    <a:ea typeface="Times New Roman" panose="02020603050405020304" pitchFamily="18" charset="0"/>
                    <a:cs typeface="Arial" panose="020B0604020202020204" pitchFamily="34" charset="0"/>
                  </a:rPr>
                  <a:t>tính chất dãy tỉ số </a:t>
                </a:r>
                <a:r>
                  <a:rPr lang="nl-NL" sz="2000" dirty="0" smtClean="0">
                    <a:latin typeface="Arial" panose="020B0604020202020204" pitchFamily="34" charset="0"/>
                    <a:ea typeface="Times New Roman" panose="02020603050405020304" pitchFamily="18" charset="0"/>
                    <a:cs typeface="Arial" panose="020B0604020202020204" pitchFamily="34" charset="0"/>
                  </a:rPr>
                  <a:t>bằng </a:t>
                </a:r>
                <a:r>
                  <a:rPr lang="nl-NL" sz="2000" dirty="0">
                    <a:latin typeface="Arial" panose="020B0604020202020204" pitchFamily="34" charset="0"/>
                    <a:ea typeface="Times New Roman" panose="02020603050405020304" pitchFamily="18" charset="0"/>
                    <a:cs typeface="Arial" panose="020B0604020202020204" pitchFamily="34" charset="0"/>
                  </a:rPr>
                  <a:t>nhau, ta có</a:t>
                </a:r>
                <a:r>
                  <a:rPr lang="nl-NL"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2</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a:t>
            </a:r>
            <a:r>
              <a:rPr lang="nl-NL" sz="2000" dirty="0" smtClean="0">
                <a:latin typeface="Arial" panose="020B0604020202020204" pitchFamily="34" charset="0"/>
                <a:ea typeface="Calibri" panose="020F0502020204030204" pitchFamily="34" charset="0"/>
                <a:cs typeface="Arial" panose="020B0604020202020204" pitchFamily="34" charset="0"/>
              </a:rPr>
              <a:t>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Khối </a:t>
            </a:r>
            <a:r>
              <a:rPr lang="nl-NL" sz="2000" dirty="0">
                <a:latin typeface="Arial" panose="020B0604020202020204" pitchFamily="34" charset="0"/>
                <a:ea typeface="Calibri" panose="020F0502020204030204" pitchFamily="34" charset="0"/>
                <a:cs typeface="Arial" panose="020B0604020202020204" pitchFamily="34" charset="0"/>
              </a:rPr>
              <a:t>lượng của một vật đồng chất tỉ lệ thuận với thể tích của nó, vì vậy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tính chất của dãy tỉ số bằng nhau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smtClean="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4:</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xmlns=""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xmlns=""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xmlns=""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xmlns=""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xmlns=""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xmlns=""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xmlns=""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xmlns=""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xmlns=""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xmlns=""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xmlns=""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xmlns=""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xmlns=""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xmlns=""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xmlns=""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xmlns=""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xmlns=""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xmlns=""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xmlns=""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xmlns=""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xmlns=""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xmlns=""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xmlns=""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xmlns=""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xmlns=""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xmlns=""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xmlns=""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xmlns=""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xmlns=""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xmlns=""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xmlns=""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xmlns=""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xmlns=""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xmlns=""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xmlns=""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xmlns=""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xmlns=""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xmlns=""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xmlns=""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xmlns=""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xmlns=""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xmlns=""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xmlns=""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xmlns=""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xmlns=""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xmlns=""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xmlns=""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xmlns=""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xmlns=""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xmlns=""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xmlns=""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xmlns=""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xmlns=""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xmlns=""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xmlns=""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xmlns=""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xmlns=""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xmlns=""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xmlns=""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xmlns=""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xmlns=""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xmlns=""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xmlns=""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xmlns=""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xmlns=""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xmlns=""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xmlns=""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xmlns=""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xmlns=""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xmlns=""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xmlns=""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xmlns=""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xmlns=""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xmlns=""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xmlns=""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xmlns=""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xmlns=""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xmlns=""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xmlns=""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xmlns=""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smtClean="0">
                    <a:latin typeface="+mj-lt"/>
                    <a:ea typeface="Times New Roman" panose="02020603050405020304" pitchFamily="18" charset="0"/>
                    <a:cs typeface="Arial" panose="020B0604020202020204" pitchFamily="34" charset="0"/>
                  </a:rPr>
                  <a:t>+</a:t>
                </a:r>
                <a:r>
                  <a:rPr lang="en-US"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smtClean="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smtClean="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smtClean="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3</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a:t>
            </a:r>
            <a:r>
              <a:rPr lang="en-US" sz="2000" dirty="0" err="1" smtClean="0">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smtClean="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smtClean="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vi-VN" sz="2000" dirty="0" smtClean="0">
                <a:latin typeface="+mn-lt"/>
                <a:ea typeface="Times New Roman" panose="02020603050405020304" pitchFamily="18" charset="0"/>
              </a:rPr>
              <a:t>“?</a:t>
            </a:r>
            <a:r>
              <a:rPr lang="en-US" sz="2000"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1104900"/>
        </p:xfrm>
        <a:graphic>
          <a:graphicData uri="http://schemas.openxmlformats.org/drawingml/2006/table">
            <a:tbl>
              <a:tblPr firstRow="1" firstCol="1" bandRow="1"/>
              <a:tblGrid>
                <a:gridCol w="914831">
                  <a:extLst>
                    <a:ext uri="{9D8B030D-6E8A-4147-A177-3AD203B41FA5}">
                      <a16:colId xmlns:a16="http://schemas.microsoft.com/office/drawing/2014/main" xmlns="" val="1701451073"/>
                    </a:ext>
                  </a:extLst>
                </a:gridCol>
                <a:gridCol w="914831">
                  <a:extLst>
                    <a:ext uri="{9D8B030D-6E8A-4147-A177-3AD203B41FA5}">
                      <a16:colId xmlns:a16="http://schemas.microsoft.com/office/drawing/2014/main" xmlns="" val="1911467994"/>
                    </a:ext>
                  </a:extLst>
                </a:gridCol>
                <a:gridCol w="914831">
                  <a:extLst>
                    <a:ext uri="{9D8B030D-6E8A-4147-A177-3AD203B41FA5}">
                      <a16:colId xmlns:a16="http://schemas.microsoft.com/office/drawing/2014/main" xmlns="" val="48701398"/>
                    </a:ext>
                  </a:extLst>
                </a:gridCol>
                <a:gridCol w="914831">
                  <a:extLst>
                    <a:ext uri="{9D8B030D-6E8A-4147-A177-3AD203B41FA5}">
                      <a16:colId xmlns:a16="http://schemas.microsoft.com/office/drawing/2014/main" xmlns="" val="667761085"/>
                    </a:ext>
                  </a:extLst>
                </a:gridCol>
                <a:gridCol w="914831">
                  <a:extLst>
                    <a:ext uri="{9D8B030D-6E8A-4147-A177-3AD203B41FA5}">
                      <a16:colId xmlns:a16="http://schemas.microsoft.com/office/drawing/2014/main" xmlns="" val="3057899648"/>
                    </a:ext>
                  </a:extLst>
                </a:gridCol>
                <a:gridCol w="914831">
                  <a:extLst>
                    <a:ext uri="{9D8B030D-6E8A-4147-A177-3AD203B41FA5}">
                      <a16:colId xmlns:a16="http://schemas.microsoft.com/office/drawing/2014/main" xmlns="" val="551436322"/>
                    </a:ext>
                  </a:extLst>
                </a:gridCol>
                <a:gridCol w="914831">
                  <a:extLst>
                    <a:ext uri="{9D8B030D-6E8A-4147-A177-3AD203B41FA5}">
                      <a16:colId xmlns:a16="http://schemas.microsoft.com/office/drawing/2014/main" xmlns=""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smtClean="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xmlns=""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xmlns=""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xmlns=""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xmlns=""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xmlns=""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xmlns=""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xmlns=""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xmlns=""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xmlns=""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xmlns=""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xmlns=""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xmlns=""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xmlns=""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xmlns=""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xmlns=""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xmlns=""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xmlns=""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xmlns=""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xmlns=""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xmlns=""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xmlns=""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xmlns=""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xmlns=""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xmlns=""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xmlns=""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xmlns=""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xmlns=""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xmlns=""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xmlns=""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xmlns=""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xmlns=""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xmlns=""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xmlns=""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xmlns=""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xmlns=""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xmlns=""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xmlns=""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xmlns=""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xmlns=""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xmlns=""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xmlns=""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xmlns=""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xmlns=""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xmlns=""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xmlns=""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xmlns=""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xmlns=""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xmlns=""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xmlns=""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xmlns=""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xmlns=""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xmlns=""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xmlns=""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xmlns=""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xmlns=""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xmlns=""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xmlns=""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xmlns=""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xmlns=""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xmlns=""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xmlns=""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xmlns=""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xmlns=""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xmlns=""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xmlns=""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xmlns=""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xmlns=""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xmlns=""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xmlns=""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xmlns=""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xmlns=""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xmlns=""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xmlns=""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a:t>
            </a:r>
            <a:r>
              <a:rPr lang="en-US" sz="2000" b="1" dirty="0" smtClean="0">
                <a:cs typeface="Arial"/>
              </a:rPr>
              <a:t>6.18 </a:t>
            </a:r>
            <a:r>
              <a:rPr lang="en-US" sz="2000" b="1" dirty="0">
                <a:cs typeface="Arial"/>
              </a:rPr>
              <a:t>(SGK-Tr14)</a:t>
            </a:r>
            <a:endParaRPr lang="en-US" sz="2000" b="1" kern="0" dirty="0" smtClean="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xmlns="" val="3900457809"/>
                    </a:ext>
                  </a:extLst>
                </a:gridCol>
                <a:gridCol w="1100765">
                  <a:extLst>
                    <a:ext uri="{9D8B030D-6E8A-4147-A177-3AD203B41FA5}">
                      <a16:colId xmlns:a16="http://schemas.microsoft.com/office/drawing/2014/main" xmlns="" val="3436230108"/>
                    </a:ext>
                  </a:extLst>
                </a:gridCol>
                <a:gridCol w="1100765">
                  <a:extLst>
                    <a:ext uri="{9D8B030D-6E8A-4147-A177-3AD203B41FA5}">
                      <a16:colId xmlns:a16="http://schemas.microsoft.com/office/drawing/2014/main" xmlns="" val="1190954885"/>
                    </a:ext>
                  </a:extLst>
                </a:gridCol>
                <a:gridCol w="1100765">
                  <a:extLst>
                    <a:ext uri="{9D8B030D-6E8A-4147-A177-3AD203B41FA5}">
                      <a16:colId xmlns:a16="http://schemas.microsoft.com/office/drawing/2014/main" xmlns="" val="3724269122"/>
                    </a:ext>
                  </a:extLst>
                </a:gridCol>
                <a:gridCol w="1100765">
                  <a:extLst>
                    <a:ext uri="{9D8B030D-6E8A-4147-A177-3AD203B41FA5}">
                      <a16:colId xmlns:a16="http://schemas.microsoft.com/office/drawing/2014/main" xmlns=""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xmlns="" val="2838115787"/>
                    </a:ext>
                  </a:extLst>
                </a:gridCol>
                <a:gridCol w="1087120">
                  <a:extLst>
                    <a:ext uri="{9D8B030D-6E8A-4147-A177-3AD203B41FA5}">
                      <a16:colId xmlns:a16="http://schemas.microsoft.com/office/drawing/2014/main" xmlns="" val="1778952530"/>
                    </a:ext>
                  </a:extLst>
                </a:gridCol>
                <a:gridCol w="1103630">
                  <a:extLst>
                    <a:ext uri="{9D8B030D-6E8A-4147-A177-3AD203B41FA5}">
                      <a16:colId xmlns:a16="http://schemas.microsoft.com/office/drawing/2014/main" xmlns="" val="1000677500"/>
                    </a:ext>
                  </a:extLst>
                </a:gridCol>
                <a:gridCol w="1103630">
                  <a:extLst>
                    <a:ext uri="{9D8B030D-6E8A-4147-A177-3AD203B41FA5}">
                      <a16:colId xmlns:a16="http://schemas.microsoft.com/office/drawing/2014/main" xmlns="" val="351792457"/>
                    </a:ext>
                  </a:extLst>
                </a:gridCol>
                <a:gridCol w="1103630">
                  <a:extLst>
                    <a:ext uri="{9D8B030D-6E8A-4147-A177-3AD203B41FA5}">
                      <a16:colId xmlns:a16="http://schemas.microsoft.com/office/drawing/2014/main" xmlns=""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smtClean="0">
                <a:solidFill>
                  <a:schemeClr val="tx1"/>
                </a:solidFill>
                <a:latin typeface="Arial" panose="020B0604020202020204" pitchFamily="34" charset="0"/>
              </a:rPr>
              <a:t>V</a:t>
            </a:r>
            <a:r>
              <a:rPr lang="en-US" sz="2900" b="1" dirty="0" smtClean="0">
                <a:solidFill>
                  <a:schemeClr val="tx1"/>
                </a:solidFill>
              </a:rPr>
              <a:t>I</a:t>
            </a:r>
            <a:r>
              <a:rPr lang="en-US" sz="2900" b="1" dirty="0">
                <a:solidFill>
                  <a:schemeClr val="tx1"/>
                </a:solidFill>
              </a:rPr>
              <a:t>: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smtClean="0">
                <a:latin typeface="+mn-lt"/>
                <a:ea typeface="Calibri" panose="020F0502020204030204" pitchFamily="34" charset="0"/>
                <a:cs typeface="Arial" panose="020B0604020202020204" pitchFamily="34" charset="0"/>
              </a:rPr>
              <a:t>Dễ</a:t>
            </a:r>
            <a:r>
              <a:rPr lang="en-US" sz="2000" dirty="0" smtClean="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smtClean="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xmlns="" val="3900457809"/>
                    </a:ext>
                  </a:extLst>
                </a:gridCol>
                <a:gridCol w="1100765">
                  <a:extLst>
                    <a:ext uri="{9D8B030D-6E8A-4147-A177-3AD203B41FA5}">
                      <a16:colId xmlns:a16="http://schemas.microsoft.com/office/drawing/2014/main" xmlns="" val="3436230108"/>
                    </a:ext>
                  </a:extLst>
                </a:gridCol>
                <a:gridCol w="1100765">
                  <a:extLst>
                    <a:ext uri="{9D8B030D-6E8A-4147-A177-3AD203B41FA5}">
                      <a16:colId xmlns:a16="http://schemas.microsoft.com/office/drawing/2014/main" xmlns="" val="1190954885"/>
                    </a:ext>
                  </a:extLst>
                </a:gridCol>
                <a:gridCol w="1100765">
                  <a:extLst>
                    <a:ext uri="{9D8B030D-6E8A-4147-A177-3AD203B41FA5}">
                      <a16:colId xmlns:a16="http://schemas.microsoft.com/office/drawing/2014/main" xmlns="" val="3724269122"/>
                    </a:ext>
                  </a:extLst>
                </a:gridCol>
                <a:gridCol w="1100765">
                  <a:extLst>
                    <a:ext uri="{9D8B030D-6E8A-4147-A177-3AD203B41FA5}">
                      <a16:colId xmlns:a16="http://schemas.microsoft.com/office/drawing/2014/main" xmlns=""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smtClean="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smtClean="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xmlns="" val="2838115787"/>
                    </a:ext>
                  </a:extLst>
                </a:gridCol>
                <a:gridCol w="1087120">
                  <a:extLst>
                    <a:ext uri="{9D8B030D-6E8A-4147-A177-3AD203B41FA5}">
                      <a16:colId xmlns:a16="http://schemas.microsoft.com/office/drawing/2014/main" xmlns="" val="1778952530"/>
                    </a:ext>
                  </a:extLst>
                </a:gridCol>
                <a:gridCol w="1103630">
                  <a:extLst>
                    <a:ext uri="{9D8B030D-6E8A-4147-A177-3AD203B41FA5}">
                      <a16:colId xmlns:a16="http://schemas.microsoft.com/office/drawing/2014/main" xmlns="" val="1000677500"/>
                    </a:ext>
                  </a:extLst>
                </a:gridCol>
                <a:gridCol w="1103630">
                  <a:extLst>
                    <a:ext uri="{9D8B030D-6E8A-4147-A177-3AD203B41FA5}">
                      <a16:colId xmlns:a16="http://schemas.microsoft.com/office/drawing/2014/main" xmlns="" val="351792457"/>
                    </a:ext>
                  </a:extLst>
                </a:gridCol>
                <a:gridCol w="1103630">
                  <a:extLst>
                    <a:ext uri="{9D8B030D-6E8A-4147-A177-3AD203B41FA5}">
                      <a16:colId xmlns:a16="http://schemas.microsoft.com/office/drawing/2014/main" xmlns=""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smtClean="0">
                <a:ea typeface="Times New Roman" panose="02020603050405020304" pitchFamily="18" charset="0"/>
                <a:cs typeface="Arial" panose="020B0604020202020204" pitchFamily="34" charset="0"/>
              </a:rPr>
              <a:t>Vậy</a:t>
            </a:r>
            <a:r>
              <a:rPr lang="en-US" sz="2000" dirty="0" smtClean="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smtClean="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6.19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smtClean="0">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r>
                  <a:rPr lang="en-US"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smtClean="0">
                    <a:ea typeface="Calibri" panose="020F0502020204030204" pitchFamily="34" charset="0"/>
                    <a:cs typeface="Arial" panose="020B0604020202020204" pitchFamily="34" charset="0"/>
                  </a:rPr>
                  <a:t>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r>
                  <a:rPr lang="en-US" sz="2000" dirty="0" smtClean="0">
                    <a:ea typeface="Calibri" panose="020F0502020204030204" pitchFamily="34" charset="0"/>
                    <a:cs typeface="Arial" panose="020B0604020202020204" pitchFamily="34" charset="0"/>
                  </a:rPr>
                  <a:t>)</a:t>
                </a:r>
              </a:p>
              <a:p>
                <a:pPr algn="just">
                  <a:lnSpc>
                    <a:spcPct val="150000"/>
                  </a:lnSpc>
                </a:pPr>
                <a:r>
                  <a:rPr lang="en-US" sz="2000" dirty="0" err="1" smtClean="0">
                    <a:ea typeface="Calibri" panose="020F0502020204030204" pitchFamily="34" charset="0"/>
                    <a:cs typeface="Arial" panose="020B0604020202020204" pitchFamily="34" charset="0"/>
                  </a:rPr>
                  <a:t>Thay</a:t>
                </a:r>
                <a:r>
                  <a:rPr lang="en-US" sz="2000" dirty="0" smtClean="0">
                    <a:ea typeface="Calibri" panose="020F0502020204030204" pitchFamily="34" charset="0"/>
                    <a:cs typeface="Arial" panose="020B0604020202020204" pitchFamily="34" charset="0"/>
                  </a:rPr>
                  <a:t> (2) </a:t>
                </a:r>
                <a:r>
                  <a:rPr lang="en-US" sz="2000" dirty="0" err="1" smtClean="0">
                    <a:ea typeface="Calibri" panose="020F0502020204030204" pitchFamily="34" charset="0"/>
                    <a:cs typeface="Arial" panose="020B0604020202020204" pitchFamily="34" charset="0"/>
                  </a:rPr>
                  <a:t>vào</a:t>
                </a:r>
                <a:r>
                  <a:rPr lang="en-US" sz="2000" dirty="0" smtClean="0">
                    <a:ea typeface="Calibri" panose="020F0502020204030204" pitchFamily="34" charset="0"/>
                    <a:cs typeface="Arial" panose="020B0604020202020204" pitchFamily="34" charset="0"/>
                  </a:rPr>
                  <a:t> (1) ta </a:t>
                </a:r>
                <a:r>
                  <a:rPr lang="en-US" sz="2000" dirty="0" err="1" smtClean="0">
                    <a:ea typeface="Calibri" panose="020F0502020204030204" pitchFamily="34" charset="0"/>
                    <a:cs typeface="Arial" panose="020B0604020202020204" pitchFamily="34" charset="0"/>
                  </a:rPr>
                  <a:t>được</a:t>
                </a:r>
                <a:r>
                  <a:rPr lang="en-US" sz="2000" dirty="0" smtClean="0">
                    <a:ea typeface="Calibri" panose="020F0502020204030204" pitchFamily="34" charset="0"/>
                    <a:cs typeface="Arial" panose="020B0604020202020204" pitchFamily="34" charset="0"/>
                  </a:rPr>
                  <a:t>: y = a.(</a:t>
                </a:r>
                <a:r>
                  <a:rPr lang="en-US" sz="2000" dirty="0" err="1" smtClean="0">
                    <a:ea typeface="Calibri" panose="020F0502020204030204" pitchFamily="34" charset="0"/>
                    <a:cs typeface="Arial" panose="020B0604020202020204" pitchFamily="34" charset="0"/>
                  </a:rPr>
                  <a:t>bz</a:t>
                </a:r>
                <a:r>
                  <a:rPr lang="en-US" sz="2000" dirty="0" smtClean="0">
                    <a:ea typeface="Calibri" panose="020F0502020204030204" pitchFamily="34" charset="0"/>
                    <a:cs typeface="Arial" panose="020B0604020202020204" pitchFamily="34" charset="0"/>
                  </a:rPr>
                  <a:t>) = (ab).z. </a:t>
                </a:r>
                <a:endParaRPr lang="en-US" sz="2000" dirty="0" smtClean="0">
                  <a:ea typeface="Calibri" panose="020F0502020204030204" pitchFamily="34" charset="0"/>
                  <a:cs typeface="Times New Roman" panose="02020603050405020304" pitchFamily="18" charset="0"/>
                </a:endParaRPr>
              </a:p>
              <a:p>
                <a:pPr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 y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thuận</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với</a:t>
                </a:r>
                <a:r>
                  <a:rPr lang="en-US" sz="2000" dirty="0" smtClean="0">
                    <a:ea typeface="Calibri" panose="020F0502020204030204" pitchFamily="34" charset="0"/>
                    <a:cs typeface="Arial" panose="020B0604020202020204" pitchFamily="34" charset="0"/>
                  </a:rPr>
                  <a:t> z </a:t>
                </a:r>
                <a:r>
                  <a:rPr lang="en-US" sz="2000" dirty="0" err="1" smtClean="0">
                    <a:ea typeface="Calibri" panose="020F0502020204030204" pitchFamily="34" charset="0"/>
                    <a:cs typeface="Arial" panose="020B0604020202020204" pitchFamily="34" charset="0"/>
                  </a:rPr>
                  <a:t>theo</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hệ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số</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xmlns="" id="{021C4183-4C45-4CA8-9DAA-505F217A01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smtClean="0">
                <a:latin typeface="+mn-lt"/>
              </a:rPr>
              <a:t>VẬN DỤNG</a:t>
            </a:r>
            <a:endParaRPr lang="en-US" sz="6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smtClean="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6.20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xmlns=""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xmlns=""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xmlns=""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xmlns=""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xmlns=""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xmlns=""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xmlns=""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xmlns=""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xmlns=""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xmlns=""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xmlns=""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xmlns=""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xmlns=""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xmlns=""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xmlns=""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xmlns=""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xmlns=""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xmlns=""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xmlns=""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xmlns=""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xmlns=""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xmlns=""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xmlns=""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xmlns=""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xmlns=""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xmlns=""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xmlns=""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xmlns=""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xmlns=""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xmlns=""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xmlns=""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xmlns=""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xmlns=""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xmlns=""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xmlns=""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xmlns=""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xmlns=""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xmlns=""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xmlns=""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xmlns=""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xmlns=""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xmlns=""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xmlns=""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x &gt; 0</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xmlns=""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xmlns=""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xmlns=""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xmlns=""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xmlns=""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xmlns=""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xmlns=""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xmlns=""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xmlns=""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xmlns=""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xmlns=""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xmlns=""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xmlns=""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xmlns=""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xmlns=""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xmlns=""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xmlns=""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xmlns=""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xmlns=""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xmlns=""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xmlns=""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xmlns=""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xmlns=""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xmlns=""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rPr>
              <a:t>6.21 </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endParaRP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xmlns=""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xmlns=""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xmlns=""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xmlns=""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xmlns=""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xmlns=""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xmlns=""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xmlns=""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xmlns=""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xmlns=""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xmlns=""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xmlns=""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xmlns=""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xmlns=""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xmlns=""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xmlns=""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xmlns=""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xmlns=""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xmlns=""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xmlns=""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xmlns=""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xmlns=""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xmlns=""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xmlns=""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xmlns=""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xmlns=""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xmlns=""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xmlns=""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xmlns=""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xmlns=""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xmlns=""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xmlns=""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xmlns=""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xmlns=""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xmlns=""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xmlns=""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xmlns=""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xmlns=""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xmlns=""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xmlns=""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xmlns=""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xmlns=""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xmlns=""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xmlns=""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xmlns=""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xmlns=""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xmlns=""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xmlns=""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xmlns=""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xmlns=""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xmlns=""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xmlns=""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xmlns=""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xmlns=""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xmlns=""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xmlns=""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xmlns=""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xmlns=""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xmlns=""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xmlns=""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xmlns=""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xmlns=""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xmlns=""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xmlns=""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xmlns=""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xmlns=""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xmlns=""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xmlns=""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xmlns=""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xmlns=""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xmlns=""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xmlns=""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xmlns=""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xmlns=""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xmlns=""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xmlns=""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xmlns=""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xmlns=""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xmlns=""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xmlns=""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xmlns=""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xmlns=""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xmlns=""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xmlns=""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xmlns=""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xmlns=""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xmlns=""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xmlns=""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xmlns=""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xmlns=""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xmlns=""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xmlns=""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xmlns=""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xmlns=""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xmlns=""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xmlns=""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xmlns=""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xmlns=""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xmlns=""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xmlns=""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xmlns=""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xmlns=""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xmlns=""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xmlns=""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xmlns=""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xmlns=""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xmlns=""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xmlns=""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xmlns=""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xmlns=""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xmlns=""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xmlns=""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xmlns=""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xmlns=""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xmlns=""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xmlns=""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xmlns=""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xmlns=""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xmlns=""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xmlns=""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xmlns=""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xmlns=""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xmlns=""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xmlns=""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xmlns=""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xmlns=""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xmlns=""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xmlns=""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xmlns=""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xmlns=""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xmlns=""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xmlns=""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xmlns=""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xmlns=""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xmlns=""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xmlns=""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xmlns=""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xmlns=""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xmlns=""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xmlns=""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xmlns=""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xmlns=""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xmlns=""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xmlns=""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xmlns=""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xmlns=""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xmlns=""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xmlns=""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xmlns=""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xmlns=""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xmlns=""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xmlns=""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xmlns=""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xmlns=""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xmlns=""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xmlns=""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xmlns=""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xmlns=""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xmlns=""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xmlns=""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xmlns=""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xmlns=""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xmlns=""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xmlns=""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xmlns=""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xmlns=""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xmlns=""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xmlns=""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xmlns=""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xmlns=""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xmlns=""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xmlns=""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xmlns=""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xmlns=""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xmlns=""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xmlns=""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xmlns=""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xmlns=""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xmlns=""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xmlns=""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xmlns=""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xmlns=""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xmlns=""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xmlns=""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xmlns=""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xmlns=""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xmlns=""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xmlns=""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xmlns=""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xmlns=""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xmlns=""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xmlns=""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xmlns=""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xmlns=""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xmlns=""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xmlns=""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xmlns=""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xmlns=""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xmlns=""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xmlns=""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xmlns=""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xmlns=""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xmlns=""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xmlns=""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xmlns=""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xmlns=""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xmlns=""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xmlns=""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xmlns=""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xmlns=""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xmlns=""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xmlns=""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xmlns=""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xmlns=""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xmlns=""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xmlns=""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xmlns=""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xmlns=""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xmlns=""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xmlns=""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xmlns=""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xmlns=""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xmlns=""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xmlns=""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xmlns=""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xmlns=""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smtClean="0">
                    <a:solidFill>
                      <a:srgbClr val="333333"/>
                    </a:solidFill>
                    <a:latin typeface="+mn-lt"/>
                    <a:ea typeface="Times New Roman" panose="02020603050405020304" pitchFamily="18" charset="0"/>
                    <a:cs typeface="Arial" panose="020B0604020202020204" pitchFamily="34" charset="0"/>
                  </a:rPr>
                  <a:t>Gọi</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0 &lt; </a:t>
                </a:r>
                <a:r>
                  <a:rPr lang="en-US" sz="2000" dirty="0">
                    <a:solidFill>
                      <a:srgbClr val="333333"/>
                    </a:solidFill>
                    <a:latin typeface="+mn-lt"/>
                    <a:ea typeface="Times New Roman" panose="02020603050405020304" pitchFamily="18" charset="0"/>
                    <a:cs typeface="Arial" panose="020B0604020202020204" pitchFamily="34" charset="0"/>
                  </a:rPr>
                  <a:t>x, y, z </a:t>
                </a:r>
                <a:r>
                  <a:rPr lang="en-US" sz="2000" dirty="0" smtClean="0">
                    <a:solidFill>
                      <a:srgbClr val="333333"/>
                    </a:solidFill>
                    <a:latin typeface="+mn-lt"/>
                    <a:ea typeface="Times New Roman" panose="02020603050405020304" pitchFamily="18" charset="0"/>
                    <a:cs typeface="Arial" panose="020B0604020202020204" pitchFamily="34" charset="0"/>
                  </a:rPr>
                  <a:t>&lt; 1,5)</a:t>
                </a:r>
              </a:p>
              <a:p>
                <a:pPr marL="342900" indent="-342900" algn="just">
                  <a:lnSpc>
                    <a:spcPct val="150000"/>
                  </a:lnSpc>
                  <a:buFontTx/>
                  <a:buChar char="-"/>
                </a:pPr>
                <a:r>
                  <a:rPr lang="en-US" sz="2000" dirty="0" smtClean="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smtClean="0">
                    <a:latin typeface="+mn-lt"/>
                    <a:ea typeface="Calibri" panose="020F0502020204030204" pitchFamily="34" charset="0"/>
                    <a:cs typeface="Arial" panose="020B0604020202020204" pitchFamily="34" charset="0"/>
                  </a:rPr>
                  <a:t>và</a:t>
                </a:r>
                <a:r>
                  <a:rPr lang="en-US" sz="2000" dirty="0" smtClean="0">
                    <a:latin typeface="+mn-lt"/>
                    <a:ea typeface="Calibri" panose="020F0502020204030204" pitchFamily="34"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smtClean="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smtClean="0">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r>
              <a:rPr lang="pt-BR" sz="2000" dirty="0" smtClean="0">
                <a:ea typeface="Calibri" panose="020F0502020204030204" pitchFamily="34" charset="0"/>
                <a:cs typeface="Times New Roman" panose="02020603050405020304" pitchFamily="18" charset="0"/>
              </a:rPr>
              <a:t>.</a:t>
            </a:r>
            <a:endParaRPr lang="pt-BR" sz="2000" dirty="0">
              <a:ea typeface="Calibri" panose="020F0502020204030204" pitchFamily="34" charset="0"/>
              <a:cs typeface="Times New Roman" panose="02020603050405020304" pitchFamily="18" charset="0"/>
            </a:endParaRP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01</a:t>
            </a:r>
            <a:endParaRPr lang="en" sz="3000" b="1" dirty="0">
              <a:solidFill>
                <a:schemeClr val="tx1"/>
              </a:solidFill>
              <a:latin typeface="+mj-lt"/>
            </a:endParaRP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02</a:t>
            </a:r>
            <a:endParaRPr lang="en" sz="3000" b="1" dirty="0">
              <a:solidFill>
                <a:schemeClr val="tx1"/>
              </a:solidFill>
              <a:latin typeface="+mj-lt"/>
            </a:endParaRP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smtClean="0">
                <a:solidFill>
                  <a:srgbClr val="FF0000"/>
                </a:solidFill>
                <a:latin typeface="Arial" panose="020B0604020202020204" pitchFamily="34" charset="0"/>
                <a:ea typeface="Calibri" panose="020F0502020204030204" pitchFamily="34" charset="0"/>
                <a:cs typeface="Arial"/>
                <a:sym typeface="Arial"/>
              </a:rPr>
              <a:t>1. </a:t>
            </a:r>
            <a:r>
              <a:rPr lang="vi-VN" b="1" dirty="0" smtClean="0">
                <a:solidFill>
                  <a:srgbClr val="FF0000"/>
                </a:solidFill>
                <a:latin typeface="Arial" panose="020B0604020202020204" pitchFamily="34" charset="0"/>
                <a:ea typeface="Calibri" panose="020F0502020204030204" pitchFamily="34" charset="0"/>
                <a:cs typeface="Arial"/>
                <a:sym typeface="Arial"/>
              </a:rPr>
              <a:t>Đại lượng tỉ lệ thuận</a:t>
            </a:r>
            <a:endParaRPr lang="vi-VN" b="1" dirty="0">
              <a:solidFill>
                <a:srgbClr val="FF0000"/>
              </a:solidFill>
              <a:latin typeface="Arial" panose="020B0604020202020204" pitchFamily="34" charset="0"/>
              <a:ea typeface="Calibri" panose="020F0502020204030204" pitchFamily="34" charset="0"/>
              <a:cs typeface="Arial"/>
              <a:sym typeface="Arial"/>
            </a:endParaRP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a:t>
            </a:r>
            <a:r>
              <a:rPr lang="nl-NL" sz="2000" b="1" dirty="0">
                <a:latin typeface="Arial" panose="020B0604020202020204" pitchFamily="34" charset="0"/>
                <a:cs typeface="Arial" panose="020B0604020202020204" pitchFamily="34" charset="0"/>
              </a:rPr>
              <a:t>1</a:t>
            </a:r>
            <a:r>
              <a:rPr lang="nl-NL" sz="2000" b="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xmlns="" id="{96E85870-286D-4CCC-AA6B-47C2AF4CDE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smtClean="0"/>
              <a:t>THẢO LUẬN NHÓM</a:t>
            </a:r>
            <a:endParaRPr lang="en-US" sz="2000" b="1" dirty="0"/>
          </a:p>
        </p:txBody>
      </p:sp>
      <p:pic>
        <p:nvPicPr>
          <p:cNvPr id="23" name="Picture 4"/>
          <p:cNvPicPr>
            <a:picLocks noChangeAspect="1"/>
          </p:cNvPicPr>
          <p:nvPr/>
        </p:nvPicPr>
        <p:blipFill>
          <a:blip r:embed="rId10"/>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xmlns="" val="4179722582"/>
                    </a:ext>
                  </a:extLst>
                </a:gridCol>
                <a:gridCol w="928010">
                  <a:extLst>
                    <a:ext uri="{9D8B030D-6E8A-4147-A177-3AD203B41FA5}">
                      <a16:colId xmlns:a16="http://schemas.microsoft.com/office/drawing/2014/main" xmlns="" val="2627577544"/>
                    </a:ext>
                  </a:extLst>
                </a:gridCol>
                <a:gridCol w="928010">
                  <a:extLst>
                    <a:ext uri="{9D8B030D-6E8A-4147-A177-3AD203B41FA5}">
                      <a16:colId xmlns:a16="http://schemas.microsoft.com/office/drawing/2014/main" xmlns="" val="322807333"/>
                    </a:ext>
                  </a:extLst>
                </a:gridCol>
                <a:gridCol w="928010">
                  <a:extLst>
                    <a:ext uri="{9D8B030D-6E8A-4147-A177-3AD203B41FA5}">
                      <a16:colId xmlns:a16="http://schemas.microsoft.com/office/drawing/2014/main" xmlns="" val="1058602601"/>
                    </a:ext>
                  </a:extLst>
                </a:gridCol>
                <a:gridCol w="928010">
                  <a:extLst>
                    <a:ext uri="{9D8B030D-6E8A-4147-A177-3AD203B41FA5}">
                      <a16:colId xmlns:a16="http://schemas.microsoft.com/office/drawing/2014/main" xmlns=""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smtClean="0">
                <a:highlight>
                  <a:schemeClr val="accent1"/>
                </a:highlight>
              </a:rPr>
              <a:t>K</a:t>
            </a:r>
            <a:r>
              <a:rPr lang="en" sz="2200" dirty="0" smtClean="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smtClean="0">
                <a:latin typeface="+mn-lt"/>
                <a:ea typeface="Calibri" panose="020F0502020204030204" pitchFamily="34" charset="0"/>
                <a:cs typeface="Times New Roman" panose="02020603050405020304" pitchFamily="18" charset="0"/>
              </a:rPr>
              <a:t>      </a:t>
            </a:r>
            <a:r>
              <a:rPr lang="vi-VN" sz="2000" dirty="0" smtClean="0">
                <a:latin typeface="+mn-lt"/>
                <a:ea typeface="Calibri" panose="020F0502020204030204" pitchFamily="34" charset="0"/>
                <a:cs typeface="Times New Roman" panose="02020603050405020304" pitchFamily="18" charset="0"/>
              </a:rPr>
              <a:t>tỉ </a:t>
            </a:r>
            <a:r>
              <a:rPr lang="vi-VN" sz="2000" dirty="0">
                <a:latin typeface="+mn-lt"/>
                <a:ea typeface="Calibri" panose="020F0502020204030204" pitchFamily="34" charset="0"/>
                <a:cs typeface="Times New Roman" panose="02020603050405020304" pitchFamily="18" charset="0"/>
              </a:rPr>
              <a:t>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t>?</a:t>
            </a:r>
            <a:endParaRPr lang="en-US" sz="2200" b="1" dirty="0"/>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HĐ2:</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Quãng</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Thời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smtClean="0">
                    <a:latin typeface="Arial" panose="020B0604020202020204" pitchFamily="34" charset="0"/>
                    <a:ea typeface="Calibri" panose="020F0502020204030204" pitchFamily="34" charset="0"/>
                    <a:cs typeface="Arial" panose="020B0604020202020204" pitchFamily="34" charset="0"/>
                  </a:rPr>
                  <a:t>Trong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smtClean="0">
                    <a:latin typeface="Arial" panose="020B0604020202020204" pitchFamily="34" charset="0"/>
                    <a:ea typeface="Calibri" panose="020F0502020204030204" pitchFamily="34" charset="0"/>
                    <a:cs typeface="Arial" panose="020B0604020202020204" pitchFamily="34" charset="0"/>
                  </a:rPr>
                  <a:t>HĐ2: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endParaRPr lang="fr-FR"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Vì</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a:latin typeface="Arial" panose="020B0604020202020204" pitchFamily="34" charset="0"/>
                    <a:ea typeface="Calibri" panose="020F0502020204030204" pitchFamily="34" charset="0"/>
                    <a:cs typeface="Arial" panose="020B0604020202020204" pitchFamily="34" charset="0"/>
                  </a:rPr>
                  <a:t>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lần</a:t>
                </a:r>
                <a:r>
                  <a:rPr lang="fr-FR" sz="2000" dirty="0" smtClean="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3412594" y="4162798"/>
            <a:ext cx="1766567" cy="50347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smtClean="0">
                <a:ln>
                  <a:noFill/>
                </a:ln>
                <a:solidFill>
                  <a:srgbClr val="FFFFFF"/>
                </a:solidFill>
                <a:effectLst/>
                <a:uLnTx/>
                <a:uFillTx/>
                <a:latin typeface="Arial"/>
                <a:ea typeface="+mn-ea"/>
                <a:cs typeface="+mn-cs"/>
                <a:sym typeface="Arial"/>
              </a:rPr>
              <a:t>?</a:t>
            </a:r>
            <a:endParaRPr kumimoji="0" lang="en-US" sz="22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r>
                  <a:rPr kumimoji="0" lang="fr-FR" sz="2000" b="0" i="0" u="none" strike="noStrike" kern="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2814</Words>
  <PresentationFormat>On-screen Show (16:9)</PresentationFormat>
  <Paragraphs>295</Paragraphs>
  <Slides>40</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Arial</vt:lpstr>
      <vt:lpstr>Nunito SemiBold</vt:lpstr>
      <vt:lpstr>Times New Roman</vt:lpstr>
      <vt:lpstr>Roboto Condensed Light</vt:lpstr>
      <vt:lpstr>Cambria Math</vt:lpstr>
      <vt:lpstr>Mali Light</vt:lpstr>
      <vt:lpstr>Amatic SC</vt:lpstr>
      <vt:lpstr>Symbol</vt:lpstr>
      <vt:lpstr>Calibri</vt:lpstr>
      <vt:lpstr>Autour One</vt:lpstr>
      <vt:lpstr>Nunito</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2023-02-07T03:21:03Z</dcterms:modified>
</cp:coreProperties>
</file>