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4"/>
  </p:notesMasterIdLst>
  <p:sldIdLst>
    <p:sldId id="257" r:id="rId3"/>
    <p:sldId id="258" r:id="rId4"/>
    <p:sldId id="259" r:id="rId5"/>
    <p:sldId id="267" r:id="rId6"/>
    <p:sldId id="268" r:id="rId7"/>
    <p:sldId id="278" r:id="rId8"/>
    <p:sldId id="283" r:id="rId9"/>
    <p:sldId id="279" r:id="rId10"/>
    <p:sldId id="284" r:id="rId11"/>
    <p:sldId id="285" r:id="rId12"/>
    <p:sldId id="280" r:id="rId13"/>
    <p:sldId id="286" r:id="rId14"/>
    <p:sldId id="287" r:id="rId15"/>
    <p:sldId id="288" r:id="rId16"/>
    <p:sldId id="289" r:id="rId17"/>
    <p:sldId id="290" r:id="rId18"/>
    <p:sldId id="291" r:id="rId19"/>
    <p:sldId id="292" r:id="rId20"/>
    <p:sldId id="293" r:id="rId21"/>
    <p:sldId id="294" r:id="rId22"/>
    <p:sldId id="2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3" d="100"/>
          <a:sy n="113" d="100"/>
        </p:scale>
        <p:origin x="51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10/26/2023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10/26/2023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10/26/2023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10/26/2023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10/26/2023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10/26/2023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10/26/2023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10/26/2023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10/26/2023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10/26/2023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10/26/2023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10/26/2023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10/26/2023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10/26/2023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055064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10/26/2023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10/26/2023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10/26/2023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10/26/2023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10/26/2023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7.png"/><Relationship Id="rId10" Type="http://schemas.openxmlformats.org/officeDocument/2006/relationships/image" Target="../media/image33.gif"/><Relationship Id="rId4" Type="http://schemas.openxmlformats.org/officeDocument/2006/relationships/image" Target="../media/image6.png"/><Relationship Id="rId9"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9.png"/><Relationship Id="rId10" Type="http://schemas.openxmlformats.org/officeDocument/2006/relationships/image" Target="../media/image33.gif"/><Relationship Id="rId4" Type="http://schemas.openxmlformats.org/officeDocument/2006/relationships/image" Target="../media/image8.png"/><Relationship Id="rId9" Type="http://schemas.openxmlformats.org/officeDocument/2006/relationships/image" Target="../media/image32.gif"/></Relationships>
</file>

<file path=ppt/slides/_rels/slide14.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1.png"/><Relationship Id="rId10" Type="http://schemas.openxmlformats.org/officeDocument/2006/relationships/image" Target="../media/image33.gif"/><Relationship Id="rId4" Type="http://schemas.openxmlformats.org/officeDocument/2006/relationships/image" Target="../media/image10.png"/><Relationship Id="rId9" Type="http://schemas.openxmlformats.org/officeDocument/2006/relationships/image" Target="../media/image32.gif"/></Relationships>
</file>

<file path=ppt/slides/_rels/slide15.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3.png"/><Relationship Id="rId10" Type="http://schemas.openxmlformats.org/officeDocument/2006/relationships/image" Target="../media/image33.gif"/><Relationship Id="rId4" Type="http://schemas.openxmlformats.org/officeDocument/2006/relationships/image" Target="../media/image12.png"/><Relationship Id="rId9" Type="http://schemas.openxmlformats.org/officeDocument/2006/relationships/image" Target="../media/image32.gif"/></Relationships>
</file>

<file path=ppt/slides/_rels/slide16.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5.png"/><Relationship Id="rId10" Type="http://schemas.openxmlformats.org/officeDocument/2006/relationships/image" Target="../media/image33.gif"/><Relationship Id="rId4" Type="http://schemas.openxmlformats.org/officeDocument/2006/relationships/image" Target="../media/image14.png"/><Relationship Id="rId9" Type="http://schemas.openxmlformats.org/officeDocument/2006/relationships/image" Target="../media/image32.gif"/></Relationships>
</file>

<file path=ppt/slides/_rels/slide1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7.png"/><Relationship Id="rId10" Type="http://schemas.openxmlformats.org/officeDocument/2006/relationships/image" Target="../media/image33.gif"/><Relationship Id="rId4" Type="http://schemas.openxmlformats.org/officeDocument/2006/relationships/image" Target="../media/image16.png"/><Relationship Id="rId9" Type="http://schemas.openxmlformats.org/officeDocument/2006/relationships/image" Target="../media/image32.gif"/></Relationships>
</file>

<file path=ppt/slides/_rels/slide18.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9.png"/><Relationship Id="rId10" Type="http://schemas.openxmlformats.org/officeDocument/2006/relationships/image" Target="../media/image33.gif"/><Relationship Id="rId4" Type="http://schemas.openxmlformats.org/officeDocument/2006/relationships/image" Target="../media/image18.png"/><Relationship Id="rId9" Type="http://schemas.openxmlformats.org/officeDocument/2006/relationships/image" Target="../media/image32.gif"/></Relationships>
</file>

<file path=ppt/slides/_rels/slide19.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1.png"/><Relationship Id="rId10" Type="http://schemas.openxmlformats.org/officeDocument/2006/relationships/image" Target="../media/image33.gif"/><Relationship Id="rId4" Type="http://schemas.openxmlformats.org/officeDocument/2006/relationships/image" Target="../media/image20.png"/><Relationship Id="rId9" Type="http://schemas.openxmlformats.org/officeDocument/2006/relationships/image" Target="../media/image3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3.png"/><Relationship Id="rId10" Type="http://schemas.openxmlformats.org/officeDocument/2006/relationships/image" Target="../media/image33.gif"/><Relationship Id="rId4" Type="http://schemas.openxmlformats.org/officeDocument/2006/relationships/image" Target="../media/image22.png"/><Relationship Id="rId9" Type="http://schemas.openxmlformats.org/officeDocument/2006/relationships/image" Target="../media/image32.gif"/></Relationships>
</file>

<file path=ppt/slides/_rels/slide21.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5.png"/><Relationship Id="rId10" Type="http://schemas.openxmlformats.org/officeDocument/2006/relationships/image" Target="../media/image33.gif"/><Relationship Id="rId4" Type="http://schemas.openxmlformats.org/officeDocument/2006/relationships/image" Target="../media/image24.png"/><Relationship Id="rId9" Type="http://schemas.openxmlformats.org/officeDocument/2006/relationships/image" Target="../media/image32.gi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slide" Target="slide17.xml"/><Relationship Id="rId26" Type="http://schemas.openxmlformats.org/officeDocument/2006/relationships/image" Target="../media/image21.png"/><Relationship Id="rId3" Type="http://schemas.openxmlformats.org/officeDocument/2006/relationships/slide" Target="slide12.xml"/><Relationship Id="rId21" Type="http://schemas.openxmlformats.org/officeDocument/2006/relationships/slide" Target="slide18.xml"/><Relationship Id="rId7" Type="http://schemas.openxmlformats.org/officeDocument/2006/relationships/image" Target="../media/image8.png"/><Relationship Id="rId12" Type="http://schemas.openxmlformats.org/officeDocument/2006/relationships/slide" Target="slide15.xml"/><Relationship Id="rId17" Type="http://schemas.openxmlformats.org/officeDocument/2006/relationships/image" Target="../media/image15.png"/><Relationship Id="rId25" Type="http://schemas.openxmlformats.org/officeDocument/2006/relationships/image" Target="../media/image20.png"/><Relationship Id="rId33" Type="http://schemas.openxmlformats.org/officeDocument/2006/relationships/image" Target="../media/image26.gif"/><Relationship Id="rId2" Type="http://schemas.openxmlformats.org/officeDocument/2006/relationships/image" Target="../media/image5.jpeg"/><Relationship Id="rId16" Type="http://schemas.openxmlformats.org/officeDocument/2006/relationships/image" Target="../media/image14.png"/><Relationship Id="rId20" Type="http://schemas.openxmlformats.org/officeDocument/2006/relationships/image" Target="../media/image17.png"/><Relationship Id="rId29"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slide" Target="slide13.xml"/><Relationship Id="rId11" Type="http://schemas.openxmlformats.org/officeDocument/2006/relationships/image" Target="../media/image11.png"/><Relationship Id="rId24" Type="http://schemas.openxmlformats.org/officeDocument/2006/relationships/slide" Target="slide19.xml"/><Relationship Id="rId32" Type="http://schemas.openxmlformats.org/officeDocument/2006/relationships/image" Target="../media/image25.png"/><Relationship Id="rId5" Type="http://schemas.openxmlformats.org/officeDocument/2006/relationships/image" Target="../media/image7.png"/><Relationship Id="rId15" Type="http://schemas.openxmlformats.org/officeDocument/2006/relationships/slide" Target="slide16.xml"/><Relationship Id="rId23" Type="http://schemas.openxmlformats.org/officeDocument/2006/relationships/image" Target="../media/image19.png"/><Relationship Id="rId28" Type="http://schemas.openxmlformats.org/officeDocument/2006/relationships/image" Target="../media/image22.png"/><Relationship Id="rId10" Type="http://schemas.openxmlformats.org/officeDocument/2006/relationships/image" Target="../media/image10.png"/><Relationship Id="rId19" Type="http://schemas.openxmlformats.org/officeDocument/2006/relationships/image" Target="../media/image16.png"/><Relationship Id="rId31"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slide" Target="slide14.xml"/><Relationship Id="rId14" Type="http://schemas.openxmlformats.org/officeDocument/2006/relationships/image" Target="../media/image13.png"/><Relationship Id="rId22" Type="http://schemas.openxmlformats.org/officeDocument/2006/relationships/image" Target="../media/image18.png"/><Relationship Id="rId27" Type="http://schemas.openxmlformats.org/officeDocument/2006/relationships/slide" Target="slide20.xml"/><Relationship Id="rId30" Type="http://schemas.openxmlformats.org/officeDocument/2006/relationships/slide" Target="slide21.xml"/><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2FFC5212-227D-4386-8215-57FF30950393}"/>
              </a:ext>
            </a:extLst>
          </p:cNvPr>
          <p:cNvSpPr txBox="1">
            <a:spLocks noChangeArrowheads="1"/>
          </p:cNvSpPr>
          <p:nvPr/>
        </p:nvSpPr>
        <p:spPr bwMode="auto">
          <a:xfrm>
            <a:off x="2641410" y="1139547"/>
            <a:ext cx="69091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3200" b="1" dirty="0" err="1">
                <a:solidFill>
                  <a:srgbClr val="0000FF"/>
                </a:solidFill>
                <a:latin typeface="HP001 4 hàng" pitchFamily="34" charset="0"/>
              </a:rPr>
              <a:t>Thứ</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ngày</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tháng</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năm</a:t>
            </a:r>
            <a:r>
              <a:rPr lang="en-US" altLang="en-US" sz="3200" b="1" dirty="0">
                <a:solidFill>
                  <a:srgbClr val="0000FF"/>
                </a:solidFill>
                <a:latin typeface="HP001 4 hàng" pitchFamily="34" charset="0"/>
              </a:rPr>
              <a:t> 2023</a:t>
            </a:r>
          </a:p>
        </p:txBody>
      </p:sp>
      <p:sp>
        <p:nvSpPr>
          <p:cNvPr id="3" name="TextBox 2">
            <a:extLst>
              <a:ext uri="{FF2B5EF4-FFF2-40B4-BE49-F238E27FC236}">
                <a16:creationId xmlns:a16="http://schemas.microsoft.com/office/drawing/2014/main" id="{0EF1B384-2B2E-4E2E-96DD-06F63D26AFCA}"/>
              </a:ext>
            </a:extLst>
          </p:cNvPr>
          <p:cNvSpPr txBox="1"/>
          <p:nvPr/>
        </p:nvSpPr>
        <p:spPr>
          <a:xfrm>
            <a:off x="1928814" y="1579711"/>
            <a:ext cx="9329736" cy="3040641"/>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200" b="1" u="sng"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10</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 TẬP </a:t>
            </a:r>
            <a:r>
              <a:rPr lang="en-US" sz="60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003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0" y="0"/>
            <a:ext cx="12192000" cy="1130309"/>
          </a:xfrm>
          <a:prstGeom prst="rect">
            <a:avLst/>
          </a:prstGeom>
          <a:solidFill>
            <a:schemeClr val="accent1">
              <a:lumMod val="40000"/>
              <a:lumOff val="60000"/>
            </a:schemeClr>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20000"/>
              </a:lnSpc>
              <a:spcBef>
                <a:spcPts val="0"/>
              </a:spcBef>
              <a:spcAft>
                <a:spcPts val="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Viết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ngắn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bộ</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phim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ngoặc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kép</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DD9D11B-2B43-4647-97FD-2D9F672661DE}"/>
              </a:ext>
            </a:extLst>
          </p:cNvPr>
          <p:cNvSpPr txBox="1"/>
          <p:nvPr/>
        </p:nvSpPr>
        <p:spPr>
          <a:xfrm>
            <a:off x="0" y="1192301"/>
            <a:ext cx="12192000" cy="5632311"/>
          </a:xfrm>
          <a:prstGeom prst="rect">
            <a:avLst/>
          </a:prstGeom>
          <a:solidFill>
            <a:schemeClr val="accent1">
              <a:lumMod val="40000"/>
              <a:lumOff val="60000"/>
            </a:schemeClr>
          </a:solidFill>
        </p:spPr>
        <p:txBody>
          <a:bodyPr wrap="square">
            <a:spAutoFit/>
          </a:bodyPr>
          <a:lstStyle/>
          <a:p>
            <a:pPr algn="just"/>
            <a:r>
              <a:rPr lang="en-US" sz="3000" b="1" dirty="0">
                <a:solidFill>
                  <a:schemeClr val="bg2">
                    <a:lumMod val="25000"/>
                  </a:schemeClr>
                </a:solidFill>
                <a:latin typeface="Times New Roman" panose="02020603050405020304" pitchFamily="18" charset="0"/>
                <a:cs typeface="Times New Roman" panose="02020603050405020304" pitchFamily="18" charset="0"/>
              </a:rPr>
              <a:t>	</a:t>
            </a:r>
            <a:r>
              <a:rPr lang="vi-VN" sz="3000" b="1" dirty="0">
                <a:latin typeface="Times New Roman" panose="02020603050405020304" pitchFamily="18" charset="0"/>
                <a:cs typeface="Times New Roman" panose="02020603050405020304" pitchFamily="18" charset="0"/>
              </a:rPr>
              <a:t>Tối hôm qua em đã xem một tập phim hoạt hình rất hay tên là "Cô bé Maruko". Đó là phim hoạt hình Nhật Bản rất hay và thú vị, xoay quanh cuộc sống hằng ngày của cô bé Maruko. Những mẩu chuyện ngắn về các bữa cơm, buổi học, đi chơi dưới góc nhìn của cô bé đều trở nên vô cùng hài hước và hấp dẫn. Em đặc biệt thích sự hòa đồng, vui vẻ và luôn lạc quan của cô bé nhân vật chính. Điều đó khiến mọi tình huống dù thế nào cũng trở nên nhẹ nhàng và được giải quyết nhanh chóng. Nhân vật Maruko khiến em yêu thích và ấn tượng ngay từ lần đầu xem, chính là nhờ bộ tóc mái hình răng cưa rất thú vị. Nhờ đặc điểm đó, mà em có thể nhận ra ngay cô bé ấy dù đứng cạnh biết bao nhân vật khác. Em được biết, “Cô bé Maruko” có rất nhiều tập ngắn. Vì vậy, từ bây giờ, em sẽ dành thời gian để xem bộ phim hoạt hình này mỗi tối.</a:t>
            </a:r>
            <a:endParaRPr lang="en-US" sz="3000" b="1"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2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09B3F-2E75-4C52-AB31-730398914B4C}"/>
              </a:ext>
            </a:extLst>
          </p:cNvPr>
          <p:cNvPicPr>
            <a:picLocks noChangeAspect="1"/>
          </p:cNvPicPr>
          <p:nvPr/>
        </p:nvPicPr>
        <p:blipFill>
          <a:blip r:embed="rId3"/>
          <a:stretch>
            <a:fillRect/>
          </a:stretch>
        </p:blipFill>
        <p:spPr>
          <a:xfrm>
            <a:off x="1987399" y="0"/>
            <a:ext cx="6407451" cy="1902117"/>
          </a:xfrm>
          <a:prstGeom prst="rect">
            <a:avLst/>
          </a:prstGeom>
        </p:spPr>
      </p:pic>
    </p:spTree>
    <p:extLst>
      <p:ext uri="{BB962C8B-B14F-4D97-AF65-F5344CB8AC3E}">
        <p14:creationId xmlns:p14="http://schemas.microsoft.com/office/powerpoint/2010/main" val="3014863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021596" y="330801"/>
            <a:ext cx="9622971" cy="14753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Ngựa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cảm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nhỏ</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85813" y="1830355"/>
            <a:ext cx="10829925" cy="23769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Bạn nhỏ tuổi ngựa trong bài thơ là một em bé thích bay nhảy, đi đây đi đó, giàu lòng yêu thiên nhiên, đất nước, rất yêu mẹ. Dù có xa xôi cách trở nào cũng trở về với mẹ, nhớ đường về với mẹ.</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60898302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092200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răng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khểnh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sao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nhỏ</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cô</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nghe</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bí</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mật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mình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002971"/>
            <a:ext cx="10807700" cy="20097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Vì bạn nhỏ tin tưởng vào cô giáo và thích thú khi nghe cô giải thích “Khi em kể điều bí mật cho một người biết giữ nó thì bó mật vẫn còn” và khi đó “có hai người giữ chung một bí mật”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3" name="TextBox 2">
            <a:extLst>
              <a:ext uri="{FF2B5EF4-FFF2-40B4-BE49-F238E27FC236}">
                <a16:creationId xmlns:a16="http://schemas.microsoft.com/office/drawing/2014/main" id="{DBDE3323-5991-BE21-6430-12CD75291DF2}"/>
              </a:ext>
            </a:extLst>
          </p:cNvPr>
          <p:cNvSpPr txBox="1"/>
          <p:nvPr/>
        </p:nvSpPr>
        <p:spPr>
          <a:xfrm>
            <a:off x="0" y="6169981"/>
            <a:ext cx="60960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38918091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7999" y="275771"/>
            <a:ext cx="1090771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vết</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đinh</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Em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hiểu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Dù</a:t>
            </a:r>
            <a:r>
              <a:rPr lang="en-US" sz="3200" b="1" dirty="0">
                <a:solidFill>
                  <a:schemeClr val="tx2">
                    <a:lumMod val="75000"/>
                  </a:schemeClr>
                </a:solidFill>
                <a:latin typeface="Times New Roman" panose="02020603050405020304" pitchFamily="18" charset="0"/>
                <a:cs typeface="Times New Roman" panose="02020603050405020304" pitchFamily="18" charset="0"/>
              </a:rPr>
              <a:t> con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nhổ</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vẫn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còn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chỉ</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3723" y="2371792"/>
            <a:ext cx="1123400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dirty="0">
                <a:solidFill>
                  <a:srgbClr val="FF0000"/>
                </a:solidFill>
              </a:rPr>
              <a:t>“</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còn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gây</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5022358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00038" y="308464"/>
            <a:ext cx="11464829"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tốt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Tìm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chi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tiết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quyết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tâm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luyện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chữ</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Cao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Quát</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7133" y="2151796"/>
            <a:ext cx="11764867" cy="202791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2800" b="1" dirty="0">
                <a:solidFill>
                  <a:srgbClr val="FF0000"/>
                </a:solidFill>
                <a:latin typeface="Times New Roman" panose="02020603050405020304" pitchFamily="18" charset="0"/>
                <a:cs typeface="Times New Roman" panose="02020603050405020304" pitchFamily="18" charset="0"/>
              </a:rPr>
              <a:t>Ông dốc hết sức luyện viết chữ sao cho đẹp; sáng sáng, ông cầm que vạch lên cột nhà luyện chữ cho cứng cáp; mỗi buổi tối, ông viết xong mười trang vở mới chịu đi ngủ; ông mượn những cuốn sách có chữ viết đẹp làm mẫu để luyện thêm nhiều kiểu chữ khác nhau; ông kiên trì luyện tập suốt mấy năm.</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29047349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42938" y="319087"/>
            <a:ext cx="10818577" cy="16794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long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rẫy</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vật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đường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đẹp</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1822134"/>
            <a:ext cx="10542492" cy="20969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Cảnh vật thiên nhiên trên đường đi rất đẹp: Mặt Trời mới ló trên ngọn tre. Những giọt sương được nắng sớm chiếu vào, như những ngọn đèn giăng trên ngọn cỏ...</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18222198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57225" y="275771"/>
            <a:ext cx="1080135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Vì</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trước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Bé</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sớm</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99" y="2131123"/>
            <a:ext cx="11050589"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Bé phải ra đầu làng để quan sát, chuẩn bị cho bài tập làm văn tả cảnh.é phải ra đầu làng để quan sát, chuẩn bị cho bài tập làm văn tả cảnh.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86367002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42963" y="275771"/>
            <a:ext cx="1038701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lòng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a:solidFill>
                  <a:schemeClr val="tx2">
                    <a:lumMod val="75000"/>
                  </a:schemeClr>
                </a:solidFill>
                <a:latin typeface="Times New Roman" panose="02020603050405020304" pitchFamily="18" charset="0"/>
                <a:cs typeface="Times New Roman" panose="02020603050405020304" pitchFamily="18" charset="0"/>
              </a:rPr>
              <a:t>Qua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hình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tác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muốn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95836" y="2235869"/>
            <a:ext cx="11005614" cy="14212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000" b="1" dirty="0">
                <a:solidFill>
                  <a:srgbClr val="FF0000"/>
                </a:solidFill>
                <a:latin typeface="Times New Roman" panose="02020603050405020304" pitchFamily="18" charset="0"/>
                <a:cs typeface="Times New Roman" panose="02020603050405020304" pitchFamily="18" charset="0"/>
              </a:rPr>
              <a:t>Qua hình ảnh cây cau, tác giả ca ngợi những phẩm chất tốt đẹp của con người như: khiêm nhưởng, dũng cảm, thẳng thắn, giàu lòng thương yêu, sẵn sàng giúp đỡ người khác.</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01527764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947461" y="261756"/>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chính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trực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Tô</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Hiến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Thành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thích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sự</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lựa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chọn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mình</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76553" y="2373969"/>
            <a:ext cx="10364788"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Ông giải thích rằng ông chọn người tài ba giúp nước chứ không chọn người hầu hạ giỏi.</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defRPr/>
            </a:pP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96978342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8676CB-3C3C-4B45-9681-87D722C9A869}"/>
              </a:ext>
            </a:extLst>
          </p:cNvPr>
          <p:cNvSpPr txBox="1"/>
          <p:nvPr/>
        </p:nvSpPr>
        <p:spPr>
          <a:xfrm>
            <a:off x="3586163" y="3691111"/>
            <a:ext cx="4057521" cy="523220"/>
          </a:xfrm>
          <a:prstGeom prst="rect">
            <a:avLst/>
          </a:prstGeom>
          <a:noFill/>
        </p:spPr>
        <p:txBody>
          <a:bodyPr wrap="none" rtlCol="0">
            <a:spAutoFit/>
          </a:bodyPr>
          <a:lstStyle/>
          <a:p>
            <a:pPr algn="l"/>
            <a:r>
              <a:rPr lang="en-US" sz="2800" b="1" dirty="0">
                <a:solidFill>
                  <a:schemeClr val="tx2">
                    <a:lumMod val="75000"/>
                  </a:schemeClr>
                </a:solidFill>
                <a:latin typeface="Times New Roman" panose="02020603050405020304" pitchFamily="18" charset="0"/>
                <a:cs typeface="Times New Roman" panose="02020603050405020304" pitchFamily="18" charset="0"/>
              </a:rPr>
              <a:t>HS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cả</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lớp</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1973F2BF-064B-4720-B1EA-EDFD924A6DC9}"/>
              </a:ext>
            </a:extLst>
          </p:cNvPr>
          <p:cNvSpPr txBox="1"/>
          <p:nvPr/>
        </p:nvSpPr>
        <p:spPr>
          <a:xfrm>
            <a:off x="3719166" y="1696057"/>
            <a:ext cx="3667992" cy="1015663"/>
          </a:xfrm>
          <a:prstGeom prst="rect">
            <a:avLst/>
          </a:prstGeom>
          <a:solidFill>
            <a:schemeClr val="accent2">
              <a:lumMod val="40000"/>
              <a:lumOff val="60000"/>
            </a:schemeClr>
          </a:solidFill>
        </p:spPr>
        <p:txBody>
          <a:bodyPr wrap="none" rtlCol="0">
            <a:spAutoFit/>
          </a:bodyPr>
          <a:lstStyle/>
          <a:p>
            <a:pPr algn="l"/>
            <a:r>
              <a:rPr lang="en-US" sz="6000" b="1" dirty="0" err="1">
                <a:solidFill>
                  <a:srgbClr val="FF0000"/>
                </a:solidFill>
                <a:latin typeface="Times New Roman" panose="02020603050405020304" pitchFamily="18" charset="0"/>
                <a:cs typeface="Times New Roman" panose="02020603050405020304" pitchFamily="18" charset="0"/>
              </a:rPr>
              <a:t>Khởi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động</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96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36614" y="275771"/>
            <a:ext cx="1002188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hạt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thóc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giống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3200" b="1" dirty="0">
                <a:solidFill>
                  <a:schemeClr val="tx2">
                    <a:lumMod val="75000"/>
                  </a:schemeClr>
                </a:solidFill>
                <a:latin typeface="Times New Roman" panose="02020603050405020304" pitchFamily="18" charset="0"/>
                <a:cs typeface="Times New Roman" panose="02020603050405020304" pitchFamily="18" charset="0"/>
              </a:rPr>
              <a:t>V</a:t>
            </a:r>
            <a:r>
              <a:rPr lang="en-US" sz="3200" b="1" dirty="0">
                <a:solidFill>
                  <a:schemeClr val="tx2">
                    <a:lumMod val="75000"/>
                  </a:schemeClr>
                </a:solidFill>
                <a:latin typeface="Times New Roman" panose="02020603050405020304" pitchFamily="18" charset="0"/>
                <a:cs typeface="Times New Roman" panose="02020603050405020304" pitchFamily="18" charset="0"/>
              </a:rPr>
              <a:t>ì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mọi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sờ</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khi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nghe</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36614" y="2131123"/>
            <a:ext cx="10350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K</a:t>
            </a:r>
            <a:r>
              <a:rPr lang="en-US" sz="3200" b="1" dirty="0">
                <a:solidFill>
                  <a:srgbClr val="FF0000"/>
                </a:solidFill>
                <a:latin typeface="Times New Roman" panose="02020603050405020304" pitchFamily="18" charset="0"/>
                <a:cs typeface="Times New Roman" panose="02020603050405020304" pitchFamily="18" charset="0"/>
              </a:rPr>
              <a:t>hi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lo </a:t>
            </a:r>
            <a:r>
              <a:rPr lang="en-US" sz="3200" b="1" dirty="0" err="1">
                <a:solidFill>
                  <a:srgbClr val="FF0000"/>
                </a:solidFill>
                <a:latin typeface="Times New Roman" panose="02020603050405020304" pitchFamily="18" charset="0"/>
                <a:cs typeface="Times New Roman" panose="02020603050405020304" pitchFamily="18" charset="0"/>
              </a:rPr>
              <a:t>lắng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phạt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27647540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14388" y="275771"/>
            <a:ext cx="931658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sách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hãy</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14388" y="2131123"/>
            <a:ext cx="9715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7045368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2F8D1A-E1F4-4080-B168-C3CE18DA5342}"/>
              </a:ext>
            </a:extLst>
          </p:cNvPr>
          <p:cNvPicPr>
            <a:picLocks noChangeAspect="1"/>
          </p:cNvPicPr>
          <p:nvPr/>
        </p:nvPicPr>
        <p:blipFill>
          <a:blip r:embed="rId2"/>
          <a:stretch>
            <a:fillRect/>
          </a:stretch>
        </p:blipFill>
        <p:spPr>
          <a:xfrm>
            <a:off x="1206799" y="1428750"/>
            <a:ext cx="4651077" cy="885825"/>
          </a:xfrm>
          <a:prstGeom prst="rect">
            <a:avLst/>
          </a:prstGeom>
        </p:spPr>
      </p:pic>
      <p:sp>
        <p:nvSpPr>
          <p:cNvPr id="3" name="TextBox 2">
            <a:extLst>
              <a:ext uri="{FF2B5EF4-FFF2-40B4-BE49-F238E27FC236}">
                <a16:creationId xmlns:a16="http://schemas.microsoft.com/office/drawing/2014/main" id="{6F2DC6F8-C29F-4DA4-9141-FB9FE1C005D7}"/>
              </a:ext>
            </a:extLst>
          </p:cNvPr>
          <p:cNvSpPr txBox="1"/>
          <p:nvPr/>
        </p:nvSpPr>
        <p:spPr>
          <a:xfrm>
            <a:off x="1475184" y="2657030"/>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6E8DCA4-CCBC-4535-931D-C99C895BF1AD}"/>
              </a:ext>
            </a:extLst>
          </p:cNvPr>
          <p:cNvSpPr txBox="1"/>
          <p:nvPr/>
        </p:nvSpPr>
        <p:spPr>
          <a:xfrm>
            <a:off x="1746648" y="3575037"/>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id="{C7A35CBE-274E-4902-8317-3F7D7B065117}"/>
              </a:ext>
            </a:extLst>
          </p:cNvPr>
          <p:cNvSpPr txBox="1"/>
          <p:nvPr/>
        </p:nvSpPr>
        <p:spPr>
          <a:xfrm>
            <a:off x="1746648" y="4291689"/>
            <a:ext cx="7297340" cy="1315873"/>
          </a:xfrm>
          <a:prstGeom prst="rect">
            <a:avLst/>
          </a:prstGeom>
          <a:noFill/>
        </p:spPr>
        <p:txBody>
          <a:bodyPr wrap="square">
            <a:spAutoFit/>
          </a:bodyPr>
          <a:lstStyle/>
          <a:p>
            <a:pPr>
              <a:lnSpc>
                <a:spcPct val="150000"/>
              </a:lnSpc>
            </a:pPr>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320921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1"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4"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7"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0"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00121" y="238405"/>
            <a:ext cx="4186254" cy="631711"/>
          </a:xfrm>
          <a:prstGeom prst="rect">
            <a:avLst/>
          </a:prstGeom>
          <a:solidFill>
            <a:schemeClr val="bg1"/>
          </a:solidFill>
        </p:spPr>
        <p:txBody>
          <a:bodyPr wrap="square">
            <a:spAutoFit/>
          </a:bodyPr>
          <a:lstStyle/>
          <a:p>
            <a:pPr marL="0" marR="0" algn="just">
              <a:lnSpc>
                <a:spcPct val="12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ọc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5BCE9F0-6BFA-47C2-8D91-E42C6D74A563}"/>
              </a:ext>
            </a:extLst>
          </p:cNvPr>
          <p:cNvSpPr txBox="1"/>
          <p:nvPr/>
        </p:nvSpPr>
        <p:spPr>
          <a:xfrm>
            <a:off x="-28576" y="907910"/>
            <a:ext cx="12220575" cy="5950090"/>
          </a:xfrm>
          <a:prstGeom prst="rect">
            <a:avLst/>
          </a:prstGeom>
          <a:solidFill>
            <a:schemeClr val="bg1"/>
          </a:solidFill>
        </p:spPr>
        <p:txBody>
          <a:bodyPr wrap="square">
            <a:spAutoFit/>
          </a:bodyPr>
          <a:lstStyle/>
          <a:p>
            <a:pPr algn="just">
              <a:lnSpc>
                <a:spcPct val="120000"/>
              </a:lnSpc>
            </a:pPr>
            <a:r>
              <a:rPr lang="vi-VN" sz="3200" b="1" dirty="0">
                <a:latin typeface="Times New Roman" panose="02020603050405020304" pitchFamily="18" charset="0"/>
                <a:cs typeface="Times New Roman" panose="02020603050405020304" pitchFamily="18" charset="0"/>
              </a:rPr>
              <a:t>  Vừa chia tay với "Những mảnh ghép cảm xúc", khán giả nhí lại sắp được thiết đãi một bộ phim tuyệt vời khác của xưởng phim hoạt hình Pi-xa có tên là "Chú khủng long tốt bụng". Bộ phim kể về chú khủng long màu xanh lá có tên A-lo không may bị cuốn trôi theo một dòng sông chảy xiết và lạc mất gia đình. Từ đây, chú bắt đầu cuộc hành trình của riêng mình và may mắn tìm được người bạn đồng hành là cậu bé Si-pót, cùng nhau chu du qua những nơi khắc nghiệt và bí ẩn. A-lo dẫn học được cách đối đầu với nỗi sợ của mình và phát hiện ra khả năng tiềm ẩn bấy lâu.</a:t>
            </a:r>
            <a:endParaRPr lang="en-US" sz="3200" b="1" dirty="0">
              <a:latin typeface="Times New Roman" panose="02020603050405020304" pitchFamily="18" charset="0"/>
              <a:cs typeface="Times New Roman" panose="02020603050405020304" pitchFamily="18" charset="0"/>
            </a:endParaRPr>
          </a:p>
          <a:p>
            <a:pPr algn="r">
              <a:lnSpc>
                <a:spcPct val="120000"/>
              </a:lnSpc>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Theo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quàng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đỏ</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BC10653-175E-40AC-9EDF-AF363EFDDA5D}"/>
              </a:ext>
            </a:extLst>
          </p:cNvPr>
          <p:cNvSpPr txBox="1"/>
          <p:nvPr/>
        </p:nvSpPr>
        <p:spPr>
          <a:xfrm>
            <a:off x="8257389" y="279442"/>
            <a:ext cx="3311128" cy="584775"/>
          </a:xfrm>
          <a:prstGeom prst="rect">
            <a:avLst/>
          </a:prstGeom>
          <a:solidFill>
            <a:schemeClr val="bg1"/>
          </a:solidFill>
        </p:spPr>
        <p:txBody>
          <a:bodyPr wrap="square">
            <a:spAutoFit/>
          </a:bodyPr>
          <a:lstStyle/>
          <a:p>
            <a:r>
              <a:rPr lang="en-US" sz="3200" b="1" dirty="0" err="1">
                <a:solidFill>
                  <a:srgbClr val="000000"/>
                </a:solidFill>
                <a:latin typeface="Times New Roman" panose="02020603050405020304" pitchFamily="18" charset="0"/>
                <a:ea typeface="Calibri" panose="020F0502020204030204" pitchFamily="34" charset="0"/>
              </a:rPr>
              <a:t>L</a:t>
            </a:r>
            <a:r>
              <a:rPr lang="en-US" sz="3200" b="1" dirty="0" err="1">
                <a:solidFill>
                  <a:srgbClr val="000000"/>
                </a:solidFill>
                <a:effectLst/>
                <a:latin typeface="Times New Roman" panose="02020603050405020304" pitchFamily="18" charset="0"/>
                <a:ea typeface="Calibri" panose="020F0502020204030204" pitchFamily="34" charset="0"/>
              </a:rPr>
              <a:t>àm</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việc</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nhóm</a:t>
            </a:r>
            <a:r>
              <a:rPr lang="en-US" sz="3200" b="1" dirty="0">
                <a:solidFill>
                  <a:srgbClr val="000000"/>
                </a:solidFill>
                <a:effectLst/>
                <a:latin typeface="Times New Roman" panose="02020603050405020304" pitchFamily="18" charset="0"/>
                <a:ea typeface="Calibri" panose="020F0502020204030204" pitchFamily="34" charset="0"/>
              </a:rPr>
              <a:t> 4</a:t>
            </a:r>
            <a:endParaRPr lang="en-US" sz="3200" dirty="0"/>
          </a:p>
        </p:txBody>
      </p:sp>
    </p:spTree>
    <p:extLst>
      <p:ext uri="{BB962C8B-B14F-4D97-AF65-F5344CB8AC3E}">
        <p14:creationId xmlns:p14="http://schemas.microsoft.com/office/powerpoint/2010/main" val="143594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BCE9F0-6BFA-47C2-8D91-E42C6D74A563}"/>
              </a:ext>
            </a:extLst>
          </p:cNvPr>
          <p:cNvSpPr txBox="1"/>
          <p:nvPr/>
        </p:nvSpPr>
        <p:spPr>
          <a:xfrm>
            <a:off x="335761" y="320650"/>
            <a:ext cx="9246389" cy="631711"/>
          </a:xfrm>
          <a:prstGeom prst="rect">
            <a:avLst/>
          </a:prstGeom>
          <a:solidFill>
            <a:schemeClr val="bg1"/>
          </a:solidFill>
        </p:spPr>
        <p:txBody>
          <a:bodyPr wrap="square">
            <a:spAutoFit/>
          </a:bodyPr>
          <a:lstStyle/>
          <a:p>
            <a:pPr algn="just">
              <a:lnSpc>
                <a:spcPct val="120000"/>
              </a:lnSpc>
            </a:pPr>
            <a:r>
              <a:rPr lang="en-US" sz="3200" b="1" dirty="0">
                <a:solidFill>
                  <a:schemeClr val="tx2">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Tìm</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các</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dấu</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ngoặc</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kép</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trong</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đoạn</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văn</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trên</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a:t>
            </a:r>
            <a:endParaRPr lang="en-US" sz="3200" b="1" dirty="0">
              <a:solidFill>
                <a:schemeClr val="tx2">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48CC04A-1C74-4E94-8DFA-7898995DB95C}"/>
              </a:ext>
            </a:extLst>
          </p:cNvPr>
          <p:cNvSpPr txBox="1"/>
          <p:nvPr/>
        </p:nvSpPr>
        <p:spPr>
          <a:xfrm>
            <a:off x="1314450" y="1807880"/>
            <a:ext cx="8096250" cy="1569660"/>
          </a:xfrm>
          <a:prstGeom prst="rect">
            <a:avLst/>
          </a:prstGeom>
          <a:no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ngoặc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kép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ghép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cảm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khủng</a:t>
            </a:r>
            <a:r>
              <a:rPr lang="en-US" sz="3200" b="1" dirty="0">
                <a:solidFill>
                  <a:srgbClr val="FF0000"/>
                </a:solidFill>
                <a:latin typeface="Times New Roman" panose="02020603050405020304" pitchFamily="18" charset="0"/>
                <a:cs typeface="Times New Roman" panose="02020603050405020304" pitchFamily="18" charset="0"/>
              </a:rPr>
              <a:t> long </a:t>
            </a:r>
            <a:r>
              <a:rPr lang="en-US" sz="3200" b="1" dirty="0" err="1">
                <a:solidFill>
                  <a:srgbClr val="FF0000"/>
                </a:solidFill>
                <a:latin typeface="Times New Roman" panose="02020603050405020304" pitchFamily="18" charset="0"/>
                <a:cs typeface="Times New Roman" panose="02020603050405020304" pitchFamily="18" charset="0"/>
              </a:rPr>
              <a:t>tốt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bụng</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111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1509340" y="2863845"/>
            <a:ext cx="7310810" cy="1130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algn="just">
              <a:lnSpc>
                <a:spcPct val="120000"/>
              </a:lnSpc>
              <a:spcBef>
                <a:spcPts val="0"/>
              </a:spcBef>
              <a:spcAft>
                <a:spcPts val="0"/>
              </a:spcAft>
            </a:pPr>
            <a:r>
              <a:rPr lang="vi-VN" sz="3200" b="1" i="0" dirty="0">
                <a:solidFill>
                  <a:srgbClr val="FF0000"/>
                </a:solidFill>
                <a:effectLst/>
                <a:latin typeface="Times New Roman" panose="02020603050405020304" pitchFamily="18" charset="0"/>
                <a:cs typeface="Times New Roman" panose="02020603050405020304" pitchFamily="18" charset="0"/>
              </a:rPr>
              <a:t>Các dấu ngoặc kép trong đoạn văn trên được dùng để đánh dấu tác phẩm. </a:t>
            </a:r>
            <a:endPar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CA6520D-42FF-41CB-872F-E6DF50121026}"/>
              </a:ext>
            </a:extLst>
          </p:cNvPr>
          <p:cNvSpPr txBox="1"/>
          <p:nvPr/>
        </p:nvSpPr>
        <p:spPr>
          <a:xfrm>
            <a:off x="1143000" y="416656"/>
            <a:ext cx="8629650" cy="1222642"/>
          </a:xfrm>
          <a:prstGeom prst="rect">
            <a:avLst/>
          </a:prstGeom>
          <a:solidFill>
            <a:schemeClr val="accent1">
              <a:lumMod val="40000"/>
              <a:lumOff val="60000"/>
            </a:schemeClr>
          </a:solidFill>
        </p:spPr>
        <p:txBody>
          <a:bodyPr wrap="square">
            <a:spAutoFit/>
          </a:bodyPr>
          <a:lstStyle/>
          <a:p>
            <a:pPr marL="0" marR="0" algn="just">
              <a:lnSpc>
                <a:spcPct val="120000"/>
              </a:lnSpc>
              <a:spcBef>
                <a:spcPts val="0"/>
              </a:spcBef>
              <a:spcAft>
                <a:spcPts val="0"/>
              </a:spcAft>
            </a:pP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2. </a:t>
            </a:r>
            <a:r>
              <a:rPr lang="vi-VN" sz="3200" b="1" i="0" dirty="0">
                <a:solidFill>
                  <a:schemeClr val="accent1">
                    <a:lumMod val="75000"/>
                  </a:schemeClr>
                </a:solidFill>
                <a:effectLst/>
                <a:latin typeface="Times New Roman" panose="02020603050405020304" pitchFamily="18" charset="0"/>
                <a:cs typeface="Times New Roman" panose="02020603050405020304" pitchFamily="18" charset="0"/>
              </a:rPr>
              <a:t>Các dấu ngoặc kép trong đoạn văn trên được dùng làm gì? </a:t>
            </a:r>
            <a:endParaRPr lang="en-US" sz="32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639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0" y="0"/>
            <a:ext cx="12192000" cy="1130309"/>
          </a:xfrm>
          <a:prstGeom prst="rect">
            <a:avLst/>
          </a:prstGeom>
          <a:solidFill>
            <a:schemeClr val="accent1">
              <a:lumMod val="40000"/>
              <a:lumOff val="60000"/>
            </a:schemeClr>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20000"/>
              </a:lnSpc>
              <a:spcBef>
                <a:spcPts val="0"/>
              </a:spcBef>
              <a:spcAft>
                <a:spcPts val="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Viết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ngắn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bộ</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phim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ngoặc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kép</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DD9D11B-2B43-4647-97FD-2D9F672661DE}"/>
              </a:ext>
            </a:extLst>
          </p:cNvPr>
          <p:cNvSpPr txBox="1"/>
          <p:nvPr/>
        </p:nvSpPr>
        <p:spPr>
          <a:xfrm>
            <a:off x="0" y="1130309"/>
            <a:ext cx="12192000" cy="5816977"/>
          </a:xfrm>
          <a:prstGeom prst="rect">
            <a:avLst/>
          </a:prstGeom>
          <a:solidFill>
            <a:schemeClr val="accent1">
              <a:lumMod val="40000"/>
              <a:lumOff val="60000"/>
            </a:schemeClr>
          </a:solidFill>
        </p:spPr>
        <p:txBody>
          <a:bodyPr wrap="square">
            <a:spAutoFit/>
          </a:bodyPr>
          <a:lstStyle/>
          <a:p>
            <a:pPr algn="just"/>
            <a:r>
              <a:rPr lang="en-US" sz="3100" b="1" dirty="0">
                <a:solidFill>
                  <a:schemeClr val="bg2">
                    <a:lumMod val="25000"/>
                  </a:schemeClr>
                </a:solidFill>
                <a:latin typeface="Times New Roman" panose="02020603050405020304" pitchFamily="18" charset="0"/>
                <a:cs typeface="Times New Roman" panose="02020603050405020304" pitchFamily="18" charset="0"/>
              </a:rPr>
              <a:t>	</a:t>
            </a:r>
            <a:r>
              <a:rPr lang="vi-VN" sz="3100" b="1" dirty="0">
                <a:solidFill>
                  <a:schemeClr val="bg2">
                    <a:lumMod val="25000"/>
                  </a:schemeClr>
                </a:solidFill>
                <a:latin typeface="Times New Roman" panose="02020603050405020304" pitchFamily="18" charset="0"/>
                <a:cs typeface="Times New Roman" panose="02020603050405020304" pitchFamily="18" charset="0"/>
              </a:rPr>
              <a:t>Tuổi thiếu nhi chúng ta là cái tuổi thần tiên và cần phải mơ mộng về những điều tốt đẹp nhất và nhờ những bộ phim hoạt hình dí dỏm, đầy nhân văn mà thiếu nhi lại được hoà mình cùng với thế giới thần tiên lung linh, huyền ảo, tăng thêm sức sáng tạo. Khi còn nhỏ, tôi được xem qua rất nhiều bộ phim hoạt hình nhưng có lẽ thích nhất là được xem bộ phim dí dỏm "Đô-rê-mon". Cái tên này có lẽ đã quá quen thuộc với các bạn nhỉ? Đô-rê-mon là một chú mèo máy đến từ thế kỉ 22, cái nơi mà mọi thứ tối tân đều được sáng tạo đặc biệt là rô-bot. Đô-rê-mon dùng cỗ máy thời gian để đến thế kỉ 21 để giúp Nô-bi-ta, cụ cố của cậu bé đã mua Đô-rê-mon và cuộc hành trình bắt đầu. Đây là một bộ phim rất ăn khách và Đô-rê-mon rất ấn tượng. Đây là một chú mèo mập ú nhưng lại rất dễ thương.</a:t>
            </a:r>
            <a:endParaRPr lang="en-US" sz="3100" b="1"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08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186</TotalTime>
  <Words>1587</Words>
  <Application>Microsoft Office PowerPoint</Application>
  <PresentationFormat>Widescreen</PresentationFormat>
  <Paragraphs>65</Paragraphs>
  <Slides>21</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A3.OpenSansBold-San</vt:lpstr>
      <vt:lpstr>A3.OpenSans-San</vt:lpstr>
      <vt:lpstr>Arial</vt:lpstr>
      <vt:lpstr>Calibri</vt:lpstr>
      <vt:lpstr>Calibri Light</vt:lpstr>
      <vt:lpstr>HP001 4 hàng</vt:lpstr>
      <vt:lpstr>Tahoma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2023-08-28T14:34:57Z</dcterms:created>
  <dcterms:modified xsi:type="dcterms:W3CDTF">2023-10-26T14:27:01Z</dcterms:modified>
</cp:coreProperties>
</file>