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1" r:id="rId3"/>
    <p:sldMasterId id="2147483653" r:id="rId4"/>
  </p:sldMasterIdLst>
  <p:notesMasterIdLst>
    <p:notesMasterId r:id="rId14"/>
  </p:notesMasterIdLst>
  <p:sldIdLst>
    <p:sldId id="329" r:id="rId5"/>
    <p:sldId id="336" r:id="rId6"/>
    <p:sldId id="331" r:id="rId7"/>
    <p:sldId id="338" r:id="rId8"/>
    <p:sldId id="332" r:id="rId9"/>
    <p:sldId id="340" r:id="rId10"/>
    <p:sldId id="339" r:id="rId11"/>
    <p:sldId id="341" r:id="rId12"/>
    <p:sldId id="342" r:id="rId13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" panose="020F0502020204030204"/>
      <p:regular r:id="rId22"/>
      <p:bold r:id="rId23"/>
      <p:italic r:id="rId24"/>
      <p:boldItalic r:id="rId25"/>
    </p:embeddedFont>
    <p:embeddedFont>
      <p:font typeface="Tahoma" panose="020B0604030504040204" pitchFamily="34" charset="0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8000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108"/>
      </p:cViewPr>
      <p:guideLst>
        <p:guide orient="horz" pos="2133"/>
        <p:guide pos="38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font" Target="fonts/font10.fntdata"/><Relationship Id="rId26" Type="http://schemas.openxmlformats.org/officeDocument/2006/relationships/font" Target="fonts/font9.fntdata"/><Relationship Id="rId25" Type="http://schemas.openxmlformats.org/officeDocument/2006/relationships/font" Target="fonts/font8.fntdata"/><Relationship Id="rId24" Type="http://schemas.openxmlformats.org/officeDocument/2006/relationships/font" Target="fonts/font7.fntdata"/><Relationship Id="rId23" Type="http://schemas.openxmlformats.org/officeDocument/2006/relationships/font" Target="fonts/font6.fntdata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6A780-1EBE-4DAF-89FF-1DF19E80035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F654C-3349-4AAB-93FA-2957912462A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31"/>
            <a:ext cx="2844800" cy="476251"/>
          </a:xfrm>
          <a:prstGeom prst="rect">
            <a:avLst/>
          </a:prstGeom>
        </p:spPr>
        <p:txBody>
          <a:bodyPr lIns="38346" tIns="19172" rIns="38346" bIns="19172"/>
          <a:lstStyle>
            <a:lvl1pPr defTabSz="913130" fontAlgn="auto">
              <a:spcBef>
                <a:spcPts val="0"/>
              </a:spcBef>
              <a:spcAft>
                <a:spcPts val="0"/>
              </a:spcAft>
              <a:defRPr sz="190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31"/>
            <a:ext cx="3860800" cy="476251"/>
          </a:xfrm>
          <a:prstGeom prst="rect">
            <a:avLst/>
          </a:prstGeom>
        </p:spPr>
        <p:txBody>
          <a:bodyPr lIns="38346" tIns="19172" rIns="38346" bIns="19172"/>
          <a:lstStyle>
            <a:lvl1pPr defTabSz="913130" fontAlgn="auto">
              <a:spcBef>
                <a:spcPts val="0"/>
              </a:spcBef>
              <a:spcAft>
                <a:spcPts val="0"/>
              </a:spcAft>
              <a:defRPr sz="190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31"/>
            <a:ext cx="2844800" cy="476251"/>
          </a:xfrm>
          <a:prstGeom prst="rect">
            <a:avLst/>
          </a:prstGeom>
        </p:spPr>
        <p:txBody>
          <a:bodyPr lIns="38346" tIns="19172" rIns="38346" bIns="19172"/>
          <a:lstStyle>
            <a:lvl1pPr defTabSz="913130" fontAlgn="auto">
              <a:spcBef>
                <a:spcPts val="0"/>
              </a:spcBef>
              <a:spcAft>
                <a:spcPts val="0"/>
              </a:spcAft>
              <a:defRPr sz="190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D212395B-93B1-4EFB-857C-0A288063360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20" y="6356350"/>
            <a:ext cx="2845224" cy="365125"/>
          </a:xfrm>
          <a:prstGeom prst="rect">
            <a:avLst/>
          </a:prstGeom>
        </p:spPr>
        <p:txBody>
          <a:bodyPr lIns="45711" tIns="22855" rIns="45711" bIns="22855"/>
          <a:lstStyle>
            <a:lvl1pPr defTabSz="10883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EE31856-7122-464A-9B2E-AEBA2AF92B0D}" type="datetimeFigureOut">
              <a:rPr lang="en-US"/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852" y="6356350"/>
            <a:ext cx="3860297" cy="365125"/>
          </a:xfrm>
          <a:prstGeom prst="rect">
            <a:avLst/>
          </a:prstGeom>
        </p:spPr>
        <p:txBody>
          <a:bodyPr lIns="45711" tIns="22855" rIns="45711" bIns="22855"/>
          <a:lstStyle>
            <a:lvl1pPr defTabSz="10883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257" y="6356350"/>
            <a:ext cx="2845223" cy="365125"/>
          </a:xfrm>
          <a:prstGeom prst="rect">
            <a:avLst/>
          </a:prstGeom>
        </p:spPr>
        <p:txBody>
          <a:bodyPr lIns="45711" tIns="22855" rIns="45711" bIns="22855"/>
          <a:lstStyle>
            <a:lvl1pPr defTabSz="10883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2CF152F-62A2-44E0-9B49-515995CCAEB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lIns="38382" tIns="19191" rIns="38382" bIns="19191"/>
          <a:lstStyle>
            <a:lvl1pPr defTabSz="913765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lIns="38382" tIns="19191" rIns="38382" bIns="19191"/>
          <a:lstStyle>
            <a:lvl1pPr defTabSz="913765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lIns="38382" tIns="19191" rIns="38382" bIns="19191"/>
          <a:lstStyle>
            <a:lvl1pPr defTabSz="913765"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19DA43E9-F5C3-452D-B493-43E81A57ECE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37"/>
            <a:ext cx="2844800" cy="476251"/>
          </a:xfrm>
          <a:prstGeom prst="rect">
            <a:avLst/>
          </a:prstGeom>
        </p:spPr>
        <p:txBody>
          <a:bodyPr lIns="45694" tIns="22846" rIns="45694" bIns="22846"/>
          <a:lstStyle>
            <a:lvl1pPr>
              <a:defRPr/>
            </a:lvl1pPr>
          </a:lstStyle>
          <a:p>
            <a:pPr defTabSz="1087755">
              <a:defRPr/>
            </a:pPr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37"/>
            <a:ext cx="3860800" cy="476251"/>
          </a:xfrm>
          <a:prstGeom prst="rect">
            <a:avLst/>
          </a:prstGeom>
        </p:spPr>
        <p:txBody>
          <a:bodyPr lIns="45694" tIns="22846" rIns="45694" bIns="22846"/>
          <a:lstStyle>
            <a:lvl1pPr>
              <a:defRPr/>
            </a:lvl1pPr>
          </a:lstStyle>
          <a:p>
            <a:pPr defTabSz="1087755">
              <a:defRPr/>
            </a:pPr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37"/>
            <a:ext cx="2844800" cy="476251"/>
          </a:xfrm>
          <a:prstGeom prst="rect">
            <a:avLst/>
          </a:prstGeom>
        </p:spPr>
        <p:txBody>
          <a:bodyPr lIns="45694" tIns="22846" rIns="45694" bIns="22846"/>
          <a:lstStyle>
            <a:lvl1pPr>
              <a:defRPr/>
            </a:lvl1pPr>
          </a:lstStyle>
          <a:p>
            <a:pPr defTabSz="1087755"/>
            <a:fld id="{475E0F57-EEA1-4A8B-9311-4AD2064A14C0}" type="slidenum">
              <a:rPr lang="en-US" sz="2100" smtClean="0">
                <a:solidFill>
                  <a:prstClr val="black"/>
                </a:solidFill>
              </a:rPr>
            </a:fld>
            <a:endParaRPr lang="en-US" sz="21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2588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46" tIns="19172" rIns="38346" bIns="19172" anchor="ctr"/>
          <a:lstStyle/>
          <a:p>
            <a:pPr algn="ctr" defTabSz="913130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186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186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91186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91186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91186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6565" algn="ctr" defTabSz="91186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3765" algn="ctr" defTabSz="91186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0330" algn="ctr" defTabSz="91186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6895" algn="ctr" defTabSz="91186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0995" indent="-340995" algn="l" defTabSz="91186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410" indent="-283845" algn="l" defTabSz="91186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460" indent="-226695" algn="l" defTabSz="91186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6695" algn="l" defTabSz="91186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590" indent="-226695" algn="l" defTabSz="91186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790" indent="-227965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7965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7965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7965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2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8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2588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82" tIns="19191" rIns="38382" bIns="19191" anchor="ctr"/>
          <a:lstStyle/>
          <a:p>
            <a:pPr algn="ctr" defTabSz="913765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91313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1630" indent="-341630" algn="l" defTabSz="9131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defTabSz="9131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defTabSz="9131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defTabSz="9131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defTabSz="9131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9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9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9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4" tIns="22846" rIns="45694" bIns="22846" rtlCol="0" anchor="ctr"/>
          <a:lstStyle/>
          <a:p>
            <a:pPr algn="ctr" defTabSz="1087755"/>
            <a:endParaRPr lang="en-US" sz="21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1087755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7755" rtl="0" eaLnBrk="1" latinLnBrk="0" hangingPunct="1">
        <a:spcBef>
          <a:spcPct val="200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20" indent="-339725" algn="l" defTabSz="1087755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1780" algn="l" defTabSz="10877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730" indent="-271780" algn="l" defTabSz="10877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25" indent="-271780" algn="l" defTabSz="1087755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120" indent="-271780" algn="l" defTabSz="10877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315" indent="-271780" algn="l" defTabSz="10877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75" indent="-271780" algn="l" defTabSz="10877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070" indent="-271780" algn="l" defTabSz="10877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7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77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755" algn="l" defTabSz="10877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50" algn="l" defTabSz="10877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145" algn="l" defTabSz="10877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77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900" algn="l" defTabSz="10877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095" algn="l" defTabSz="10877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290" algn="l" defTabSz="10877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0" y="6716710"/>
            <a:ext cx="12209460" cy="1412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3"/>
          <p:cNvSpPr/>
          <p:nvPr/>
        </p:nvSpPr>
        <p:spPr bwMode="auto">
          <a:xfrm>
            <a:off x="5087898" y="71677"/>
            <a:ext cx="3184603" cy="389226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460" y="0"/>
            <a:ext cx="12192000" cy="652321"/>
          </a:xfrm>
          <a:prstGeom prst="rect">
            <a:avLst/>
          </a:prstGeom>
          <a:solidFill>
            <a:srgbClr val="B1C1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72219" y="1265069"/>
            <a:ext cx="11161847" cy="5211931"/>
          </a:xfrm>
          <a:prstGeom prst="roundRect">
            <a:avLst>
              <a:gd name="adj" fmla="val 3218"/>
            </a:avLst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24080" y="952500"/>
            <a:ext cx="4548168" cy="622836"/>
            <a:chOff x="8010143" y="1905000"/>
            <a:chExt cx="9097521" cy="1290242"/>
          </a:xfrm>
        </p:grpSpPr>
        <p:sp>
          <p:nvSpPr>
            <p:cNvPr id="28" name="Rectangle 27"/>
            <p:cNvSpPr/>
            <p:nvPr/>
          </p:nvSpPr>
          <p:spPr>
            <a:xfrm>
              <a:off x="8010143" y="2221477"/>
              <a:ext cx="9097521" cy="774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014819" y="1905000"/>
              <a:ext cx="9092845" cy="1290242"/>
            </a:xfrm>
            <a:prstGeom prst="round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104552" y="2012578"/>
              <a:ext cx="7561389" cy="10520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2700" b="1" dirty="0">
                  <a:solidFill>
                    <a:schemeClr val="accent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PHẦN: NÓI VÀ NGHE</a:t>
              </a:r>
              <a:endParaRPr lang="en-US" sz="27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Oval 30"/>
          <p:cNvSpPr/>
          <p:nvPr/>
        </p:nvSpPr>
        <p:spPr>
          <a:xfrm>
            <a:off x="8038847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467459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Hình chữ nhật 2"/>
          <p:cNvSpPr/>
          <p:nvPr/>
        </p:nvSpPr>
        <p:spPr>
          <a:xfrm>
            <a:off x="733425" y="1965960"/>
            <a:ext cx="10828655" cy="40652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1060"/>
              </a:spcBef>
              <a:spcAft>
                <a:spcPts val="0"/>
              </a:spcAft>
              <a:buSzPts val="1300"/>
              <a:tabLst>
                <a:tab pos="431800" algn="l"/>
              </a:tabLst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MỘT KỊCH BẢN VĂN HỌC 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1060"/>
              </a:spcBef>
              <a:spcAft>
                <a:spcPts val="0"/>
              </a:spcAft>
              <a:buSzPts val="1300"/>
              <a:tabLst>
                <a:tab pos="431800" algn="l"/>
              </a:tabLst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MỘT BỘ PHIM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1060"/>
              </a:spcBef>
              <a:spcAft>
                <a:spcPts val="0"/>
              </a:spcAft>
              <a:buSzPts val="1300"/>
              <a:tabLst>
                <a:tab pos="431800" algn="l"/>
              </a:tabLst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LỰA CHỌN CÁ NHÂN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" name="Rounded Rectangle 23"/>
          <p:cNvSpPr/>
          <p:nvPr/>
        </p:nvSpPr>
        <p:spPr>
          <a:xfrm>
            <a:off x="572219" y="1265069"/>
            <a:ext cx="11161847" cy="5211931"/>
          </a:xfrm>
          <a:prstGeom prst="roundRect">
            <a:avLst>
              <a:gd name="adj" fmla="val 3218"/>
            </a:avLst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Hình chữ nhật 2"/>
          <p:cNvSpPr/>
          <p:nvPr/>
        </p:nvSpPr>
        <p:spPr>
          <a:xfrm>
            <a:off x="1190065" y="1869345"/>
            <a:ext cx="10038229" cy="44037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64770">
              <a:spcBef>
                <a:spcPts val="1050"/>
              </a:spcBef>
              <a:spcAft>
                <a:spcPts val="0"/>
              </a:spcAft>
            </a:pPr>
            <a:r>
              <a:rPr lang="vi-VN" sz="2800" b="1" i="1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vi-VN" sz="2800" b="1" i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vi-VN" sz="2800" b="1" i="1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vi-VN" sz="2800" b="1" i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vi-VN" sz="2800" b="1" i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endParaRPr lang="vi-VN" sz="2800" b="1" u="sng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Xác định đề tài, mục đích nói, đối tượng người nghe, không gian và thời gian nói</a:t>
            </a:r>
            <a:endParaRPr lang="vi-VN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Tìm ý và lập dàn ý</a:t>
            </a:r>
            <a:endParaRPr lang="vi-VN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 các phương tiện hỗ trợ cho bài </a:t>
            </a:r>
            <a:r>
              <a:rPr lang="en-US" alt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(máy chiếu, tranh ảnh,…)</a:t>
            </a:r>
            <a:endParaRPr lang="vi-VN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24080" y="935766"/>
            <a:ext cx="4548168" cy="645160"/>
            <a:chOff x="8010143" y="1870334"/>
            <a:chExt cx="9097521" cy="1336488"/>
          </a:xfrm>
        </p:grpSpPr>
        <p:sp>
          <p:nvSpPr>
            <p:cNvPr id="28" name="Rectangle 27"/>
            <p:cNvSpPr/>
            <p:nvPr/>
          </p:nvSpPr>
          <p:spPr>
            <a:xfrm>
              <a:off x="8010143" y="2221477"/>
              <a:ext cx="9097521" cy="774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014819" y="1905000"/>
              <a:ext cx="9092845" cy="1290242"/>
            </a:xfrm>
            <a:prstGeom prst="round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151952" y="1870334"/>
              <a:ext cx="8905130" cy="13364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p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1. Các bước thực hiện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0" y="6716710"/>
            <a:ext cx="12209460" cy="1412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3"/>
          <p:cNvSpPr/>
          <p:nvPr/>
        </p:nvSpPr>
        <p:spPr bwMode="auto">
          <a:xfrm>
            <a:off x="5087898" y="71677"/>
            <a:ext cx="3184603" cy="389226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460" y="0"/>
            <a:ext cx="12192000" cy="652321"/>
          </a:xfrm>
          <a:prstGeom prst="rect">
            <a:avLst/>
          </a:prstGeom>
          <a:solidFill>
            <a:srgbClr val="B1C1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Freeform 3"/>
          <p:cNvSpPr/>
          <p:nvPr/>
        </p:nvSpPr>
        <p:spPr bwMode="auto">
          <a:xfrm>
            <a:off x="1970691" y="-69878"/>
            <a:ext cx="10315903" cy="684643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 w="952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72219" y="1265069"/>
            <a:ext cx="11161847" cy="5211931"/>
          </a:xfrm>
          <a:prstGeom prst="roundRect">
            <a:avLst>
              <a:gd name="adj" fmla="val 3218"/>
            </a:avLst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24080" y="951230"/>
            <a:ext cx="4548168" cy="622836"/>
            <a:chOff x="8010143" y="1905000"/>
            <a:chExt cx="9097521" cy="1290242"/>
          </a:xfrm>
        </p:grpSpPr>
        <p:sp>
          <p:nvSpPr>
            <p:cNvPr id="28" name="Rectangle 27"/>
            <p:cNvSpPr/>
            <p:nvPr/>
          </p:nvSpPr>
          <p:spPr>
            <a:xfrm>
              <a:off x="8010143" y="2221477"/>
              <a:ext cx="9097521" cy="774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014819" y="1905000"/>
              <a:ext cx="9092845" cy="1290242"/>
            </a:xfrm>
            <a:prstGeom prst="round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104552" y="2013718"/>
              <a:ext cx="619841" cy="10497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endParaRPr lang="en-US" sz="27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Oval 30"/>
          <p:cNvSpPr/>
          <p:nvPr/>
        </p:nvSpPr>
        <p:spPr>
          <a:xfrm>
            <a:off x="8038847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467459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Hình chữ nhật 2"/>
          <p:cNvSpPr/>
          <p:nvPr/>
        </p:nvSpPr>
        <p:spPr>
          <a:xfrm>
            <a:off x="1189990" y="1780540"/>
            <a:ext cx="10038080" cy="4492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4770">
              <a:spcBef>
                <a:spcPts val="1045"/>
              </a:spcBef>
              <a:spcAft>
                <a:spcPts val="0"/>
              </a:spcAft>
            </a:pPr>
            <a:r>
              <a:rPr lang="vi-VN" sz="2400" b="1" i="1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vi-VN" sz="2400" b="1" i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altLang="vi-VN" sz="2400" b="1" i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 bày bài nói</a:t>
            </a:r>
            <a:endParaRPr lang="vi-VN" sz="2400" b="1" i="1" u="sng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>
              <a:spcBef>
                <a:spcPts val="1045"/>
              </a:spcBef>
              <a:spcAft>
                <a:spcPts val="0"/>
              </a:spcAft>
            </a:pPr>
            <a:r>
              <a:rPr lang="en-US" alt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bài nói từ khái quát đến cụ thể: từ tóm tắt hệ thống ý của bài nói rồi đi vào từng phần: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Giới thiệu tên và nội dung vở kịch/ bộ phim.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Giới thiệu những điểm nổi bật về nghệ thuật, chủ đề, thông điệp của vở kịch/ bộ phim.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Nhận xét, đánh giá kịch bản văn học/ bộ phim.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Đưa ra các lí lẽ và bằng chứng tin cậy (trích từ văn bản).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Sử dụng ngữ điệu linh hoạt, cử chỉ phù hợp, kết hợp sử dụng một số hình ảnh trực quan (nếu có).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Di chuyển hợp lí trong không gian nói để có tương tác với  người nghe, kết hợp tương tác bằng ánh mắt,… 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29"/>
          <p:cNvSpPr txBox="1"/>
          <p:nvPr/>
        </p:nvSpPr>
        <p:spPr>
          <a:xfrm>
            <a:off x="3547338" y="935766"/>
            <a:ext cx="4451985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Các bước thực hiện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0" y="6716710"/>
            <a:ext cx="12209460" cy="1412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3"/>
          <p:cNvSpPr/>
          <p:nvPr/>
        </p:nvSpPr>
        <p:spPr bwMode="auto">
          <a:xfrm>
            <a:off x="5087898" y="71677"/>
            <a:ext cx="3184603" cy="389226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460" y="0"/>
            <a:ext cx="12192000" cy="652321"/>
          </a:xfrm>
          <a:prstGeom prst="rect">
            <a:avLst/>
          </a:prstGeom>
          <a:solidFill>
            <a:srgbClr val="B1C1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Freeform 3"/>
          <p:cNvSpPr/>
          <p:nvPr/>
        </p:nvSpPr>
        <p:spPr bwMode="auto">
          <a:xfrm>
            <a:off x="1970691" y="-69878"/>
            <a:ext cx="10315903" cy="684643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 w="952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72219" y="1265069"/>
            <a:ext cx="11161847" cy="5211931"/>
          </a:xfrm>
          <a:prstGeom prst="roundRect">
            <a:avLst>
              <a:gd name="adj" fmla="val 3218"/>
            </a:avLst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24080" y="951230"/>
            <a:ext cx="4548168" cy="622836"/>
            <a:chOff x="8010143" y="1905000"/>
            <a:chExt cx="9097521" cy="1290242"/>
          </a:xfrm>
        </p:grpSpPr>
        <p:sp>
          <p:nvSpPr>
            <p:cNvPr id="28" name="Rectangle 27"/>
            <p:cNvSpPr/>
            <p:nvPr/>
          </p:nvSpPr>
          <p:spPr>
            <a:xfrm>
              <a:off x="8010143" y="2221477"/>
              <a:ext cx="9097521" cy="774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014819" y="1905000"/>
              <a:ext cx="9092845" cy="1290242"/>
            </a:xfrm>
            <a:prstGeom prst="round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104552" y="2013718"/>
              <a:ext cx="619841" cy="10497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endParaRPr lang="en-US" sz="27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Oval 30"/>
          <p:cNvSpPr/>
          <p:nvPr/>
        </p:nvSpPr>
        <p:spPr>
          <a:xfrm>
            <a:off x="8038847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467459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Hình chữ nhật 2"/>
          <p:cNvSpPr/>
          <p:nvPr/>
        </p:nvSpPr>
        <p:spPr>
          <a:xfrm>
            <a:off x="1189990" y="1780540"/>
            <a:ext cx="10038080" cy="4492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4770">
              <a:spcBef>
                <a:spcPts val="1045"/>
              </a:spcBef>
              <a:spcAft>
                <a:spcPts val="0"/>
              </a:spcAft>
            </a:pPr>
            <a:r>
              <a:rPr lang="vi-VN" sz="3200" b="1" i="1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vi-VN" sz="3200" b="1" i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vi-VN" sz="3200" b="1" i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3: </a:t>
            </a:r>
            <a:r>
              <a:rPr lang="vi-VN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Trao đổi, đánh giá</a:t>
            </a:r>
            <a:endParaRPr lang="vi-VN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770">
              <a:spcBef>
                <a:spcPts val="1045"/>
              </a:spcBef>
              <a:spcAft>
                <a:spcPts val="0"/>
              </a:spcAft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Trao đổi: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770">
              <a:spcBef>
                <a:spcPts val="1045"/>
              </a:spcBef>
              <a:spcAft>
                <a:spcPts val="0"/>
              </a:spcAft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Lắng nghe ý kiến và câu hỏi của người nghe.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770">
              <a:spcBef>
                <a:spcPts val="1045"/>
              </a:spcBef>
              <a:spcAft>
                <a:spcPts val="0"/>
              </a:spcAft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Trả lời và giải thích rõ ràng những câu hỏi, ý kiến của người nghe.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770">
              <a:spcBef>
                <a:spcPts val="1045"/>
              </a:spcBef>
              <a:spcAft>
                <a:spcPts val="0"/>
              </a:spcAft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Đánh giá: Dựa vào bảng kiểm GV cung cấp, hãy tự đánh giá phần trình bày của chính mình và góp ý cho bạn.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29"/>
          <p:cNvSpPr txBox="1"/>
          <p:nvPr/>
        </p:nvSpPr>
        <p:spPr>
          <a:xfrm>
            <a:off x="3547338" y="935766"/>
            <a:ext cx="4451985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Các bước thực hiện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0" y="6716710"/>
            <a:ext cx="12209460" cy="1412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3"/>
          <p:cNvSpPr/>
          <p:nvPr/>
        </p:nvSpPr>
        <p:spPr bwMode="auto">
          <a:xfrm>
            <a:off x="5087898" y="71677"/>
            <a:ext cx="3184603" cy="389226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460" y="0"/>
            <a:ext cx="12192000" cy="652321"/>
          </a:xfrm>
          <a:prstGeom prst="rect">
            <a:avLst/>
          </a:prstGeom>
          <a:solidFill>
            <a:srgbClr val="B1C1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Freeform 3"/>
          <p:cNvSpPr/>
          <p:nvPr/>
        </p:nvSpPr>
        <p:spPr bwMode="auto">
          <a:xfrm>
            <a:off x="1970691" y="-69878"/>
            <a:ext cx="10315903" cy="684643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 w="952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72219" y="1265069"/>
            <a:ext cx="11161847" cy="5211931"/>
          </a:xfrm>
          <a:prstGeom prst="roundRect">
            <a:avLst>
              <a:gd name="adj" fmla="val 3218"/>
            </a:avLst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24080" y="952500"/>
            <a:ext cx="4548168" cy="622836"/>
            <a:chOff x="8010143" y="1905000"/>
            <a:chExt cx="9097521" cy="1290242"/>
          </a:xfrm>
        </p:grpSpPr>
        <p:sp>
          <p:nvSpPr>
            <p:cNvPr id="28" name="Rectangle 27"/>
            <p:cNvSpPr/>
            <p:nvPr/>
          </p:nvSpPr>
          <p:spPr>
            <a:xfrm>
              <a:off x="8010143" y="2221477"/>
              <a:ext cx="9097521" cy="774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>
                <a:spcBef>
                  <a:spcPts val="1050"/>
                </a:spcBef>
                <a:buSzPts val="1300"/>
                <a:tabLst>
                  <a:tab pos="431800" algn="l"/>
                </a:tabLst>
              </a:pPr>
              <a:r>
                <a:rPr lang="vi-VN" sz="2800" b="1" kern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2. </a:t>
              </a:r>
              <a:r>
                <a:rPr lang="vi-VN" sz="2800" b="1" kern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Thực</a:t>
              </a:r>
              <a:r>
                <a:rPr lang="vi-VN" sz="2800" b="1" kern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vi-VN" sz="2800" b="1" kern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hành</a:t>
              </a:r>
              <a:r>
                <a:rPr lang="vi-VN" sz="2800" b="1" kern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vi-VN" sz="2800" b="1" kern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nói</a:t>
              </a:r>
              <a:r>
                <a:rPr lang="vi-VN" sz="2800" b="1" kern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vi-VN" sz="2800" b="1" kern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và</a:t>
              </a:r>
              <a:r>
                <a:rPr lang="vi-VN" sz="2800" b="1" kern="0" spc="-15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vi-VN" sz="2800" b="1" kern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nghe</a:t>
              </a:r>
              <a:endParaRPr lang="vi-VN" sz="28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014819" y="1905000"/>
              <a:ext cx="9092845" cy="1290242"/>
            </a:xfrm>
            <a:prstGeom prst="round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104552" y="2013718"/>
              <a:ext cx="619841" cy="10497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endParaRPr lang="en-US" sz="27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Oval 30"/>
          <p:cNvSpPr/>
          <p:nvPr/>
        </p:nvSpPr>
        <p:spPr>
          <a:xfrm>
            <a:off x="8038847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467459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Hình chữ nhật 2"/>
          <p:cNvSpPr/>
          <p:nvPr/>
        </p:nvSpPr>
        <p:spPr>
          <a:xfrm>
            <a:off x="1190065" y="2077571"/>
            <a:ext cx="10038229" cy="41954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ts val="1050"/>
              </a:spcBef>
              <a:buSzPts val="1300"/>
              <a:tabLst>
                <a:tab pos="431800" algn="l"/>
              </a:tabLst>
            </a:pPr>
            <a:r>
              <a:rPr lang="en-US" altLang="vi-VN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Đề: Hãy lựa chọn và giới thiệu với các bạn cùng lớp một kịch bản văn học hoặc một bộ phim.</a:t>
            </a:r>
            <a:endParaRPr lang="en-US" altLang="vi-VN" sz="2800" b="1" kern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1050"/>
              </a:spcBef>
              <a:buSzPts val="1300"/>
              <a:tabLst>
                <a:tab pos="445135" algn="l"/>
              </a:tabLst>
            </a:pPr>
            <a:endParaRPr lang="vi-VN" sz="2800" b="1" kern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257300" y="1083945"/>
            <a:ext cx="9708515" cy="41541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01: CHUẨN BỊ BÀI NÓI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MỘT KỊCH BẢN VĂN HỌC HOẶC MỘT BỘ PHIM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LỰA CHỌN CÁ NHÂN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Vở kịch hoặc Bộ phim (đề tài):……………………………………………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thực hiện:……………………………………………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*Xác định mục đích, người nghe, không gian và thời gian nói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Tôi thực hiện bài nói này nhằm mục đích:…………………………………..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Người nghe là:……………………………………………………………....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Không gian, thời gian nói:………………………………………………….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Tôi sẽ chọn cách thuyết trình:……………………………………………....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912495" y="1033145"/>
            <a:ext cx="10371455" cy="31692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*Tìm ý: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Tên tác phẩm/ tác giả/ tên NXB/ năm xuất bản: (Đạo diễn, Biên kịch, năm sản xuất phim, của nước nào) ……………………………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Một số ý về nhân vật, cốt truyện:…………………………...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Chủ đề, thông điệp của vở kịch/bộ phim…………………....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Những biện pháp nghệ thuật đặc sắc, tác dụng của chúng: ....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Nhận xét, đánh giá về vở kịch/bộ phim:………………….....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0" name="Text Box 99"/>
          <p:cNvSpPr txBox="1"/>
          <p:nvPr/>
        </p:nvSpPr>
        <p:spPr>
          <a:xfrm>
            <a:off x="1304290" y="785495"/>
            <a:ext cx="93751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*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Lập dàn ý: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2"/>
          <p:cNvGraphicFramePr/>
          <p:nvPr/>
        </p:nvGraphicFramePr>
        <p:xfrm>
          <a:off x="1075690" y="1534160"/>
          <a:ext cx="10328910" cy="3150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28910"/>
              </a:tblGrid>
              <a:tr h="6896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 thiệu về một kịch bản văn học hoặc một bộ phim theo lựa chọn cá nhân:</a:t>
                      </a:r>
                      <a:endParaRPr lang="en-US" sz="2000" b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716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Thông tin về tác phẩm, tác giả, bối cảnh:…………………………………..</a:t>
                      </a:r>
                      <a:endParaRPr lang="en-US" sz="2000" b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Tóm tắt cốt truyện (mâu thuẫn, sự kiện gắn với các nhân vật chính, cách giải quyết mâu thuẫn):…</a:t>
                      </a:r>
                      <a:endParaRPr lang="en-US" sz="2000" b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Nêu những điểm nổi bật về nghệ thuật theo đặc trưng thể loại kết hợp với các bằng chứng tiêu biểu trong tác phẩm để chứng minh:…</a:t>
                      </a:r>
                      <a:endParaRPr lang="en-US" sz="2000" b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Nêu chủ đề, thông điệp:……………………………………………………...</a:t>
                      </a:r>
                      <a:endParaRPr lang="en-US" sz="2000" b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896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Nêu ý kiến nhận xét, đánh giá khái quát về nội dung và nghệ thuật: …………………</a:t>
                      </a:r>
                      <a:endParaRPr lang="en-US" sz="2000" b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Text Box 4"/>
          <p:cNvSpPr txBox="1"/>
          <p:nvPr/>
        </p:nvSpPr>
        <p:spPr>
          <a:xfrm>
            <a:off x="1367155" y="1076960"/>
            <a:ext cx="9402445" cy="56311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(Thời gian………….. Địa điểm…………………..)</a:t>
            </a:r>
            <a:endParaRPr lang="en-US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Tên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kịch bản văn học/bộ phim</a:t>
            </a:r>
            <a:r>
              <a:rPr lang="en-US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…………………………………………………………………..</a:t>
            </a:r>
            <a:endParaRPr lang="en-US" b="0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Người thực hiện nói:: ……………………………………………………………….....................</a:t>
            </a:r>
            <a:endParaRPr lang="en-US" b="0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 b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CHUẨN BỊ NGHE</a:t>
            </a:r>
            <a:endParaRPr lang="en-US" b="1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*Những điều tôi tìm hiểu về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kịch bản văn học/bộ phim </a:t>
            </a:r>
            <a:r>
              <a:rPr lang="en-US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mà người nói sẽ trình bày:</a:t>
            </a:r>
            <a:endParaRPr lang="en-US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>
              <a:buNone/>
            </a:pPr>
            <a:r>
              <a:rPr lang="en-US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………………..…………………………………………………………………</a:t>
            </a:r>
            <a:endParaRPr lang="en-US" b="0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…………..……………………………………………………………................</a:t>
            </a:r>
            <a:endParaRPr lang="en-US" b="0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 b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LẮNG NGHE VÀ GHI CHÉP TRAO ĐỔI VỚI NGƯỜI NÓI</a:t>
            </a:r>
            <a:endParaRPr lang="en-US" b="1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……………………………………………………………………………</a:t>
            </a:r>
            <a:endParaRPr lang="en-US" b="0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……………………………………………………………………………</a:t>
            </a:r>
            <a:endParaRPr lang="en-US" b="0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……………………………………………………………………………</a:t>
            </a:r>
            <a:endParaRPr lang="en-US" b="0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 b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NHẬN XÉT VỀ NỘI DUNG VÀ HÌNH THỨC BÀI NÓI</a:t>
            </a:r>
            <a:r>
              <a:rPr lang="en-US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(Dựa vào bảng kiểm GV cung cấp)</a:t>
            </a:r>
            <a:endParaRPr lang="en-US" b="0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Về nội dung bài nói</a:t>
            </a:r>
            <a:endParaRPr lang="en-US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>
              <a:buNone/>
            </a:pPr>
            <a:r>
              <a:rPr lang="en-US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……………………………………………………………………………..………</a:t>
            </a:r>
            <a:endParaRPr lang="en-US" b="0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…………………………………………………………..........................................</a:t>
            </a:r>
            <a:endParaRPr lang="en-US" b="0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Về hình thức bài nói</a:t>
            </a:r>
            <a:endParaRPr lang="en-US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>
              <a:buNone/>
            </a:pPr>
            <a:r>
              <a:rPr lang="en-US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………………………………………………………….........................................</a:t>
            </a:r>
            <a:endParaRPr lang="en-US" b="0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…………………..………………………………………………………………….</a:t>
            </a:r>
            <a:endParaRPr lang="en-US" b="0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 b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KINH NGHIỆM RÚT RA CHO BẢN THÂN </a:t>
            </a:r>
            <a:endParaRPr lang="en-US" b="1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>
              <a:buNone/>
            </a:pPr>
            <a:r>
              <a:rPr lang="en-US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………………..…………………………………………………………………..…</a:t>
            </a:r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3523615" y="607060"/>
            <a:ext cx="697293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indent="0" algn="ctr">
              <a:buNone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PHIẾU HỌC TẬP 02: THỰC HÀNH NGHE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3441</Words>
  <PresentationFormat>Widescreen</PresentationFormat>
  <Paragraphs>90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9</vt:i4>
      </vt:variant>
    </vt:vector>
  </HeadingPairs>
  <TitlesOfParts>
    <vt:vector size="24" baseType="lpstr">
      <vt:lpstr>Arial</vt:lpstr>
      <vt:lpstr>SimSun</vt:lpstr>
      <vt:lpstr>Wingdings</vt:lpstr>
      <vt:lpstr>Calibri</vt:lpstr>
      <vt:lpstr>Calibri</vt:lpstr>
      <vt:lpstr>Times New Roman</vt:lpstr>
      <vt:lpstr>Tahoma</vt:lpstr>
      <vt:lpstr>Microsoft YaHei</vt:lpstr>
      <vt:lpstr>Arial Unicode MS</vt:lpstr>
      <vt:lpstr>Sitka Subheading</vt:lpstr>
      <vt:lpstr>MS Mincho</vt:lpstr>
      <vt:lpstr>Segoe Print</vt:lpstr>
      <vt:lpstr>2_Office Theme</vt:lpstr>
      <vt:lpstr>3_Office Theme</vt:lpstr>
      <vt:lpstr>4_Office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2018-05-24T12:43:00Z</dcterms:created>
  <dcterms:modified xsi:type="dcterms:W3CDTF">2023-08-07T05:08:10Z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375F1F88A4134A98BDDF3C683FC662CB</vt:lpwstr>
  </property>
  <property fmtid="{D5CDD505-2E9C-101B-9397-08002B2CF9AE}" pid="3" name="KSOProductBuildVer">
    <vt:lpwstr>1033-11.2.0.11537</vt:lpwstr>
  </property>
</Properties>
</file>