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1"/>
  </p:notesMasterIdLst>
  <p:sldIdLst>
    <p:sldId id="313" r:id="rId3"/>
    <p:sldId id="301" r:id="rId4"/>
    <p:sldId id="315" r:id="rId5"/>
    <p:sldId id="331" r:id="rId6"/>
    <p:sldId id="332" r:id="rId7"/>
    <p:sldId id="317" r:id="rId8"/>
    <p:sldId id="318" r:id="rId9"/>
    <p:sldId id="319" r:id="rId10"/>
    <p:sldId id="322" r:id="rId11"/>
    <p:sldId id="320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8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0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06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6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50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33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8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23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6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1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0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emf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45350"/>
            <a:ext cx="13944600" cy="11212573"/>
            <a:chOff x="9851187" y="2095453"/>
            <a:chExt cx="13944600" cy="1121257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2" y="2164810"/>
              <a:ext cx="10807998" cy="153135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521799" y="4056193"/>
              <a:ext cx="13106400" cy="858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§19. Phương trình đường thẳng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§20. Đường thẳng trong mặt</a:t>
              </a:r>
            </a:p>
            <a:p>
              <a:pPr algn="just"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phẳng toạ độ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§21. Đường tròn trong mặt</a:t>
              </a:r>
            </a:p>
            <a:p>
              <a:pPr algn="just"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phẳng toạ độ</a:t>
              </a:r>
            </a:p>
            <a:p>
              <a:pPr algn="just"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§22. Ba đường conic</a:t>
              </a:r>
            </a:p>
            <a:p>
              <a:pPr algn="just">
                <a:spcBef>
                  <a:spcPct val="20000"/>
                </a:spcBef>
                <a:defRPr/>
              </a:pP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cuối chương VII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49" y="2095453"/>
              <a:ext cx="10325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>
                  <a:solidFill>
                    <a:schemeClr val="bg1"/>
                  </a:solidFill>
                  <a:latin typeface="+mj-lt"/>
                </a:rPr>
                <a:t>CHƯƠNG </a:t>
              </a:r>
              <a:r>
                <a:rPr lang="en-US" sz="4800" b="1">
                  <a:solidFill>
                    <a:schemeClr val="bg1"/>
                  </a:solidFill>
                  <a:latin typeface="+mj-lt"/>
                </a:rPr>
                <a:t>VII</a:t>
              </a:r>
              <a:r>
                <a:rPr lang="vi-VN" sz="4800" b="1">
                  <a:solidFill>
                    <a:schemeClr val="bg1"/>
                  </a:solidFill>
                  <a:latin typeface="+mj-lt"/>
                </a:rPr>
                <a:t>. </a:t>
              </a:r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 PHÁP TOẠ ĐỘ TRONG MẶT PHẲNG</a:t>
              </a:r>
              <a:endParaRPr lang="vi-V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1600200"/>
                <a:ext cx="23317200" cy="4351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7.35.</a:t>
                </a:r>
                <a:r>
                  <a:rPr lang="en-US" sz="5400">
                    <a:solidFill>
                      <a:srgbClr val="FFC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elip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 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các giao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trục hoành và các giao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trục tung.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5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23317200" cy="4351897"/>
              </a:xfrm>
              <a:prstGeom prst="rect">
                <a:avLst/>
              </a:prstGeom>
              <a:blipFill rotWithShape="0"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4953000"/>
                <a:ext cx="22707600" cy="7651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endParaRPr lang="en-US" sz="5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a) Trong phương trình elip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 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tọa độ các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trục hoành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tọa độ các giao điểm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trục tung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53000"/>
                <a:ext cx="22707600" cy="7651775"/>
              </a:xfrm>
              <a:prstGeom prst="rect">
                <a:avLst/>
              </a:prstGeom>
              <a:blipFill rotWithShape="0">
                <a:blip r:embed="rId4"/>
                <a:stretch>
                  <a:fillRect l="-1450" t="-2550" r="-1262" b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169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1600200"/>
                <a:ext cx="23317200" cy="445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7.35.</a:t>
                </a:r>
                <a:r>
                  <a:rPr lang="en-US" sz="540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elip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 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Xét một điểm bất kỳ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minh rằng,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5400" b="1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23317200" cy="4454489"/>
              </a:xfrm>
              <a:prstGeom prst="rect">
                <a:avLst/>
              </a:prstGeom>
              <a:blipFill rotWithShape="0"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3880" y="4876800"/>
                <a:ext cx="23317200" cy="8418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một điểm bất kỳ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 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&gt;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=1⇒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𝑜</m:t>
                                </m:r>
                              </m:sub>
                            </m:sSub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5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𝑂𝑀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4876800"/>
                <a:ext cx="23317200" cy="8418267"/>
              </a:xfrm>
              <a:prstGeom prst="rect">
                <a:avLst/>
              </a:prstGeom>
              <a:blipFill rotWithShape="0">
                <a:blip r:embed="rId4"/>
                <a:stretch>
                  <a:fillRect l="-1412" r="-1386" b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61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1828800"/>
                <a:ext cx="23393400" cy="7951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7.36.</a:t>
                </a:r>
                <a:r>
                  <a:rPr lang="en-US" sz="5400">
                    <a:solidFill>
                      <a:srgbClr val="FFC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hypebol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các giao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hypebol với trục hoành (hoành độ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nhỏ hơn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minh rằng, nếu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nhánh nằm bên trái trục tung của hypebol thì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nếu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nhánh nằm bên phải trục tung của hypebol thì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Tìm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 ứng thuộc các nhánh bên trái, bên phải trục tung của hypebol để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 nhất.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23393400" cy="7951151"/>
              </a:xfrm>
              <a:prstGeom prst="rect">
                <a:avLst/>
              </a:prstGeom>
              <a:blipFill rotWithShape="0">
                <a:blip r:embed="rId3"/>
                <a:stretch>
                  <a:fillRect l="-1407" r="-964" b="-3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35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1828800"/>
                <a:ext cx="23393400" cy="3360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7.36.</a:t>
                </a:r>
                <a:r>
                  <a:rPr lang="en-US" sz="540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hypebol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các giao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hypebol với trục hoành (hoành độ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nhỏ hơn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23393400" cy="3360151"/>
              </a:xfrm>
              <a:prstGeom prst="rect">
                <a:avLst/>
              </a:prstGeom>
              <a:blipFill rotWithShape="0">
                <a:blip r:embed="rId3"/>
                <a:stretch>
                  <a:fillRect l="-1407" b="-7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" y="5226782"/>
                <a:ext cx="22555200" cy="6238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endParaRPr lang="en-US" sz="5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lnSpc>
                    <a:spcPct val="107000"/>
                  </a:lnSpc>
                  <a:spcAft>
                    <a:spcPts val="800"/>
                  </a:spcAft>
                  <a:buAutoNum type="alphaLcParenR"/>
                  <a:tabLst>
                    <a:tab pos="228600" algn="l"/>
                  </a:tabLs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phương trình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được: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228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5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tọa độ các giao điểm của hypebol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trục hoành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5226782"/>
                <a:ext cx="22555200" cy="6238631"/>
              </a:xfrm>
              <a:prstGeom prst="rect">
                <a:avLst/>
              </a:prstGeom>
              <a:blipFill rotWithShape="0">
                <a:blip r:embed="rId4"/>
                <a:stretch>
                  <a:fillRect l="-1459" t="-3125" b="-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760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1828800"/>
                <a:ext cx="23393400" cy="4249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7.36.</a:t>
                </a:r>
                <a:r>
                  <a:rPr lang="en-US" sz="540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hypebol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minh rằng, nếu điểm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nhánh nằm bên trái trục tung của hypebol thì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nếu điểm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nhánh nằm bên phải trục tung của hypebol thì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23393400" cy="4249305"/>
              </a:xfrm>
              <a:prstGeom prst="rect">
                <a:avLst/>
              </a:prstGeom>
              <a:blipFill rotWithShape="0">
                <a:blip r:embed="rId3"/>
                <a:stretch>
                  <a:fillRect l="-1407" r="-96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5791200"/>
                <a:ext cx="23164800" cy="651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endParaRPr lang="en-US" sz="5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hypebol thì tọa độ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+1≥1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≤−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algn="just">
                  <a:spcAft>
                    <a:spcPts val="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đó: nếu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nhánh nằm bên trái trục tung của hypebol thì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≤−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nếu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nhánh nằm bên phải trục tung của hypebol thì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91200"/>
                <a:ext cx="23164800" cy="6512039"/>
              </a:xfrm>
              <a:prstGeom prst="rect">
                <a:avLst/>
              </a:prstGeom>
              <a:blipFill rotWithShape="0">
                <a:blip r:embed="rId4"/>
                <a:stretch>
                  <a:fillRect l="-1421" r="-1395" b="-4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63880" y="6108585"/>
            <a:ext cx="1784463" cy="901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Giải:</a:t>
            </a:r>
            <a:endParaRPr lang="en-US" sz="5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50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0" y="1828800"/>
                <a:ext cx="23393400" cy="3360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7.36.</a:t>
                </a:r>
                <a:r>
                  <a:rPr lang="en-US" sz="540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hypebol có phương trình: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Tìm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 ứng thuộc các nhánh bên trái, bên phải trục tung của hypebol để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 nhất.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28800"/>
                <a:ext cx="23393400" cy="3360151"/>
              </a:xfrm>
              <a:prstGeom prst="rect">
                <a:avLst/>
              </a:prstGeom>
              <a:blipFill rotWithShape="0">
                <a:blip r:embed="rId3"/>
                <a:stretch>
                  <a:fillRect l="-1407" b="-7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5715000"/>
                <a:ext cx="22631400" cy="627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 các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 ứng thuộc các nhánh bên trái, bên phải trục tung của hypebol.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≥2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nhỏ nhất bằng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15000"/>
                <a:ext cx="22631400" cy="6275244"/>
              </a:xfrm>
              <a:prstGeom prst="rect">
                <a:avLst/>
              </a:prstGeom>
              <a:blipFill rotWithShape="0">
                <a:blip r:embed="rId4"/>
                <a:stretch>
                  <a:fillRect l="-1455" t="-3110" b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37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0800" y="666273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981200"/>
            <a:ext cx="22936200" cy="35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7.37.</a:t>
            </a:r>
            <a:r>
              <a:rPr lang="en-US" sz="540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cột trụ hình hypebol (H.7.36), có chiều cao 6 m, chỗ nhỏ nhất ở chính giữa và rộng 0,8 m, đỉnh cột và đáy cột đều rộng 1m. Tính độ rộng của cột ở độ cao 5 m (tính theo đơn vị mét và làm tròn tới hai chữ số sau dấu phẩy).</a:t>
            </a:r>
            <a:endParaRPr lang="en-US" sz="540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A picture containing schematic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19278600" y="4724400"/>
            <a:ext cx="4251960" cy="807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5621370"/>
                <a:ext cx="18364200" cy="623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5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chỗ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chỗ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5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21370"/>
                <a:ext cx="18364200" cy="6232796"/>
              </a:xfrm>
              <a:prstGeom prst="rect">
                <a:avLst/>
              </a:prstGeom>
              <a:blipFill rotWithShape="0">
                <a:blip r:embed="rId4"/>
                <a:stretch>
                  <a:fillRect l="-1759" t="-3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94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0800" y="666273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981200"/>
            <a:ext cx="22936200" cy="35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7.37.</a:t>
            </a:r>
            <a:r>
              <a:rPr lang="en-US" sz="540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cột trụ hình hypebol (H.7.36), có chiều cao 6 m, chỗ nhỏ nhất ở chính giữa và rộng 0,8 m, đỉnh cột và đáy cột đều rộng 1m. Tính độ rộng của cột ở độ cao 5 m (tính theo đơn vị mét và làm tròn tới hai chữ số sau dấu phẩy).</a:t>
            </a:r>
          </a:p>
        </p:txBody>
      </p:sp>
      <p:pic>
        <p:nvPicPr>
          <p:cNvPr id="9" name="Picture 8" descr="A picture containing schematic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19278600" y="4724400"/>
            <a:ext cx="4251960" cy="807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5621370"/>
                <a:ext cx="18364200" cy="5294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đề ta có: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=0,4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0,5;3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của hypebol là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21370"/>
                <a:ext cx="18364200" cy="5294976"/>
              </a:xfrm>
              <a:prstGeom prst="rect">
                <a:avLst/>
              </a:prstGeom>
              <a:blipFill rotWithShape="0">
                <a:blip r:embed="rId4"/>
                <a:stretch>
                  <a:fillRect l="-1759" t="-3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369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0800" y="666273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981200"/>
            <a:ext cx="22936200" cy="356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7.37.</a:t>
            </a:r>
            <a:r>
              <a:rPr lang="en-US" sz="5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(H.7.36),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m,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chỗ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0,8 m,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1m.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m (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5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pic>
        <p:nvPicPr>
          <p:cNvPr id="9" name="Picture 8" descr="A picture containing schematic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19278600" y="4724400"/>
            <a:ext cx="4251960" cy="807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5621370"/>
                <a:ext cx="18364200" cy="6374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≃0,89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m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≃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0,89</m:t>
                    </m:r>
                    <m:r>
                      <m:rPr>
                        <m:nor/>
                      </m:rPr>
                      <a:rPr lang="en-US" sz="5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5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21370"/>
                <a:ext cx="18364200" cy="6374502"/>
              </a:xfrm>
              <a:prstGeom prst="rect">
                <a:avLst/>
              </a:prstGeom>
              <a:blipFill rotWithShape="0">
                <a:blip r:embed="rId4"/>
                <a:stretch>
                  <a:fillRect l="-1759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351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11"/>
            <a:ext cx="22808128" cy="11677589"/>
            <a:chOff x="1447799" y="1793807"/>
            <a:chExt cx="22808128" cy="1167758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07"/>
              <a:ext cx="22808128" cy="11677589"/>
              <a:chOff x="1447799" y="1793807"/>
              <a:chExt cx="22808128" cy="11677589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462011" y="1793807"/>
                <a:ext cx="18940788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114799" y="1972399"/>
                <a:ext cx="18364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solidFill>
                      <a:srgbClr val="C0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  <a:r>
                  <a:rPr lang="vi-VN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 TOẠ ĐỘ TRONG MẶT PHẲNG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264647"/>
                <a:ext cx="5802328" cy="907184"/>
                <a:chOff x="7459670" y="7086600"/>
                <a:chExt cx="5803000" cy="907289"/>
              </a:xfrm>
            </p:grpSpPr>
            <p:sp>
              <p:nvSpPr>
                <p:cNvPr id="57" name="Rectangle 56">
                  <a:hlinkClick r:id="rId4" action="ppaction://hlinksldjump"/>
                </p:cNvPr>
                <p:cNvSpPr/>
                <p:nvPr/>
              </p:nvSpPr>
              <p:spPr>
                <a:xfrm>
                  <a:off x="9092456" y="7178187"/>
                  <a:ext cx="4170214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7.33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768875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1" y="6613396"/>
                <a:ext cx="5802328" cy="2344290"/>
                <a:chOff x="7459670" y="6323618"/>
                <a:chExt cx="5802999" cy="2344565"/>
              </a:xfrm>
            </p:grpSpPr>
            <p:sp>
              <p:nvSpPr>
                <p:cNvPr id="75" name="Rectangle 74">
                  <a:hlinkClick r:id="rId5" action="ppaction://hlinksldjump"/>
                </p:cNvPr>
                <p:cNvSpPr/>
                <p:nvPr/>
              </p:nvSpPr>
              <p:spPr>
                <a:xfrm>
                  <a:off x="9092456" y="6323618"/>
                  <a:ext cx="4170213" cy="8157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7.34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350772"/>
                  <a:ext cx="1392615" cy="2317411"/>
                  <a:chOff x="7459669" y="5370077"/>
                  <a:chExt cx="1381118" cy="2317411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5050037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81" name="Group 74"/>
              <p:cNvGrpSpPr/>
              <p:nvPr/>
            </p:nvGrpSpPr>
            <p:grpSpPr>
              <a:xfrm>
                <a:off x="1447800" y="8909630"/>
                <a:ext cx="5786755" cy="3068387"/>
                <a:chOff x="7459670" y="7766380"/>
                <a:chExt cx="5787425" cy="3068747"/>
              </a:xfrm>
            </p:grpSpPr>
            <p:sp>
              <p:nvSpPr>
                <p:cNvPr id="82" name="Rectangle 81">
                  <a:hlinkClick r:id="rId6" action="ppaction://hlinksldjump"/>
                </p:cNvPr>
                <p:cNvSpPr/>
                <p:nvPr/>
              </p:nvSpPr>
              <p:spPr>
                <a:xfrm>
                  <a:off x="8900530" y="7766380"/>
                  <a:ext cx="4346565" cy="8157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BÀI TẬP 7.36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83" name="Group 44"/>
                <p:cNvGrpSpPr/>
                <p:nvPr/>
              </p:nvGrpSpPr>
              <p:grpSpPr>
                <a:xfrm>
                  <a:off x="7459670" y="7808474"/>
                  <a:ext cx="1392615" cy="3026653"/>
                  <a:chOff x="7459669" y="5370074"/>
                  <a:chExt cx="1381118" cy="3026653"/>
                </a:xfrm>
              </p:grpSpPr>
              <p:sp>
                <p:nvSpPr>
                  <p:cNvPr id="84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85" name="Group 46"/>
                  <p:cNvGrpSpPr/>
                  <p:nvPr/>
                </p:nvGrpSpPr>
                <p:grpSpPr>
                  <a:xfrm>
                    <a:off x="7469187" y="5370074"/>
                    <a:ext cx="1371600" cy="3026653"/>
                    <a:chOff x="7469187" y="5370074"/>
                    <a:chExt cx="1371600" cy="3026653"/>
                  </a:xfrm>
                </p:grpSpPr>
                <p:sp>
                  <p:nvSpPr>
                    <p:cNvPr id="86" name="Round Same Side Corner Rectangle 85"/>
                    <p:cNvSpPr/>
                    <p:nvPr/>
                  </p:nvSpPr>
                  <p:spPr>
                    <a:xfrm rot="5400000">
                      <a:off x="7789227" y="5050034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7958808" y="7688759"/>
                      <a:ext cx="50751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9" y="7808707"/>
                <a:ext cx="5770953" cy="2317145"/>
                <a:chOff x="7459670" y="6350766"/>
                <a:chExt cx="7461369" cy="2317417"/>
              </a:xfrm>
            </p:grpSpPr>
            <p:sp>
              <p:nvSpPr>
                <p:cNvPr id="48" name="Rectangle 47">
                  <a:hlinkClick r:id="rId7" action="ppaction://hlinksldjump"/>
                </p:cNvPr>
                <p:cNvSpPr/>
                <p:nvPr/>
              </p:nvSpPr>
              <p:spPr>
                <a:xfrm>
                  <a:off x="9529919" y="6350766"/>
                  <a:ext cx="5391120" cy="8157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 7.35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6350767"/>
                  <a:ext cx="1800326" cy="2317416"/>
                  <a:chOff x="7459669" y="5370072"/>
                  <a:chExt cx="1785463" cy="2317416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0" y="4876378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54" name="Group 74"/>
              <p:cNvGrpSpPr/>
              <p:nvPr/>
            </p:nvGrpSpPr>
            <p:grpSpPr>
              <a:xfrm>
                <a:off x="1447800" y="10084342"/>
                <a:ext cx="5786755" cy="3026297"/>
                <a:chOff x="7459670" y="7808475"/>
                <a:chExt cx="5787423" cy="3026652"/>
              </a:xfrm>
            </p:grpSpPr>
            <p:sp>
              <p:nvSpPr>
                <p:cNvPr id="55" name="Rectangle 54">
                  <a:hlinkClick r:id="rId8" action="ppaction://hlinksldjump"/>
                </p:cNvPr>
                <p:cNvSpPr/>
                <p:nvPr/>
              </p:nvSpPr>
              <p:spPr>
                <a:xfrm>
                  <a:off x="8900529" y="7814085"/>
                  <a:ext cx="4346564" cy="8157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BÀI TẬP 7.37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4" name="Group 44"/>
                <p:cNvGrpSpPr/>
                <p:nvPr/>
              </p:nvGrpSpPr>
              <p:grpSpPr>
                <a:xfrm>
                  <a:off x="7459670" y="7808475"/>
                  <a:ext cx="1392615" cy="3026652"/>
                  <a:chOff x="7459669" y="5370075"/>
                  <a:chExt cx="1381118" cy="3026652"/>
                </a:xfrm>
              </p:grpSpPr>
              <p:sp>
                <p:nvSpPr>
                  <p:cNvPr id="65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6" name="Group 46"/>
                  <p:cNvGrpSpPr/>
                  <p:nvPr/>
                </p:nvGrpSpPr>
                <p:grpSpPr>
                  <a:xfrm>
                    <a:off x="7469187" y="5370075"/>
                    <a:ext cx="1371600" cy="3026652"/>
                    <a:chOff x="7469187" y="5370075"/>
                    <a:chExt cx="1371600" cy="3026652"/>
                  </a:xfrm>
                </p:grpSpPr>
                <p:sp>
                  <p:nvSpPr>
                    <p:cNvPr id="67" name="Round Same Side Corner Rectangle 66"/>
                    <p:cNvSpPr/>
                    <p:nvPr/>
                  </p:nvSpPr>
                  <p:spPr>
                    <a:xfrm rot="5400000">
                      <a:off x="7789227" y="505003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7949269" y="7688759"/>
                      <a:ext cx="526593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HH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2304104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48422" y="245054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800" b="1" kern="1200">
                  <a:solidFill>
                    <a:srgbClr val="FCFFEF"/>
                  </a:solidFill>
                  <a:effectLst/>
                  <a:latin typeface="Times New Roman" panose="02020603050405020304" pitchFamily="18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BÀI TẬP CUỐI CHƯƠNG</a:t>
              </a:r>
              <a:endParaRPr lang="en-US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78280" y="6629400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78280" y="7845902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434696" y="8879158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434696" y="9974297"/>
            <a:ext cx="511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406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7.33.</a:t>
                </a:r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4064000"/>
              </a:xfrm>
              <a:prstGeom prst="rect">
                <a:avLst/>
              </a:prstGeom>
              <a:blipFill>
                <a:blip r:embed="rId3"/>
                <a:stretch>
                  <a:fillRect l="-1184" t="-373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8200" y="6248400"/>
                <a:ext cx="22098000" cy="4177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48400"/>
                <a:ext cx="22098000" cy="4177939"/>
              </a:xfrm>
              <a:prstGeom prst="rect">
                <a:avLst/>
              </a:prstGeom>
              <a:blipFill>
                <a:blip r:embed="rId4"/>
                <a:stretch>
                  <a:fillRect l="-1269" t="-3796" b="-6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2006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7.33.</a:t>
                </a:r>
                <a:r>
                  <a:rPr lang="en-US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cho hai điểm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Viết phương trình tổng quát của đường thẳng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2006600"/>
              </a:xfrm>
              <a:prstGeom prst="rect">
                <a:avLst/>
              </a:prstGeom>
              <a:blipFill rotWithShape="0">
                <a:blip r:embed="rId3"/>
                <a:stretch>
                  <a:fillRect l="-1394" t="-9337" b="-1114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68680" y="4267200"/>
                <a:ext cx="22098000" cy="8365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vectơ chỉ phương của đường thẳng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acc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−1;4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vectơ pháp tuyến của đường thẳng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tổng quát của đường thẳng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acc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−1;4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vectơ pháp tuyến là: </a:t>
                </a:r>
                <a:endParaRPr lang="en-US" sz="5400" i="1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457200"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−0</m:t>
                        </m:r>
                      </m:e>
                    </m:d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5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" y="4267200"/>
                <a:ext cx="22098000" cy="8365175"/>
              </a:xfrm>
              <a:prstGeom prst="rect">
                <a:avLst/>
              </a:prstGeom>
              <a:blipFill rotWithShape="0">
                <a:blip r:embed="rId4"/>
                <a:stretch>
                  <a:fillRect l="-1490" t="-2332" r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108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0"/>
                <a:ext cx="23164800" cy="1930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7.33.</a:t>
                </a:r>
                <a:r>
                  <a:rPr lang="en-US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độ, cho hai điểm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Viết phương trình đường tròn tâm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tiếp xúc với đường thẳng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0"/>
                <a:ext cx="23164800" cy="1930400"/>
              </a:xfrm>
              <a:prstGeom prst="rect">
                <a:avLst/>
              </a:prstGeom>
              <a:blipFill rotWithShape="0">
                <a:blip r:embed="rId3"/>
                <a:stretch>
                  <a:fillRect l="-1394" t="-9718" b="-1567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4038600"/>
                <a:ext cx="22098000" cy="7384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5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endParaRPr lang="en-US" sz="5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𝑅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𝑂</m:t>
                            </m:r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</m:t>
                            </m:r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𝐴𝐵</m:t>
                            </m:r>
                          </m:e>
                        </m:d>
                      </m:sub>
                    </m:sSub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−0+4.0−1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5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5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5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38600"/>
                <a:ext cx="22098000" cy="7384201"/>
              </a:xfrm>
              <a:prstGeom prst="rect">
                <a:avLst/>
              </a:prstGeom>
              <a:blipFill rotWithShape="0">
                <a:blip r:embed="rId4"/>
                <a:stretch>
                  <a:fillRect l="-1490" t="-2642" r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49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905000"/>
                <a:ext cx="22707600" cy="3783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7.34.</a:t>
                </a:r>
                <a:r>
                  <a:rPr lang="en-US" sz="5400" dirty="0">
                    <a:solidFill>
                      <a:srgbClr val="FFC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−12=0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5000"/>
                <a:ext cx="22707600" cy="3783600"/>
              </a:xfrm>
              <a:prstGeom prst="rect">
                <a:avLst/>
              </a:prstGeom>
              <a:blipFill rotWithShape="0">
                <a:blip r:embed="rId3"/>
                <a:stretch>
                  <a:fillRect l="-1450" t="-5161" r="-1691" b="-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" y="5688600"/>
                <a:ext cx="22555200" cy="3839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endParaRPr lang="en-US" sz="5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tâm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−12</m:t>
                            </m:r>
                          </m:e>
                        </m:d>
                      </m:e>
                    </m:ra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54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88600"/>
                <a:ext cx="22555200" cy="3839962"/>
              </a:xfrm>
              <a:prstGeom prst="rect">
                <a:avLst/>
              </a:prstGeom>
              <a:blipFill rotWithShape="0">
                <a:blip r:embed="rId4"/>
                <a:stretch>
                  <a:fillRect l="-1459" t="-5079" b="-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980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905000"/>
                <a:ext cx="22707600" cy="3783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7.34.</a:t>
                </a:r>
                <a:r>
                  <a:rPr lang="en-US" sz="540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−12=0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tọa độ tâm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minh rằng điểm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Viết phương trình tiếp tuyến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5000"/>
                <a:ext cx="22707600" cy="3783600"/>
              </a:xfrm>
              <a:prstGeom prst="rect">
                <a:avLst/>
              </a:prstGeom>
              <a:blipFill rotWithShape="0">
                <a:blip r:embed="rId3"/>
                <a:stretch>
                  <a:fillRect l="-1450" t="-5161" r="-1691" b="-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6007745"/>
                <a:ext cx="22707600" cy="5815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endParaRPr lang="en-US" sz="5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tọa độ điểm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phương trình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được:</a:t>
                </a: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−4.5+6.1−12=0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mệnh đề đúng. Vậy điểm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endParaRPr lang="en-US" sz="5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07745"/>
                <a:ext cx="22707600" cy="5815310"/>
              </a:xfrm>
              <a:prstGeom prst="rect">
                <a:avLst/>
              </a:prstGeom>
              <a:blipFill rotWithShape="0">
                <a:blip r:embed="rId4"/>
                <a:stretch>
                  <a:fillRect l="-1450" t="-3358" r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578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905000"/>
                <a:ext cx="22707600" cy="3783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7.34.</a:t>
                </a:r>
                <a:r>
                  <a:rPr lang="en-US" sz="540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−12=0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tọa độ tâm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minh rằng điểm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Viết phương trình tiếp tuyến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5000"/>
                <a:ext cx="22707600" cy="3783600"/>
              </a:xfrm>
              <a:prstGeom prst="rect">
                <a:avLst/>
              </a:prstGeom>
              <a:blipFill rotWithShape="0">
                <a:blip r:embed="rId3"/>
                <a:stretch>
                  <a:fillRect l="-1450" t="-5161" r="-1691" b="-8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6007745"/>
                <a:ext cx="22707600" cy="645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endParaRPr lang="en-US" sz="5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 tuyến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thẳng đi qua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𝐼𝑀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vectơ pháp tuyến nên có phương trình là: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−19=0</m:t>
                    </m:r>
                  </m:oMath>
                </a14:m>
                <a:r>
                  <a:rPr lang="en-US" sz="5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200" algn="just">
                  <a:lnSpc>
                    <a:spcPct val="150000"/>
                  </a:lnSpc>
                </a:pPr>
                <a:endParaRPr lang="en-US" sz="5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endParaRPr lang="en-US" sz="5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07745"/>
                <a:ext cx="22707600" cy="6455037"/>
              </a:xfrm>
              <a:prstGeom prst="rect">
                <a:avLst/>
              </a:prstGeom>
              <a:blipFill rotWithShape="0">
                <a:blip r:embed="rId4"/>
                <a:stretch>
                  <a:fillRect l="-1450" t="-3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14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1600200"/>
                <a:ext cx="23317200" cy="9128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7.35.</a:t>
                </a:r>
                <a:r>
                  <a:rPr lang="en-US" sz="5400" dirty="0">
                    <a:solidFill>
                      <a:srgbClr val="FFC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 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5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54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400" b="1" dirty="0" err="1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5400" b="1" dirty="0">
                    <a:solidFill>
                      <a:srgbClr val="FFC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2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5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5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00200"/>
                <a:ext cx="23317200" cy="9128012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395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3177</TotalTime>
  <Words>1835</Words>
  <PresentationFormat>Custom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2022-07-10T10:22:32Z</dcterms:modified>
</cp:coreProperties>
</file>