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3" name="Google Shape;12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3" name="Google Shape;22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 name="Google Shape;22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about:blank" TargetMode="External"/><Relationship Id="rId4" Type="http://schemas.openxmlformats.org/officeDocument/2006/relationships/image" Target="../media/image33.png"/><Relationship Id="rId5" Type="http://schemas.openxmlformats.org/officeDocument/2006/relationships/hyperlink" Target="about:blank" TargetMode="External"/><Relationship Id="rId6"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 Id="rId4" Type="http://schemas.openxmlformats.org/officeDocument/2006/relationships/image" Target="../media/image4.gif"/><Relationship Id="rId5"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89" name="Google Shape;89;p13"/>
          <p:cNvSpPr txBox="1"/>
          <p:nvPr>
            <p:ph idx="1" type="body"/>
          </p:nvPr>
        </p:nvSpPr>
        <p:spPr>
          <a:xfrm>
            <a:off x="420974" y="4543269"/>
            <a:ext cx="8915400" cy="136708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https://www.youtube.com/watch?v=mMjYmrmhZa8</a:t>
            </a:r>
            <a:endParaRPr/>
          </a:p>
        </p:txBody>
      </p:sp>
      <p:pic>
        <p:nvPicPr>
          <p:cNvPr id="90" name="Google Shape;90;p13"/>
          <p:cNvPicPr preferRelativeResize="0"/>
          <p:nvPr/>
        </p:nvPicPr>
        <p:blipFill rotWithShape="1">
          <a:blip r:embed="rId3">
            <a:alphaModFix/>
          </a:blip>
          <a:srcRect b="0" l="0" r="0" t="0"/>
          <a:stretch/>
        </p:blipFill>
        <p:spPr>
          <a:xfrm>
            <a:off x="457200" y="274638"/>
            <a:ext cx="8610600" cy="4297362"/>
          </a:xfrm>
          <a:prstGeom prst="rect">
            <a:avLst/>
          </a:prstGeom>
          <a:noFill/>
          <a:ln>
            <a:noFill/>
          </a:ln>
        </p:spPr>
      </p:pic>
      <p:sp>
        <p:nvSpPr>
          <p:cNvPr id="91" name="Google Shape;91;p13"/>
          <p:cNvSpPr txBox="1"/>
          <p:nvPr/>
        </p:nvSpPr>
        <p:spPr>
          <a:xfrm>
            <a:off x="262467" y="0"/>
            <a:ext cx="8915400" cy="6857999"/>
          </a:xfrm>
          <a:prstGeom prst="rect">
            <a:avLst/>
          </a:prstGeom>
          <a:gradFill>
            <a:gsLst>
              <a:gs pos="0">
                <a:srgbClr val="FFFF7E"/>
              </a:gs>
              <a:gs pos="50000">
                <a:srgbClr val="FFFFB1"/>
              </a:gs>
              <a:gs pos="100000">
                <a:srgbClr val="FFFFD9"/>
              </a:gs>
            </a:gsLst>
            <a:path path="circle">
              <a:fillToRect l="100%" t="100%"/>
            </a:path>
            <a:tileRect b="-100%" r="-100%"/>
          </a:gradFill>
          <a:ln>
            <a:noFill/>
          </a:ln>
        </p:spPr>
        <p:txBody>
          <a:bodyPr anchorCtr="0" anchor="t" bIns="45700" lIns="91425" spcFirstLastPara="1" rIns="91425" wrap="square" tIns="45700">
            <a:normAutofit/>
          </a:bodyPr>
          <a:lstStyle/>
          <a:p>
            <a:pPr indent="-139700" lvl="0" marL="342900" marR="0" rtl="0" algn="l">
              <a:spcBef>
                <a:spcPts val="0"/>
              </a:spcBef>
              <a:spcAft>
                <a:spcPts val="0"/>
              </a:spcAft>
              <a:buClr>
                <a:schemeClr val="dk1"/>
              </a:buClr>
              <a:buSzPts val="3200"/>
              <a:buFont typeface="Arial"/>
              <a:buNone/>
            </a:pPr>
            <a:r>
              <a:t/>
            </a:r>
            <a:endParaRPr b="0" i="1"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1"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1"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Char char="•"/>
            </a:pPr>
            <a:r>
              <a:rPr b="0" i="1" lang="en-US" sz="3200" u="none" cap="none" strike="noStrike">
                <a:solidFill>
                  <a:schemeClr val="dk1"/>
                </a:solidFill>
                <a:latin typeface="Calibri"/>
                <a:ea typeface="Calibri"/>
                <a:cs typeface="Calibri"/>
                <a:sym typeface="Calibri"/>
              </a:rPr>
              <a:t>Theo như quan sát, ta thấy:</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SzPts val="3200"/>
              <a:buFont typeface="Arial"/>
              <a:buNone/>
            </a:pPr>
            <a:r>
              <a:rPr b="0" i="1" lang="en-US" sz="3200" u="none" cap="none" strike="noStrike">
                <a:solidFill>
                  <a:schemeClr val="dk1"/>
                </a:solidFill>
                <a:latin typeface="Calibri"/>
                <a:ea typeface="Calibri"/>
                <a:cs typeface="Calibri"/>
                <a:sym typeface="Calibri"/>
              </a:rPr>
              <a:t>+ Chiều dài các ống của đàn là khác nhau.</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SzPts val="3200"/>
              <a:buFont typeface="Arial"/>
              <a:buNone/>
            </a:pPr>
            <a:r>
              <a:rPr b="0" i="1" lang="en-US" sz="3200" u="none" cap="none" strike="noStrike">
                <a:solidFill>
                  <a:schemeClr val="dk1"/>
                </a:solidFill>
                <a:latin typeface="Calibri"/>
                <a:ea typeface="Calibri"/>
                <a:cs typeface="Calibri"/>
                <a:sym typeface="Calibri"/>
              </a:rPr>
              <a:t>+ Vật chất dao động là cột khí trong ống.</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a:t>
            </a:r>
            <a:r>
              <a:rPr b="0" i="1" lang="en-US" sz="3200" u="none" cap="none" strike="noStrike">
                <a:solidFill>
                  <a:schemeClr val="dk1"/>
                </a:solidFill>
                <a:latin typeface="Calibri"/>
                <a:ea typeface="Calibri"/>
                <a:cs typeface="Calibri"/>
                <a:sym typeface="Calibri"/>
              </a:rPr>
              <a:t> Âm phát ra trầm hay bổng là do tần số khác nhau.</a:t>
            </a:r>
            <a:endParaRPr b="0" i="0" sz="32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2"/>
          <p:cNvSpPr txBox="1"/>
          <p:nvPr>
            <p:ph idx="1" type="body"/>
          </p:nvPr>
        </p:nvSpPr>
        <p:spPr>
          <a:xfrm>
            <a:off x="457200" y="1600200"/>
            <a:ext cx="4495800" cy="4525963"/>
          </a:xfrm>
          <a:prstGeom prst="rect">
            <a:avLst/>
          </a:prstGeom>
          <a:solidFill>
            <a:srgbClr val="92D050"/>
          </a:solid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Clr>
                <a:schemeClr val="dk1"/>
              </a:buClr>
              <a:buSzPct val="100000"/>
              <a:buNone/>
            </a:pPr>
            <a:r>
              <a:rPr b="1" lang="en-US"/>
              <a:t>II. Giải thích sự tạo thành sóng dừng </a:t>
            </a:r>
            <a:endParaRPr/>
          </a:p>
          <a:p>
            <a:pPr indent="0" lvl="0" marL="0" rtl="0" algn="l">
              <a:spcBef>
                <a:spcPts val="496"/>
              </a:spcBef>
              <a:spcAft>
                <a:spcPts val="0"/>
              </a:spcAft>
              <a:buClr>
                <a:schemeClr val="dk1"/>
              </a:buClr>
              <a:buSzPct val="100000"/>
              <a:buNone/>
            </a:pPr>
            <a:r>
              <a:rPr b="1" lang="en-US"/>
              <a:t>1. Đặc điểm của sóng dừng</a:t>
            </a:r>
            <a:endParaRPr/>
          </a:p>
          <a:p>
            <a:pPr indent="0" lvl="0" marL="0" rtl="0" algn="l">
              <a:spcBef>
                <a:spcPts val="496"/>
              </a:spcBef>
              <a:spcAft>
                <a:spcPts val="0"/>
              </a:spcAft>
              <a:buClr>
                <a:schemeClr val="dk1"/>
              </a:buClr>
              <a:buSzPct val="100000"/>
              <a:buNone/>
            </a:pPr>
            <a:r>
              <a:rPr lang="en-US"/>
              <a:t>- Sóng dừng là sự giao thoa của hai sóng cùng </a:t>
            </a:r>
            <a:r>
              <a:rPr lang="en-US">
                <a:solidFill>
                  <a:srgbClr val="FF0000"/>
                </a:solidFill>
              </a:rPr>
              <a:t>biên độ cùng tần số </a:t>
            </a:r>
            <a:r>
              <a:rPr lang="en-US"/>
              <a:t>lan truyền ngược nhau trên một phương truyền sóng.</a:t>
            </a:r>
            <a:endParaRPr/>
          </a:p>
          <a:p>
            <a:pPr indent="0" lvl="0" marL="0" rtl="0" algn="l">
              <a:spcBef>
                <a:spcPts val="496"/>
              </a:spcBef>
              <a:spcAft>
                <a:spcPts val="0"/>
              </a:spcAft>
              <a:buClr>
                <a:schemeClr val="dk1"/>
              </a:buClr>
              <a:buSzPct val="100000"/>
              <a:buNone/>
            </a:pPr>
            <a:r>
              <a:rPr lang="en-US"/>
              <a:t>- Khi có sóng dừng, </a:t>
            </a:r>
            <a:endParaRPr/>
          </a:p>
          <a:p>
            <a:pPr indent="0" lvl="0" marL="0" rtl="0" algn="l">
              <a:spcBef>
                <a:spcPts val="496"/>
              </a:spcBef>
              <a:spcAft>
                <a:spcPts val="0"/>
              </a:spcAft>
              <a:buClr>
                <a:schemeClr val="dk1"/>
              </a:buClr>
              <a:buSzPct val="100000"/>
              <a:buNone/>
            </a:pPr>
            <a:r>
              <a:rPr lang="en-US"/>
              <a:t>+ Điểm luôn luôn đứng yên gọi là nút sóng </a:t>
            </a:r>
            <a:endParaRPr/>
          </a:p>
          <a:p>
            <a:pPr indent="0" lvl="0" marL="0" rtl="0" algn="l">
              <a:spcBef>
                <a:spcPts val="496"/>
              </a:spcBef>
              <a:spcAft>
                <a:spcPts val="0"/>
              </a:spcAft>
              <a:buClr>
                <a:schemeClr val="dk1"/>
              </a:buClr>
              <a:buSzPct val="100000"/>
              <a:buNone/>
            </a:pPr>
            <a:r>
              <a:rPr lang="en-US"/>
              <a:t>+ Điểm luôn dao động với biên độc cực đại gọi là bụng sóng.</a:t>
            </a:r>
            <a:endParaRPr/>
          </a:p>
          <a:p>
            <a:pPr indent="-185420" lvl="0" marL="342900" rtl="0" algn="l">
              <a:spcBef>
                <a:spcPts val="496"/>
              </a:spcBef>
              <a:spcAft>
                <a:spcPts val="0"/>
              </a:spcAft>
              <a:buClr>
                <a:schemeClr val="dk1"/>
              </a:buClr>
              <a:buSzPct val="100000"/>
              <a:buNone/>
            </a:pPr>
            <a:r>
              <a:t/>
            </a:r>
            <a:endParaRPr/>
          </a:p>
        </p:txBody>
      </p:sp>
      <p:sp>
        <p:nvSpPr>
          <p:cNvPr id="379" name="Google Shape;379;p22"/>
          <p:cNvSpPr/>
          <p:nvPr>
            <p:ph type="title"/>
          </p:nvPr>
        </p:nvSpPr>
        <p:spPr>
          <a:xfrm>
            <a:off x="457200" y="274638"/>
            <a:ext cx="8229600" cy="1143000"/>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C7876"/>
              </a:buClr>
              <a:buSzPts val="3600"/>
              <a:buFont typeface="Times New Roman"/>
              <a:buNone/>
            </a:pPr>
            <a:r>
              <a:rPr b="1" lang="en-US" sz="3600" cap="none">
                <a:solidFill>
                  <a:srgbClr val="FC7876"/>
                </a:solidFill>
                <a:latin typeface="Times New Roman"/>
                <a:ea typeface="Times New Roman"/>
                <a:cs typeface="Times New Roman"/>
                <a:sym typeface="Times New Roman"/>
              </a:rPr>
              <a:t>BÀI SÓNG DỪNG</a:t>
            </a:r>
            <a:endParaRPr b="1" sz="3600" cap="none">
              <a:solidFill>
                <a:srgbClr val="FC7876"/>
              </a:solidFill>
            </a:endParaRPr>
          </a:p>
        </p:txBody>
      </p:sp>
      <p:sp>
        <p:nvSpPr>
          <p:cNvPr id="380" name="Google Shape;380;p22"/>
          <p:cNvSpPr txBox="1"/>
          <p:nvPr/>
        </p:nvSpPr>
        <p:spPr>
          <a:xfrm>
            <a:off x="4953000" y="1600199"/>
            <a:ext cx="3733800" cy="4525963"/>
          </a:xfrm>
          <a:prstGeom prst="rect">
            <a:avLst/>
          </a:prstGeom>
          <a:noFill/>
          <a:ln>
            <a:noFill/>
          </a:ln>
        </p:spPr>
        <p:txBody>
          <a:bodyPr anchorCtr="0" anchor="t" bIns="45700" lIns="91425" spcFirstLastPara="1" rIns="91425" wrap="square" tIns="45700">
            <a:norm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381" name="Google Shape;381;p22"/>
          <p:cNvSpPr txBox="1"/>
          <p:nvPr/>
        </p:nvSpPr>
        <p:spPr>
          <a:xfrm>
            <a:off x="5248806" y="2529203"/>
            <a:ext cx="3444240" cy="3596960"/>
          </a:xfrm>
          <a:prstGeom prst="rect">
            <a:avLst/>
          </a:prstGeom>
          <a:blipFill rotWithShape="1">
            <a:blip r:embed="rId3">
              <a:alphaModFix/>
            </a:blip>
            <a:stretch>
              <a:fillRect b="0" l="-3007" r="-2830" t="-169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23"/>
          <p:cNvPicPr preferRelativeResize="0"/>
          <p:nvPr/>
        </p:nvPicPr>
        <p:blipFill rotWithShape="1">
          <a:blip r:embed="rId3">
            <a:alphaModFix/>
          </a:blip>
          <a:srcRect b="0" l="0" r="0" t="0"/>
          <a:stretch/>
        </p:blipFill>
        <p:spPr>
          <a:xfrm>
            <a:off x="0" y="-89115"/>
            <a:ext cx="9296400" cy="697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24"/>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4805"/>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5"/>
          <p:cNvSpPr txBox="1"/>
          <p:nvPr>
            <p:ph type="title"/>
          </p:nvPr>
        </p:nvSpPr>
        <p:spPr>
          <a:xfrm>
            <a:off x="-304006" y="32735"/>
            <a:ext cx="80010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3300"/>
              </a:buClr>
              <a:buSzPct val="100000"/>
              <a:buFont typeface="Times New Roman"/>
              <a:buNone/>
            </a:pPr>
            <a:r>
              <a:rPr b="1" lang="en-US" sz="3100">
                <a:solidFill>
                  <a:srgbClr val="FF3300"/>
                </a:solidFill>
                <a:latin typeface="Times New Roman"/>
                <a:ea typeface="Times New Roman"/>
                <a:cs typeface="Times New Roman"/>
                <a:sym typeface="Times New Roman"/>
              </a:rPr>
              <a:t>1. Sóng dừng trên một sợi dây có hai đâu cố định</a:t>
            </a:r>
            <a:br>
              <a:rPr b="1" lang="en-US" sz="2800">
                <a:solidFill>
                  <a:srgbClr val="FF3300"/>
                </a:solidFill>
                <a:latin typeface="Times New Roman"/>
                <a:ea typeface="Times New Roman"/>
                <a:cs typeface="Times New Roman"/>
                <a:sym typeface="Times New Roman"/>
              </a:rPr>
            </a:br>
            <a:endParaRPr/>
          </a:p>
        </p:txBody>
      </p:sp>
      <p:pic>
        <p:nvPicPr>
          <p:cNvPr id="397" name="Google Shape;397;p25"/>
          <p:cNvPicPr preferRelativeResize="0"/>
          <p:nvPr>
            <p:ph idx="1" type="body"/>
          </p:nvPr>
        </p:nvPicPr>
        <p:blipFill rotWithShape="1">
          <a:blip r:embed="rId3">
            <a:alphaModFix/>
          </a:blip>
          <a:srcRect b="0" l="0" r="0" t="0"/>
          <a:stretch/>
        </p:blipFill>
        <p:spPr>
          <a:xfrm>
            <a:off x="228600" y="554662"/>
            <a:ext cx="6781800" cy="2417138"/>
          </a:xfrm>
          <a:prstGeom prst="rect">
            <a:avLst/>
          </a:prstGeom>
          <a:noFill/>
          <a:ln>
            <a:noFill/>
          </a:ln>
        </p:spPr>
      </p:pic>
      <p:pic>
        <p:nvPicPr>
          <p:cNvPr id="398" name="Google Shape;398;p25"/>
          <p:cNvPicPr preferRelativeResize="0"/>
          <p:nvPr/>
        </p:nvPicPr>
        <p:blipFill rotWithShape="1">
          <a:blip r:embed="rId4">
            <a:alphaModFix/>
          </a:blip>
          <a:srcRect b="0" l="0" r="0" t="0"/>
          <a:stretch/>
        </p:blipFill>
        <p:spPr>
          <a:xfrm>
            <a:off x="2590800" y="3218766"/>
            <a:ext cx="2971800" cy="1588612"/>
          </a:xfrm>
          <a:prstGeom prst="rect">
            <a:avLst/>
          </a:prstGeom>
          <a:noFill/>
          <a:ln>
            <a:noFill/>
          </a:ln>
        </p:spPr>
      </p:pic>
      <p:sp>
        <p:nvSpPr>
          <p:cNvPr id="399" name="Google Shape;399;p25"/>
          <p:cNvSpPr/>
          <p:nvPr/>
        </p:nvSpPr>
        <p:spPr>
          <a:xfrm>
            <a:off x="381000" y="5186080"/>
            <a:ext cx="822716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FF"/>
                </a:solidFill>
                <a:latin typeface="Times New Roman"/>
                <a:ea typeface="Times New Roman"/>
                <a:cs typeface="Times New Roman"/>
                <a:sym typeface="Times New Roman"/>
              </a:rPr>
              <a:t>Với k = 1,2,3,… gọi là múi sóng hay bó sóng</a:t>
            </a:r>
            <a:endParaRPr sz="2800">
              <a:solidFill>
                <a:srgbClr val="0000FF"/>
              </a:solidFill>
              <a:latin typeface="Times New Roman"/>
              <a:ea typeface="Times New Roman"/>
              <a:cs typeface="Times New Roman"/>
              <a:sym typeface="Times New Roman"/>
            </a:endParaRPr>
          </a:p>
        </p:txBody>
      </p:sp>
      <p:sp>
        <p:nvSpPr>
          <p:cNvPr id="400" name="Google Shape;400;p25"/>
          <p:cNvSpPr txBox="1"/>
          <p:nvPr/>
        </p:nvSpPr>
        <p:spPr>
          <a:xfrm>
            <a:off x="381000" y="5743327"/>
            <a:ext cx="5868988"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0" i="0" lang="en-US" sz="2800" u="none" cap="none" strike="noStrike">
                <a:solidFill>
                  <a:srgbClr val="0000FF"/>
                </a:solidFill>
                <a:latin typeface="Times New Roman"/>
                <a:ea typeface="Times New Roman"/>
                <a:cs typeface="Times New Roman"/>
                <a:sym typeface="Times New Roman"/>
              </a:rPr>
              <a:t>Trong đó:  số bó(số múi) = số bụng = k.</a:t>
            </a:r>
            <a:endParaRPr/>
          </a:p>
          <a:p>
            <a:pPr indent="0" lvl="0" marL="0" marR="0" rtl="0" algn="l">
              <a:lnSpc>
                <a:spcPct val="100000"/>
              </a:lnSpc>
              <a:spcBef>
                <a:spcPts val="0"/>
              </a:spcBef>
              <a:spcAft>
                <a:spcPts val="0"/>
              </a:spcAft>
              <a:buClr>
                <a:srgbClr val="0000FF"/>
              </a:buClr>
              <a:buSzPts val="2800"/>
              <a:buFont typeface="Times New Roman"/>
              <a:buNone/>
            </a:pPr>
            <a:r>
              <a:rPr b="0" i="0" lang="en-US" sz="2800" u="none" cap="none" strike="noStrike">
                <a:solidFill>
                  <a:srgbClr val="0000FF"/>
                </a:solidFill>
                <a:latin typeface="Times New Roman"/>
                <a:ea typeface="Times New Roman"/>
                <a:cs typeface="Times New Roman"/>
                <a:sym typeface="Times New Roman"/>
              </a:rPr>
              <a:t>	       Số nút = k + 1</a:t>
            </a:r>
            <a:endParaRPr/>
          </a:p>
        </p:txBody>
      </p:sp>
      <p:pic>
        <p:nvPicPr>
          <p:cNvPr descr="Standing Wave Fixed End.gif" id="401" name="Google Shape;401;p25"/>
          <p:cNvPicPr preferRelativeResize="0"/>
          <p:nvPr/>
        </p:nvPicPr>
        <p:blipFill rotWithShape="1">
          <a:blip r:embed="rId5">
            <a:alphaModFix/>
          </a:blip>
          <a:srcRect b="0" l="0" r="0" t="0"/>
          <a:stretch/>
        </p:blipFill>
        <p:spPr>
          <a:xfrm>
            <a:off x="7010400" y="762000"/>
            <a:ext cx="1841500" cy="2057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6"/>
          <p:cNvSpPr txBox="1"/>
          <p:nvPr>
            <p:ph type="title"/>
          </p:nvPr>
        </p:nvSpPr>
        <p:spPr>
          <a:xfrm>
            <a:off x="152400" y="344947"/>
            <a:ext cx="77724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F3300"/>
              </a:buClr>
              <a:buSzPct val="100000"/>
              <a:buFont typeface="Times New Roman"/>
              <a:buNone/>
            </a:pPr>
            <a:r>
              <a:rPr b="1" lang="en-US" sz="3200">
                <a:solidFill>
                  <a:srgbClr val="FF3300"/>
                </a:solidFill>
                <a:latin typeface="Times New Roman"/>
                <a:ea typeface="Times New Roman"/>
                <a:cs typeface="Times New Roman"/>
                <a:sym typeface="Times New Roman"/>
              </a:rPr>
              <a:t>2.Sóng dừng trên một sợi dây có </a:t>
            </a:r>
            <a:br>
              <a:rPr b="1" lang="en-US" sz="3200">
                <a:solidFill>
                  <a:srgbClr val="FF3300"/>
                </a:solidFill>
                <a:latin typeface="Times New Roman"/>
                <a:ea typeface="Times New Roman"/>
                <a:cs typeface="Times New Roman"/>
                <a:sym typeface="Times New Roman"/>
              </a:rPr>
            </a:br>
            <a:r>
              <a:rPr b="1" lang="en-US" sz="3200">
                <a:solidFill>
                  <a:srgbClr val="FF3300"/>
                </a:solidFill>
                <a:latin typeface="Times New Roman"/>
                <a:ea typeface="Times New Roman"/>
                <a:cs typeface="Times New Roman"/>
                <a:sym typeface="Times New Roman"/>
              </a:rPr>
              <a:t>một đầu cố định, một đầu tự do</a:t>
            </a:r>
            <a:br>
              <a:rPr b="1" lang="en-US" sz="3200">
                <a:solidFill>
                  <a:srgbClr val="FF3300"/>
                </a:solidFill>
                <a:latin typeface="Times New Roman"/>
                <a:ea typeface="Times New Roman"/>
                <a:cs typeface="Times New Roman"/>
                <a:sym typeface="Times New Roman"/>
              </a:rPr>
            </a:br>
            <a:endParaRPr/>
          </a:p>
        </p:txBody>
      </p:sp>
      <p:pic>
        <p:nvPicPr>
          <p:cNvPr id="407" name="Google Shape;407;p26"/>
          <p:cNvPicPr preferRelativeResize="0"/>
          <p:nvPr/>
        </p:nvPicPr>
        <p:blipFill rotWithShape="1">
          <a:blip r:embed="rId3">
            <a:alphaModFix/>
          </a:blip>
          <a:srcRect b="0" l="0" r="0" t="0"/>
          <a:stretch/>
        </p:blipFill>
        <p:spPr>
          <a:xfrm>
            <a:off x="7091472" y="430242"/>
            <a:ext cx="1622425" cy="5718175"/>
          </a:xfrm>
          <a:prstGeom prst="rect">
            <a:avLst/>
          </a:prstGeom>
          <a:noFill/>
          <a:ln>
            <a:noFill/>
          </a:ln>
        </p:spPr>
      </p:pic>
      <p:pic>
        <p:nvPicPr>
          <p:cNvPr id="408" name="Google Shape;408;p26"/>
          <p:cNvPicPr preferRelativeResize="0"/>
          <p:nvPr/>
        </p:nvPicPr>
        <p:blipFill rotWithShape="1">
          <a:blip r:embed="rId4">
            <a:alphaModFix/>
          </a:blip>
          <a:srcRect b="0" l="0" r="0" t="0"/>
          <a:stretch/>
        </p:blipFill>
        <p:spPr>
          <a:xfrm>
            <a:off x="5922960" y="2108200"/>
            <a:ext cx="3114675" cy="12700"/>
          </a:xfrm>
          <a:prstGeom prst="rect">
            <a:avLst/>
          </a:prstGeom>
          <a:noFill/>
          <a:ln>
            <a:noFill/>
          </a:ln>
        </p:spPr>
      </p:pic>
      <p:pic>
        <p:nvPicPr>
          <p:cNvPr id="409" name="Google Shape;409;p26"/>
          <p:cNvPicPr preferRelativeResize="0"/>
          <p:nvPr/>
        </p:nvPicPr>
        <p:blipFill rotWithShape="1">
          <a:blip r:embed="rId4">
            <a:alphaModFix/>
          </a:blip>
          <a:srcRect b="0" l="0" r="0" t="0"/>
          <a:stretch/>
        </p:blipFill>
        <p:spPr>
          <a:xfrm>
            <a:off x="5922961" y="3644900"/>
            <a:ext cx="3114675" cy="12700"/>
          </a:xfrm>
          <a:prstGeom prst="rect">
            <a:avLst/>
          </a:prstGeom>
          <a:noFill/>
          <a:ln>
            <a:noFill/>
          </a:ln>
        </p:spPr>
      </p:pic>
      <p:pic>
        <p:nvPicPr>
          <p:cNvPr id="410" name="Google Shape;410;p26"/>
          <p:cNvPicPr preferRelativeResize="0"/>
          <p:nvPr/>
        </p:nvPicPr>
        <p:blipFill rotWithShape="1">
          <a:blip r:embed="rId4">
            <a:alphaModFix/>
          </a:blip>
          <a:srcRect b="0" l="0" r="0" t="0"/>
          <a:stretch/>
        </p:blipFill>
        <p:spPr>
          <a:xfrm>
            <a:off x="5922962" y="5218676"/>
            <a:ext cx="3114675" cy="12700"/>
          </a:xfrm>
          <a:prstGeom prst="rect">
            <a:avLst/>
          </a:prstGeom>
          <a:noFill/>
          <a:ln>
            <a:noFill/>
          </a:ln>
        </p:spPr>
      </p:pic>
      <p:pic>
        <p:nvPicPr>
          <p:cNvPr id="411" name="Google Shape;411;p26"/>
          <p:cNvPicPr preferRelativeResize="0"/>
          <p:nvPr/>
        </p:nvPicPr>
        <p:blipFill rotWithShape="1">
          <a:blip r:embed="rId5">
            <a:alphaModFix/>
          </a:blip>
          <a:srcRect b="0" l="0" r="0" t="0"/>
          <a:stretch/>
        </p:blipFill>
        <p:spPr>
          <a:xfrm>
            <a:off x="7924800" y="242865"/>
            <a:ext cx="244651" cy="1930400"/>
          </a:xfrm>
          <a:prstGeom prst="rect">
            <a:avLst/>
          </a:prstGeom>
          <a:noFill/>
          <a:ln>
            <a:noFill/>
          </a:ln>
        </p:spPr>
      </p:pic>
      <p:pic>
        <p:nvPicPr>
          <p:cNvPr id="412" name="Google Shape;412;p26"/>
          <p:cNvPicPr preferRelativeResize="0"/>
          <p:nvPr/>
        </p:nvPicPr>
        <p:blipFill rotWithShape="1">
          <a:blip r:embed="rId6">
            <a:alphaModFix/>
          </a:blip>
          <a:srcRect b="0" l="0" r="0" t="0"/>
          <a:stretch/>
        </p:blipFill>
        <p:spPr>
          <a:xfrm>
            <a:off x="6383883" y="263647"/>
            <a:ext cx="738187" cy="5854290"/>
          </a:xfrm>
          <a:prstGeom prst="rect">
            <a:avLst/>
          </a:prstGeom>
          <a:noFill/>
          <a:ln>
            <a:noFill/>
          </a:ln>
        </p:spPr>
      </p:pic>
      <p:pic>
        <p:nvPicPr>
          <p:cNvPr id="413" name="Google Shape;413;p26"/>
          <p:cNvPicPr preferRelativeResize="0"/>
          <p:nvPr>
            <p:ph idx="1" type="body"/>
          </p:nvPr>
        </p:nvPicPr>
        <p:blipFill rotWithShape="1">
          <a:blip r:embed="rId7">
            <a:alphaModFix/>
          </a:blip>
          <a:srcRect b="0" l="0" r="0" t="0"/>
          <a:stretch/>
        </p:blipFill>
        <p:spPr>
          <a:xfrm>
            <a:off x="892427" y="1320900"/>
            <a:ext cx="2361905" cy="1600000"/>
          </a:xfrm>
          <a:prstGeom prst="rect">
            <a:avLst/>
          </a:prstGeom>
          <a:noFill/>
          <a:ln>
            <a:noFill/>
          </a:ln>
        </p:spPr>
      </p:pic>
      <p:sp>
        <p:nvSpPr>
          <p:cNvPr id="414" name="Google Shape;414;p26"/>
          <p:cNvSpPr txBox="1"/>
          <p:nvPr/>
        </p:nvSpPr>
        <p:spPr>
          <a:xfrm>
            <a:off x="990600" y="3573923"/>
            <a:ext cx="3619500"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0" i="0" lang="en-US" sz="2800" u="none" cap="none" strike="noStrike">
                <a:solidFill>
                  <a:srgbClr val="0000FF"/>
                </a:solidFill>
                <a:latin typeface="Times New Roman"/>
                <a:ea typeface="Times New Roman"/>
                <a:cs typeface="Times New Roman"/>
                <a:sym typeface="Times New Roman"/>
              </a:rPr>
              <a:t>Trong đó:</a:t>
            </a:r>
            <a:endParaRPr/>
          </a:p>
          <a:p>
            <a:pPr indent="0" lvl="0" marL="0" marR="0" rtl="0" algn="l">
              <a:lnSpc>
                <a:spcPct val="100000"/>
              </a:lnSpc>
              <a:spcBef>
                <a:spcPts val="0"/>
              </a:spcBef>
              <a:spcAft>
                <a:spcPts val="0"/>
              </a:spcAft>
              <a:buClr>
                <a:srgbClr val="0000FF"/>
              </a:buClr>
              <a:buSzPts val="2800"/>
              <a:buFont typeface="Times New Roman"/>
              <a:buNone/>
            </a:pPr>
            <a:r>
              <a:rPr b="0" i="0" lang="en-US" sz="2800" u="none" cap="none" strike="noStrike">
                <a:solidFill>
                  <a:srgbClr val="0000FF"/>
                </a:solidFill>
                <a:latin typeface="Times New Roman"/>
                <a:ea typeface="Times New Roman"/>
                <a:cs typeface="Times New Roman"/>
                <a:sym typeface="Times New Roman"/>
              </a:rPr>
              <a:t>Số bụng = số nút = k +1</a:t>
            </a:r>
            <a:endParaRPr/>
          </a:p>
        </p:txBody>
      </p:sp>
      <p:sp>
        <p:nvSpPr>
          <p:cNvPr id="415" name="Google Shape;415;p26"/>
          <p:cNvSpPr/>
          <p:nvPr/>
        </p:nvSpPr>
        <p:spPr>
          <a:xfrm>
            <a:off x="3733800" y="1846590"/>
            <a:ext cx="247535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5B5249"/>
                </a:solidFill>
                <a:latin typeface="Times New Roman"/>
                <a:ea typeface="Times New Roman"/>
                <a:cs typeface="Times New Roman"/>
                <a:sym typeface="Times New Roman"/>
              </a:rPr>
              <a:t>k = 0, 1, 2, 3 </a:t>
            </a:r>
            <a:r>
              <a:rPr b="1" lang="en-US" sz="2800">
                <a:solidFill>
                  <a:srgbClr val="5B5249"/>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animEffect filter="fade" transition="in">
                                      <p:cBhvr>
                                        <p:cTn dur="500"/>
                                        <p:tgtEl>
                                          <p:spTgt spid="4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1" st="1"/>
                                            </p:txEl>
                                          </p:spTgt>
                                        </p:tgtEl>
                                        <p:attrNameLst>
                                          <p:attrName>style.visibility</p:attrName>
                                        </p:attrNameLst>
                                      </p:cBhvr>
                                      <p:to>
                                        <p:strVal val="visible"/>
                                      </p:to>
                                    </p:set>
                                    <p:animEffect filter="fade" transition="in">
                                      <p:cBhvr>
                                        <p:cTn dur="500"/>
                                        <p:tgtEl>
                                          <p:spTgt spid="41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7"/>
          <p:cNvSpPr txBox="1"/>
          <p:nvPr>
            <p:ph idx="1" type="body"/>
          </p:nvPr>
        </p:nvSpPr>
        <p:spPr>
          <a:xfrm>
            <a:off x="457200" y="1600200"/>
            <a:ext cx="4495800" cy="4525963"/>
          </a:xfrm>
          <a:prstGeom prst="rect">
            <a:avLst/>
          </a:prstGeom>
          <a:gradFill>
            <a:gsLst>
              <a:gs pos="0">
                <a:srgbClr val="BDF295"/>
              </a:gs>
              <a:gs pos="50000">
                <a:srgbClr val="D5F5BE"/>
              </a:gs>
              <a:gs pos="100000">
                <a:srgbClr val="EAFADE"/>
              </a:gs>
            </a:gsLst>
            <a:lin ang="10800000" scaled="0"/>
          </a:grad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b="1" lang="en-US"/>
              <a:t>PHIẾU HỌC TẬP SỐ 3</a:t>
            </a:r>
            <a:endParaRPr/>
          </a:p>
          <a:p>
            <a:pPr indent="-342900" lvl="0" marL="342900" rtl="0" algn="l">
              <a:spcBef>
                <a:spcPts val="448"/>
              </a:spcBef>
              <a:spcAft>
                <a:spcPts val="0"/>
              </a:spcAft>
              <a:buClr>
                <a:schemeClr val="dk1"/>
              </a:buClr>
              <a:buSzPct val="100000"/>
              <a:buChar char="•"/>
            </a:pPr>
            <a:r>
              <a:rPr lang="en-US"/>
              <a:t>Quan sát hình 13.3, trên dây đang có mấy bó sóng, điều kiện về chiều dài dây để có sóng dừng? Khi đó trên dây có bao nhiêu bụng và bao nhiêu nút?</a:t>
            </a:r>
            <a:endParaRPr/>
          </a:p>
          <a:p>
            <a:pPr indent="-342900" lvl="0" marL="342900" rtl="0" algn="l">
              <a:spcBef>
                <a:spcPts val="448"/>
              </a:spcBef>
              <a:spcAft>
                <a:spcPts val="0"/>
              </a:spcAft>
              <a:buClr>
                <a:schemeClr val="dk1"/>
              </a:buClr>
              <a:buSzPct val="100000"/>
              <a:buChar char="•"/>
            </a:pPr>
            <a:r>
              <a:rPr lang="en-US"/>
              <a:t>Tổng quát, nêu điều kiện để có sóng dừng ứng với trường hợp hai đầu dây đều là nút? Xác định số bụng, số nút?</a:t>
            </a:r>
            <a:endParaRPr/>
          </a:p>
          <a:p>
            <a:pPr indent="-342900" lvl="0" marL="342900" rtl="0" algn="l">
              <a:spcBef>
                <a:spcPts val="448"/>
              </a:spcBef>
              <a:spcAft>
                <a:spcPts val="0"/>
              </a:spcAft>
              <a:buClr>
                <a:schemeClr val="dk1"/>
              </a:buClr>
              <a:buSzPct val="100000"/>
              <a:buChar char="•"/>
            </a:pPr>
            <a:r>
              <a:rPr lang="en-US"/>
              <a:t>Tìm điều kiện về tần số để có sóng dừng trên dây với hai đầu đều là nút?</a:t>
            </a:r>
            <a:endParaRPr/>
          </a:p>
        </p:txBody>
      </p:sp>
      <p:sp>
        <p:nvSpPr>
          <p:cNvPr id="421" name="Google Shape;421;p27"/>
          <p:cNvSpPr/>
          <p:nvPr>
            <p:ph type="title"/>
          </p:nvPr>
        </p:nvSpPr>
        <p:spPr>
          <a:xfrm>
            <a:off x="457200" y="274638"/>
            <a:ext cx="8229600" cy="1143000"/>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C7876"/>
              </a:buClr>
              <a:buSzPts val="3600"/>
              <a:buFont typeface="Times New Roman"/>
              <a:buNone/>
            </a:pPr>
            <a:r>
              <a:rPr b="1" lang="en-US" sz="3600" cap="none">
                <a:solidFill>
                  <a:srgbClr val="FC7876"/>
                </a:solidFill>
                <a:latin typeface="Times New Roman"/>
                <a:ea typeface="Times New Roman"/>
                <a:cs typeface="Times New Roman"/>
                <a:sym typeface="Times New Roman"/>
              </a:rPr>
              <a:t>BÀI SÓNG DỪNG</a:t>
            </a:r>
            <a:endParaRPr b="1" sz="3600" cap="none">
              <a:solidFill>
                <a:srgbClr val="FC7876"/>
              </a:solidFill>
            </a:endParaRPr>
          </a:p>
        </p:txBody>
      </p:sp>
      <p:sp>
        <p:nvSpPr>
          <p:cNvPr id="422" name="Google Shape;422;p27"/>
          <p:cNvSpPr txBox="1"/>
          <p:nvPr/>
        </p:nvSpPr>
        <p:spPr>
          <a:xfrm>
            <a:off x="4953000" y="1600199"/>
            <a:ext cx="3733800" cy="4525963"/>
          </a:xfrm>
          <a:prstGeom prst="rect">
            <a:avLst/>
          </a:prstGeom>
          <a:noFill/>
          <a:ln>
            <a:noFill/>
          </a:ln>
        </p:spPr>
        <p:txBody>
          <a:bodyPr anchorCtr="0" anchor="t" bIns="45700" lIns="91425" spcFirstLastPara="1" rIns="91425" wrap="square" tIns="45700">
            <a:norm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pic>
        <p:nvPicPr>
          <p:cNvPr id="423" name="Google Shape;423;p27"/>
          <p:cNvPicPr preferRelativeResize="0"/>
          <p:nvPr/>
        </p:nvPicPr>
        <p:blipFill rotWithShape="1">
          <a:blip r:embed="rId3">
            <a:alphaModFix/>
          </a:blip>
          <a:srcRect b="0" l="0" r="0" t="0"/>
          <a:stretch/>
        </p:blipFill>
        <p:spPr>
          <a:xfrm>
            <a:off x="5137978" y="1600198"/>
            <a:ext cx="3296110" cy="3962402"/>
          </a:xfrm>
          <a:prstGeom prst="rect">
            <a:avLst/>
          </a:prstGeom>
          <a:noFill/>
          <a:ln>
            <a:noFill/>
          </a:ln>
        </p:spPr>
      </p:pic>
      <p:sp>
        <p:nvSpPr>
          <p:cNvPr id="424" name="Google Shape;424;p27"/>
          <p:cNvSpPr txBox="1"/>
          <p:nvPr/>
        </p:nvSpPr>
        <p:spPr>
          <a:xfrm>
            <a:off x="524933" y="1600199"/>
            <a:ext cx="4436533" cy="4525963"/>
          </a:xfrm>
          <a:prstGeom prst="rect">
            <a:avLst/>
          </a:prstGeom>
          <a:blipFill rotWithShape="1">
            <a:blip r:embed="rId4">
              <a:alphaModFix/>
            </a:blip>
            <a:stretch>
              <a:fillRect b="0" l="-3432" r="0" t="-161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25" name="Google Shape;425;p27"/>
          <p:cNvSpPr txBox="1"/>
          <p:nvPr/>
        </p:nvSpPr>
        <p:spPr>
          <a:xfrm>
            <a:off x="5129511" y="1617130"/>
            <a:ext cx="4014489" cy="4525963"/>
          </a:xfrm>
          <a:prstGeom prst="rect">
            <a:avLst/>
          </a:prstGeom>
          <a:blipFill rotWithShape="1">
            <a:blip r:embed="rId5">
              <a:alphaModFix/>
            </a:blip>
            <a:stretch>
              <a:fillRect b="0" l="-3793" r="-1060" t="-174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8"/>
          <p:cNvSpPr txBox="1"/>
          <p:nvPr>
            <p:ph type="title"/>
          </p:nvPr>
        </p:nvSpPr>
        <p:spPr>
          <a:xfrm>
            <a:off x="152400" y="1143000"/>
            <a:ext cx="8915400" cy="1447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2800"/>
              <a:buFont typeface="Times New Roman"/>
              <a:buNone/>
            </a:pPr>
            <a:r>
              <a:rPr b="1" lang="en-US" sz="2800">
                <a:solidFill>
                  <a:srgbClr val="000000"/>
                </a:solidFill>
                <a:latin typeface="Times New Roman"/>
                <a:ea typeface="Times New Roman"/>
                <a:cs typeface="Times New Roman"/>
                <a:sym typeface="Times New Roman"/>
              </a:rPr>
              <a:t> Bài toán: Trên một sợi dây dài 1,2 m có một hệ sóng dừng. Kể cả hai đầu dây, thì trên dây có tất cả bốn nút. Biết tốc độ truyền sóng trên dây là v = 80m/s. Tính tần số và chu kỳ dao động của sóng?</a:t>
            </a:r>
            <a:br>
              <a:rPr b="1" lang="en-US" sz="2800">
                <a:solidFill>
                  <a:srgbClr val="000000"/>
                </a:solidFill>
                <a:latin typeface="Times New Roman"/>
                <a:ea typeface="Times New Roman"/>
                <a:cs typeface="Times New Roman"/>
                <a:sym typeface="Times New Roman"/>
              </a:rPr>
            </a:br>
            <a:r>
              <a:rPr b="1" lang="en-US" sz="2800">
                <a:solidFill>
                  <a:srgbClr val="000000"/>
                </a:solidFill>
                <a:latin typeface="Times New Roman"/>
                <a:ea typeface="Times New Roman"/>
                <a:cs typeface="Times New Roman"/>
                <a:sym typeface="Times New Roman"/>
              </a:rPr>
              <a:t> </a:t>
            </a:r>
            <a:endParaRPr sz="2800"/>
          </a:p>
        </p:txBody>
      </p:sp>
      <p:sp>
        <p:nvSpPr>
          <p:cNvPr id="431" name="Google Shape;431;p28"/>
          <p:cNvSpPr txBox="1"/>
          <p:nvPr>
            <p:ph idx="1" type="body"/>
          </p:nvPr>
        </p:nvSpPr>
        <p:spPr>
          <a:xfrm>
            <a:off x="380632" y="2667000"/>
            <a:ext cx="8229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1" i="0" lang="en-US" sz="2400" u="none" cap="none" strike="noStrike">
                <a:solidFill>
                  <a:srgbClr val="000000"/>
                </a:solidFill>
                <a:latin typeface="Times New Roman"/>
                <a:ea typeface="Times New Roman"/>
                <a:cs typeface="Times New Roman"/>
                <a:sym typeface="Times New Roman"/>
              </a:rPr>
              <a:t>                                              Bài giải</a:t>
            </a:r>
            <a:endParaRPr b="1" i="0" sz="2400" u="none" cap="none" strike="noStrike">
              <a:solidFill>
                <a:srgbClr val="000000"/>
              </a:solidFill>
              <a:latin typeface="Times New Roman"/>
              <a:ea typeface="Times New Roman"/>
              <a:cs typeface="Times New Roman"/>
              <a:sym typeface="Times New Roman"/>
            </a:endParaRPr>
          </a:p>
        </p:txBody>
      </p:sp>
      <p:grpSp>
        <p:nvGrpSpPr>
          <p:cNvPr id="432" name="Google Shape;432;p28"/>
          <p:cNvGrpSpPr/>
          <p:nvPr/>
        </p:nvGrpSpPr>
        <p:grpSpPr>
          <a:xfrm>
            <a:off x="380632" y="3833430"/>
            <a:ext cx="2408606" cy="2672143"/>
            <a:chOff x="-240" y="2120"/>
            <a:chExt cx="1536" cy="1960"/>
          </a:xfrm>
        </p:grpSpPr>
        <p:sp>
          <p:nvSpPr>
            <p:cNvPr id="433" name="Google Shape;433;p28"/>
            <p:cNvSpPr txBox="1"/>
            <p:nvPr/>
          </p:nvSpPr>
          <p:spPr>
            <a:xfrm>
              <a:off x="-240" y="2120"/>
              <a:ext cx="1536" cy="16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0000"/>
                  </a:solidFill>
                  <a:latin typeface="Times New Roman"/>
                  <a:ea typeface="Times New Roman"/>
                  <a:cs typeface="Times New Roman"/>
                  <a:sym typeface="Times New Roman"/>
                </a:rPr>
                <a:t>l</a:t>
              </a:r>
              <a:r>
                <a:rPr b="1" lang="en-US" sz="2400">
                  <a:solidFill>
                    <a:srgbClr val="000000"/>
                  </a:solidFill>
                  <a:latin typeface="Times New Roman"/>
                  <a:ea typeface="Times New Roman"/>
                  <a:cs typeface="Times New Roman"/>
                  <a:sym typeface="Times New Roman"/>
                </a:rPr>
                <a:t> = 1,2 m</a:t>
              </a:r>
              <a:endParaRPr/>
            </a:p>
            <a:p>
              <a:pPr indent="0" lvl="0" marL="0" marR="0" rtl="0" algn="l">
                <a:spcBef>
                  <a:spcPts val="1200"/>
                </a:spcBef>
                <a:spcAft>
                  <a:spcPts val="0"/>
                </a:spcAft>
                <a:buNone/>
              </a:pPr>
              <a:r>
                <a:rPr b="1" lang="en-US" sz="2400">
                  <a:solidFill>
                    <a:srgbClr val="000000"/>
                  </a:solidFill>
                  <a:latin typeface="Times New Roman"/>
                  <a:ea typeface="Times New Roman"/>
                  <a:cs typeface="Times New Roman"/>
                  <a:sym typeface="Times New Roman"/>
                </a:rPr>
                <a:t>k = 3</a:t>
              </a:r>
              <a:endParaRPr/>
            </a:p>
            <a:p>
              <a:pPr indent="0" lvl="0" marL="0" marR="0" rtl="0" algn="l">
                <a:spcBef>
                  <a:spcPts val="1200"/>
                </a:spcBef>
                <a:spcAft>
                  <a:spcPts val="0"/>
                </a:spcAft>
                <a:buNone/>
              </a:pPr>
              <a:r>
                <a:rPr b="1" lang="en-US" sz="2400">
                  <a:solidFill>
                    <a:srgbClr val="000000"/>
                  </a:solidFill>
                  <a:latin typeface="Times New Roman"/>
                  <a:ea typeface="Times New Roman"/>
                  <a:cs typeface="Times New Roman"/>
                  <a:sym typeface="Times New Roman"/>
                </a:rPr>
                <a:t>v = 80 m/s</a:t>
              </a:r>
              <a:endParaRPr/>
            </a:p>
            <a:p>
              <a:pPr indent="0" lvl="0" marL="0" marR="0" rtl="0" algn="l">
                <a:spcBef>
                  <a:spcPts val="1200"/>
                </a:spcBef>
                <a:spcAft>
                  <a:spcPts val="0"/>
                </a:spcAft>
                <a:buNone/>
              </a:pPr>
              <a:r>
                <a:rPr b="1" lang="en-US" sz="2400">
                  <a:solidFill>
                    <a:srgbClr val="000000"/>
                  </a:solidFill>
                  <a:latin typeface="Times New Roman"/>
                  <a:ea typeface="Times New Roman"/>
                  <a:cs typeface="Times New Roman"/>
                  <a:sym typeface="Times New Roman"/>
                </a:rPr>
                <a:t> f = ?</a:t>
              </a:r>
              <a:endParaRPr/>
            </a:p>
            <a:p>
              <a:pPr indent="0" lvl="0" marL="0" marR="0" rtl="0" algn="l">
                <a:spcBef>
                  <a:spcPts val="1200"/>
                </a:spcBef>
                <a:spcAft>
                  <a:spcPts val="0"/>
                </a:spcAft>
                <a:buNone/>
              </a:pPr>
              <a:r>
                <a:rPr b="1" lang="en-US" sz="2400">
                  <a:solidFill>
                    <a:srgbClr val="000000"/>
                  </a:solidFill>
                  <a:latin typeface="Times New Roman"/>
                  <a:ea typeface="Times New Roman"/>
                  <a:cs typeface="Times New Roman"/>
                  <a:sym typeface="Times New Roman"/>
                </a:rPr>
                <a:t>T = ?</a:t>
              </a:r>
              <a:endParaRPr/>
            </a:p>
          </p:txBody>
        </p:sp>
        <p:cxnSp>
          <p:nvCxnSpPr>
            <p:cNvPr id="434" name="Google Shape;434;p28"/>
            <p:cNvCxnSpPr/>
            <p:nvPr/>
          </p:nvCxnSpPr>
          <p:spPr>
            <a:xfrm>
              <a:off x="1277" y="2145"/>
              <a:ext cx="19" cy="1935"/>
            </a:xfrm>
            <a:prstGeom prst="straightConnector1">
              <a:avLst/>
            </a:prstGeom>
            <a:noFill/>
            <a:ln cap="flat" cmpd="sng" w="9525">
              <a:solidFill>
                <a:srgbClr val="000000"/>
              </a:solidFill>
              <a:prstDash val="solid"/>
              <a:round/>
              <a:headEnd len="med" w="med" type="none"/>
              <a:tailEnd len="med" w="med" type="none"/>
            </a:ln>
          </p:spPr>
        </p:cxnSp>
      </p:grpSp>
      <p:sp>
        <p:nvSpPr>
          <p:cNvPr id="435" name="Google Shape;435;p28"/>
          <p:cNvSpPr/>
          <p:nvPr/>
        </p:nvSpPr>
        <p:spPr>
          <a:xfrm>
            <a:off x="3200400" y="3405485"/>
            <a:ext cx="417934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0000"/>
                </a:solidFill>
                <a:latin typeface="Times New Roman"/>
                <a:ea typeface="Times New Roman"/>
                <a:cs typeface="Times New Roman"/>
                <a:sym typeface="Times New Roman"/>
              </a:rPr>
              <a:t>Vì dây có hai đầu cố định nên:</a:t>
            </a:r>
            <a:endParaRPr/>
          </a:p>
        </p:txBody>
      </p:sp>
      <p:pic>
        <p:nvPicPr>
          <p:cNvPr id="436" name="Google Shape;436;p28"/>
          <p:cNvPicPr preferRelativeResize="0"/>
          <p:nvPr/>
        </p:nvPicPr>
        <p:blipFill rotWithShape="1">
          <a:blip r:embed="rId3">
            <a:alphaModFix/>
          </a:blip>
          <a:srcRect b="0" l="0" r="0" t="0"/>
          <a:stretch/>
        </p:blipFill>
        <p:spPr>
          <a:xfrm>
            <a:off x="2819400" y="3851910"/>
            <a:ext cx="5029200" cy="995363"/>
          </a:xfrm>
          <a:prstGeom prst="rect">
            <a:avLst/>
          </a:prstGeom>
          <a:noFill/>
          <a:ln>
            <a:noFill/>
          </a:ln>
        </p:spPr>
      </p:pic>
      <p:pic>
        <p:nvPicPr>
          <p:cNvPr id="437" name="Google Shape;437;p28"/>
          <p:cNvPicPr preferRelativeResize="0"/>
          <p:nvPr/>
        </p:nvPicPr>
        <p:blipFill rotWithShape="1">
          <a:blip r:embed="rId4">
            <a:alphaModFix/>
          </a:blip>
          <a:srcRect b="0" l="0" r="0" t="0"/>
          <a:stretch/>
        </p:blipFill>
        <p:spPr>
          <a:xfrm>
            <a:off x="2789238" y="4691243"/>
            <a:ext cx="5507037" cy="990600"/>
          </a:xfrm>
          <a:prstGeom prst="rect">
            <a:avLst/>
          </a:prstGeom>
          <a:noFill/>
          <a:ln>
            <a:noFill/>
          </a:ln>
        </p:spPr>
      </p:pic>
      <p:pic>
        <p:nvPicPr>
          <p:cNvPr id="438" name="Google Shape;438;p28"/>
          <p:cNvPicPr preferRelativeResize="0"/>
          <p:nvPr/>
        </p:nvPicPr>
        <p:blipFill rotWithShape="1">
          <a:blip r:embed="rId5">
            <a:alphaModFix/>
          </a:blip>
          <a:srcRect b="0" l="0" r="0" t="0"/>
          <a:stretch/>
        </p:blipFill>
        <p:spPr>
          <a:xfrm>
            <a:off x="3156846" y="5746115"/>
            <a:ext cx="4038600" cy="774700"/>
          </a:xfrm>
          <a:prstGeom prst="rect">
            <a:avLst/>
          </a:prstGeom>
          <a:noFill/>
          <a:ln>
            <a:noFill/>
          </a:ln>
        </p:spPr>
      </p:pic>
      <p:sp>
        <p:nvSpPr>
          <p:cNvPr id="439" name="Google Shape;439;p28"/>
          <p:cNvSpPr txBox="1"/>
          <p:nvPr/>
        </p:nvSpPr>
        <p:spPr>
          <a:xfrm>
            <a:off x="1396613" y="29261"/>
            <a:ext cx="755906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            Bài toán áp dụng</a:t>
            </a:r>
            <a:endParaRPr b="1" sz="3600">
              <a:solidFill>
                <a:srgbClr val="FF0000"/>
              </a:solidFill>
              <a:latin typeface="Times New Roman"/>
              <a:ea typeface="Times New Roman"/>
              <a:cs typeface="Times New Roman"/>
              <a:sym typeface="Times New Roman"/>
            </a:endParaRPr>
          </a:p>
        </p:txBody>
      </p:sp>
      <p:sp>
        <p:nvSpPr>
          <p:cNvPr id="440" name="Google Shape;440;p28"/>
          <p:cNvSpPr txBox="1"/>
          <p:nvPr/>
        </p:nvSpPr>
        <p:spPr>
          <a:xfrm>
            <a:off x="762000" y="3313181"/>
            <a:ext cx="9733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Tóm tắt</a:t>
            </a:r>
            <a:endParaRPr b="1" sz="1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US"/>
              <a:t>PHIẾU HỌC TẬP SỐ 4</a:t>
            </a:r>
            <a:endParaRPr/>
          </a:p>
          <a:p>
            <a:pPr indent="-342900" lvl="0" marL="342900" rtl="0" algn="l">
              <a:spcBef>
                <a:spcPts val="640"/>
              </a:spcBef>
              <a:spcAft>
                <a:spcPts val="0"/>
              </a:spcAft>
              <a:buClr>
                <a:schemeClr val="dk1"/>
              </a:buClr>
              <a:buSzPts val="3200"/>
              <a:buChar char="•"/>
            </a:pPr>
            <a:r>
              <a:rPr lang="en-US"/>
              <a:t>Nêu và giải thích sự hình thành sóng dừng trong các nhạc cụ dây và nhạc cụ khí?</a:t>
            </a:r>
            <a:endParaRPr/>
          </a:p>
          <a:p>
            <a:pPr indent="-342900" lvl="0" marL="342900" rtl="0" algn="l">
              <a:spcBef>
                <a:spcPts val="640"/>
              </a:spcBef>
              <a:spcAft>
                <a:spcPts val="0"/>
              </a:spcAft>
              <a:buClr>
                <a:schemeClr val="dk1"/>
              </a:buClr>
              <a:buSzPts val="3200"/>
              <a:buChar char="•"/>
            </a:pPr>
            <a:r>
              <a:rPr lang="en-US"/>
              <a:t>Xét trường hợp có sóng dừng với một đầu cố định, và một đầu tự do, hãy viết điều kiện có sóng dừng? Xác định số nút, số bụng?</a:t>
            </a:r>
            <a:endParaRPr/>
          </a:p>
        </p:txBody>
      </p:sp>
      <p:sp>
        <p:nvSpPr>
          <p:cNvPr id="446" name="Google Shape;446;p29"/>
          <p:cNvSpPr/>
          <p:nvPr>
            <p:ph type="title"/>
          </p:nvPr>
        </p:nvSpPr>
        <p:spPr>
          <a:xfrm>
            <a:off x="457200" y="274638"/>
            <a:ext cx="8229600" cy="1143000"/>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C7876"/>
              </a:buClr>
              <a:buSzPts val="3600"/>
              <a:buFont typeface="Times New Roman"/>
              <a:buNone/>
            </a:pPr>
            <a:r>
              <a:rPr b="1" lang="en-US" sz="3600" cap="none">
                <a:solidFill>
                  <a:srgbClr val="FC7876"/>
                </a:solidFill>
                <a:latin typeface="Times New Roman"/>
                <a:ea typeface="Times New Roman"/>
                <a:cs typeface="Times New Roman"/>
                <a:sym typeface="Times New Roman"/>
              </a:rPr>
              <a:t>BÀI SÓNG DỪNG</a:t>
            </a:r>
            <a:endParaRPr b="1" sz="3600" cap="none">
              <a:solidFill>
                <a:srgbClr val="FC787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452" name="Google Shape;452;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453" name="Google Shape;453;p30"/>
          <p:cNvPicPr preferRelativeResize="0"/>
          <p:nvPr/>
        </p:nvPicPr>
        <p:blipFill rotWithShape="1">
          <a:blip r:embed="rId3">
            <a:alphaModFix/>
          </a:blip>
          <a:srcRect b="0" l="0" r="0" t="0"/>
          <a:stretch/>
        </p:blipFill>
        <p:spPr>
          <a:xfrm>
            <a:off x="533400" y="76200"/>
            <a:ext cx="8077200" cy="5791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460" name="Google Shape;460;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461" name="Google Shape;461;p31">
            <a:hlinkClick r:id="rId3"/>
          </p:cNvPr>
          <p:cNvPicPr preferRelativeResize="0"/>
          <p:nvPr/>
        </p:nvPicPr>
        <p:blipFill rotWithShape="1">
          <a:blip r:embed="rId4">
            <a:alphaModFix/>
          </a:blip>
          <a:srcRect b="0" l="0" r="0" t="0"/>
          <a:stretch/>
        </p:blipFill>
        <p:spPr>
          <a:xfrm>
            <a:off x="533400" y="228600"/>
            <a:ext cx="8610600" cy="6400800"/>
          </a:xfrm>
          <a:prstGeom prst="rect">
            <a:avLst/>
          </a:prstGeom>
          <a:noFill/>
          <a:ln>
            <a:noFill/>
          </a:ln>
        </p:spPr>
      </p:pic>
      <p:sp>
        <p:nvSpPr>
          <p:cNvPr id="462" name="Google Shape;462;p31">
            <a:hlinkClick r:id="rId5"/>
          </p:cNvPr>
          <p:cNvSpPr/>
          <p:nvPr/>
        </p:nvSpPr>
        <p:spPr>
          <a:xfrm>
            <a:off x="8446008" y="6449429"/>
            <a:ext cx="489204" cy="484632"/>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31">
            <a:hlinkClick r:id="rId6"/>
          </p:cNvPr>
          <p:cNvSpPr/>
          <p:nvPr/>
        </p:nvSpPr>
        <p:spPr>
          <a:xfrm>
            <a:off x="7706591" y="6691744"/>
            <a:ext cx="381000" cy="166255"/>
          </a:xfrm>
          <a:custGeom>
            <a:rect b="b" l="l" r="r" t="t"/>
            <a:pathLst>
              <a:path extrusionOk="0" h="120000" w="120000">
                <a:moveTo>
                  <a:pt x="0" y="0"/>
                </a:moveTo>
                <a:lnTo>
                  <a:pt x="120000" y="0"/>
                </a:lnTo>
                <a:lnTo>
                  <a:pt x="120000" y="120000"/>
                </a:lnTo>
                <a:lnTo>
                  <a:pt x="0" y="120000"/>
                </a:lnTo>
                <a:close/>
                <a:moveTo>
                  <a:pt x="40364" y="60000"/>
                </a:moveTo>
                <a:lnTo>
                  <a:pt x="79636" y="15000"/>
                </a:lnTo>
                <a:lnTo>
                  <a:pt x="79636" y="105000"/>
                </a:lnTo>
                <a:close/>
              </a:path>
              <a:path extrusionOk="0" fill="darken" h="120000" w="120000">
                <a:moveTo>
                  <a:pt x="40364" y="60000"/>
                </a:moveTo>
                <a:lnTo>
                  <a:pt x="79636" y="15000"/>
                </a:lnTo>
                <a:lnTo>
                  <a:pt x="79636" y="105000"/>
                </a:lnTo>
                <a:close/>
              </a:path>
              <a:path extrusionOk="0" fill="none" h="120000" w="120000">
                <a:moveTo>
                  <a:pt x="40364" y="60000"/>
                </a:moveTo>
                <a:lnTo>
                  <a:pt x="79636" y="15000"/>
                </a:lnTo>
                <a:lnTo>
                  <a:pt x="79636" y="105000"/>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p:nvPr/>
        </p:nvSpPr>
        <p:spPr>
          <a:xfrm>
            <a:off x="859705" y="152400"/>
            <a:ext cx="7546978" cy="1033272"/>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C7876"/>
                </a:solidFill>
                <a:latin typeface="Times New Roman"/>
                <a:ea typeface="Times New Roman"/>
                <a:cs typeface="Times New Roman"/>
                <a:sym typeface="Times New Roman"/>
              </a:rPr>
              <a:t>BÀI SÓNG DỪNG</a:t>
            </a:r>
            <a:endParaRPr b="1" i="0" sz="3600" u="none" cap="none" strike="noStrike">
              <a:solidFill>
                <a:srgbClr val="FC7876"/>
              </a:solidFill>
              <a:latin typeface="Calibri"/>
              <a:ea typeface="Calibri"/>
              <a:cs typeface="Calibri"/>
              <a:sym typeface="Calibri"/>
            </a:endParaRPr>
          </a:p>
        </p:txBody>
      </p:sp>
      <p:pic>
        <p:nvPicPr>
          <p:cNvPr descr="https://upload.wikimedia.org/wikipedia/commons/7/7d/Standing_wave_2.gif" id="97" name="Google Shape;97;p14"/>
          <p:cNvPicPr preferRelativeResize="0"/>
          <p:nvPr/>
        </p:nvPicPr>
        <p:blipFill rotWithShape="1">
          <a:blip r:embed="rId3">
            <a:alphaModFix/>
          </a:blip>
          <a:srcRect b="0" l="0" r="0" t="0"/>
          <a:stretch/>
        </p:blipFill>
        <p:spPr>
          <a:xfrm>
            <a:off x="1061319" y="1185672"/>
            <a:ext cx="7143750" cy="2381250"/>
          </a:xfrm>
          <a:prstGeom prst="rect">
            <a:avLst/>
          </a:prstGeom>
          <a:noFill/>
          <a:ln>
            <a:noFill/>
          </a:ln>
        </p:spPr>
      </p:pic>
      <p:pic>
        <p:nvPicPr>
          <p:cNvPr descr="Standing Wave Fixed End.gif" id="98" name="Google Shape;98;p14"/>
          <p:cNvPicPr preferRelativeResize="0"/>
          <p:nvPr/>
        </p:nvPicPr>
        <p:blipFill rotWithShape="1">
          <a:blip r:embed="rId4">
            <a:alphaModFix/>
          </a:blip>
          <a:srcRect b="0" l="0" r="0" t="0"/>
          <a:stretch/>
        </p:blipFill>
        <p:spPr>
          <a:xfrm>
            <a:off x="457200" y="3186545"/>
            <a:ext cx="2952750" cy="3657600"/>
          </a:xfrm>
          <a:prstGeom prst="rect">
            <a:avLst/>
          </a:prstGeom>
          <a:noFill/>
          <a:ln>
            <a:noFill/>
          </a:ln>
        </p:spPr>
      </p:pic>
      <p:pic>
        <p:nvPicPr>
          <p:cNvPr descr="Standing Wave Free End Points.gif" id="99" name="Google Shape;99;p14"/>
          <p:cNvPicPr preferRelativeResize="0"/>
          <p:nvPr/>
        </p:nvPicPr>
        <p:blipFill rotWithShape="1">
          <a:blip r:embed="rId5">
            <a:alphaModFix/>
          </a:blip>
          <a:srcRect b="0" l="0" r="0" t="0"/>
          <a:stretch/>
        </p:blipFill>
        <p:spPr>
          <a:xfrm>
            <a:off x="5063836" y="3255818"/>
            <a:ext cx="2667000" cy="3657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2"/>
          <p:cNvSpPr txBox="1"/>
          <p:nvPr>
            <p:ph idx="1" type="body"/>
          </p:nvPr>
        </p:nvSpPr>
        <p:spPr>
          <a:xfrm>
            <a:off x="457200" y="838200"/>
            <a:ext cx="4343400" cy="5287963"/>
          </a:xfrm>
          <a:prstGeom prst="rect">
            <a:avLst/>
          </a:prstGeom>
          <a:blipFill rotWithShape="1">
            <a:blip r:embed="rId3">
              <a:alphaModFix/>
            </a:blip>
            <a:stretch>
              <a:fillRect b="-1960" l="-2383" r="-2382" t="-2650"/>
            </a:stretch>
          </a:blip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lang="en-US"/>
              <a:t> </a:t>
            </a:r>
            <a:endParaRPr/>
          </a:p>
        </p:txBody>
      </p:sp>
      <p:sp>
        <p:nvSpPr>
          <p:cNvPr id="469" name="Google Shape;469;p32"/>
          <p:cNvSpPr/>
          <p:nvPr>
            <p:ph type="title"/>
          </p:nvPr>
        </p:nvSpPr>
        <p:spPr>
          <a:xfrm>
            <a:off x="465666" y="-152400"/>
            <a:ext cx="8229600" cy="1143000"/>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C7876"/>
              </a:buClr>
              <a:buSzPts val="3600"/>
              <a:buFont typeface="Times New Roman"/>
              <a:buNone/>
            </a:pPr>
            <a:r>
              <a:rPr b="1" lang="en-US" sz="3600" cap="none">
                <a:solidFill>
                  <a:srgbClr val="FC7876"/>
                </a:solidFill>
                <a:latin typeface="Times New Roman"/>
                <a:ea typeface="Times New Roman"/>
                <a:cs typeface="Times New Roman"/>
                <a:sym typeface="Times New Roman"/>
              </a:rPr>
              <a:t>BÀI SÓNG DỪNG</a:t>
            </a:r>
            <a:endParaRPr b="1" sz="3600" cap="none">
              <a:solidFill>
                <a:srgbClr val="FC7876"/>
              </a:solidFill>
            </a:endParaRPr>
          </a:p>
        </p:txBody>
      </p:sp>
      <p:sp>
        <p:nvSpPr>
          <p:cNvPr id="470" name="Google Shape;470;p32"/>
          <p:cNvSpPr txBox="1"/>
          <p:nvPr/>
        </p:nvSpPr>
        <p:spPr>
          <a:xfrm>
            <a:off x="4990197" y="983288"/>
            <a:ext cx="3742266" cy="5161613"/>
          </a:xfrm>
          <a:prstGeom prst="rect">
            <a:avLst/>
          </a:prstGeom>
          <a:blipFill rotWithShape="1">
            <a:blip r:embed="rId4">
              <a:alphaModFix/>
            </a:blip>
            <a:stretch>
              <a:fillRect b="-352" l="-2772" r="-1466" t="-153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3"/>
          <p:cNvSpPr/>
          <p:nvPr/>
        </p:nvSpPr>
        <p:spPr>
          <a:xfrm>
            <a:off x="955730" y="304800"/>
            <a:ext cx="8153399" cy="2819400"/>
          </a:xfrm>
          <a:prstGeom prst="cloudCallout">
            <a:avLst>
              <a:gd fmla="val -20833" name="adj1"/>
              <a:gd fmla="val 62500" name="adj2"/>
            </a:avLst>
          </a:prstGeom>
          <a:solidFill>
            <a:srgbClr val="E5B8B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rgbClr val="000000"/>
                </a:solidFill>
                <a:latin typeface="Times New Roman"/>
                <a:ea typeface="Times New Roman"/>
                <a:cs typeface="Times New Roman"/>
                <a:sym typeface="Times New Roman"/>
              </a:rPr>
              <a:t>Sóng dừng có ứng dụng gì?</a:t>
            </a:r>
            <a:endParaRPr b="1" sz="1800">
              <a:solidFill>
                <a:srgbClr val="000000"/>
              </a:solidFill>
              <a:latin typeface="Times New Roman"/>
              <a:ea typeface="Times New Roman"/>
              <a:cs typeface="Times New Roman"/>
              <a:sym typeface="Times New Roman"/>
            </a:endParaRPr>
          </a:p>
        </p:txBody>
      </p:sp>
      <p:pic>
        <p:nvPicPr>
          <p:cNvPr descr="Ảnh có chứa đồ chơi, búp bê, đồ họa véc-tơ&#10;&#10;Mô tả được tạo tự động" id="476" name="Google Shape;476;p33"/>
          <p:cNvPicPr preferRelativeResize="0"/>
          <p:nvPr/>
        </p:nvPicPr>
        <p:blipFill rotWithShape="1">
          <a:blip r:embed="rId3">
            <a:alphaModFix/>
          </a:blip>
          <a:srcRect b="0" l="0" r="0" t="0"/>
          <a:stretch/>
        </p:blipFill>
        <p:spPr>
          <a:xfrm>
            <a:off x="-304800" y="2960023"/>
            <a:ext cx="3657600" cy="38979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C00000"/>
              </a:buClr>
              <a:buSzPts val="4400"/>
              <a:buFont typeface="Calibri"/>
              <a:buNone/>
            </a:pPr>
            <a:r>
              <a:rPr lang="en-US">
                <a:solidFill>
                  <a:srgbClr val="C00000"/>
                </a:solidFill>
              </a:rPr>
              <a:t>Ứng dụng của sóng dừng</a:t>
            </a:r>
            <a:endParaRPr>
              <a:solidFill>
                <a:srgbClr val="C00000"/>
              </a:solidFill>
            </a:endParaRPr>
          </a:p>
        </p:txBody>
      </p:sp>
      <p:sp>
        <p:nvSpPr>
          <p:cNvPr id="482" name="Google Shape;482;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0" lvl="0" marL="0" rtl="0" algn="just">
              <a:lnSpc>
                <a:spcPct val="150000"/>
              </a:lnSpc>
              <a:spcBef>
                <a:spcPts val="0"/>
              </a:spcBef>
              <a:spcAft>
                <a:spcPts val="0"/>
              </a:spcAft>
              <a:buClr>
                <a:schemeClr val="dk1"/>
              </a:buClr>
              <a:buSzPct val="133333"/>
              <a:buNone/>
            </a:pPr>
            <a:r>
              <a:rPr lang="en-US">
                <a:latin typeface="Times New Roman"/>
                <a:ea typeface="Times New Roman"/>
                <a:cs typeface="Times New Roman"/>
                <a:sym typeface="Times New Roman"/>
              </a:rPr>
              <a:t>Có thể </a:t>
            </a:r>
            <a:r>
              <a:rPr b="1" lang="en-US">
                <a:solidFill>
                  <a:srgbClr val="FF0000"/>
                </a:solidFill>
                <a:latin typeface="Times New Roman"/>
                <a:ea typeface="Times New Roman"/>
                <a:cs typeface="Times New Roman"/>
                <a:sym typeface="Times New Roman"/>
              </a:rPr>
              <a:t>xác định tốc độ truyền sóng </a:t>
            </a:r>
            <a:r>
              <a:rPr lang="en-US">
                <a:latin typeface="Times New Roman"/>
                <a:ea typeface="Times New Roman"/>
                <a:cs typeface="Times New Roman"/>
                <a:sym typeface="Times New Roman"/>
              </a:rPr>
              <a:t>trên dây bằng cách sử dụng phương pháp sóng dừng như sau:</a:t>
            </a:r>
            <a:endParaRPr sz="2400"/>
          </a:p>
          <a:p>
            <a:pPr indent="0" lvl="0" marL="0" rtl="0" algn="just">
              <a:lnSpc>
                <a:spcPct val="150000"/>
              </a:lnSpc>
              <a:spcBef>
                <a:spcPts val="1300"/>
              </a:spcBef>
              <a:spcAft>
                <a:spcPts val="0"/>
              </a:spcAft>
              <a:buClr>
                <a:schemeClr val="dk1"/>
              </a:buClr>
              <a:buSzPct val="133333"/>
              <a:buNone/>
            </a:pPr>
            <a:r>
              <a:rPr lang="en-US">
                <a:latin typeface="Times New Roman"/>
                <a:ea typeface="Times New Roman"/>
                <a:cs typeface="Times New Roman"/>
                <a:sym typeface="Times New Roman"/>
              </a:rPr>
              <a:t>- Tạo sóng dừng trên một sợi dây có hai đầu cố định, hoặc trên một sợi dây có một đầu cố định, một đầu tự do.</a:t>
            </a:r>
            <a:endParaRPr sz="2400"/>
          </a:p>
          <a:p>
            <a:pPr indent="0" lvl="0" marL="0" rtl="0" algn="just">
              <a:lnSpc>
                <a:spcPct val="150000"/>
              </a:lnSpc>
              <a:spcBef>
                <a:spcPts val="900"/>
              </a:spcBef>
              <a:spcAft>
                <a:spcPts val="0"/>
              </a:spcAft>
              <a:buClr>
                <a:schemeClr val="dk1"/>
              </a:buClr>
              <a:buSzPct val="133333"/>
              <a:buNone/>
            </a:pPr>
            <a:r>
              <a:rPr lang="en-US">
                <a:latin typeface="Times New Roman"/>
                <a:ea typeface="Times New Roman"/>
                <a:cs typeface="Times New Roman"/>
                <a:sym typeface="Times New Roman"/>
              </a:rPr>
              <a:t>- Đo chiều dài dây, căn cứ số nút sóng (hoặc bụng sóng) để tính bước sóng λ. </a:t>
            </a:r>
            <a:endParaRPr sz="2400"/>
          </a:p>
          <a:p>
            <a:pPr indent="0" lvl="0" marL="0" rtl="0" algn="l">
              <a:spcBef>
                <a:spcPts val="1144"/>
              </a:spcBef>
              <a:spcAft>
                <a:spcPts val="0"/>
              </a:spcAft>
              <a:buClr>
                <a:schemeClr val="dk1"/>
              </a:buClr>
              <a:buSzPct val="100000"/>
              <a:buNone/>
            </a:pPr>
            <a:r>
              <a:rPr lang="en-US">
                <a:latin typeface="Times New Roman"/>
                <a:ea typeface="Times New Roman"/>
                <a:cs typeface="Times New Roman"/>
                <a:sym typeface="Times New Roman"/>
              </a:rPr>
              <a:t>- Tính tốc độ truyền sóng</a:t>
            </a:r>
            <a:r>
              <a:rPr lang="en-US" u="sng">
                <a:solidFill>
                  <a:srgbClr val="008080"/>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theo công thức : </a:t>
            </a:r>
            <a:endParaRPr/>
          </a:p>
        </p:txBody>
      </p:sp>
      <p:pic>
        <p:nvPicPr>
          <p:cNvPr id="483" name="Google Shape;483;p34"/>
          <p:cNvPicPr preferRelativeResize="0"/>
          <p:nvPr/>
        </p:nvPicPr>
        <p:blipFill rotWithShape="1">
          <a:blip r:embed="rId3">
            <a:alphaModFix/>
          </a:blip>
          <a:srcRect b="0" l="0" r="0" t="0"/>
          <a:stretch/>
        </p:blipFill>
        <p:spPr>
          <a:xfrm>
            <a:off x="6705600" y="5375189"/>
            <a:ext cx="1219200" cy="527222"/>
          </a:xfrm>
          <a:prstGeom prst="rect">
            <a:avLst/>
          </a:prstGeom>
          <a:noFill/>
          <a:ln>
            <a:noFill/>
          </a:ln>
        </p:spPr>
      </p:pic>
      <p:pic>
        <p:nvPicPr>
          <p:cNvPr id="484" name="Google Shape;484;p34"/>
          <p:cNvPicPr preferRelativeResize="0"/>
          <p:nvPr/>
        </p:nvPicPr>
        <p:blipFill rotWithShape="1">
          <a:blip r:embed="rId4">
            <a:alphaModFix/>
          </a:blip>
          <a:srcRect b="0" l="0" r="0" t="0"/>
          <a:stretch/>
        </p:blipFill>
        <p:spPr>
          <a:xfrm>
            <a:off x="3581400" y="4785472"/>
            <a:ext cx="1524000" cy="7446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35"/>
          <p:cNvSpPr/>
          <p:nvPr/>
        </p:nvSpPr>
        <p:spPr>
          <a:xfrm>
            <a:off x="990601" y="304800"/>
            <a:ext cx="8153399" cy="2819400"/>
          </a:xfrm>
          <a:prstGeom prst="cloudCallout">
            <a:avLst>
              <a:gd fmla="val -20833" name="adj1"/>
              <a:gd fmla="val 62500" name="adj2"/>
            </a:avLst>
          </a:prstGeom>
          <a:solidFill>
            <a:srgbClr val="E5B8B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rgbClr val="000000"/>
                </a:solidFill>
                <a:latin typeface="Times New Roman"/>
                <a:ea typeface="Times New Roman"/>
                <a:cs typeface="Times New Roman"/>
                <a:sym typeface="Times New Roman"/>
              </a:rPr>
              <a:t>Nêu một số ứng dụng khác của sóng dừng mà em biêt?</a:t>
            </a:r>
            <a:endParaRPr b="1" sz="1800">
              <a:solidFill>
                <a:srgbClr val="000000"/>
              </a:solidFill>
              <a:latin typeface="Times New Roman"/>
              <a:ea typeface="Times New Roman"/>
              <a:cs typeface="Times New Roman"/>
              <a:sym typeface="Times New Roman"/>
            </a:endParaRPr>
          </a:p>
        </p:txBody>
      </p:sp>
      <p:pic>
        <p:nvPicPr>
          <p:cNvPr descr="Ảnh có chứa đồ chơi, búp bê, đồ họa véc-tơ&#10;&#10;Mô tả được tạo tự động" id="490" name="Google Shape;490;p35"/>
          <p:cNvPicPr preferRelativeResize="0"/>
          <p:nvPr/>
        </p:nvPicPr>
        <p:blipFill rotWithShape="1">
          <a:blip r:embed="rId3">
            <a:alphaModFix/>
          </a:blip>
          <a:srcRect b="0" l="0" r="0" t="0"/>
          <a:stretch/>
        </p:blipFill>
        <p:spPr>
          <a:xfrm>
            <a:off x="-304800" y="2960023"/>
            <a:ext cx="3657600" cy="38979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Times New Roman"/>
              <a:buNone/>
            </a:pPr>
            <a:r>
              <a:rPr b="1" lang="en-US">
                <a:solidFill>
                  <a:srgbClr val="FF0000"/>
                </a:solidFill>
                <a:latin typeface="Times New Roman"/>
                <a:ea typeface="Times New Roman"/>
                <a:cs typeface="Times New Roman"/>
                <a:sym typeface="Times New Roman"/>
              </a:rPr>
              <a:t>Củng cố</a:t>
            </a:r>
            <a:endParaRPr b="1">
              <a:solidFill>
                <a:srgbClr val="FF0000"/>
              </a:solidFill>
              <a:latin typeface="Times New Roman"/>
              <a:ea typeface="Times New Roman"/>
              <a:cs typeface="Times New Roman"/>
              <a:sym typeface="Times New Roman"/>
            </a:endParaRPr>
          </a:p>
        </p:txBody>
      </p:sp>
      <p:sp>
        <p:nvSpPr>
          <p:cNvPr id="496" name="Google Shape;496;p36"/>
          <p:cNvSpPr txBox="1"/>
          <p:nvPr>
            <p:ph idx="1" type="body"/>
          </p:nvPr>
        </p:nvSpPr>
        <p:spPr>
          <a:xfrm>
            <a:off x="381000" y="1447800"/>
            <a:ext cx="8305800" cy="46021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0000"/>
              </a:buClr>
              <a:buSzPts val="2800"/>
              <a:buNone/>
            </a:pPr>
            <a:r>
              <a:rPr b="1" lang="en-US" sz="2800">
                <a:solidFill>
                  <a:srgbClr val="000000"/>
                </a:solidFill>
                <a:latin typeface="Times New Roman"/>
                <a:ea typeface="Times New Roman"/>
                <a:cs typeface="Times New Roman"/>
                <a:sym typeface="Times New Roman"/>
              </a:rPr>
              <a:t>Câu 1. </a:t>
            </a:r>
            <a:r>
              <a:rPr lang="en-US" sz="2800">
                <a:solidFill>
                  <a:srgbClr val="000000"/>
                </a:solidFill>
                <a:latin typeface="Times New Roman"/>
                <a:ea typeface="Times New Roman"/>
                <a:cs typeface="Times New Roman"/>
                <a:sym typeface="Times New Roman"/>
              </a:rPr>
              <a:t>Chọn đáp án </a:t>
            </a:r>
            <a:r>
              <a:rPr b="1" lang="en-US" sz="2800">
                <a:solidFill>
                  <a:srgbClr val="000000"/>
                </a:solidFill>
                <a:latin typeface="Times New Roman"/>
                <a:ea typeface="Times New Roman"/>
                <a:cs typeface="Times New Roman"/>
                <a:sym typeface="Times New Roman"/>
              </a:rPr>
              <a:t>đúng:</a:t>
            </a:r>
            <a:endParaRPr/>
          </a:p>
          <a:p>
            <a:pPr indent="0" lvl="0" marL="0" rtl="0" algn="l">
              <a:spcBef>
                <a:spcPts val="1400"/>
              </a:spcBef>
              <a:spcAft>
                <a:spcPts val="0"/>
              </a:spcAft>
              <a:buClr>
                <a:srgbClr val="000000"/>
              </a:buClr>
              <a:buSzPts val="2800"/>
              <a:buNone/>
            </a:pPr>
            <a:r>
              <a:rPr b="1" lang="en-US" sz="2800">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Trong hệ sóng dừng trên một sợi dây, khoảng cách giữa hai nút hoặc hai bụng liên tiếp bằng </a:t>
            </a:r>
            <a:endParaRPr/>
          </a:p>
          <a:p>
            <a:pPr indent="0" lvl="0" marL="0" rtl="0" algn="l">
              <a:spcBef>
                <a:spcPts val="1400"/>
              </a:spcBef>
              <a:spcAft>
                <a:spcPts val="0"/>
              </a:spcAft>
              <a:buClr>
                <a:srgbClr val="000000"/>
              </a:buClr>
              <a:buSzPts val="2800"/>
              <a:buNone/>
            </a:pPr>
            <a:r>
              <a:rPr lang="en-US" sz="2800">
                <a:solidFill>
                  <a:srgbClr val="000000"/>
                </a:solidFill>
                <a:latin typeface="Times New Roman"/>
                <a:ea typeface="Times New Roman"/>
                <a:cs typeface="Times New Roman"/>
                <a:sym typeface="Times New Roman"/>
              </a:rPr>
              <a:t>  A. một bước sóng</a:t>
            </a:r>
            <a:endParaRPr sz="2800">
              <a:solidFill>
                <a:srgbClr val="000000"/>
              </a:solidFill>
              <a:latin typeface="Times New Roman"/>
              <a:ea typeface="Times New Roman"/>
              <a:cs typeface="Times New Roman"/>
              <a:sym typeface="Times New Roman"/>
            </a:endParaRPr>
          </a:p>
          <a:p>
            <a:pPr indent="0" lvl="0" marL="0" rtl="0" algn="l">
              <a:spcBef>
                <a:spcPts val="1400"/>
              </a:spcBef>
              <a:spcAft>
                <a:spcPts val="0"/>
              </a:spcAft>
              <a:buClr>
                <a:srgbClr val="000000"/>
              </a:buClr>
              <a:buSzPts val="2800"/>
              <a:buNone/>
            </a:pPr>
            <a:r>
              <a:rPr lang="en-US" sz="2800">
                <a:solidFill>
                  <a:srgbClr val="000000"/>
                </a:solidFill>
                <a:latin typeface="Times New Roman"/>
                <a:ea typeface="Times New Roman"/>
                <a:cs typeface="Times New Roman"/>
                <a:sym typeface="Times New Roman"/>
              </a:rPr>
              <a:t>  B. hai bước sóng</a:t>
            </a:r>
            <a:endParaRPr sz="2800">
              <a:solidFill>
                <a:srgbClr val="000000"/>
              </a:solidFill>
              <a:latin typeface="Times New Roman"/>
              <a:ea typeface="Times New Roman"/>
              <a:cs typeface="Times New Roman"/>
              <a:sym typeface="Times New Roman"/>
            </a:endParaRPr>
          </a:p>
          <a:p>
            <a:pPr indent="0" lvl="0" marL="0" rtl="0" algn="l">
              <a:spcBef>
                <a:spcPts val="1400"/>
              </a:spcBef>
              <a:spcAft>
                <a:spcPts val="0"/>
              </a:spcAft>
              <a:buClr>
                <a:srgbClr val="000000"/>
              </a:buClr>
              <a:buSzPts val="2800"/>
              <a:buNone/>
            </a:pPr>
            <a:r>
              <a:rPr lang="en-US" sz="2800">
                <a:solidFill>
                  <a:srgbClr val="000000"/>
                </a:solidFill>
                <a:latin typeface="Times New Roman"/>
                <a:ea typeface="Times New Roman"/>
                <a:cs typeface="Times New Roman"/>
                <a:sym typeface="Times New Roman"/>
              </a:rPr>
              <a:t>  C. một nửa bước sóng </a:t>
            </a:r>
            <a:endParaRPr/>
          </a:p>
          <a:p>
            <a:pPr indent="0" lvl="0" marL="0" rtl="0" algn="l">
              <a:spcBef>
                <a:spcPts val="1400"/>
              </a:spcBef>
              <a:spcAft>
                <a:spcPts val="0"/>
              </a:spcAft>
              <a:buClr>
                <a:srgbClr val="000000"/>
              </a:buClr>
              <a:buSzPts val="2800"/>
              <a:buNone/>
            </a:pPr>
            <a:r>
              <a:rPr lang="en-US" sz="2800">
                <a:solidFill>
                  <a:srgbClr val="000000"/>
                </a:solidFill>
                <a:latin typeface="Times New Roman"/>
                <a:ea typeface="Times New Roman"/>
                <a:cs typeface="Times New Roman"/>
                <a:sym typeface="Times New Roman"/>
              </a:rPr>
              <a:t>  D. một phần tư bước sóng</a:t>
            </a:r>
            <a:endParaRPr sz="2800">
              <a:solidFill>
                <a:srgbClr val="000000"/>
              </a:solidFill>
              <a:latin typeface="Times New Roman"/>
              <a:ea typeface="Times New Roman"/>
              <a:cs typeface="Times New Roman"/>
              <a:sym typeface="Times New Roman"/>
            </a:endParaRPr>
          </a:p>
          <a:p>
            <a:pPr indent="-139700" lvl="0" marL="342900" rtl="0" algn="l">
              <a:spcBef>
                <a:spcPts val="640"/>
              </a:spcBef>
              <a:spcAft>
                <a:spcPts val="0"/>
              </a:spcAft>
              <a:buClr>
                <a:schemeClr val="dk1"/>
              </a:buClr>
              <a:buSzPts val="3200"/>
              <a:buNone/>
            </a:pPr>
            <a:r>
              <a:t/>
            </a:r>
            <a:endParaRPr/>
          </a:p>
        </p:txBody>
      </p:sp>
      <p:sp>
        <p:nvSpPr>
          <p:cNvPr id="497" name="Google Shape;497;p36"/>
          <p:cNvSpPr/>
          <p:nvPr/>
        </p:nvSpPr>
        <p:spPr>
          <a:xfrm>
            <a:off x="457200" y="4450080"/>
            <a:ext cx="609600" cy="762000"/>
          </a:xfrm>
          <a:prstGeom prst="ellipse">
            <a:avLst/>
          </a:prstGeom>
          <a:solidFill>
            <a:schemeClr val="l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Times New Roman"/>
                <a:ea typeface="Times New Roman"/>
                <a:cs typeface="Times New Roman"/>
                <a:sym typeface="Times New Roman"/>
              </a:rPr>
              <a: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Times New Roman"/>
              <a:buNone/>
            </a:pPr>
            <a:r>
              <a:rPr b="1" lang="en-US">
                <a:solidFill>
                  <a:srgbClr val="FF0000"/>
                </a:solidFill>
                <a:latin typeface="Times New Roman"/>
                <a:ea typeface="Times New Roman"/>
                <a:cs typeface="Times New Roman"/>
                <a:sym typeface="Times New Roman"/>
              </a:rPr>
              <a:t>Củng cố</a:t>
            </a:r>
            <a:endParaRPr b="1">
              <a:solidFill>
                <a:srgbClr val="FF0000"/>
              </a:solidFill>
              <a:latin typeface="Times New Roman"/>
              <a:ea typeface="Times New Roman"/>
              <a:cs typeface="Times New Roman"/>
              <a:sym typeface="Times New Roman"/>
            </a:endParaRPr>
          </a:p>
        </p:txBody>
      </p:sp>
      <p:sp>
        <p:nvSpPr>
          <p:cNvPr id="503" name="Google Shape;503;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0" lvl="0" marL="0" rtl="0" algn="just">
              <a:lnSpc>
                <a:spcPct val="150000"/>
              </a:lnSpc>
              <a:spcBef>
                <a:spcPts val="0"/>
              </a:spcBef>
              <a:spcAft>
                <a:spcPts val="0"/>
              </a:spcAft>
              <a:buClr>
                <a:srgbClr val="1F1F1F"/>
              </a:buClr>
              <a:buSzPct val="133333"/>
              <a:buNone/>
            </a:pPr>
            <a:r>
              <a:rPr b="1" lang="en-US">
                <a:solidFill>
                  <a:srgbClr val="1F1F1F"/>
                </a:solidFill>
                <a:latin typeface="Times New Roman"/>
                <a:ea typeface="Times New Roman"/>
                <a:cs typeface="Times New Roman"/>
                <a:sym typeface="Times New Roman"/>
              </a:rPr>
              <a:t>Câu 2:</a:t>
            </a:r>
            <a:r>
              <a:rPr lang="en-US">
                <a:solidFill>
                  <a:srgbClr val="1F1F1F"/>
                </a:solidFill>
                <a:latin typeface="Times New Roman"/>
                <a:ea typeface="Times New Roman"/>
                <a:cs typeface="Times New Roman"/>
                <a:sym typeface="Times New Roman"/>
              </a:rPr>
              <a:t> Chọn đáp án </a:t>
            </a:r>
            <a:r>
              <a:rPr b="1" i="1" lang="en-US">
                <a:solidFill>
                  <a:srgbClr val="1F1F1F"/>
                </a:solidFill>
                <a:latin typeface="Times New Roman"/>
                <a:ea typeface="Times New Roman"/>
                <a:cs typeface="Times New Roman"/>
                <a:sym typeface="Times New Roman"/>
              </a:rPr>
              <a:t>đúng</a:t>
            </a:r>
            <a:r>
              <a:rPr lang="en-US">
                <a:solidFill>
                  <a:srgbClr val="1F1F1F"/>
                </a:solidFill>
                <a:latin typeface="Times New Roman"/>
                <a:ea typeface="Times New Roman"/>
                <a:cs typeface="Times New Roman"/>
                <a:sym typeface="Times New Roman"/>
              </a:rPr>
              <a:t>. Tại điểm phản xạ thì sóng phản xạ</a:t>
            </a:r>
            <a:endParaRPr sz="2400"/>
          </a:p>
          <a:p>
            <a:pPr indent="0" lvl="0" marL="0" rtl="0" algn="just">
              <a:lnSpc>
                <a:spcPct val="150000"/>
              </a:lnSpc>
              <a:spcBef>
                <a:spcPts val="1144"/>
              </a:spcBef>
              <a:spcAft>
                <a:spcPts val="0"/>
              </a:spcAft>
              <a:buClr>
                <a:srgbClr val="1F1F1F"/>
              </a:buClr>
              <a:buSzPct val="133333"/>
              <a:buNone/>
            </a:pPr>
            <a:r>
              <a:rPr lang="en-US">
                <a:solidFill>
                  <a:srgbClr val="1F1F1F"/>
                </a:solidFill>
                <a:latin typeface="Times New Roman"/>
                <a:ea typeface="Times New Roman"/>
                <a:cs typeface="Times New Roman"/>
                <a:sym typeface="Times New Roman"/>
              </a:rPr>
              <a:t>	A. luôn ngược pha với sóng tới.		</a:t>
            </a:r>
            <a:endParaRPr sz="2400"/>
          </a:p>
          <a:p>
            <a:pPr indent="0" lvl="0" marL="342900" rtl="0" algn="just">
              <a:lnSpc>
                <a:spcPct val="150000"/>
              </a:lnSpc>
              <a:spcBef>
                <a:spcPts val="1144"/>
              </a:spcBef>
              <a:spcAft>
                <a:spcPts val="0"/>
              </a:spcAft>
              <a:buClr>
                <a:srgbClr val="1F1F1F"/>
              </a:buClr>
              <a:buSzPct val="133333"/>
              <a:buNone/>
            </a:pPr>
            <a:r>
              <a:rPr lang="en-US">
                <a:solidFill>
                  <a:srgbClr val="1F1F1F"/>
                </a:solidFill>
                <a:latin typeface="Times New Roman"/>
                <a:ea typeface="Times New Roman"/>
                <a:cs typeface="Times New Roman"/>
                <a:sym typeface="Times New Roman"/>
              </a:rPr>
              <a:t>	B. ngược pha với sóng tới nếu vật cản cố định.</a:t>
            </a:r>
            <a:endParaRPr sz="2400"/>
          </a:p>
          <a:p>
            <a:pPr indent="0" lvl="0" marL="0" rtl="0" algn="just">
              <a:lnSpc>
                <a:spcPct val="150000"/>
              </a:lnSpc>
              <a:spcBef>
                <a:spcPts val="1144"/>
              </a:spcBef>
              <a:spcAft>
                <a:spcPts val="0"/>
              </a:spcAft>
              <a:buClr>
                <a:srgbClr val="1F1F1F"/>
              </a:buClr>
              <a:buSzPct val="133333"/>
              <a:buNone/>
            </a:pPr>
            <a:r>
              <a:rPr lang="en-US">
                <a:solidFill>
                  <a:srgbClr val="1F1F1F"/>
                </a:solidFill>
                <a:latin typeface="Times New Roman"/>
                <a:ea typeface="Times New Roman"/>
                <a:cs typeface="Times New Roman"/>
                <a:sym typeface="Times New Roman"/>
              </a:rPr>
              <a:t>	C. ngược pha với sóng tới nếu vật cản tự do.</a:t>
            </a:r>
            <a:endParaRPr sz="2400"/>
          </a:p>
          <a:p>
            <a:pPr indent="0" lvl="0" marL="0" rtl="0" algn="just">
              <a:lnSpc>
                <a:spcPct val="150000"/>
              </a:lnSpc>
              <a:spcBef>
                <a:spcPts val="1144"/>
              </a:spcBef>
              <a:spcAft>
                <a:spcPts val="0"/>
              </a:spcAft>
              <a:buClr>
                <a:srgbClr val="1F1F1F"/>
              </a:buClr>
              <a:buSzPct val="133333"/>
              <a:buNone/>
            </a:pPr>
            <a:r>
              <a:rPr lang="en-US">
                <a:solidFill>
                  <a:srgbClr val="1F1F1F"/>
                </a:solidFill>
                <a:latin typeface="Times New Roman"/>
                <a:ea typeface="Times New Roman"/>
                <a:cs typeface="Times New Roman"/>
                <a:sym typeface="Times New Roman"/>
              </a:rPr>
              <a:t>	D. cùng pha với sóng tới nếu vật cản là cố định.</a:t>
            </a:r>
            <a:endParaRPr sz="2400"/>
          </a:p>
          <a:p>
            <a:pPr indent="-170180" lvl="0" marL="342900" rtl="0" algn="l">
              <a:spcBef>
                <a:spcPts val="1144"/>
              </a:spcBef>
              <a:spcAft>
                <a:spcPts val="0"/>
              </a:spcAft>
              <a:buClr>
                <a:schemeClr val="dk1"/>
              </a:buClr>
              <a:buSzPct val="100000"/>
              <a:buNone/>
            </a:pPr>
            <a:r>
              <a:t/>
            </a:r>
            <a:endParaRPr/>
          </a:p>
        </p:txBody>
      </p:sp>
      <p:sp>
        <p:nvSpPr>
          <p:cNvPr id="504" name="Google Shape;504;p37"/>
          <p:cNvSpPr/>
          <p:nvPr/>
        </p:nvSpPr>
        <p:spPr>
          <a:xfrm>
            <a:off x="990600" y="3703320"/>
            <a:ext cx="685800" cy="685800"/>
          </a:xfrm>
          <a:prstGeom prst="ellipse">
            <a:avLst/>
          </a:prstGeom>
          <a:solidFill>
            <a:schemeClr val="l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Times New Roman"/>
                <a:ea typeface="Times New Roman"/>
                <a:cs typeface="Times New Roman"/>
                <a:sym typeface="Times New Roman"/>
              </a:rPr>
              <a:t>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Times New Roman"/>
              <a:buNone/>
            </a:pPr>
            <a:r>
              <a:rPr b="1" lang="en-US">
                <a:solidFill>
                  <a:srgbClr val="FF0000"/>
                </a:solidFill>
                <a:latin typeface="Times New Roman"/>
                <a:ea typeface="Times New Roman"/>
                <a:cs typeface="Times New Roman"/>
                <a:sym typeface="Times New Roman"/>
              </a:rPr>
              <a:t>Củng cố</a:t>
            </a:r>
            <a:endParaRPr b="1">
              <a:solidFill>
                <a:srgbClr val="FF0000"/>
              </a:solidFill>
              <a:latin typeface="Times New Roman"/>
              <a:ea typeface="Times New Roman"/>
              <a:cs typeface="Times New Roman"/>
              <a:sym typeface="Times New Roman"/>
            </a:endParaRPr>
          </a:p>
        </p:txBody>
      </p:sp>
      <p:sp>
        <p:nvSpPr>
          <p:cNvPr id="510" name="Google Shape;510;p38"/>
          <p:cNvSpPr txBox="1"/>
          <p:nvPr>
            <p:ph idx="1" type="body"/>
          </p:nvPr>
        </p:nvSpPr>
        <p:spPr>
          <a:xfrm>
            <a:off x="533400" y="1524000"/>
            <a:ext cx="82296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Clr>
                <a:srgbClr val="1F1F1F"/>
              </a:buClr>
              <a:buSzPts val="3200"/>
              <a:buNone/>
            </a:pPr>
            <a:r>
              <a:rPr b="1" lang="en-US">
                <a:solidFill>
                  <a:srgbClr val="1F1F1F"/>
                </a:solidFill>
                <a:latin typeface="Times New Roman"/>
                <a:ea typeface="Times New Roman"/>
                <a:cs typeface="Times New Roman"/>
                <a:sym typeface="Times New Roman"/>
              </a:rPr>
              <a:t>Câu 3:</a:t>
            </a:r>
            <a:r>
              <a:rPr lang="en-US">
                <a:solidFill>
                  <a:srgbClr val="1F1F1F"/>
                </a:solidFill>
                <a:latin typeface="Times New Roman"/>
                <a:ea typeface="Times New Roman"/>
                <a:cs typeface="Times New Roman"/>
                <a:sym typeface="Times New Roman"/>
              </a:rPr>
              <a:t> Một sợi dây dài 2 m, hai đầu cố định. Kích thích để có sóng dừng trên dây với 4 bó sóng. Khoảng cách ngắn nhất giữa hai điểm không dao động trên dây bằng</a:t>
            </a:r>
            <a:endParaRPr sz="2400"/>
          </a:p>
          <a:p>
            <a:pPr indent="0" lvl="0" marL="0" rtl="0" algn="just">
              <a:lnSpc>
                <a:spcPct val="150000"/>
              </a:lnSpc>
              <a:spcBef>
                <a:spcPts val="1240"/>
              </a:spcBef>
              <a:spcAft>
                <a:spcPts val="0"/>
              </a:spcAft>
              <a:buClr>
                <a:srgbClr val="1F1F1F"/>
              </a:buClr>
              <a:buSzPts val="3200"/>
              <a:buNone/>
            </a:pPr>
            <a:r>
              <a:rPr lang="en-US">
                <a:solidFill>
                  <a:srgbClr val="1F1F1F"/>
                </a:solidFill>
                <a:latin typeface="Times New Roman"/>
                <a:ea typeface="Times New Roman"/>
                <a:cs typeface="Times New Roman"/>
                <a:sym typeface="Times New Roman"/>
              </a:rPr>
              <a:t>A. 1m.	B. 0,5m. 	C. 0,25m.		D. 2m.</a:t>
            </a:r>
            <a:endParaRPr sz="2400"/>
          </a:p>
          <a:p>
            <a:pPr indent="-139700" lvl="0" marL="342900" rtl="0" algn="l">
              <a:spcBef>
                <a:spcPts val="1240"/>
              </a:spcBef>
              <a:spcAft>
                <a:spcPts val="0"/>
              </a:spcAft>
              <a:buClr>
                <a:schemeClr val="dk1"/>
              </a:buClr>
              <a:buSzPts val="3200"/>
              <a:buNone/>
            </a:pPr>
            <a:r>
              <a:t/>
            </a:r>
            <a:endParaRPr/>
          </a:p>
        </p:txBody>
      </p:sp>
      <p:sp>
        <p:nvSpPr>
          <p:cNvPr id="511" name="Google Shape;511;p38"/>
          <p:cNvSpPr/>
          <p:nvPr/>
        </p:nvSpPr>
        <p:spPr>
          <a:xfrm>
            <a:off x="2209800" y="4800600"/>
            <a:ext cx="762000" cy="762000"/>
          </a:xfrm>
          <a:prstGeom prst="ellipse">
            <a:avLst/>
          </a:prstGeom>
          <a:solidFill>
            <a:schemeClr val="l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B</a:t>
            </a:r>
            <a:endParaRPr b="1"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685800" y="15621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PHIẾU HỌC TẬP SỐ 1</a:t>
            </a:r>
            <a:br>
              <a:rPr lang="en-US"/>
            </a:br>
            <a:endParaRPr/>
          </a:p>
        </p:txBody>
      </p:sp>
      <p:sp>
        <p:nvSpPr>
          <p:cNvPr id="105" name="Google Shape;105;p15"/>
          <p:cNvSpPr txBox="1"/>
          <p:nvPr>
            <p:ph idx="1" type="body"/>
          </p:nvPr>
        </p:nvSpPr>
        <p:spPr>
          <a:xfrm>
            <a:off x="457200" y="2133600"/>
            <a:ext cx="8229600" cy="39925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Đọc mục I và trả lời các câu hỏi sau:</a:t>
            </a:r>
            <a:endParaRPr/>
          </a:p>
          <a:p>
            <a:pPr indent="-342900" lvl="0" marL="342900" rtl="0" algn="l">
              <a:spcBef>
                <a:spcPts val="592"/>
              </a:spcBef>
              <a:spcAft>
                <a:spcPts val="0"/>
              </a:spcAft>
              <a:buClr>
                <a:schemeClr val="dk1"/>
              </a:buClr>
              <a:buSzPct val="100000"/>
              <a:buChar char="•"/>
            </a:pPr>
            <a:r>
              <a:rPr lang="en-US"/>
              <a:t>Nêu tên các dụng cụ để tiến hành thí nghiệm?</a:t>
            </a:r>
            <a:endParaRPr/>
          </a:p>
          <a:p>
            <a:pPr indent="-342900" lvl="0" marL="342900" rtl="0" algn="l">
              <a:spcBef>
                <a:spcPts val="592"/>
              </a:spcBef>
              <a:spcAft>
                <a:spcPts val="0"/>
              </a:spcAft>
              <a:buClr>
                <a:schemeClr val="dk1"/>
              </a:buClr>
              <a:buSzPct val="100000"/>
              <a:buChar char="•"/>
            </a:pPr>
            <a:r>
              <a:rPr lang="en-US"/>
              <a:t>Các bước để tiến hành thí nghiệm?</a:t>
            </a:r>
            <a:endParaRPr/>
          </a:p>
          <a:p>
            <a:pPr indent="-342900" lvl="0" marL="342900" rtl="0" algn="l">
              <a:spcBef>
                <a:spcPts val="592"/>
              </a:spcBef>
              <a:spcAft>
                <a:spcPts val="0"/>
              </a:spcAft>
              <a:buClr>
                <a:schemeClr val="dk1"/>
              </a:buClr>
              <a:buSzPct val="100000"/>
              <a:buChar char="•"/>
            </a:pPr>
            <a:r>
              <a:rPr lang="en-US"/>
              <a:t>Từ kết quả thí nghiệm, rút ra được những kết luận gì?</a:t>
            </a:r>
            <a:endParaRPr/>
          </a:p>
          <a:p>
            <a:pPr indent="-342900" lvl="0" marL="342900" rtl="0" algn="l">
              <a:spcBef>
                <a:spcPts val="592"/>
              </a:spcBef>
              <a:spcAft>
                <a:spcPts val="0"/>
              </a:spcAft>
              <a:buClr>
                <a:schemeClr val="dk1"/>
              </a:buClr>
              <a:buSzPct val="100000"/>
              <a:buChar char="•"/>
            </a:pPr>
            <a:r>
              <a:rPr lang="en-US"/>
              <a:t>Quan sát sợi dây khi xảy ra hiện tượng, các điểm trên dây dao động như thế nào, có những điểm nào đặc biệt? Các tần số ghi lại có liên hệ như thế nào?</a:t>
            </a:r>
            <a:endParaRPr/>
          </a:p>
        </p:txBody>
      </p:sp>
      <p:sp>
        <p:nvSpPr>
          <p:cNvPr id="106" name="Google Shape;106;p15"/>
          <p:cNvSpPr/>
          <p:nvPr/>
        </p:nvSpPr>
        <p:spPr>
          <a:xfrm>
            <a:off x="859705" y="152400"/>
            <a:ext cx="7546978" cy="1033272"/>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C7876"/>
                </a:solidFill>
                <a:latin typeface="Times New Roman"/>
                <a:ea typeface="Times New Roman"/>
                <a:cs typeface="Times New Roman"/>
                <a:sym typeface="Times New Roman"/>
              </a:rPr>
              <a:t>BÀI SÓNG DỪNG</a:t>
            </a:r>
            <a:endParaRPr b="1" i="0" sz="3600" u="none" cap="none" strike="noStrike">
              <a:solidFill>
                <a:srgbClr val="FC787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609600" y="1981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I. THÍ NGHIỆM TẠO SÓNG DỪNG</a:t>
            </a:r>
            <a:br>
              <a:rPr lang="en-US"/>
            </a:br>
            <a:endParaRPr/>
          </a:p>
        </p:txBody>
      </p:sp>
      <p:sp>
        <p:nvSpPr>
          <p:cNvPr id="112" name="Google Shape;112;p16"/>
          <p:cNvSpPr txBox="1"/>
          <p:nvPr>
            <p:ph idx="1" type="body"/>
          </p:nvPr>
        </p:nvSpPr>
        <p:spPr>
          <a:xfrm>
            <a:off x="624840" y="2522220"/>
            <a:ext cx="4114800" cy="38100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https://www.youtube.com/watch?v=gbMCwntYCr4&amp;t=35s</a:t>
            </a:r>
            <a:endParaRPr/>
          </a:p>
        </p:txBody>
      </p:sp>
      <p:sp>
        <p:nvSpPr>
          <p:cNvPr id="113" name="Google Shape;113;p16"/>
          <p:cNvSpPr txBox="1"/>
          <p:nvPr/>
        </p:nvSpPr>
        <p:spPr>
          <a:xfrm>
            <a:off x="4876800" y="2491741"/>
            <a:ext cx="4114800" cy="3070860"/>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dk1"/>
              </a:buClr>
              <a:buSzPts val="3200"/>
              <a:buFont typeface="Arial"/>
              <a:buChar char="•"/>
            </a:pPr>
            <a:r>
              <a:rPr b="1" i="0" lang="en-US" sz="3200" u="none" cap="none" strike="noStrike">
                <a:solidFill>
                  <a:schemeClr val="dk1"/>
                </a:solidFill>
                <a:latin typeface="Calibri"/>
                <a:ea typeface="Calibri"/>
                <a:cs typeface="Calibri"/>
                <a:sym typeface="Calibri"/>
              </a:rPr>
              <a:t>1. Dụng cụ:</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Char char="•"/>
            </a:pPr>
            <a:r>
              <a:rPr b="1" i="0" lang="en-US" sz="3200" u="none" cap="none" strike="noStrike">
                <a:solidFill>
                  <a:schemeClr val="dk1"/>
                </a:solidFill>
                <a:latin typeface="Calibri"/>
                <a:ea typeface="Calibri"/>
                <a:cs typeface="Calibri"/>
                <a:sym typeface="Calibri"/>
              </a:rPr>
              <a:t>-</a:t>
            </a:r>
            <a:r>
              <a:rPr b="0" i="0" lang="en-US" sz="3200" u="none" cap="none" strike="noStrike">
                <a:solidFill>
                  <a:schemeClr val="dk1"/>
                </a:solidFill>
                <a:latin typeface="Calibri"/>
                <a:ea typeface="Calibri"/>
                <a:cs typeface="Calibri"/>
                <a:sym typeface="Calibri"/>
              </a:rPr>
              <a:t> Giá thí nghiệm.</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 Dây đàn hồi PQ.</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 Bộ rung.</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 Máy phát âm tần.</a:t>
            </a:r>
            <a:endParaRPr/>
          </a:p>
        </p:txBody>
      </p:sp>
      <p:sp>
        <p:nvSpPr>
          <p:cNvPr id="114" name="Google Shape;114;p16"/>
          <p:cNvSpPr/>
          <p:nvPr/>
        </p:nvSpPr>
        <p:spPr>
          <a:xfrm>
            <a:off x="859705" y="152400"/>
            <a:ext cx="7546978" cy="1033272"/>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C7876"/>
                </a:solidFill>
                <a:latin typeface="Times New Roman"/>
                <a:ea typeface="Times New Roman"/>
                <a:cs typeface="Times New Roman"/>
                <a:sym typeface="Times New Roman"/>
              </a:rPr>
              <a:t>BÀI SÓNG DỪNG</a:t>
            </a:r>
            <a:endParaRPr b="1" i="0" sz="3600" u="none" cap="none" strike="noStrike">
              <a:solidFill>
                <a:srgbClr val="FC7876"/>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Nhận xét:</a:t>
            </a:r>
            <a:endParaRPr/>
          </a:p>
          <a:p>
            <a:pPr indent="0" lvl="0" marL="0" rtl="0" algn="l">
              <a:spcBef>
                <a:spcPts val="640"/>
              </a:spcBef>
              <a:spcAft>
                <a:spcPts val="0"/>
              </a:spcAft>
              <a:buClr>
                <a:schemeClr val="dk1"/>
              </a:buClr>
              <a:buSzPts val="3200"/>
              <a:buNone/>
            </a:pPr>
            <a:r>
              <a:rPr lang="en-US"/>
              <a:t>- Có những điểm dao động với biên độ lớn, có những điểm đứng yên. Các điểm này cách đều nhau.</a:t>
            </a:r>
            <a:endParaRPr/>
          </a:p>
          <a:p>
            <a:pPr indent="0" lvl="0" marL="0" rtl="0" algn="l">
              <a:spcBef>
                <a:spcPts val="640"/>
              </a:spcBef>
              <a:spcAft>
                <a:spcPts val="0"/>
              </a:spcAft>
              <a:buClr>
                <a:schemeClr val="dk1"/>
              </a:buClr>
              <a:buSzPts val="3200"/>
              <a:buNone/>
            </a:pPr>
            <a:r>
              <a:rPr lang="en-US"/>
              <a:t>- Trên Sợi dây hình thành các bó, khi thay đổi tần số thì số bó thay đổi, các tần số này cách đều nhau một khoảng nhất định.</a:t>
            </a:r>
            <a:endParaRPr/>
          </a:p>
          <a:p>
            <a:pPr indent="-139700" lvl="0" marL="342900" rtl="0" algn="l">
              <a:spcBef>
                <a:spcPts val="640"/>
              </a:spcBef>
              <a:spcAft>
                <a:spcPts val="0"/>
              </a:spcAft>
              <a:buClr>
                <a:schemeClr val="dk1"/>
              </a:buClr>
              <a:buSzPts val="3200"/>
              <a:buNone/>
            </a:pPr>
            <a:r>
              <a:t/>
            </a:r>
            <a:endParaRPr/>
          </a:p>
        </p:txBody>
      </p:sp>
      <p:sp>
        <p:nvSpPr>
          <p:cNvPr id="120" name="Google Shape;120;p17"/>
          <p:cNvSpPr/>
          <p:nvPr>
            <p:ph type="title"/>
          </p:nvPr>
        </p:nvSpPr>
        <p:spPr>
          <a:xfrm>
            <a:off x="457200" y="274638"/>
            <a:ext cx="8229600" cy="1143000"/>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C7876"/>
              </a:buClr>
              <a:buSzPts val="3600"/>
              <a:buFont typeface="Times New Roman"/>
              <a:buNone/>
            </a:pPr>
            <a:r>
              <a:rPr b="1" lang="en-US" sz="3600" cap="none">
                <a:solidFill>
                  <a:srgbClr val="FC7876"/>
                </a:solidFill>
                <a:latin typeface="Times New Roman"/>
                <a:ea typeface="Times New Roman"/>
                <a:cs typeface="Times New Roman"/>
                <a:sym typeface="Times New Roman"/>
              </a:rPr>
              <a:t>BÀI SÓNG DỪNG</a:t>
            </a:r>
            <a:endParaRPr b="1" sz="3600" cap="none">
              <a:solidFill>
                <a:srgbClr val="FC787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pSp>
        <p:nvGrpSpPr>
          <p:cNvPr id="126" name="Google Shape;126;p18"/>
          <p:cNvGrpSpPr/>
          <p:nvPr/>
        </p:nvGrpSpPr>
        <p:grpSpPr>
          <a:xfrm>
            <a:off x="938213" y="1746250"/>
            <a:ext cx="7737475" cy="1300163"/>
            <a:chOff x="591" y="1618"/>
            <a:chExt cx="4850" cy="819"/>
          </a:xfrm>
        </p:grpSpPr>
        <p:grpSp>
          <p:nvGrpSpPr>
            <p:cNvPr id="127" name="Google Shape;127;p18"/>
            <p:cNvGrpSpPr/>
            <p:nvPr/>
          </p:nvGrpSpPr>
          <p:grpSpPr>
            <a:xfrm>
              <a:off x="591" y="1618"/>
              <a:ext cx="4766" cy="819"/>
              <a:chOff x="1296" y="672"/>
              <a:chExt cx="3855" cy="630"/>
            </a:xfrm>
          </p:grpSpPr>
          <p:grpSp>
            <p:nvGrpSpPr>
              <p:cNvPr id="128" name="Google Shape;128;p18"/>
              <p:cNvGrpSpPr/>
              <p:nvPr/>
            </p:nvGrpSpPr>
            <p:grpSpPr>
              <a:xfrm>
                <a:off x="1296" y="672"/>
                <a:ext cx="960" cy="630"/>
                <a:chOff x="1341" y="492"/>
                <a:chExt cx="1728" cy="1134"/>
              </a:xfrm>
            </p:grpSpPr>
            <p:cxnSp>
              <p:nvCxnSpPr>
                <p:cNvPr id="129" name="Google Shape;129;p18"/>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130" name="Google Shape;130;p18"/>
                <p:cNvGrpSpPr/>
                <p:nvPr/>
              </p:nvGrpSpPr>
              <p:grpSpPr>
                <a:xfrm>
                  <a:off x="1341" y="492"/>
                  <a:ext cx="1728" cy="564"/>
                  <a:chOff x="1344" y="492"/>
                  <a:chExt cx="1728" cy="564"/>
                </a:xfrm>
              </p:grpSpPr>
              <p:sp>
                <p:nvSpPr>
                  <p:cNvPr id="131" name="Google Shape;131;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6" name="Google Shape;136;p18"/>
                <p:cNvGrpSpPr/>
                <p:nvPr/>
              </p:nvGrpSpPr>
              <p:grpSpPr>
                <a:xfrm flipH="1" rot="10800000">
                  <a:off x="1341" y="1062"/>
                  <a:ext cx="1728" cy="564"/>
                  <a:chOff x="1344" y="492"/>
                  <a:chExt cx="1728" cy="564"/>
                </a:xfrm>
              </p:grpSpPr>
              <p:sp>
                <p:nvSpPr>
                  <p:cNvPr id="137" name="Google Shape;137;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42" name="Google Shape;142;p18"/>
              <p:cNvGrpSpPr/>
              <p:nvPr/>
            </p:nvGrpSpPr>
            <p:grpSpPr>
              <a:xfrm>
                <a:off x="2259" y="672"/>
                <a:ext cx="960" cy="630"/>
                <a:chOff x="1341" y="492"/>
                <a:chExt cx="1728" cy="1134"/>
              </a:xfrm>
            </p:grpSpPr>
            <p:cxnSp>
              <p:nvCxnSpPr>
                <p:cNvPr id="143" name="Google Shape;143;p18"/>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144" name="Google Shape;144;p18"/>
                <p:cNvGrpSpPr/>
                <p:nvPr/>
              </p:nvGrpSpPr>
              <p:grpSpPr>
                <a:xfrm>
                  <a:off x="1341" y="492"/>
                  <a:ext cx="1728" cy="564"/>
                  <a:chOff x="1344" y="492"/>
                  <a:chExt cx="1728" cy="564"/>
                </a:xfrm>
              </p:grpSpPr>
              <p:sp>
                <p:nvSpPr>
                  <p:cNvPr id="145" name="Google Shape;145;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0" name="Google Shape;150;p18"/>
                <p:cNvGrpSpPr/>
                <p:nvPr/>
              </p:nvGrpSpPr>
              <p:grpSpPr>
                <a:xfrm flipH="1" rot="10800000">
                  <a:off x="1341" y="1062"/>
                  <a:ext cx="1728" cy="564"/>
                  <a:chOff x="1344" y="492"/>
                  <a:chExt cx="1728" cy="564"/>
                </a:xfrm>
              </p:grpSpPr>
              <p:sp>
                <p:nvSpPr>
                  <p:cNvPr id="151" name="Google Shape;151;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6" name="Google Shape;156;p18"/>
              <p:cNvGrpSpPr/>
              <p:nvPr/>
            </p:nvGrpSpPr>
            <p:grpSpPr>
              <a:xfrm>
                <a:off x="3228" y="672"/>
                <a:ext cx="960" cy="630"/>
                <a:chOff x="1341" y="492"/>
                <a:chExt cx="1728" cy="1134"/>
              </a:xfrm>
            </p:grpSpPr>
            <p:cxnSp>
              <p:nvCxnSpPr>
                <p:cNvPr id="157" name="Google Shape;157;p18"/>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158" name="Google Shape;158;p18"/>
                <p:cNvGrpSpPr/>
                <p:nvPr/>
              </p:nvGrpSpPr>
              <p:grpSpPr>
                <a:xfrm>
                  <a:off x="1341" y="492"/>
                  <a:ext cx="1728" cy="564"/>
                  <a:chOff x="1344" y="492"/>
                  <a:chExt cx="1728" cy="564"/>
                </a:xfrm>
              </p:grpSpPr>
              <p:sp>
                <p:nvSpPr>
                  <p:cNvPr id="159" name="Google Shape;159;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4" name="Google Shape;164;p18"/>
                <p:cNvGrpSpPr/>
                <p:nvPr/>
              </p:nvGrpSpPr>
              <p:grpSpPr>
                <a:xfrm flipH="1" rot="10800000">
                  <a:off x="1341" y="1062"/>
                  <a:ext cx="1728" cy="564"/>
                  <a:chOff x="1344" y="492"/>
                  <a:chExt cx="1728" cy="564"/>
                </a:xfrm>
              </p:grpSpPr>
              <p:sp>
                <p:nvSpPr>
                  <p:cNvPr id="165" name="Google Shape;165;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70" name="Google Shape;170;p18"/>
              <p:cNvGrpSpPr/>
              <p:nvPr/>
            </p:nvGrpSpPr>
            <p:grpSpPr>
              <a:xfrm>
                <a:off x="4191" y="672"/>
                <a:ext cx="960" cy="630"/>
                <a:chOff x="1341" y="492"/>
                <a:chExt cx="1728" cy="1134"/>
              </a:xfrm>
            </p:grpSpPr>
            <p:cxnSp>
              <p:nvCxnSpPr>
                <p:cNvPr id="171" name="Google Shape;171;p18"/>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172" name="Google Shape;172;p18"/>
                <p:cNvGrpSpPr/>
                <p:nvPr/>
              </p:nvGrpSpPr>
              <p:grpSpPr>
                <a:xfrm>
                  <a:off x="1341" y="492"/>
                  <a:ext cx="1728" cy="564"/>
                  <a:chOff x="1344" y="492"/>
                  <a:chExt cx="1728" cy="564"/>
                </a:xfrm>
              </p:grpSpPr>
              <p:sp>
                <p:nvSpPr>
                  <p:cNvPr id="173" name="Google Shape;173;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8" name="Google Shape;178;p18"/>
                <p:cNvGrpSpPr/>
                <p:nvPr/>
              </p:nvGrpSpPr>
              <p:grpSpPr>
                <a:xfrm flipH="1" rot="10800000">
                  <a:off x="1341" y="1062"/>
                  <a:ext cx="1728" cy="564"/>
                  <a:chOff x="1344" y="492"/>
                  <a:chExt cx="1728" cy="564"/>
                </a:xfrm>
              </p:grpSpPr>
              <p:sp>
                <p:nvSpPr>
                  <p:cNvPr id="179" name="Google Shape;179;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grpSp>
          <p:nvGrpSpPr>
            <p:cNvPr id="184" name="Google Shape;184;p18"/>
            <p:cNvGrpSpPr/>
            <p:nvPr/>
          </p:nvGrpSpPr>
          <p:grpSpPr>
            <a:xfrm>
              <a:off x="5359" y="1952"/>
              <a:ext cx="82" cy="150"/>
              <a:chOff x="2016" y="2138"/>
              <a:chExt cx="323" cy="567"/>
            </a:xfrm>
          </p:grpSpPr>
          <p:cxnSp>
            <p:nvCxnSpPr>
              <p:cNvPr id="185" name="Google Shape;185;p18"/>
              <p:cNvCxnSpPr/>
              <p:nvPr/>
            </p:nvCxnSpPr>
            <p:spPr>
              <a:xfrm>
                <a:off x="2017" y="2423"/>
                <a:ext cx="315" cy="0"/>
              </a:xfrm>
              <a:prstGeom prst="straightConnector1">
                <a:avLst/>
              </a:prstGeom>
              <a:noFill/>
              <a:ln cap="flat" cmpd="sng" w="19050">
                <a:solidFill>
                  <a:srgbClr val="FF3300"/>
                </a:solidFill>
                <a:prstDash val="solid"/>
                <a:round/>
                <a:headEnd len="med" w="med" type="none"/>
                <a:tailEnd len="med" w="med" type="none"/>
              </a:ln>
            </p:spPr>
          </p:cxnSp>
          <p:grpSp>
            <p:nvGrpSpPr>
              <p:cNvPr id="186" name="Google Shape;186;p18"/>
              <p:cNvGrpSpPr/>
              <p:nvPr/>
            </p:nvGrpSpPr>
            <p:grpSpPr>
              <a:xfrm>
                <a:off x="2016" y="2138"/>
                <a:ext cx="323" cy="285"/>
                <a:chOff x="2016" y="2138"/>
                <a:chExt cx="323" cy="285"/>
              </a:xfrm>
            </p:grpSpPr>
            <p:sp>
              <p:nvSpPr>
                <p:cNvPr id="187" name="Google Shape;187;p18"/>
                <p:cNvSpPr/>
                <p:nvPr/>
              </p:nvSpPr>
              <p:spPr>
                <a:xfrm>
                  <a:off x="2016" y="2375"/>
                  <a:ext cx="321" cy="48"/>
                </a:xfrm>
                <a:custGeom>
                  <a:rect b="b" l="l" r="r" t="t"/>
                  <a:pathLst>
                    <a:path extrusionOk="0" h="48" w="321">
                      <a:moveTo>
                        <a:pt x="0" y="48"/>
                      </a:moveTo>
                      <a:cubicBezTo>
                        <a:pt x="53" y="40"/>
                        <a:pt x="268" y="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18"/>
                <p:cNvSpPr/>
                <p:nvPr/>
              </p:nvSpPr>
              <p:spPr>
                <a:xfrm>
                  <a:off x="2016" y="2322"/>
                  <a:ext cx="320" cy="101"/>
                </a:xfrm>
                <a:custGeom>
                  <a:rect b="b" l="l" r="r" t="t"/>
                  <a:pathLst>
                    <a:path extrusionOk="0" h="101" w="320">
                      <a:moveTo>
                        <a:pt x="0" y="101"/>
                      </a:moveTo>
                      <a:cubicBezTo>
                        <a:pt x="53" y="84"/>
                        <a:pt x="267" y="17"/>
                        <a:pt x="320"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18"/>
                <p:cNvSpPr/>
                <p:nvPr/>
              </p:nvSpPr>
              <p:spPr>
                <a:xfrm>
                  <a:off x="2016" y="2264"/>
                  <a:ext cx="321" cy="159"/>
                </a:xfrm>
                <a:custGeom>
                  <a:rect b="b" l="l" r="r" t="t"/>
                  <a:pathLst>
                    <a:path extrusionOk="0" h="159" w="321">
                      <a:moveTo>
                        <a:pt x="0" y="159"/>
                      </a:moveTo>
                      <a:cubicBezTo>
                        <a:pt x="53" y="133"/>
                        <a:pt x="268" y="26"/>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8"/>
                <p:cNvSpPr/>
                <p:nvPr/>
              </p:nvSpPr>
              <p:spPr>
                <a:xfrm>
                  <a:off x="2016" y="2201"/>
                  <a:ext cx="323" cy="222"/>
                </a:xfrm>
                <a:custGeom>
                  <a:rect b="b" l="l" r="r" t="t"/>
                  <a:pathLst>
                    <a:path extrusionOk="0" h="222" w="323">
                      <a:moveTo>
                        <a:pt x="0" y="222"/>
                      </a:moveTo>
                      <a:cubicBezTo>
                        <a:pt x="54" y="185"/>
                        <a:pt x="269" y="37"/>
                        <a:pt x="323"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8"/>
                <p:cNvSpPr/>
                <p:nvPr/>
              </p:nvSpPr>
              <p:spPr>
                <a:xfrm>
                  <a:off x="2016" y="2138"/>
                  <a:ext cx="321" cy="285"/>
                </a:xfrm>
                <a:custGeom>
                  <a:rect b="b" l="l" r="r" t="t"/>
                  <a:pathLst>
                    <a:path extrusionOk="0" h="285" w="321">
                      <a:moveTo>
                        <a:pt x="0" y="285"/>
                      </a:moveTo>
                      <a:cubicBezTo>
                        <a:pt x="54" y="238"/>
                        <a:pt x="268" y="4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2" name="Google Shape;192;p18"/>
              <p:cNvGrpSpPr/>
              <p:nvPr/>
            </p:nvGrpSpPr>
            <p:grpSpPr>
              <a:xfrm flipH="1" rot="10800000">
                <a:off x="2016" y="2420"/>
                <a:ext cx="323" cy="285"/>
                <a:chOff x="2016" y="2138"/>
                <a:chExt cx="323" cy="285"/>
              </a:xfrm>
            </p:grpSpPr>
            <p:sp>
              <p:nvSpPr>
                <p:cNvPr id="193" name="Google Shape;193;p18"/>
                <p:cNvSpPr/>
                <p:nvPr/>
              </p:nvSpPr>
              <p:spPr>
                <a:xfrm>
                  <a:off x="2016" y="2375"/>
                  <a:ext cx="321" cy="48"/>
                </a:xfrm>
                <a:custGeom>
                  <a:rect b="b" l="l" r="r" t="t"/>
                  <a:pathLst>
                    <a:path extrusionOk="0" h="48" w="321">
                      <a:moveTo>
                        <a:pt x="0" y="48"/>
                      </a:moveTo>
                      <a:cubicBezTo>
                        <a:pt x="53" y="40"/>
                        <a:pt x="268" y="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18"/>
                <p:cNvSpPr/>
                <p:nvPr/>
              </p:nvSpPr>
              <p:spPr>
                <a:xfrm>
                  <a:off x="2016" y="2322"/>
                  <a:ext cx="320" cy="101"/>
                </a:xfrm>
                <a:custGeom>
                  <a:rect b="b" l="l" r="r" t="t"/>
                  <a:pathLst>
                    <a:path extrusionOk="0" h="101" w="320">
                      <a:moveTo>
                        <a:pt x="0" y="101"/>
                      </a:moveTo>
                      <a:cubicBezTo>
                        <a:pt x="53" y="84"/>
                        <a:pt x="267" y="17"/>
                        <a:pt x="320"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18"/>
                <p:cNvSpPr/>
                <p:nvPr/>
              </p:nvSpPr>
              <p:spPr>
                <a:xfrm>
                  <a:off x="2016" y="2264"/>
                  <a:ext cx="321" cy="159"/>
                </a:xfrm>
                <a:custGeom>
                  <a:rect b="b" l="l" r="r" t="t"/>
                  <a:pathLst>
                    <a:path extrusionOk="0" h="159" w="321">
                      <a:moveTo>
                        <a:pt x="0" y="159"/>
                      </a:moveTo>
                      <a:cubicBezTo>
                        <a:pt x="53" y="133"/>
                        <a:pt x="268" y="26"/>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18"/>
                <p:cNvSpPr/>
                <p:nvPr/>
              </p:nvSpPr>
              <p:spPr>
                <a:xfrm>
                  <a:off x="2016" y="2201"/>
                  <a:ext cx="323" cy="222"/>
                </a:xfrm>
                <a:custGeom>
                  <a:rect b="b" l="l" r="r" t="t"/>
                  <a:pathLst>
                    <a:path extrusionOk="0" h="222" w="323">
                      <a:moveTo>
                        <a:pt x="0" y="222"/>
                      </a:moveTo>
                      <a:cubicBezTo>
                        <a:pt x="54" y="185"/>
                        <a:pt x="269" y="37"/>
                        <a:pt x="323"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8"/>
                <p:cNvSpPr/>
                <p:nvPr/>
              </p:nvSpPr>
              <p:spPr>
                <a:xfrm>
                  <a:off x="2016" y="2138"/>
                  <a:ext cx="321" cy="285"/>
                </a:xfrm>
                <a:custGeom>
                  <a:rect b="b" l="l" r="r" t="t"/>
                  <a:pathLst>
                    <a:path extrusionOk="0" h="285" w="321">
                      <a:moveTo>
                        <a:pt x="0" y="285"/>
                      </a:moveTo>
                      <a:cubicBezTo>
                        <a:pt x="54" y="238"/>
                        <a:pt x="268" y="4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grpSp>
        <p:nvGrpSpPr>
          <p:cNvPr id="198" name="Google Shape;198;p18"/>
          <p:cNvGrpSpPr/>
          <p:nvPr/>
        </p:nvGrpSpPr>
        <p:grpSpPr>
          <a:xfrm>
            <a:off x="709613" y="1657350"/>
            <a:ext cx="228600" cy="1476375"/>
            <a:chOff x="1152" y="1968"/>
            <a:chExt cx="240" cy="930"/>
          </a:xfrm>
        </p:grpSpPr>
        <p:sp>
          <p:nvSpPr>
            <p:cNvPr id="199" name="Google Shape;199;p18"/>
            <p:cNvSpPr/>
            <p:nvPr/>
          </p:nvSpPr>
          <p:spPr>
            <a:xfrm>
              <a:off x="1152" y="1968"/>
              <a:ext cx="240" cy="9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00" name="Google Shape;200;p18"/>
            <p:cNvCxnSpPr/>
            <p:nvPr/>
          </p:nvCxnSpPr>
          <p:spPr>
            <a:xfrm>
              <a:off x="1392" y="1968"/>
              <a:ext cx="0" cy="930"/>
            </a:xfrm>
            <a:prstGeom prst="straightConnector1">
              <a:avLst/>
            </a:prstGeom>
            <a:noFill/>
            <a:ln cap="flat" cmpd="sng" w="28575">
              <a:solidFill>
                <a:srgbClr val="FF3300"/>
              </a:solidFill>
              <a:prstDash val="solid"/>
              <a:round/>
              <a:headEnd len="med" w="med" type="none"/>
              <a:tailEnd len="med" w="med" type="none"/>
            </a:ln>
          </p:spPr>
        </p:cxnSp>
      </p:grpSp>
      <p:sp>
        <p:nvSpPr>
          <p:cNvPr id="201" name="Google Shape;201;p18"/>
          <p:cNvSpPr txBox="1"/>
          <p:nvPr/>
        </p:nvSpPr>
        <p:spPr>
          <a:xfrm>
            <a:off x="138113" y="2003425"/>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Q</a:t>
            </a:r>
            <a:endParaRPr/>
          </a:p>
        </p:txBody>
      </p:sp>
      <p:sp>
        <p:nvSpPr>
          <p:cNvPr id="202" name="Google Shape;202;p18"/>
          <p:cNvSpPr txBox="1"/>
          <p:nvPr/>
        </p:nvSpPr>
        <p:spPr>
          <a:xfrm>
            <a:off x="8577263" y="2247900"/>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P</a:t>
            </a:r>
            <a:endParaRPr/>
          </a:p>
        </p:txBody>
      </p:sp>
      <p:cxnSp>
        <p:nvCxnSpPr>
          <p:cNvPr id="203" name="Google Shape;203;p18"/>
          <p:cNvCxnSpPr/>
          <p:nvPr/>
        </p:nvCxnSpPr>
        <p:spPr>
          <a:xfrm rot="10800000">
            <a:off x="6953250" y="1466850"/>
            <a:ext cx="1905000" cy="0"/>
          </a:xfrm>
          <a:prstGeom prst="straightConnector1">
            <a:avLst/>
          </a:prstGeom>
          <a:noFill/>
          <a:ln cap="flat" cmpd="sng" w="38100">
            <a:solidFill>
              <a:srgbClr val="009900"/>
            </a:solidFill>
            <a:prstDash val="solid"/>
            <a:round/>
            <a:headEnd len="med" w="med" type="none"/>
            <a:tailEnd len="med" w="med" type="triangle"/>
          </a:ln>
        </p:spPr>
      </p:cxnSp>
      <p:sp>
        <p:nvSpPr>
          <p:cNvPr id="204" name="Google Shape;204;p18"/>
          <p:cNvSpPr txBox="1"/>
          <p:nvPr/>
        </p:nvSpPr>
        <p:spPr>
          <a:xfrm>
            <a:off x="7181850" y="838200"/>
            <a:ext cx="1412875"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009900"/>
                </a:solidFill>
                <a:latin typeface="Times New Roman"/>
                <a:ea typeface="Times New Roman"/>
                <a:cs typeface="Times New Roman"/>
                <a:sym typeface="Times New Roman"/>
              </a:rPr>
              <a:t>Sóng tới</a:t>
            </a:r>
            <a:endParaRPr/>
          </a:p>
        </p:txBody>
      </p:sp>
      <p:cxnSp>
        <p:nvCxnSpPr>
          <p:cNvPr id="205" name="Google Shape;205;p18"/>
          <p:cNvCxnSpPr/>
          <p:nvPr/>
        </p:nvCxnSpPr>
        <p:spPr>
          <a:xfrm rot="10800000">
            <a:off x="990600" y="1466850"/>
            <a:ext cx="2362200" cy="0"/>
          </a:xfrm>
          <a:prstGeom prst="straightConnector1">
            <a:avLst/>
          </a:prstGeom>
          <a:noFill/>
          <a:ln cap="flat" cmpd="sng" w="38100">
            <a:solidFill>
              <a:srgbClr val="009900"/>
            </a:solidFill>
            <a:prstDash val="solid"/>
            <a:round/>
            <a:headEnd len="med" w="med" type="triangle"/>
            <a:tailEnd len="sm" w="sm" type="none"/>
          </a:ln>
        </p:spPr>
      </p:cxnSp>
      <p:sp>
        <p:nvSpPr>
          <p:cNvPr id="206" name="Google Shape;206;p18"/>
          <p:cNvSpPr txBox="1"/>
          <p:nvPr/>
        </p:nvSpPr>
        <p:spPr>
          <a:xfrm>
            <a:off x="914400" y="838200"/>
            <a:ext cx="22225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009900"/>
                </a:solidFill>
                <a:latin typeface="Times New Roman"/>
                <a:ea typeface="Times New Roman"/>
                <a:cs typeface="Times New Roman"/>
                <a:sym typeface="Times New Roman"/>
              </a:rPr>
              <a:t>Sóng phản xạ</a:t>
            </a:r>
            <a:endParaRPr/>
          </a:p>
        </p:txBody>
      </p:sp>
      <p:pic>
        <p:nvPicPr>
          <p:cNvPr id="207" name="Google Shape;207;p18"/>
          <p:cNvPicPr preferRelativeResize="0"/>
          <p:nvPr/>
        </p:nvPicPr>
        <p:blipFill rotWithShape="1">
          <a:blip r:embed="rId3">
            <a:alphaModFix/>
          </a:blip>
          <a:srcRect b="0" l="0" r="0" t="0"/>
          <a:stretch/>
        </p:blipFill>
        <p:spPr>
          <a:xfrm>
            <a:off x="228600" y="3589338"/>
            <a:ext cx="8724900" cy="1466850"/>
          </a:xfrm>
          <a:prstGeom prst="rect">
            <a:avLst/>
          </a:prstGeom>
          <a:noFill/>
          <a:ln>
            <a:noFill/>
          </a:ln>
        </p:spPr>
      </p:pic>
      <p:sp>
        <p:nvSpPr>
          <p:cNvPr id="208" name="Google Shape;208;p18"/>
          <p:cNvSpPr txBox="1"/>
          <p:nvPr/>
        </p:nvSpPr>
        <p:spPr>
          <a:xfrm>
            <a:off x="1123950" y="235743"/>
            <a:ext cx="7239000"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800080"/>
                </a:solidFill>
                <a:latin typeface="Times New Roman"/>
                <a:ea typeface="Times New Roman"/>
                <a:cs typeface="Times New Roman"/>
                <a:sym typeface="Times New Roman"/>
              </a:rPr>
              <a:t> </a:t>
            </a:r>
            <a:r>
              <a:rPr b="1" lang="en-US" sz="3200">
                <a:solidFill>
                  <a:srgbClr val="0000FF"/>
                </a:solidFill>
                <a:latin typeface="Times New Roman"/>
                <a:ea typeface="Times New Roman"/>
                <a:cs typeface="Times New Roman"/>
                <a:sym typeface="Times New Roman"/>
              </a:rPr>
              <a:t>Quan sát hiện tượng sóng dừng</a:t>
            </a:r>
            <a:endParaRPr/>
          </a:p>
        </p:txBody>
      </p:sp>
      <p:sp>
        <p:nvSpPr>
          <p:cNvPr id="209" name="Google Shape;209;p18"/>
          <p:cNvSpPr/>
          <p:nvPr/>
        </p:nvSpPr>
        <p:spPr>
          <a:xfrm>
            <a:off x="4152900" y="3400425"/>
            <a:ext cx="1600200" cy="30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0" name="Google Shape;210;p18"/>
          <p:cNvGrpSpPr/>
          <p:nvPr/>
        </p:nvGrpSpPr>
        <p:grpSpPr>
          <a:xfrm>
            <a:off x="933450" y="1819275"/>
            <a:ext cx="7620000" cy="3524250"/>
            <a:chOff x="588" y="1572"/>
            <a:chExt cx="4800" cy="2448"/>
          </a:xfrm>
        </p:grpSpPr>
        <p:cxnSp>
          <p:nvCxnSpPr>
            <p:cNvPr id="211" name="Google Shape;211;p18"/>
            <p:cNvCxnSpPr/>
            <p:nvPr/>
          </p:nvCxnSpPr>
          <p:spPr>
            <a:xfrm>
              <a:off x="588" y="1572"/>
              <a:ext cx="0" cy="2448"/>
            </a:xfrm>
            <a:prstGeom prst="straightConnector1">
              <a:avLst/>
            </a:prstGeom>
            <a:noFill/>
            <a:ln cap="flat" cmpd="sng" w="19050">
              <a:solidFill>
                <a:srgbClr val="800080"/>
              </a:solidFill>
              <a:prstDash val="solid"/>
              <a:round/>
              <a:headEnd len="med" w="med" type="none"/>
              <a:tailEnd len="med" w="med" type="none"/>
            </a:ln>
          </p:spPr>
        </p:cxnSp>
        <p:cxnSp>
          <p:nvCxnSpPr>
            <p:cNvPr id="212" name="Google Shape;212;p18"/>
            <p:cNvCxnSpPr/>
            <p:nvPr/>
          </p:nvCxnSpPr>
          <p:spPr>
            <a:xfrm>
              <a:off x="1788" y="1572"/>
              <a:ext cx="0" cy="2448"/>
            </a:xfrm>
            <a:prstGeom prst="straightConnector1">
              <a:avLst/>
            </a:prstGeom>
            <a:noFill/>
            <a:ln cap="flat" cmpd="sng" w="19050">
              <a:solidFill>
                <a:srgbClr val="800080"/>
              </a:solidFill>
              <a:prstDash val="solid"/>
              <a:round/>
              <a:headEnd len="med" w="med" type="none"/>
              <a:tailEnd len="med" w="med" type="none"/>
            </a:ln>
          </p:spPr>
        </p:cxnSp>
        <p:cxnSp>
          <p:nvCxnSpPr>
            <p:cNvPr id="213" name="Google Shape;213;p18"/>
            <p:cNvCxnSpPr/>
            <p:nvPr/>
          </p:nvCxnSpPr>
          <p:spPr>
            <a:xfrm>
              <a:off x="2988" y="1572"/>
              <a:ext cx="0" cy="2448"/>
            </a:xfrm>
            <a:prstGeom prst="straightConnector1">
              <a:avLst/>
            </a:prstGeom>
            <a:noFill/>
            <a:ln cap="flat" cmpd="sng" w="19050">
              <a:solidFill>
                <a:srgbClr val="800080"/>
              </a:solidFill>
              <a:prstDash val="solid"/>
              <a:round/>
              <a:headEnd len="med" w="med" type="none"/>
              <a:tailEnd len="med" w="med" type="none"/>
            </a:ln>
          </p:spPr>
        </p:cxnSp>
        <p:cxnSp>
          <p:nvCxnSpPr>
            <p:cNvPr id="214" name="Google Shape;214;p18"/>
            <p:cNvCxnSpPr/>
            <p:nvPr/>
          </p:nvCxnSpPr>
          <p:spPr>
            <a:xfrm>
              <a:off x="4188" y="1572"/>
              <a:ext cx="0" cy="2448"/>
            </a:xfrm>
            <a:prstGeom prst="straightConnector1">
              <a:avLst/>
            </a:prstGeom>
            <a:noFill/>
            <a:ln cap="flat" cmpd="sng" w="19050">
              <a:solidFill>
                <a:srgbClr val="800080"/>
              </a:solidFill>
              <a:prstDash val="solid"/>
              <a:round/>
              <a:headEnd len="med" w="med" type="none"/>
              <a:tailEnd len="med" w="med" type="none"/>
            </a:ln>
          </p:spPr>
        </p:cxnSp>
        <p:cxnSp>
          <p:nvCxnSpPr>
            <p:cNvPr id="215" name="Google Shape;215;p18"/>
            <p:cNvCxnSpPr/>
            <p:nvPr/>
          </p:nvCxnSpPr>
          <p:spPr>
            <a:xfrm>
              <a:off x="5388" y="1572"/>
              <a:ext cx="0" cy="2448"/>
            </a:xfrm>
            <a:prstGeom prst="straightConnector1">
              <a:avLst/>
            </a:prstGeom>
            <a:noFill/>
            <a:ln cap="flat" cmpd="sng" w="19050">
              <a:solidFill>
                <a:srgbClr val="800080"/>
              </a:solidFill>
              <a:prstDash val="solid"/>
              <a:round/>
              <a:headEnd len="med" w="med" type="none"/>
              <a:tailEnd len="med" w="med" type="none"/>
            </a:ln>
          </p:spPr>
        </p:cxnSp>
      </p:grpSp>
      <p:sp>
        <p:nvSpPr>
          <p:cNvPr id="216" name="Google Shape;216;p18"/>
          <p:cNvSpPr txBox="1"/>
          <p:nvPr/>
        </p:nvSpPr>
        <p:spPr>
          <a:xfrm>
            <a:off x="76200" y="3997325"/>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Q</a:t>
            </a:r>
            <a:endParaRPr/>
          </a:p>
        </p:txBody>
      </p:sp>
      <p:sp>
        <p:nvSpPr>
          <p:cNvPr id="217" name="Google Shape;217;p18"/>
          <p:cNvSpPr txBox="1"/>
          <p:nvPr/>
        </p:nvSpPr>
        <p:spPr>
          <a:xfrm>
            <a:off x="8577263" y="4032250"/>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P</a:t>
            </a:r>
            <a:endParaRPr/>
          </a:p>
        </p:txBody>
      </p:sp>
      <p:grpSp>
        <p:nvGrpSpPr>
          <p:cNvPr id="218" name="Google Shape;218;p18"/>
          <p:cNvGrpSpPr/>
          <p:nvPr/>
        </p:nvGrpSpPr>
        <p:grpSpPr>
          <a:xfrm>
            <a:off x="614363" y="3736975"/>
            <a:ext cx="260350" cy="1311275"/>
            <a:chOff x="1044" y="2736"/>
            <a:chExt cx="156" cy="1090"/>
          </a:xfrm>
        </p:grpSpPr>
        <p:sp>
          <p:nvSpPr>
            <p:cNvPr id="219" name="Google Shape;219;p18"/>
            <p:cNvSpPr/>
            <p:nvPr/>
          </p:nvSpPr>
          <p:spPr>
            <a:xfrm>
              <a:off x="1044" y="2736"/>
              <a:ext cx="156" cy="10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20" name="Google Shape;220;p18"/>
            <p:cNvCxnSpPr/>
            <p:nvPr/>
          </p:nvCxnSpPr>
          <p:spPr>
            <a:xfrm>
              <a:off x="1200" y="2753"/>
              <a:ext cx="0" cy="1056"/>
            </a:xfrm>
            <a:prstGeom prst="straightConnector1">
              <a:avLst/>
            </a:prstGeom>
            <a:noFill/>
            <a:ln cap="flat" cmpd="sng" w="28575">
              <a:solidFill>
                <a:schemeClr val="dk1"/>
              </a:solidFill>
              <a:prstDash val="solid"/>
              <a:round/>
              <a:headEnd len="med" w="med" type="none"/>
              <a:tailEnd len="med" w="med" type="none"/>
            </a:ln>
          </p:spPr>
        </p:cxnSp>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19"/>
          <p:cNvGrpSpPr/>
          <p:nvPr/>
        </p:nvGrpSpPr>
        <p:grpSpPr>
          <a:xfrm>
            <a:off x="917575" y="1730375"/>
            <a:ext cx="7566025" cy="1300163"/>
            <a:chOff x="602" y="1618"/>
            <a:chExt cx="4886" cy="819"/>
          </a:xfrm>
        </p:grpSpPr>
        <p:grpSp>
          <p:nvGrpSpPr>
            <p:cNvPr id="227" name="Google Shape;227;p19"/>
            <p:cNvGrpSpPr/>
            <p:nvPr/>
          </p:nvGrpSpPr>
          <p:grpSpPr>
            <a:xfrm>
              <a:off x="602" y="1618"/>
              <a:ext cx="4761" cy="819"/>
              <a:chOff x="1341" y="492"/>
              <a:chExt cx="1728" cy="1134"/>
            </a:xfrm>
          </p:grpSpPr>
          <p:cxnSp>
            <p:nvCxnSpPr>
              <p:cNvPr id="228" name="Google Shape;228;p19"/>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229" name="Google Shape;229;p19"/>
              <p:cNvGrpSpPr/>
              <p:nvPr/>
            </p:nvGrpSpPr>
            <p:grpSpPr>
              <a:xfrm>
                <a:off x="1341" y="492"/>
                <a:ext cx="1728" cy="564"/>
                <a:chOff x="1344" y="492"/>
                <a:chExt cx="1728" cy="564"/>
              </a:xfrm>
            </p:grpSpPr>
            <p:sp>
              <p:nvSpPr>
                <p:cNvPr id="230" name="Google Shape;230;p19"/>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19"/>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19"/>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9"/>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9"/>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5" name="Google Shape;235;p19"/>
              <p:cNvGrpSpPr/>
              <p:nvPr/>
            </p:nvGrpSpPr>
            <p:grpSpPr>
              <a:xfrm flipH="1" rot="10800000">
                <a:off x="1341" y="1062"/>
                <a:ext cx="1728" cy="564"/>
                <a:chOff x="1344" y="492"/>
                <a:chExt cx="1728" cy="564"/>
              </a:xfrm>
            </p:grpSpPr>
            <p:sp>
              <p:nvSpPr>
                <p:cNvPr id="236" name="Google Shape;236;p19"/>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19"/>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19"/>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19"/>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19"/>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41" name="Google Shape;241;p19"/>
            <p:cNvGrpSpPr/>
            <p:nvPr/>
          </p:nvGrpSpPr>
          <p:grpSpPr>
            <a:xfrm>
              <a:off x="5354" y="1982"/>
              <a:ext cx="134" cy="90"/>
              <a:chOff x="2016" y="2138"/>
              <a:chExt cx="323" cy="567"/>
            </a:xfrm>
          </p:grpSpPr>
          <p:cxnSp>
            <p:nvCxnSpPr>
              <p:cNvPr id="242" name="Google Shape;242;p19"/>
              <p:cNvCxnSpPr/>
              <p:nvPr/>
            </p:nvCxnSpPr>
            <p:spPr>
              <a:xfrm>
                <a:off x="2017" y="2423"/>
                <a:ext cx="315" cy="0"/>
              </a:xfrm>
              <a:prstGeom prst="straightConnector1">
                <a:avLst/>
              </a:prstGeom>
              <a:noFill/>
              <a:ln cap="flat" cmpd="sng" w="19050">
                <a:solidFill>
                  <a:srgbClr val="FF3300"/>
                </a:solidFill>
                <a:prstDash val="solid"/>
                <a:round/>
                <a:headEnd len="med" w="med" type="none"/>
                <a:tailEnd len="med" w="med" type="none"/>
              </a:ln>
            </p:spPr>
          </p:cxnSp>
          <p:grpSp>
            <p:nvGrpSpPr>
              <p:cNvPr id="243" name="Google Shape;243;p19"/>
              <p:cNvGrpSpPr/>
              <p:nvPr/>
            </p:nvGrpSpPr>
            <p:grpSpPr>
              <a:xfrm>
                <a:off x="2016" y="2138"/>
                <a:ext cx="323" cy="285"/>
                <a:chOff x="2016" y="2138"/>
                <a:chExt cx="323" cy="285"/>
              </a:xfrm>
            </p:grpSpPr>
            <p:sp>
              <p:nvSpPr>
                <p:cNvPr id="244" name="Google Shape;244;p19"/>
                <p:cNvSpPr/>
                <p:nvPr/>
              </p:nvSpPr>
              <p:spPr>
                <a:xfrm>
                  <a:off x="2016" y="2375"/>
                  <a:ext cx="321" cy="48"/>
                </a:xfrm>
                <a:custGeom>
                  <a:rect b="b" l="l" r="r" t="t"/>
                  <a:pathLst>
                    <a:path extrusionOk="0" h="48" w="321">
                      <a:moveTo>
                        <a:pt x="0" y="48"/>
                      </a:moveTo>
                      <a:cubicBezTo>
                        <a:pt x="53" y="40"/>
                        <a:pt x="268" y="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9"/>
                <p:cNvSpPr/>
                <p:nvPr/>
              </p:nvSpPr>
              <p:spPr>
                <a:xfrm>
                  <a:off x="2016" y="2322"/>
                  <a:ext cx="320" cy="101"/>
                </a:xfrm>
                <a:custGeom>
                  <a:rect b="b" l="l" r="r" t="t"/>
                  <a:pathLst>
                    <a:path extrusionOk="0" h="101" w="320">
                      <a:moveTo>
                        <a:pt x="0" y="101"/>
                      </a:moveTo>
                      <a:cubicBezTo>
                        <a:pt x="53" y="84"/>
                        <a:pt x="267" y="17"/>
                        <a:pt x="320"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9"/>
                <p:cNvSpPr/>
                <p:nvPr/>
              </p:nvSpPr>
              <p:spPr>
                <a:xfrm>
                  <a:off x="2016" y="2264"/>
                  <a:ext cx="321" cy="159"/>
                </a:xfrm>
                <a:custGeom>
                  <a:rect b="b" l="l" r="r" t="t"/>
                  <a:pathLst>
                    <a:path extrusionOk="0" h="159" w="321">
                      <a:moveTo>
                        <a:pt x="0" y="159"/>
                      </a:moveTo>
                      <a:cubicBezTo>
                        <a:pt x="53" y="133"/>
                        <a:pt x="268" y="26"/>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9"/>
                <p:cNvSpPr/>
                <p:nvPr/>
              </p:nvSpPr>
              <p:spPr>
                <a:xfrm>
                  <a:off x="2016" y="2201"/>
                  <a:ext cx="323" cy="222"/>
                </a:xfrm>
                <a:custGeom>
                  <a:rect b="b" l="l" r="r" t="t"/>
                  <a:pathLst>
                    <a:path extrusionOk="0" h="222" w="323">
                      <a:moveTo>
                        <a:pt x="0" y="222"/>
                      </a:moveTo>
                      <a:cubicBezTo>
                        <a:pt x="54" y="185"/>
                        <a:pt x="269" y="37"/>
                        <a:pt x="323"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9"/>
                <p:cNvSpPr/>
                <p:nvPr/>
              </p:nvSpPr>
              <p:spPr>
                <a:xfrm>
                  <a:off x="2016" y="2138"/>
                  <a:ext cx="321" cy="285"/>
                </a:xfrm>
                <a:custGeom>
                  <a:rect b="b" l="l" r="r" t="t"/>
                  <a:pathLst>
                    <a:path extrusionOk="0" h="285" w="321">
                      <a:moveTo>
                        <a:pt x="0" y="285"/>
                      </a:moveTo>
                      <a:cubicBezTo>
                        <a:pt x="54" y="238"/>
                        <a:pt x="268" y="4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9" name="Google Shape;249;p19"/>
              <p:cNvGrpSpPr/>
              <p:nvPr/>
            </p:nvGrpSpPr>
            <p:grpSpPr>
              <a:xfrm flipH="1" rot="10800000">
                <a:off x="2016" y="2420"/>
                <a:ext cx="323" cy="285"/>
                <a:chOff x="2016" y="2138"/>
                <a:chExt cx="323" cy="285"/>
              </a:xfrm>
            </p:grpSpPr>
            <p:sp>
              <p:nvSpPr>
                <p:cNvPr id="250" name="Google Shape;250;p19"/>
                <p:cNvSpPr/>
                <p:nvPr/>
              </p:nvSpPr>
              <p:spPr>
                <a:xfrm>
                  <a:off x="2016" y="2375"/>
                  <a:ext cx="321" cy="48"/>
                </a:xfrm>
                <a:custGeom>
                  <a:rect b="b" l="l" r="r" t="t"/>
                  <a:pathLst>
                    <a:path extrusionOk="0" h="48" w="321">
                      <a:moveTo>
                        <a:pt x="0" y="48"/>
                      </a:moveTo>
                      <a:cubicBezTo>
                        <a:pt x="53" y="40"/>
                        <a:pt x="268" y="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9"/>
                <p:cNvSpPr/>
                <p:nvPr/>
              </p:nvSpPr>
              <p:spPr>
                <a:xfrm>
                  <a:off x="2016" y="2322"/>
                  <a:ext cx="320" cy="101"/>
                </a:xfrm>
                <a:custGeom>
                  <a:rect b="b" l="l" r="r" t="t"/>
                  <a:pathLst>
                    <a:path extrusionOk="0" h="101" w="320">
                      <a:moveTo>
                        <a:pt x="0" y="101"/>
                      </a:moveTo>
                      <a:cubicBezTo>
                        <a:pt x="53" y="84"/>
                        <a:pt x="267" y="17"/>
                        <a:pt x="320"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9"/>
                <p:cNvSpPr/>
                <p:nvPr/>
              </p:nvSpPr>
              <p:spPr>
                <a:xfrm>
                  <a:off x="2016" y="2264"/>
                  <a:ext cx="321" cy="159"/>
                </a:xfrm>
                <a:custGeom>
                  <a:rect b="b" l="l" r="r" t="t"/>
                  <a:pathLst>
                    <a:path extrusionOk="0" h="159" w="321">
                      <a:moveTo>
                        <a:pt x="0" y="159"/>
                      </a:moveTo>
                      <a:cubicBezTo>
                        <a:pt x="53" y="133"/>
                        <a:pt x="268" y="26"/>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19"/>
                <p:cNvSpPr/>
                <p:nvPr/>
              </p:nvSpPr>
              <p:spPr>
                <a:xfrm>
                  <a:off x="2016" y="2201"/>
                  <a:ext cx="323" cy="222"/>
                </a:xfrm>
                <a:custGeom>
                  <a:rect b="b" l="l" r="r" t="t"/>
                  <a:pathLst>
                    <a:path extrusionOk="0" h="222" w="323">
                      <a:moveTo>
                        <a:pt x="0" y="222"/>
                      </a:moveTo>
                      <a:cubicBezTo>
                        <a:pt x="54" y="185"/>
                        <a:pt x="269" y="37"/>
                        <a:pt x="323"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9"/>
                <p:cNvSpPr/>
                <p:nvPr/>
              </p:nvSpPr>
              <p:spPr>
                <a:xfrm>
                  <a:off x="2016" y="2138"/>
                  <a:ext cx="321" cy="285"/>
                </a:xfrm>
                <a:custGeom>
                  <a:rect b="b" l="l" r="r" t="t"/>
                  <a:pathLst>
                    <a:path extrusionOk="0" h="285" w="321">
                      <a:moveTo>
                        <a:pt x="0" y="285"/>
                      </a:moveTo>
                      <a:cubicBezTo>
                        <a:pt x="54" y="238"/>
                        <a:pt x="268" y="4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grpSp>
        <p:nvGrpSpPr>
          <p:cNvPr id="255" name="Google Shape;255;p19"/>
          <p:cNvGrpSpPr/>
          <p:nvPr/>
        </p:nvGrpSpPr>
        <p:grpSpPr>
          <a:xfrm>
            <a:off x="608013" y="1641475"/>
            <a:ext cx="292100" cy="1476375"/>
            <a:chOff x="1152" y="1968"/>
            <a:chExt cx="240" cy="930"/>
          </a:xfrm>
        </p:grpSpPr>
        <p:sp>
          <p:nvSpPr>
            <p:cNvPr id="256" name="Google Shape;256;p19"/>
            <p:cNvSpPr/>
            <p:nvPr/>
          </p:nvSpPr>
          <p:spPr>
            <a:xfrm>
              <a:off x="1152" y="1968"/>
              <a:ext cx="240" cy="9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57" name="Google Shape;257;p19"/>
            <p:cNvCxnSpPr/>
            <p:nvPr/>
          </p:nvCxnSpPr>
          <p:spPr>
            <a:xfrm>
              <a:off x="1392" y="1968"/>
              <a:ext cx="0" cy="930"/>
            </a:xfrm>
            <a:prstGeom prst="straightConnector1">
              <a:avLst/>
            </a:prstGeom>
            <a:noFill/>
            <a:ln cap="flat" cmpd="sng" w="28575">
              <a:solidFill>
                <a:schemeClr val="dk1"/>
              </a:solidFill>
              <a:prstDash val="solid"/>
              <a:round/>
              <a:headEnd len="med" w="med" type="none"/>
              <a:tailEnd len="med" w="med" type="none"/>
            </a:ln>
          </p:spPr>
        </p:cxnSp>
      </p:grpSp>
      <p:sp>
        <p:nvSpPr>
          <p:cNvPr id="258" name="Google Shape;258;p19"/>
          <p:cNvSpPr txBox="1"/>
          <p:nvPr/>
        </p:nvSpPr>
        <p:spPr>
          <a:xfrm>
            <a:off x="23813" y="1987550"/>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Q</a:t>
            </a:r>
            <a:endParaRPr/>
          </a:p>
        </p:txBody>
      </p:sp>
      <p:sp>
        <p:nvSpPr>
          <p:cNvPr id="259" name="Google Shape;259;p19"/>
          <p:cNvSpPr txBox="1"/>
          <p:nvPr/>
        </p:nvSpPr>
        <p:spPr>
          <a:xfrm>
            <a:off x="8272463" y="2384425"/>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P</a:t>
            </a:r>
            <a:endParaRPr/>
          </a:p>
        </p:txBody>
      </p:sp>
      <p:grpSp>
        <p:nvGrpSpPr>
          <p:cNvPr id="260" name="Google Shape;260;p19"/>
          <p:cNvGrpSpPr/>
          <p:nvPr/>
        </p:nvGrpSpPr>
        <p:grpSpPr>
          <a:xfrm>
            <a:off x="6248400" y="971550"/>
            <a:ext cx="1905000" cy="628650"/>
            <a:chOff x="4320" y="360"/>
            <a:chExt cx="1200" cy="396"/>
          </a:xfrm>
        </p:grpSpPr>
        <p:cxnSp>
          <p:nvCxnSpPr>
            <p:cNvPr id="261" name="Google Shape;261;p19"/>
            <p:cNvCxnSpPr/>
            <p:nvPr/>
          </p:nvCxnSpPr>
          <p:spPr>
            <a:xfrm rot="10800000">
              <a:off x="4320" y="756"/>
              <a:ext cx="1200" cy="0"/>
            </a:xfrm>
            <a:prstGeom prst="straightConnector1">
              <a:avLst/>
            </a:prstGeom>
            <a:noFill/>
            <a:ln cap="flat" cmpd="sng" w="38100">
              <a:solidFill>
                <a:srgbClr val="009900"/>
              </a:solidFill>
              <a:prstDash val="solid"/>
              <a:round/>
              <a:headEnd len="med" w="med" type="none"/>
              <a:tailEnd len="med" w="med" type="triangle"/>
            </a:ln>
          </p:spPr>
        </p:cxnSp>
        <p:sp>
          <p:nvSpPr>
            <p:cNvPr id="262" name="Google Shape;262;p19"/>
            <p:cNvSpPr txBox="1"/>
            <p:nvPr/>
          </p:nvSpPr>
          <p:spPr>
            <a:xfrm>
              <a:off x="4464" y="360"/>
              <a:ext cx="890"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009900"/>
                  </a:solidFill>
                  <a:latin typeface="Times New Roman"/>
                  <a:ea typeface="Times New Roman"/>
                  <a:cs typeface="Times New Roman"/>
                  <a:sym typeface="Times New Roman"/>
                </a:rPr>
                <a:t>Sóng tới</a:t>
              </a:r>
              <a:endParaRPr/>
            </a:p>
          </p:txBody>
        </p:sp>
      </p:grpSp>
      <p:grpSp>
        <p:nvGrpSpPr>
          <p:cNvPr id="263" name="Google Shape;263;p19"/>
          <p:cNvGrpSpPr/>
          <p:nvPr/>
        </p:nvGrpSpPr>
        <p:grpSpPr>
          <a:xfrm>
            <a:off x="914400" y="971550"/>
            <a:ext cx="2438400" cy="628650"/>
            <a:chOff x="576" y="396"/>
            <a:chExt cx="1536" cy="396"/>
          </a:xfrm>
        </p:grpSpPr>
        <p:cxnSp>
          <p:nvCxnSpPr>
            <p:cNvPr id="264" name="Google Shape;264;p19"/>
            <p:cNvCxnSpPr/>
            <p:nvPr/>
          </p:nvCxnSpPr>
          <p:spPr>
            <a:xfrm rot="10800000">
              <a:off x="624" y="792"/>
              <a:ext cx="1488" cy="0"/>
            </a:xfrm>
            <a:prstGeom prst="straightConnector1">
              <a:avLst/>
            </a:prstGeom>
            <a:noFill/>
            <a:ln cap="flat" cmpd="sng" w="38100">
              <a:solidFill>
                <a:srgbClr val="009900"/>
              </a:solidFill>
              <a:prstDash val="solid"/>
              <a:round/>
              <a:headEnd len="med" w="med" type="triangle"/>
              <a:tailEnd len="sm" w="sm" type="none"/>
            </a:ln>
          </p:spPr>
        </p:cxnSp>
        <p:sp>
          <p:nvSpPr>
            <p:cNvPr id="265" name="Google Shape;265;p19"/>
            <p:cNvSpPr txBox="1"/>
            <p:nvPr/>
          </p:nvSpPr>
          <p:spPr>
            <a:xfrm>
              <a:off x="576" y="396"/>
              <a:ext cx="1400"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009900"/>
                  </a:solidFill>
                  <a:latin typeface="Times New Roman"/>
                  <a:ea typeface="Times New Roman"/>
                  <a:cs typeface="Times New Roman"/>
                  <a:sym typeface="Times New Roman"/>
                </a:rPr>
                <a:t>Sóng phản xạ</a:t>
              </a:r>
              <a:endParaRPr/>
            </a:p>
          </p:txBody>
        </p:sp>
      </p:grpSp>
      <p:pic>
        <p:nvPicPr>
          <p:cNvPr id="266" name="Google Shape;266;p19"/>
          <p:cNvPicPr preferRelativeResize="0"/>
          <p:nvPr/>
        </p:nvPicPr>
        <p:blipFill rotWithShape="1">
          <a:blip r:embed="rId3">
            <a:alphaModFix/>
          </a:blip>
          <a:srcRect b="0" l="0" r="0" t="0"/>
          <a:stretch/>
        </p:blipFill>
        <p:spPr>
          <a:xfrm>
            <a:off x="400050" y="3632200"/>
            <a:ext cx="8072438" cy="1498600"/>
          </a:xfrm>
          <a:prstGeom prst="rect">
            <a:avLst/>
          </a:prstGeom>
          <a:noFill/>
          <a:ln>
            <a:noFill/>
          </a:ln>
        </p:spPr>
      </p:pic>
      <p:sp>
        <p:nvSpPr>
          <p:cNvPr id="267" name="Google Shape;267;p19"/>
          <p:cNvSpPr txBox="1"/>
          <p:nvPr/>
        </p:nvSpPr>
        <p:spPr>
          <a:xfrm>
            <a:off x="762000" y="152400"/>
            <a:ext cx="7229475"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800080"/>
                </a:solidFill>
                <a:latin typeface="Times New Roman"/>
                <a:ea typeface="Times New Roman"/>
                <a:cs typeface="Times New Roman"/>
                <a:sym typeface="Times New Roman"/>
              </a:rPr>
              <a:t>     </a:t>
            </a:r>
            <a:r>
              <a:rPr b="1" lang="en-US" sz="3200">
                <a:solidFill>
                  <a:srgbClr val="0000FF"/>
                </a:solidFill>
                <a:latin typeface="Times New Roman"/>
                <a:ea typeface="Times New Roman"/>
                <a:cs typeface="Times New Roman"/>
                <a:sym typeface="Times New Roman"/>
              </a:rPr>
              <a:t>Quan sát hiện tượng sóng dừng</a:t>
            </a:r>
            <a:endParaRPr/>
          </a:p>
        </p:txBody>
      </p:sp>
      <p:sp>
        <p:nvSpPr>
          <p:cNvPr id="268" name="Google Shape;268;p19"/>
          <p:cNvSpPr/>
          <p:nvPr/>
        </p:nvSpPr>
        <p:spPr>
          <a:xfrm>
            <a:off x="3962400" y="3567113"/>
            <a:ext cx="1600200" cy="1762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69" name="Google Shape;269;p19"/>
          <p:cNvGrpSpPr/>
          <p:nvPr/>
        </p:nvGrpSpPr>
        <p:grpSpPr>
          <a:xfrm>
            <a:off x="563563" y="3771900"/>
            <a:ext cx="260350" cy="1311275"/>
            <a:chOff x="1044" y="2736"/>
            <a:chExt cx="156" cy="1090"/>
          </a:xfrm>
        </p:grpSpPr>
        <p:sp>
          <p:nvSpPr>
            <p:cNvPr id="270" name="Google Shape;270;p19"/>
            <p:cNvSpPr/>
            <p:nvPr/>
          </p:nvSpPr>
          <p:spPr>
            <a:xfrm>
              <a:off x="1044" y="2736"/>
              <a:ext cx="156" cy="10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71" name="Google Shape;271;p19"/>
            <p:cNvCxnSpPr/>
            <p:nvPr/>
          </p:nvCxnSpPr>
          <p:spPr>
            <a:xfrm>
              <a:off x="1200" y="2753"/>
              <a:ext cx="0" cy="1056"/>
            </a:xfrm>
            <a:prstGeom prst="straightConnector1">
              <a:avLst/>
            </a:prstGeom>
            <a:noFill/>
            <a:ln cap="flat" cmpd="sng" w="28575">
              <a:solidFill>
                <a:schemeClr val="dk1"/>
              </a:solidFill>
              <a:prstDash val="solid"/>
              <a:round/>
              <a:headEnd len="med" w="med" type="none"/>
              <a:tailEnd len="med" w="med" type="none"/>
            </a:ln>
          </p:spPr>
        </p:cxnSp>
      </p:grpSp>
      <p:grpSp>
        <p:nvGrpSpPr>
          <p:cNvPr id="272" name="Google Shape;272;p19"/>
          <p:cNvGrpSpPr/>
          <p:nvPr/>
        </p:nvGrpSpPr>
        <p:grpSpPr>
          <a:xfrm>
            <a:off x="900113" y="1828800"/>
            <a:ext cx="7386637" cy="3714750"/>
            <a:chOff x="567" y="1572"/>
            <a:chExt cx="4653" cy="2448"/>
          </a:xfrm>
        </p:grpSpPr>
        <p:cxnSp>
          <p:nvCxnSpPr>
            <p:cNvPr id="273" name="Google Shape;273;p19"/>
            <p:cNvCxnSpPr/>
            <p:nvPr/>
          </p:nvCxnSpPr>
          <p:spPr>
            <a:xfrm>
              <a:off x="567" y="1572"/>
              <a:ext cx="0" cy="2448"/>
            </a:xfrm>
            <a:prstGeom prst="straightConnector1">
              <a:avLst/>
            </a:prstGeom>
            <a:noFill/>
            <a:ln cap="flat" cmpd="sng" w="19050">
              <a:solidFill>
                <a:srgbClr val="800080"/>
              </a:solidFill>
              <a:prstDash val="solid"/>
              <a:round/>
              <a:headEnd len="med" w="med" type="none"/>
              <a:tailEnd len="med" w="med" type="none"/>
            </a:ln>
          </p:spPr>
        </p:cxnSp>
        <p:cxnSp>
          <p:nvCxnSpPr>
            <p:cNvPr id="274" name="Google Shape;274;p19"/>
            <p:cNvCxnSpPr/>
            <p:nvPr/>
          </p:nvCxnSpPr>
          <p:spPr>
            <a:xfrm>
              <a:off x="5220" y="1572"/>
              <a:ext cx="0" cy="2448"/>
            </a:xfrm>
            <a:prstGeom prst="straightConnector1">
              <a:avLst/>
            </a:prstGeom>
            <a:noFill/>
            <a:ln cap="flat" cmpd="sng" w="19050">
              <a:solidFill>
                <a:srgbClr val="800080"/>
              </a:solidFill>
              <a:prstDash val="solid"/>
              <a:round/>
              <a:headEnd len="med" w="med" type="none"/>
              <a:tailEnd len="med" w="med" type="none"/>
            </a:ln>
          </p:spPr>
        </p:cxnSp>
      </p:grpSp>
      <p:sp>
        <p:nvSpPr>
          <p:cNvPr id="275" name="Google Shape;275;p19"/>
          <p:cNvSpPr txBox="1"/>
          <p:nvPr/>
        </p:nvSpPr>
        <p:spPr>
          <a:xfrm>
            <a:off x="57150" y="4083050"/>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Q</a:t>
            </a:r>
            <a:endParaRPr/>
          </a:p>
        </p:txBody>
      </p:sp>
      <p:sp>
        <p:nvSpPr>
          <p:cNvPr id="276" name="Google Shape;276;p19"/>
          <p:cNvSpPr txBox="1"/>
          <p:nvPr/>
        </p:nvSpPr>
        <p:spPr>
          <a:xfrm>
            <a:off x="8286750" y="4079875"/>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P</a:t>
            </a:r>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None/>
            </a:pPr>
            <a:r>
              <a:rPr b="1" lang="en-US"/>
              <a:t>PHIẾU HỌC TẬP SỐ 2</a:t>
            </a:r>
            <a:endParaRPr/>
          </a:p>
          <a:p>
            <a:pPr indent="-342900" lvl="0" marL="342900" rtl="0" algn="l">
              <a:spcBef>
                <a:spcPts val="640"/>
              </a:spcBef>
              <a:spcAft>
                <a:spcPts val="0"/>
              </a:spcAft>
              <a:buClr>
                <a:schemeClr val="dk1"/>
              </a:buClr>
              <a:buSzPts val="3200"/>
              <a:buChar char="•"/>
            </a:pPr>
            <a:r>
              <a:rPr lang="en-US"/>
              <a:t>Sóng dừng là gì? Khi nào thì có sóng dừng?</a:t>
            </a:r>
            <a:endParaRPr/>
          </a:p>
          <a:p>
            <a:pPr indent="-342900" lvl="0" marL="342900" rtl="0" algn="l">
              <a:spcBef>
                <a:spcPts val="640"/>
              </a:spcBef>
              <a:spcAft>
                <a:spcPts val="0"/>
              </a:spcAft>
              <a:buClr>
                <a:schemeClr val="dk1"/>
              </a:buClr>
              <a:buSzPts val="3200"/>
              <a:buChar char="•"/>
            </a:pPr>
            <a:r>
              <a:rPr lang="en-US"/>
              <a:t>Giải thích sự hình thành sóng dừng? Nút sóng là gì? Bụng sóng là gì? Các nút và bụng có đặc điểm gì?</a:t>
            </a:r>
            <a:endParaRPr/>
          </a:p>
          <a:p>
            <a:pPr indent="-139700" lvl="0" marL="342900" rtl="0" algn="l">
              <a:spcBef>
                <a:spcPts val="640"/>
              </a:spcBef>
              <a:spcAft>
                <a:spcPts val="0"/>
              </a:spcAft>
              <a:buClr>
                <a:schemeClr val="dk1"/>
              </a:buClr>
              <a:buSzPts val="3200"/>
              <a:buNone/>
            </a:pPr>
            <a:r>
              <a:t/>
            </a:r>
            <a:endParaRPr/>
          </a:p>
        </p:txBody>
      </p:sp>
      <p:sp>
        <p:nvSpPr>
          <p:cNvPr id="282" name="Google Shape;282;p20"/>
          <p:cNvSpPr/>
          <p:nvPr>
            <p:ph type="title"/>
          </p:nvPr>
        </p:nvSpPr>
        <p:spPr>
          <a:xfrm>
            <a:off x="457200" y="274638"/>
            <a:ext cx="8229600" cy="1143000"/>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C7876"/>
              </a:buClr>
              <a:buSzPts val="3600"/>
              <a:buFont typeface="Times New Roman"/>
              <a:buNone/>
            </a:pPr>
            <a:r>
              <a:rPr b="1" lang="en-US" sz="3600" cap="none">
                <a:solidFill>
                  <a:srgbClr val="FC7876"/>
                </a:solidFill>
                <a:latin typeface="Times New Roman"/>
                <a:ea typeface="Times New Roman"/>
                <a:cs typeface="Times New Roman"/>
                <a:sym typeface="Times New Roman"/>
              </a:rPr>
              <a:t>BÀI SÓNG DỪNG</a:t>
            </a:r>
            <a:endParaRPr b="1" sz="3600" cap="none">
              <a:solidFill>
                <a:srgbClr val="FC787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1"/>
          <p:cNvSpPr/>
          <p:nvPr/>
        </p:nvSpPr>
        <p:spPr>
          <a:xfrm>
            <a:off x="457200" y="0"/>
            <a:ext cx="4208203"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FF00FF"/>
                </a:solidFill>
                <a:latin typeface="Times New Roman"/>
                <a:ea typeface="Times New Roman"/>
                <a:cs typeface="Times New Roman"/>
                <a:sym typeface="Times New Roman"/>
              </a:rPr>
              <a:t>II.SÓNG DỪNG</a:t>
            </a:r>
            <a:endParaRPr sz="1800">
              <a:solidFill>
                <a:schemeClr val="dk1"/>
              </a:solidFill>
              <a:latin typeface="Calibri"/>
              <a:ea typeface="Calibri"/>
              <a:cs typeface="Calibri"/>
              <a:sym typeface="Calibri"/>
            </a:endParaRPr>
          </a:p>
        </p:txBody>
      </p:sp>
      <p:sp>
        <p:nvSpPr>
          <p:cNvPr id="288" name="Google Shape;288;p21"/>
          <p:cNvSpPr txBox="1"/>
          <p:nvPr/>
        </p:nvSpPr>
        <p:spPr>
          <a:xfrm>
            <a:off x="172625" y="769441"/>
            <a:ext cx="898555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2060"/>
                </a:solidFill>
                <a:latin typeface="Times New Roman"/>
                <a:ea typeface="Times New Roman"/>
                <a:cs typeface="Times New Roman"/>
                <a:sym typeface="Times New Roman"/>
              </a:rPr>
              <a:t>Sóng dừng là sự kết hợp giữa sóng tới và sóng phản xạ, kết quả là xuất hiện các nút sóng và bụng sóng cố định trong không gian.</a:t>
            </a:r>
            <a:endParaRPr/>
          </a:p>
          <a:p>
            <a:pPr indent="0" lvl="0" marL="0" marR="0" rtl="0" algn="l">
              <a:spcBef>
                <a:spcPts val="0"/>
              </a:spcBef>
              <a:spcAft>
                <a:spcPts val="0"/>
              </a:spcAft>
              <a:buNone/>
            </a:pPr>
            <a:r>
              <a:t/>
            </a:r>
            <a:endParaRPr b="1" i="1" sz="24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1" i="1" lang="en-US" sz="2400">
                <a:solidFill>
                  <a:srgbClr val="FF0000"/>
                </a:solidFill>
                <a:latin typeface="Times New Roman"/>
                <a:ea typeface="Times New Roman"/>
                <a:cs typeface="Times New Roman"/>
                <a:sym typeface="Times New Roman"/>
              </a:rPr>
              <a:t>Chú ý: Sóng dừng là một trường hợp đặc biệt của  giao thoa sóng</a:t>
            </a:r>
            <a:endParaRPr b="1" i="1" sz="2400">
              <a:solidFill>
                <a:srgbClr val="FF0000"/>
              </a:solidFill>
              <a:latin typeface="Times New Roman"/>
              <a:ea typeface="Times New Roman"/>
              <a:cs typeface="Times New Roman"/>
              <a:sym typeface="Times New Roman"/>
            </a:endParaRPr>
          </a:p>
        </p:txBody>
      </p:sp>
      <p:grpSp>
        <p:nvGrpSpPr>
          <p:cNvPr id="289" name="Google Shape;289;p21"/>
          <p:cNvGrpSpPr/>
          <p:nvPr/>
        </p:nvGrpSpPr>
        <p:grpSpPr>
          <a:xfrm>
            <a:off x="609600" y="2895600"/>
            <a:ext cx="8761412" cy="3033713"/>
            <a:chOff x="384" y="1008"/>
            <a:chExt cx="5519" cy="1911"/>
          </a:xfrm>
        </p:grpSpPr>
        <p:grpSp>
          <p:nvGrpSpPr>
            <p:cNvPr id="290" name="Google Shape;290;p21"/>
            <p:cNvGrpSpPr/>
            <p:nvPr/>
          </p:nvGrpSpPr>
          <p:grpSpPr>
            <a:xfrm>
              <a:off x="384" y="1008"/>
              <a:ext cx="5184" cy="1621"/>
              <a:chOff x="384" y="1008"/>
              <a:chExt cx="5184" cy="1621"/>
            </a:xfrm>
          </p:grpSpPr>
          <p:grpSp>
            <p:nvGrpSpPr>
              <p:cNvPr id="291" name="Google Shape;291;p21"/>
              <p:cNvGrpSpPr/>
              <p:nvPr/>
            </p:nvGrpSpPr>
            <p:grpSpPr>
              <a:xfrm>
                <a:off x="384" y="1680"/>
                <a:ext cx="5184" cy="949"/>
                <a:chOff x="576" y="1776"/>
                <a:chExt cx="5184" cy="949"/>
              </a:xfrm>
            </p:grpSpPr>
            <p:grpSp>
              <p:nvGrpSpPr>
                <p:cNvPr id="292" name="Google Shape;292;p21"/>
                <p:cNvGrpSpPr/>
                <p:nvPr/>
              </p:nvGrpSpPr>
              <p:grpSpPr>
                <a:xfrm>
                  <a:off x="1057" y="1837"/>
                  <a:ext cx="4125" cy="709"/>
                  <a:chOff x="1296" y="672"/>
                  <a:chExt cx="3855" cy="630"/>
                </a:xfrm>
              </p:grpSpPr>
              <p:grpSp>
                <p:nvGrpSpPr>
                  <p:cNvPr id="293" name="Google Shape;293;p21"/>
                  <p:cNvGrpSpPr/>
                  <p:nvPr/>
                </p:nvGrpSpPr>
                <p:grpSpPr>
                  <a:xfrm>
                    <a:off x="1296" y="672"/>
                    <a:ext cx="960" cy="630"/>
                    <a:chOff x="1341" y="492"/>
                    <a:chExt cx="1728" cy="1134"/>
                  </a:xfrm>
                </p:grpSpPr>
                <p:cxnSp>
                  <p:nvCxnSpPr>
                    <p:cNvPr id="294" name="Google Shape;294;p21"/>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295" name="Google Shape;295;p21"/>
                    <p:cNvGrpSpPr/>
                    <p:nvPr/>
                  </p:nvGrpSpPr>
                  <p:grpSpPr>
                    <a:xfrm>
                      <a:off x="1341" y="492"/>
                      <a:ext cx="1728" cy="564"/>
                      <a:chOff x="1344" y="492"/>
                      <a:chExt cx="1728" cy="564"/>
                    </a:xfrm>
                  </p:grpSpPr>
                  <p:sp>
                    <p:nvSpPr>
                      <p:cNvPr id="296" name="Google Shape;296;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1" name="Google Shape;301;p21"/>
                    <p:cNvGrpSpPr/>
                    <p:nvPr/>
                  </p:nvGrpSpPr>
                  <p:grpSpPr>
                    <a:xfrm flipH="1" rot="10800000">
                      <a:off x="1341" y="1062"/>
                      <a:ext cx="1728" cy="564"/>
                      <a:chOff x="1344" y="492"/>
                      <a:chExt cx="1728" cy="564"/>
                    </a:xfrm>
                  </p:grpSpPr>
                  <p:sp>
                    <p:nvSpPr>
                      <p:cNvPr id="302" name="Google Shape;302;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07" name="Google Shape;307;p21"/>
                  <p:cNvGrpSpPr/>
                  <p:nvPr/>
                </p:nvGrpSpPr>
                <p:grpSpPr>
                  <a:xfrm>
                    <a:off x="2259" y="672"/>
                    <a:ext cx="960" cy="630"/>
                    <a:chOff x="1341" y="492"/>
                    <a:chExt cx="1728" cy="1134"/>
                  </a:xfrm>
                </p:grpSpPr>
                <p:cxnSp>
                  <p:nvCxnSpPr>
                    <p:cNvPr id="308" name="Google Shape;308;p21"/>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309" name="Google Shape;309;p21"/>
                    <p:cNvGrpSpPr/>
                    <p:nvPr/>
                  </p:nvGrpSpPr>
                  <p:grpSpPr>
                    <a:xfrm>
                      <a:off x="1341" y="492"/>
                      <a:ext cx="1728" cy="564"/>
                      <a:chOff x="1344" y="492"/>
                      <a:chExt cx="1728" cy="564"/>
                    </a:xfrm>
                  </p:grpSpPr>
                  <p:sp>
                    <p:nvSpPr>
                      <p:cNvPr id="310" name="Google Shape;310;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5" name="Google Shape;315;p21"/>
                    <p:cNvGrpSpPr/>
                    <p:nvPr/>
                  </p:nvGrpSpPr>
                  <p:grpSpPr>
                    <a:xfrm flipH="1" rot="10800000">
                      <a:off x="1341" y="1062"/>
                      <a:ext cx="1728" cy="564"/>
                      <a:chOff x="1344" y="492"/>
                      <a:chExt cx="1728" cy="564"/>
                    </a:xfrm>
                  </p:grpSpPr>
                  <p:sp>
                    <p:nvSpPr>
                      <p:cNvPr id="316" name="Google Shape;316;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21" name="Google Shape;321;p21"/>
                  <p:cNvGrpSpPr/>
                  <p:nvPr/>
                </p:nvGrpSpPr>
                <p:grpSpPr>
                  <a:xfrm>
                    <a:off x="3228" y="672"/>
                    <a:ext cx="960" cy="630"/>
                    <a:chOff x="1341" y="492"/>
                    <a:chExt cx="1728" cy="1134"/>
                  </a:xfrm>
                </p:grpSpPr>
                <p:cxnSp>
                  <p:nvCxnSpPr>
                    <p:cNvPr id="322" name="Google Shape;322;p21"/>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323" name="Google Shape;323;p21"/>
                    <p:cNvGrpSpPr/>
                    <p:nvPr/>
                  </p:nvGrpSpPr>
                  <p:grpSpPr>
                    <a:xfrm>
                      <a:off x="1341" y="492"/>
                      <a:ext cx="1728" cy="564"/>
                      <a:chOff x="1344" y="492"/>
                      <a:chExt cx="1728" cy="564"/>
                    </a:xfrm>
                  </p:grpSpPr>
                  <p:sp>
                    <p:nvSpPr>
                      <p:cNvPr id="324" name="Google Shape;324;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9" name="Google Shape;329;p21"/>
                    <p:cNvGrpSpPr/>
                    <p:nvPr/>
                  </p:nvGrpSpPr>
                  <p:grpSpPr>
                    <a:xfrm flipH="1" rot="10800000">
                      <a:off x="1341" y="1062"/>
                      <a:ext cx="1728" cy="564"/>
                      <a:chOff x="1344" y="492"/>
                      <a:chExt cx="1728" cy="564"/>
                    </a:xfrm>
                  </p:grpSpPr>
                  <p:sp>
                    <p:nvSpPr>
                      <p:cNvPr id="330" name="Google Shape;330;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35" name="Google Shape;335;p21"/>
                  <p:cNvGrpSpPr/>
                  <p:nvPr/>
                </p:nvGrpSpPr>
                <p:grpSpPr>
                  <a:xfrm>
                    <a:off x="4191" y="672"/>
                    <a:ext cx="960" cy="630"/>
                    <a:chOff x="1341" y="492"/>
                    <a:chExt cx="1728" cy="1134"/>
                  </a:xfrm>
                </p:grpSpPr>
                <p:cxnSp>
                  <p:nvCxnSpPr>
                    <p:cNvPr id="336" name="Google Shape;336;p21"/>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337" name="Google Shape;337;p21"/>
                    <p:cNvGrpSpPr/>
                    <p:nvPr/>
                  </p:nvGrpSpPr>
                  <p:grpSpPr>
                    <a:xfrm>
                      <a:off x="1341" y="492"/>
                      <a:ext cx="1728" cy="564"/>
                      <a:chOff x="1344" y="492"/>
                      <a:chExt cx="1728" cy="564"/>
                    </a:xfrm>
                  </p:grpSpPr>
                  <p:sp>
                    <p:nvSpPr>
                      <p:cNvPr id="338" name="Google Shape;338;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3" name="Google Shape;343;p21"/>
                    <p:cNvGrpSpPr/>
                    <p:nvPr/>
                  </p:nvGrpSpPr>
                  <p:grpSpPr>
                    <a:xfrm flipH="1" rot="10800000">
                      <a:off x="1341" y="1062"/>
                      <a:ext cx="1728" cy="564"/>
                      <a:chOff x="1344" y="492"/>
                      <a:chExt cx="1728" cy="564"/>
                    </a:xfrm>
                  </p:grpSpPr>
                  <p:sp>
                    <p:nvSpPr>
                      <p:cNvPr id="344" name="Google Shape;344;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grpSp>
              <p:nvGrpSpPr>
                <p:cNvPr id="349" name="Google Shape;349;p21"/>
                <p:cNvGrpSpPr/>
                <p:nvPr/>
              </p:nvGrpSpPr>
              <p:grpSpPr>
                <a:xfrm>
                  <a:off x="932" y="1789"/>
                  <a:ext cx="125" cy="805"/>
                  <a:chOff x="1152" y="1968"/>
                  <a:chExt cx="240" cy="930"/>
                </a:xfrm>
              </p:grpSpPr>
              <p:sp>
                <p:nvSpPr>
                  <p:cNvPr id="350" name="Google Shape;350;p21"/>
                  <p:cNvSpPr/>
                  <p:nvPr/>
                </p:nvSpPr>
                <p:spPr>
                  <a:xfrm>
                    <a:off x="1152" y="1968"/>
                    <a:ext cx="240" cy="912"/>
                  </a:xfrm>
                  <a:prstGeom prst="rect">
                    <a:avLst/>
                  </a:prstGeom>
                  <a:solidFill>
                    <a:schemeClr val="lt1"/>
                  </a:solid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3300"/>
                      </a:solidFill>
                      <a:latin typeface="Times New Roman"/>
                      <a:ea typeface="Times New Roman"/>
                      <a:cs typeface="Times New Roman"/>
                      <a:sym typeface="Times New Roman"/>
                    </a:endParaRPr>
                  </a:p>
                </p:txBody>
              </p:sp>
              <p:cxnSp>
                <p:nvCxnSpPr>
                  <p:cNvPr id="351" name="Google Shape;351;p21"/>
                  <p:cNvCxnSpPr/>
                  <p:nvPr/>
                </p:nvCxnSpPr>
                <p:spPr>
                  <a:xfrm>
                    <a:off x="1392" y="1968"/>
                    <a:ext cx="0" cy="930"/>
                  </a:xfrm>
                  <a:prstGeom prst="straightConnector1">
                    <a:avLst/>
                  </a:prstGeom>
                  <a:noFill/>
                  <a:ln cap="flat" cmpd="sng" w="38100">
                    <a:solidFill>
                      <a:srgbClr val="FF3300"/>
                    </a:solidFill>
                    <a:prstDash val="solid"/>
                    <a:round/>
                    <a:headEnd len="med" w="med" type="none"/>
                    <a:tailEnd len="med" w="med" type="none"/>
                  </a:ln>
                </p:spPr>
              </p:cxnSp>
            </p:grpSp>
            <p:sp>
              <p:nvSpPr>
                <p:cNvPr id="352" name="Google Shape;352;p21"/>
                <p:cNvSpPr txBox="1"/>
                <p:nvPr/>
              </p:nvSpPr>
              <p:spPr>
                <a:xfrm>
                  <a:off x="576" y="1776"/>
                  <a:ext cx="446" cy="4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3300"/>
                      </a:solidFill>
                      <a:latin typeface="Times New Roman"/>
                      <a:ea typeface="Times New Roman"/>
                      <a:cs typeface="Times New Roman"/>
                      <a:sym typeface="Times New Roman"/>
                    </a:rPr>
                    <a:t>Q</a:t>
                  </a:r>
                  <a:endParaRPr/>
                </a:p>
              </p:txBody>
            </p:sp>
            <p:sp>
              <p:nvSpPr>
                <p:cNvPr id="353" name="Google Shape;353;p21"/>
                <p:cNvSpPr txBox="1"/>
                <p:nvPr/>
              </p:nvSpPr>
              <p:spPr>
                <a:xfrm>
                  <a:off x="5314" y="1826"/>
                  <a:ext cx="446" cy="4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3300"/>
                      </a:solidFill>
                      <a:latin typeface="Times New Roman"/>
                      <a:ea typeface="Times New Roman"/>
                      <a:cs typeface="Times New Roman"/>
                      <a:sym typeface="Times New Roman"/>
                    </a:rPr>
                    <a:t>P</a:t>
                  </a:r>
                  <a:endParaRPr/>
                </a:p>
              </p:txBody>
            </p:sp>
            <p:grpSp>
              <p:nvGrpSpPr>
                <p:cNvPr id="354" name="Google Shape;354;p21"/>
                <p:cNvGrpSpPr/>
                <p:nvPr/>
              </p:nvGrpSpPr>
              <p:grpSpPr>
                <a:xfrm>
                  <a:off x="5184" y="1920"/>
                  <a:ext cx="125" cy="805"/>
                  <a:chOff x="1152" y="1968"/>
                  <a:chExt cx="240" cy="930"/>
                </a:xfrm>
              </p:grpSpPr>
              <p:sp>
                <p:nvSpPr>
                  <p:cNvPr id="355" name="Google Shape;355;p21"/>
                  <p:cNvSpPr/>
                  <p:nvPr/>
                </p:nvSpPr>
                <p:spPr>
                  <a:xfrm>
                    <a:off x="1152" y="1968"/>
                    <a:ext cx="240" cy="912"/>
                  </a:xfrm>
                  <a:prstGeom prst="rect">
                    <a:avLst/>
                  </a:prstGeom>
                  <a:solidFill>
                    <a:schemeClr val="lt1"/>
                  </a:solid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3300"/>
                      </a:solidFill>
                      <a:latin typeface="Times New Roman"/>
                      <a:ea typeface="Times New Roman"/>
                      <a:cs typeface="Times New Roman"/>
                      <a:sym typeface="Times New Roman"/>
                    </a:endParaRPr>
                  </a:p>
                </p:txBody>
              </p:sp>
              <p:cxnSp>
                <p:nvCxnSpPr>
                  <p:cNvPr id="356" name="Google Shape;356;p21"/>
                  <p:cNvCxnSpPr/>
                  <p:nvPr/>
                </p:nvCxnSpPr>
                <p:spPr>
                  <a:xfrm>
                    <a:off x="1392" y="1968"/>
                    <a:ext cx="0" cy="930"/>
                  </a:xfrm>
                  <a:prstGeom prst="straightConnector1">
                    <a:avLst/>
                  </a:prstGeom>
                  <a:noFill/>
                  <a:ln cap="flat" cmpd="sng" w="38100">
                    <a:solidFill>
                      <a:srgbClr val="FF3300"/>
                    </a:solidFill>
                    <a:prstDash val="solid"/>
                    <a:round/>
                    <a:headEnd len="med" w="med" type="none"/>
                    <a:tailEnd len="med" w="med" type="none"/>
                  </a:ln>
                </p:spPr>
              </p:cxnSp>
            </p:grpSp>
          </p:grpSp>
          <p:grpSp>
            <p:nvGrpSpPr>
              <p:cNvPr id="357" name="Google Shape;357;p21"/>
              <p:cNvGrpSpPr/>
              <p:nvPr/>
            </p:nvGrpSpPr>
            <p:grpSpPr>
              <a:xfrm>
                <a:off x="1296" y="1632"/>
                <a:ext cx="1075" cy="461"/>
                <a:chOff x="2064" y="1872"/>
                <a:chExt cx="1075" cy="461"/>
              </a:xfrm>
            </p:grpSpPr>
            <p:grpSp>
              <p:nvGrpSpPr>
                <p:cNvPr id="358" name="Google Shape;358;p21"/>
                <p:cNvGrpSpPr/>
                <p:nvPr/>
              </p:nvGrpSpPr>
              <p:grpSpPr>
                <a:xfrm>
                  <a:off x="2064" y="1872"/>
                  <a:ext cx="1059" cy="461"/>
                  <a:chOff x="1926" y="2736"/>
                  <a:chExt cx="1039" cy="960"/>
                </a:xfrm>
              </p:grpSpPr>
              <p:cxnSp>
                <p:nvCxnSpPr>
                  <p:cNvPr id="359" name="Google Shape;359;p21"/>
                  <p:cNvCxnSpPr/>
                  <p:nvPr/>
                </p:nvCxnSpPr>
                <p:spPr>
                  <a:xfrm>
                    <a:off x="1926" y="2736"/>
                    <a:ext cx="0" cy="960"/>
                  </a:xfrm>
                  <a:prstGeom prst="straightConnector1">
                    <a:avLst/>
                  </a:prstGeom>
                  <a:noFill/>
                  <a:ln cap="flat" cmpd="sng" w="9525">
                    <a:solidFill>
                      <a:srgbClr val="FF3300"/>
                    </a:solidFill>
                    <a:prstDash val="solid"/>
                    <a:round/>
                    <a:headEnd len="med" w="med" type="none"/>
                    <a:tailEnd len="med" w="med" type="none"/>
                  </a:ln>
                </p:spPr>
              </p:cxnSp>
              <p:cxnSp>
                <p:nvCxnSpPr>
                  <p:cNvPr id="360" name="Google Shape;360;p21"/>
                  <p:cNvCxnSpPr/>
                  <p:nvPr/>
                </p:nvCxnSpPr>
                <p:spPr>
                  <a:xfrm>
                    <a:off x="2965" y="2736"/>
                    <a:ext cx="0" cy="960"/>
                  </a:xfrm>
                  <a:prstGeom prst="straightConnector1">
                    <a:avLst/>
                  </a:prstGeom>
                  <a:noFill/>
                  <a:ln cap="flat" cmpd="sng" w="9525">
                    <a:solidFill>
                      <a:srgbClr val="FF3300"/>
                    </a:solidFill>
                    <a:prstDash val="solid"/>
                    <a:round/>
                    <a:headEnd len="med" w="med" type="none"/>
                    <a:tailEnd len="med" w="med" type="none"/>
                  </a:ln>
                </p:spPr>
              </p:cxnSp>
            </p:grpSp>
            <p:cxnSp>
              <p:nvCxnSpPr>
                <p:cNvPr id="361" name="Google Shape;361;p21"/>
                <p:cNvCxnSpPr/>
                <p:nvPr/>
              </p:nvCxnSpPr>
              <p:spPr>
                <a:xfrm>
                  <a:off x="2064" y="1920"/>
                  <a:ext cx="1075" cy="0"/>
                </a:xfrm>
                <a:prstGeom prst="straightConnector1">
                  <a:avLst/>
                </a:prstGeom>
                <a:noFill/>
                <a:ln cap="flat" cmpd="sng" w="9525">
                  <a:solidFill>
                    <a:srgbClr val="FF3300"/>
                  </a:solidFill>
                  <a:prstDash val="solid"/>
                  <a:round/>
                  <a:headEnd len="med" w="med" type="triangle"/>
                  <a:tailEnd len="med" w="med" type="triangle"/>
                </a:ln>
              </p:spPr>
            </p:cxnSp>
          </p:grpSp>
          <p:pic>
            <p:nvPicPr>
              <p:cNvPr id="362" name="Google Shape;362;p21"/>
              <p:cNvPicPr preferRelativeResize="0"/>
              <p:nvPr/>
            </p:nvPicPr>
            <p:blipFill rotWithShape="1">
              <a:blip r:embed="rId3">
                <a:alphaModFix/>
              </a:blip>
              <a:srcRect b="0" l="0" r="0" t="0"/>
              <a:stretch/>
            </p:blipFill>
            <p:spPr>
              <a:xfrm>
                <a:off x="1680" y="1056"/>
                <a:ext cx="262" cy="624"/>
              </a:xfrm>
              <a:prstGeom prst="rect">
                <a:avLst/>
              </a:prstGeom>
              <a:noFill/>
              <a:ln>
                <a:noFill/>
              </a:ln>
            </p:spPr>
          </p:pic>
          <p:grpSp>
            <p:nvGrpSpPr>
              <p:cNvPr id="363" name="Google Shape;363;p21"/>
              <p:cNvGrpSpPr/>
              <p:nvPr/>
            </p:nvGrpSpPr>
            <p:grpSpPr>
              <a:xfrm>
                <a:off x="2928" y="1632"/>
                <a:ext cx="1075" cy="461"/>
                <a:chOff x="2064" y="1872"/>
                <a:chExt cx="1075" cy="461"/>
              </a:xfrm>
            </p:grpSpPr>
            <p:grpSp>
              <p:nvGrpSpPr>
                <p:cNvPr id="364" name="Google Shape;364;p21"/>
                <p:cNvGrpSpPr/>
                <p:nvPr/>
              </p:nvGrpSpPr>
              <p:grpSpPr>
                <a:xfrm>
                  <a:off x="2064" y="1872"/>
                  <a:ext cx="1059" cy="461"/>
                  <a:chOff x="1926" y="2736"/>
                  <a:chExt cx="1039" cy="960"/>
                </a:xfrm>
              </p:grpSpPr>
              <p:cxnSp>
                <p:nvCxnSpPr>
                  <p:cNvPr id="365" name="Google Shape;365;p21"/>
                  <p:cNvCxnSpPr/>
                  <p:nvPr/>
                </p:nvCxnSpPr>
                <p:spPr>
                  <a:xfrm>
                    <a:off x="1926" y="2736"/>
                    <a:ext cx="0" cy="960"/>
                  </a:xfrm>
                  <a:prstGeom prst="straightConnector1">
                    <a:avLst/>
                  </a:prstGeom>
                  <a:noFill/>
                  <a:ln cap="flat" cmpd="sng" w="9525">
                    <a:solidFill>
                      <a:srgbClr val="FF3300"/>
                    </a:solidFill>
                    <a:prstDash val="solid"/>
                    <a:round/>
                    <a:headEnd len="med" w="med" type="none"/>
                    <a:tailEnd len="med" w="med" type="none"/>
                  </a:ln>
                </p:spPr>
              </p:cxnSp>
              <p:cxnSp>
                <p:nvCxnSpPr>
                  <p:cNvPr id="366" name="Google Shape;366;p21"/>
                  <p:cNvCxnSpPr/>
                  <p:nvPr/>
                </p:nvCxnSpPr>
                <p:spPr>
                  <a:xfrm>
                    <a:off x="2965" y="2736"/>
                    <a:ext cx="0" cy="960"/>
                  </a:xfrm>
                  <a:prstGeom prst="straightConnector1">
                    <a:avLst/>
                  </a:prstGeom>
                  <a:noFill/>
                  <a:ln cap="flat" cmpd="sng" w="9525">
                    <a:solidFill>
                      <a:srgbClr val="FF3300"/>
                    </a:solidFill>
                    <a:prstDash val="solid"/>
                    <a:round/>
                    <a:headEnd len="med" w="med" type="none"/>
                    <a:tailEnd len="med" w="med" type="none"/>
                  </a:ln>
                </p:spPr>
              </p:cxnSp>
            </p:grpSp>
            <p:cxnSp>
              <p:nvCxnSpPr>
                <p:cNvPr id="367" name="Google Shape;367;p21"/>
                <p:cNvCxnSpPr/>
                <p:nvPr/>
              </p:nvCxnSpPr>
              <p:spPr>
                <a:xfrm>
                  <a:off x="2064" y="1920"/>
                  <a:ext cx="1075" cy="0"/>
                </a:xfrm>
                <a:prstGeom prst="straightConnector1">
                  <a:avLst/>
                </a:prstGeom>
                <a:noFill/>
                <a:ln cap="flat" cmpd="sng" w="9525">
                  <a:solidFill>
                    <a:srgbClr val="FF3300"/>
                  </a:solidFill>
                  <a:prstDash val="solid"/>
                  <a:round/>
                  <a:headEnd len="med" w="med" type="triangle"/>
                  <a:tailEnd len="med" w="med" type="triangle"/>
                </a:ln>
              </p:spPr>
            </p:cxnSp>
          </p:grpSp>
          <p:pic>
            <p:nvPicPr>
              <p:cNvPr id="368" name="Google Shape;368;p21"/>
              <p:cNvPicPr preferRelativeResize="0"/>
              <p:nvPr/>
            </p:nvPicPr>
            <p:blipFill rotWithShape="1">
              <a:blip r:embed="rId3">
                <a:alphaModFix/>
              </a:blip>
              <a:srcRect b="0" l="0" r="0" t="0"/>
              <a:stretch/>
            </p:blipFill>
            <p:spPr>
              <a:xfrm>
                <a:off x="3360" y="1008"/>
                <a:ext cx="282" cy="672"/>
              </a:xfrm>
              <a:prstGeom prst="rect">
                <a:avLst/>
              </a:prstGeom>
              <a:noFill/>
              <a:ln>
                <a:noFill/>
              </a:ln>
            </p:spPr>
          </p:pic>
        </p:grpSp>
        <p:cxnSp>
          <p:nvCxnSpPr>
            <p:cNvPr id="369" name="Google Shape;369;p21"/>
            <p:cNvCxnSpPr/>
            <p:nvPr/>
          </p:nvCxnSpPr>
          <p:spPr>
            <a:xfrm>
              <a:off x="3984" y="1632"/>
              <a:ext cx="528" cy="0"/>
            </a:xfrm>
            <a:prstGeom prst="straightConnector1">
              <a:avLst/>
            </a:prstGeom>
            <a:noFill/>
            <a:ln cap="flat" cmpd="sng" w="9525">
              <a:solidFill>
                <a:schemeClr val="dk1"/>
              </a:solidFill>
              <a:prstDash val="solid"/>
              <a:round/>
              <a:headEnd len="med" w="med" type="none"/>
              <a:tailEnd len="med" w="med" type="triangle"/>
            </a:ln>
          </p:spPr>
        </p:cxnSp>
        <p:cxnSp>
          <p:nvCxnSpPr>
            <p:cNvPr id="370" name="Google Shape;370;p21"/>
            <p:cNvCxnSpPr/>
            <p:nvPr/>
          </p:nvCxnSpPr>
          <p:spPr>
            <a:xfrm>
              <a:off x="4416" y="2448"/>
              <a:ext cx="0" cy="240"/>
            </a:xfrm>
            <a:prstGeom prst="straightConnector1">
              <a:avLst/>
            </a:prstGeom>
            <a:noFill/>
            <a:ln cap="flat" cmpd="sng" w="9525">
              <a:solidFill>
                <a:schemeClr val="dk1"/>
              </a:solidFill>
              <a:prstDash val="solid"/>
              <a:round/>
              <a:headEnd len="med" w="med" type="none"/>
              <a:tailEnd len="med" w="med" type="none"/>
            </a:ln>
          </p:spPr>
        </p:cxnSp>
        <p:cxnSp>
          <p:nvCxnSpPr>
            <p:cNvPr id="371" name="Google Shape;371;p21"/>
            <p:cNvCxnSpPr/>
            <p:nvPr/>
          </p:nvCxnSpPr>
          <p:spPr>
            <a:xfrm>
              <a:off x="4416" y="2688"/>
              <a:ext cx="528" cy="0"/>
            </a:xfrm>
            <a:prstGeom prst="straightConnector1">
              <a:avLst/>
            </a:prstGeom>
            <a:noFill/>
            <a:ln cap="flat" cmpd="sng" w="9525">
              <a:solidFill>
                <a:schemeClr val="dk1"/>
              </a:solidFill>
              <a:prstDash val="solid"/>
              <a:round/>
              <a:headEnd len="med" w="med" type="none"/>
              <a:tailEnd len="med" w="med" type="triangle"/>
            </a:ln>
          </p:spPr>
        </p:cxnSp>
        <p:sp>
          <p:nvSpPr>
            <p:cNvPr id="372" name="Google Shape;372;p21"/>
            <p:cNvSpPr txBox="1"/>
            <p:nvPr/>
          </p:nvSpPr>
          <p:spPr>
            <a:xfrm>
              <a:off x="4512" y="1296"/>
              <a:ext cx="576"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3300"/>
                  </a:solidFill>
                  <a:latin typeface="Times New Roman"/>
                  <a:ea typeface="Times New Roman"/>
                  <a:cs typeface="Times New Roman"/>
                  <a:sym typeface="Times New Roman"/>
                </a:rPr>
                <a:t>Nút</a:t>
              </a:r>
              <a:endParaRPr/>
            </a:p>
          </p:txBody>
        </p:sp>
        <p:sp>
          <p:nvSpPr>
            <p:cNvPr id="373" name="Google Shape;373;p21"/>
            <p:cNvSpPr txBox="1"/>
            <p:nvPr/>
          </p:nvSpPr>
          <p:spPr>
            <a:xfrm>
              <a:off x="4943" y="2592"/>
              <a:ext cx="960"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3300"/>
                  </a:solidFill>
                  <a:latin typeface="Times New Roman"/>
                  <a:ea typeface="Times New Roman"/>
                  <a:cs typeface="Times New Roman"/>
                  <a:sym typeface="Times New Roman"/>
                </a:rPr>
                <a:t>Bụng</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