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413" r:id="rId2"/>
    <p:sldId id="409" r:id="rId3"/>
    <p:sldId id="414" r:id="rId4"/>
    <p:sldId id="465" r:id="rId5"/>
    <p:sldId id="480" r:id="rId6"/>
    <p:sldId id="482" r:id="rId7"/>
    <p:sldId id="483" r:id="rId8"/>
    <p:sldId id="484" r:id="rId9"/>
    <p:sldId id="419" r:id="rId10"/>
    <p:sldId id="466" r:id="rId11"/>
    <p:sldId id="467" r:id="rId12"/>
    <p:sldId id="468" r:id="rId13"/>
    <p:sldId id="469" r:id="rId14"/>
    <p:sldId id="470" r:id="rId15"/>
    <p:sldId id="471" r:id="rId16"/>
    <p:sldId id="472" r:id="rId17"/>
    <p:sldId id="474" r:id="rId18"/>
    <p:sldId id="476" r:id="rId19"/>
    <p:sldId id="435" r:id="rId20"/>
    <p:sldId id="436" r:id="rId21"/>
    <p:sldId id="479" r:id="rId22"/>
    <p:sldId id="478" r:id="rId23"/>
    <p:sldId id="444" r:id="rId24"/>
    <p:sldId id="445" r:id="rId25"/>
    <p:sldId id="446" r:id="rId26"/>
    <p:sldId id="460" r:id="rId27"/>
    <p:sldId id="485" r:id="rId28"/>
    <p:sldId id="486" r:id="rId29"/>
    <p:sldId id="461" r:id="rId30"/>
    <p:sldId id="462" r:id="rId31"/>
    <p:sldId id="463" r:id="rId32"/>
    <p:sldId id="464" r:id="rId33"/>
    <p:sldId id="449" r:id="rId34"/>
    <p:sldId id="450" r:id="rId35"/>
    <p:sldId id="451" r:id="rId36"/>
    <p:sldId id="452" r:id="rId37"/>
    <p:sldId id="403" r:id="rId38"/>
    <p:sldId id="404" r:id="rId39"/>
    <p:sldId id="405" r:id="rId40"/>
    <p:sldId id="406" r:id="rId4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EDF8"/>
    <a:srgbClr val="E7FFFF"/>
    <a:srgbClr val="C9F5FF"/>
    <a:srgbClr val="CCFFFF"/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309" autoAdjust="0"/>
    <p:restoredTop sz="93011" autoAdjust="0"/>
  </p:normalViewPr>
  <p:slideViewPr>
    <p:cSldViewPr snapToGrid="0">
      <p:cViewPr>
        <p:scale>
          <a:sx n="60" d="100"/>
          <a:sy n="60" d="100"/>
        </p:scale>
        <p:origin x="-6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587F815-E97C-4A52-AC6B-86362B15F351}" type="doc">
      <dgm:prSet loTypeId="urn:microsoft.com/office/officeart/2008/layout/VerticalCurvedList" loCatId="list" qsTypeId="urn:microsoft.com/office/officeart/2005/8/quickstyle/3d1" qsCatId="3D" csTypeId="urn:microsoft.com/office/officeart/2005/8/colors/accent1_1" csCatId="accent1" phldr="1"/>
      <dgm:spPr/>
      <dgm:t>
        <a:bodyPr/>
        <a:lstStyle/>
        <a:p>
          <a:endParaRPr lang="en-US"/>
        </a:p>
      </dgm:t>
    </dgm:pt>
    <dgm:pt modelId="{9E425D01-B876-456E-A345-9340FE6802EF}">
      <dgm:prSet phldrT="[Text]" custT="1"/>
      <dgm:spPr/>
      <dgm:t>
        <a:bodyPr/>
        <a:lstStyle/>
        <a:p>
          <a:r>
            <a:rPr lang="en-US" sz="2400" b="1" smtClean="0">
              <a:latin typeface="Myriad Pro" pitchFamily="34" charset="0"/>
            </a:rPr>
            <a:t>HÌNH THÀNH VÀ PHÁT TRIỂN PHẨM CHẤT VÀ N</a:t>
          </a:r>
          <a:r>
            <a:rPr lang="vi-VN" sz="2400" b="1" smtClean="0">
              <a:latin typeface="Myriad Pro" pitchFamily="34" charset="0"/>
            </a:rPr>
            <a:t>Ă</a:t>
          </a:r>
          <a:r>
            <a:rPr lang="en-US" sz="2400" b="1" smtClean="0">
              <a:latin typeface="Myriad Pro" pitchFamily="34" charset="0"/>
            </a:rPr>
            <a:t>NG LỰC</a:t>
          </a:r>
          <a:endParaRPr lang="en-US" sz="2400" b="1" dirty="0">
            <a:latin typeface="Myriad Pro" pitchFamily="34" charset="0"/>
          </a:endParaRPr>
        </a:p>
      </dgm:t>
    </dgm:pt>
    <dgm:pt modelId="{ED42E629-2D06-4EAD-A800-B46D2E8AFA17}" type="parTrans" cxnId="{7785AC1D-F051-4E8D-81B6-E7B46E448A2E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72FA4CB7-075D-4871-9323-7C8BCA653D40}" type="sibTrans" cxnId="{7785AC1D-F051-4E8D-81B6-E7B46E448A2E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A2BA0BC6-1764-40B8-9641-F5A7CA6D762F}">
      <dgm:prSet phldrT="[Text]" custT="1"/>
      <dgm:spPr/>
      <dgm:t>
        <a:bodyPr/>
        <a:lstStyle/>
        <a:p>
          <a:r>
            <a:rPr lang="en-US" sz="2400" b="1" smtClean="0">
              <a:latin typeface="Myriad Pro" pitchFamily="34" charset="0"/>
            </a:rPr>
            <a:t>GIÁO DỤC CÔNG NGHỆ VÀ GIÁO DỤC STEM </a:t>
          </a:r>
          <a:endParaRPr lang="en-US" sz="2400" b="1" dirty="0">
            <a:latin typeface="Myriad Pro" pitchFamily="34" charset="0"/>
          </a:endParaRPr>
        </a:p>
      </dgm:t>
    </dgm:pt>
    <dgm:pt modelId="{9182FFDC-19FC-46D8-898E-A0139B82FEFE}" type="parTrans" cxnId="{69EEAD91-5AC3-4065-977F-526A969D2E97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B572E3BF-237B-476B-A45E-7BEED274822F}" type="sibTrans" cxnId="{69EEAD91-5AC3-4065-977F-526A969D2E97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60C74902-66E6-4474-842B-4D09418EB1EE}">
      <dgm:prSet phldrT="[Text]" custT="1"/>
      <dgm:spPr/>
      <dgm:t>
        <a:bodyPr/>
        <a:lstStyle/>
        <a:p>
          <a:r>
            <a:rPr lang="en-US" sz="2400" b="1" smtClean="0">
              <a:latin typeface="Myriad Pro" pitchFamily="34" charset="0"/>
            </a:rPr>
            <a:t>HỌC TẬP DỰA TRÊN HOẠT </a:t>
          </a:r>
          <a:r>
            <a:rPr lang="vi-VN" sz="2400" b="1" smtClean="0">
              <a:latin typeface="Myriad Pro" pitchFamily="34" charset="0"/>
            </a:rPr>
            <a:t>ĐỘ</a:t>
          </a:r>
          <a:r>
            <a:rPr lang="en-US" sz="2400" b="1" smtClean="0">
              <a:latin typeface="Myriad Pro" pitchFamily="34" charset="0"/>
            </a:rPr>
            <a:t>NG TRẢI NGHIỆM </a:t>
          </a:r>
          <a:endParaRPr lang="en-US" sz="2400" b="1" dirty="0">
            <a:latin typeface="Myriad Pro" pitchFamily="34" charset="0"/>
          </a:endParaRPr>
        </a:p>
      </dgm:t>
    </dgm:pt>
    <dgm:pt modelId="{3B38E65E-861C-402A-966B-349BEB7A5621}" type="parTrans" cxnId="{3F1865D4-2C19-44E4-A811-66F9182E2AF2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39EEA355-91CD-4C5B-A179-1F57A6F6D13F}" type="sibTrans" cxnId="{3F1865D4-2C19-44E4-A811-66F9182E2AF2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129BD92B-B5A7-44B3-86B5-4F17FC47E0A4}">
      <dgm:prSet phldrT="[Text]" custT="1"/>
      <dgm:spPr/>
      <dgm:t>
        <a:bodyPr/>
        <a:lstStyle/>
        <a:p>
          <a:r>
            <a:rPr lang="en-US" sz="2400" b="1" smtClean="0">
              <a:latin typeface="Myriad Pro" pitchFamily="34" charset="0"/>
            </a:rPr>
            <a:t>CHUẨN MỰC - KHOA HỌC - HIỆN </a:t>
          </a:r>
          <a:r>
            <a:rPr lang="vi-VN" sz="2400" b="1" smtClean="0">
              <a:latin typeface="Myriad Pro" pitchFamily="34" charset="0"/>
            </a:rPr>
            <a:t>ĐẠ</a:t>
          </a:r>
          <a:r>
            <a:rPr lang="en-US" sz="2400" b="1" smtClean="0">
              <a:latin typeface="Myriad Pro" pitchFamily="34" charset="0"/>
            </a:rPr>
            <a:t>I</a:t>
          </a:r>
          <a:endParaRPr lang="en-US" sz="2400" b="1" dirty="0">
            <a:latin typeface="Myriad Pro" pitchFamily="34" charset="0"/>
          </a:endParaRPr>
        </a:p>
      </dgm:t>
    </dgm:pt>
    <dgm:pt modelId="{B48CF10F-F2C3-4F74-982C-F8C86EFEC14D}" type="parTrans" cxnId="{61A60A57-7490-4291-AE3C-79C3151960FB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B35BE618-9767-4A13-ACD0-65992FD6EC04}" type="sibTrans" cxnId="{61A60A57-7490-4291-AE3C-79C3151960FB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1005039A-19F1-42E9-B120-3E63D53AC445}">
      <dgm:prSet phldrT="[Text]" custT="1"/>
      <dgm:spPr/>
      <dgm:t>
        <a:bodyPr/>
        <a:lstStyle/>
        <a:p>
          <a:r>
            <a:rPr lang="en-US" sz="2400" b="1" smtClean="0">
              <a:latin typeface="Myriad Pro" pitchFamily="34" charset="0"/>
            </a:rPr>
            <a:t>THIẾT THỰC - DỄ HIỂU - HẤP DẪN</a:t>
          </a:r>
          <a:endParaRPr lang="en-US" sz="2400" b="1" dirty="0">
            <a:latin typeface="Myriad Pro" pitchFamily="34" charset="0"/>
          </a:endParaRPr>
        </a:p>
      </dgm:t>
    </dgm:pt>
    <dgm:pt modelId="{DDD905F7-6ADA-4E1B-8C33-83E7460E78A3}" type="parTrans" cxnId="{BA144F42-6A71-4204-9CAC-812ABCE1264F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9961F79B-049B-4192-9930-BBF0687BD71E}" type="sibTrans" cxnId="{BA144F42-6A71-4204-9CAC-812ABCE1264F}">
      <dgm:prSet/>
      <dgm:spPr/>
      <dgm:t>
        <a:bodyPr/>
        <a:lstStyle/>
        <a:p>
          <a:endParaRPr lang="en-US">
            <a:solidFill>
              <a:srgbClr val="FFFF00"/>
            </a:solidFill>
            <a:latin typeface="Myriad Pro" pitchFamily="34" charset="0"/>
          </a:endParaRPr>
        </a:p>
      </dgm:t>
    </dgm:pt>
    <dgm:pt modelId="{80678450-BA36-4872-AC50-F6EDCF9E7D56}" type="pres">
      <dgm:prSet presAssocID="{E587F815-E97C-4A52-AC6B-86362B15F35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027FE60-22F7-4665-BB2B-FD5A1824BF81}" type="pres">
      <dgm:prSet presAssocID="{E587F815-E97C-4A52-AC6B-86362B15F351}" presName="Name1" presStyleCnt="0"/>
      <dgm:spPr/>
      <dgm:t>
        <a:bodyPr/>
        <a:lstStyle/>
        <a:p>
          <a:endParaRPr lang="en-US"/>
        </a:p>
      </dgm:t>
    </dgm:pt>
    <dgm:pt modelId="{7193E144-C645-44FD-A2D7-4522947AA6A7}" type="pres">
      <dgm:prSet presAssocID="{E587F815-E97C-4A52-AC6B-86362B15F351}" presName="cycle" presStyleCnt="0"/>
      <dgm:spPr/>
      <dgm:t>
        <a:bodyPr/>
        <a:lstStyle/>
        <a:p>
          <a:endParaRPr lang="en-US"/>
        </a:p>
      </dgm:t>
    </dgm:pt>
    <dgm:pt modelId="{92E6E912-618F-452C-8150-286FF0716CB7}" type="pres">
      <dgm:prSet presAssocID="{E587F815-E97C-4A52-AC6B-86362B15F351}" presName="srcNode" presStyleLbl="node1" presStyleIdx="0" presStyleCnt="5"/>
      <dgm:spPr/>
      <dgm:t>
        <a:bodyPr/>
        <a:lstStyle/>
        <a:p>
          <a:endParaRPr lang="en-US"/>
        </a:p>
      </dgm:t>
    </dgm:pt>
    <dgm:pt modelId="{1E439D68-1C39-42FD-AFB8-9FC9B063BBCD}" type="pres">
      <dgm:prSet presAssocID="{E587F815-E97C-4A52-AC6B-86362B15F351}" presName="conn" presStyleLbl="parChTrans1D2" presStyleIdx="0" presStyleCnt="1"/>
      <dgm:spPr/>
      <dgm:t>
        <a:bodyPr/>
        <a:lstStyle/>
        <a:p>
          <a:endParaRPr lang="en-US"/>
        </a:p>
      </dgm:t>
    </dgm:pt>
    <dgm:pt modelId="{27804BAA-B560-4049-A334-7DECDE387492}" type="pres">
      <dgm:prSet presAssocID="{E587F815-E97C-4A52-AC6B-86362B15F351}" presName="extraNode" presStyleLbl="node1" presStyleIdx="0" presStyleCnt="5"/>
      <dgm:spPr/>
      <dgm:t>
        <a:bodyPr/>
        <a:lstStyle/>
        <a:p>
          <a:endParaRPr lang="en-US"/>
        </a:p>
      </dgm:t>
    </dgm:pt>
    <dgm:pt modelId="{01DDCA25-FC25-417F-BADC-5345CCB95FE5}" type="pres">
      <dgm:prSet presAssocID="{E587F815-E97C-4A52-AC6B-86362B15F351}" presName="dstNode" presStyleLbl="node1" presStyleIdx="0" presStyleCnt="5"/>
      <dgm:spPr/>
      <dgm:t>
        <a:bodyPr/>
        <a:lstStyle/>
        <a:p>
          <a:endParaRPr lang="en-US"/>
        </a:p>
      </dgm:t>
    </dgm:pt>
    <dgm:pt modelId="{6CCB5A42-215D-4D2D-8B14-4E2D17296CCE}" type="pres">
      <dgm:prSet presAssocID="{9E425D01-B876-456E-A345-9340FE6802EF}" presName="text_1" presStyleLbl="node1" presStyleIdx="0" presStyleCnt="5" custScaleX="96744" custLinFactNeighborX="8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06ECDE-6312-4370-9976-83467D9961CA}" type="pres">
      <dgm:prSet presAssocID="{9E425D01-B876-456E-A345-9340FE6802EF}" presName="accent_1" presStyleCnt="0"/>
      <dgm:spPr/>
      <dgm:t>
        <a:bodyPr/>
        <a:lstStyle/>
        <a:p>
          <a:endParaRPr lang="en-US"/>
        </a:p>
      </dgm:t>
    </dgm:pt>
    <dgm:pt modelId="{DF541EB1-2D4C-40B0-8FD9-8FBA8BB1D2A9}" type="pres">
      <dgm:prSet presAssocID="{9E425D01-B876-456E-A345-9340FE6802EF}" presName="accentRepeatNode" presStyleLbl="solidFgAcc1" presStyleIdx="0" presStyleCnt="5" custLinFactY="22007" custLinFactNeighborX="29867" custLinFactNeighborY="100000"/>
      <dgm:spPr/>
      <dgm:t>
        <a:bodyPr/>
        <a:lstStyle/>
        <a:p>
          <a:endParaRPr lang="en-US"/>
        </a:p>
      </dgm:t>
    </dgm:pt>
    <dgm:pt modelId="{E879ED28-8315-49E1-8362-4EF0D2D774BE}" type="pres">
      <dgm:prSet presAssocID="{A2BA0BC6-1764-40B8-9641-F5A7CA6D762F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B2FDA4-495A-4F20-8E5B-E6AFD645F5B7}" type="pres">
      <dgm:prSet presAssocID="{A2BA0BC6-1764-40B8-9641-F5A7CA6D762F}" presName="accent_2" presStyleCnt="0"/>
      <dgm:spPr/>
      <dgm:t>
        <a:bodyPr/>
        <a:lstStyle/>
        <a:p>
          <a:endParaRPr lang="en-US"/>
        </a:p>
      </dgm:t>
    </dgm:pt>
    <dgm:pt modelId="{332FF001-3F7D-4B88-B740-DD0D2A4574FA}" type="pres">
      <dgm:prSet presAssocID="{A2BA0BC6-1764-40B8-9641-F5A7CA6D762F}" presName="accentRepeatNode" presStyleLbl="solidFgAcc1" presStyleIdx="1" presStyleCnt="5" custLinFactY="-12137" custLinFactNeighborX="-43408" custLinFactNeighborY="-100000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06D47B32-9577-4778-AA3B-00852DE95902}" type="pres">
      <dgm:prSet presAssocID="{60C74902-66E6-4474-842B-4D09418EB1EE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A2FCCC-2481-4C32-815B-21AD1C35B1E3}" type="pres">
      <dgm:prSet presAssocID="{60C74902-66E6-4474-842B-4D09418EB1EE}" presName="accent_3" presStyleCnt="0"/>
      <dgm:spPr/>
      <dgm:t>
        <a:bodyPr/>
        <a:lstStyle/>
        <a:p>
          <a:endParaRPr lang="en-US"/>
        </a:p>
      </dgm:t>
    </dgm:pt>
    <dgm:pt modelId="{67C8ADE0-C8CC-4CA6-B036-7B542CB2CC48}" type="pres">
      <dgm:prSet presAssocID="{60C74902-66E6-4474-842B-4D09418EB1EE}" presName="accentRepeatNode" presStyleLbl="solidFgAcc1" presStyleIdx="2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87DA1914-569E-445F-8B41-760DB5FED647}" type="pres">
      <dgm:prSet presAssocID="{129BD92B-B5A7-44B3-86B5-4F17FC47E0A4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7EF851-8306-4A21-A41F-D33D509FD46C}" type="pres">
      <dgm:prSet presAssocID="{129BD92B-B5A7-44B3-86B5-4F17FC47E0A4}" presName="accent_4" presStyleCnt="0"/>
      <dgm:spPr/>
      <dgm:t>
        <a:bodyPr/>
        <a:lstStyle/>
        <a:p>
          <a:endParaRPr lang="en-US"/>
        </a:p>
      </dgm:t>
    </dgm:pt>
    <dgm:pt modelId="{50EC2B37-8DDC-49BA-AEB2-3EF64F48CE64}" type="pres">
      <dgm:prSet presAssocID="{129BD92B-B5A7-44B3-86B5-4F17FC47E0A4}" presName="accentRepeatNode" presStyleLbl="solidFgAcc1" presStyleIdx="3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n-US"/>
        </a:p>
      </dgm:t>
    </dgm:pt>
    <dgm:pt modelId="{B687E664-88EF-4B99-AE9D-761CCBD5B15A}" type="pres">
      <dgm:prSet presAssocID="{1005039A-19F1-42E9-B120-3E63D53AC445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E21FF3-6717-4364-A76B-D2DB640CDEEF}" type="pres">
      <dgm:prSet presAssocID="{1005039A-19F1-42E9-B120-3E63D53AC445}" presName="accent_5" presStyleCnt="0"/>
      <dgm:spPr/>
      <dgm:t>
        <a:bodyPr/>
        <a:lstStyle/>
        <a:p>
          <a:endParaRPr lang="en-US"/>
        </a:p>
      </dgm:t>
    </dgm:pt>
    <dgm:pt modelId="{9DD2BFFC-F264-455A-B6AC-B2152EE0F7A1}" type="pres">
      <dgm:prSet presAssocID="{1005039A-19F1-42E9-B120-3E63D53AC445}" presName="accentRepeatNode" presStyleLbl="solidFgAcc1" presStyleIdx="4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n-US"/>
        </a:p>
      </dgm:t>
    </dgm:pt>
  </dgm:ptLst>
  <dgm:cxnLst>
    <dgm:cxn modelId="{748B8894-DA8A-490D-8B33-6FFCF6CAFD14}" type="presOf" srcId="{E587F815-E97C-4A52-AC6B-86362B15F351}" destId="{80678450-BA36-4872-AC50-F6EDCF9E7D56}" srcOrd="0" destOrd="0" presId="urn:microsoft.com/office/officeart/2008/layout/VerticalCurvedList"/>
    <dgm:cxn modelId="{3C6DD3B3-9347-4D20-822E-528F51B4C3A7}" type="presOf" srcId="{A2BA0BC6-1764-40B8-9641-F5A7CA6D762F}" destId="{E879ED28-8315-49E1-8362-4EF0D2D774BE}" srcOrd="0" destOrd="0" presId="urn:microsoft.com/office/officeart/2008/layout/VerticalCurvedList"/>
    <dgm:cxn modelId="{8D4084EE-3003-4A08-81D5-2B6F8495812F}" type="presOf" srcId="{72FA4CB7-075D-4871-9323-7C8BCA653D40}" destId="{1E439D68-1C39-42FD-AFB8-9FC9B063BBCD}" srcOrd="0" destOrd="0" presId="urn:microsoft.com/office/officeart/2008/layout/VerticalCurvedList"/>
    <dgm:cxn modelId="{69EEAD91-5AC3-4065-977F-526A969D2E97}" srcId="{E587F815-E97C-4A52-AC6B-86362B15F351}" destId="{A2BA0BC6-1764-40B8-9641-F5A7CA6D762F}" srcOrd="1" destOrd="0" parTransId="{9182FFDC-19FC-46D8-898E-A0139B82FEFE}" sibTransId="{B572E3BF-237B-476B-A45E-7BEED274822F}"/>
    <dgm:cxn modelId="{BA144F42-6A71-4204-9CAC-812ABCE1264F}" srcId="{E587F815-E97C-4A52-AC6B-86362B15F351}" destId="{1005039A-19F1-42E9-B120-3E63D53AC445}" srcOrd="4" destOrd="0" parTransId="{DDD905F7-6ADA-4E1B-8C33-83E7460E78A3}" sibTransId="{9961F79B-049B-4192-9930-BBF0687BD71E}"/>
    <dgm:cxn modelId="{61A60A57-7490-4291-AE3C-79C3151960FB}" srcId="{E587F815-E97C-4A52-AC6B-86362B15F351}" destId="{129BD92B-B5A7-44B3-86B5-4F17FC47E0A4}" srcOrd="3" destOrd="0" parTransId="{B48CF10F-F2C3-4F74-982C-F8C86EFEC14D}" sibTransId="{B35BE618-9767-4A13-ACD0-65992FD6EC04}"/>
    <dgm:cxn modelId="{A3D8EDAA-7AC7-4254-9D8E-4363EDE24312}" type="presOf" srcId="{60C74902-66E6-4474-842B-4D09418EB1EE}" destId="{06D47B32-9577-4778-AA3B-00852DE95902}" srcOrd="0" destOrd="0" presId="urn:microsoft.com/office/officeart/2008/layout/VerticalCurvedList"/>
    <dgm:cxn modelId="{49FF3FBD-F10F-46D0-9C84-83991289234A}" type="presOf" srcId="{9E425D01-B876-456E-A345-9340FE6802EF}" destId="{6CCB5A42-215D-4D2D-8B14-4E2D17296CCE}" srcOrd="0" destOrd="0" presId="urn:microsoft.com/office/officeart/2008/layout/VerticalCurvedList"/>
    <dgm:cxn modelId="{7785AC1D-F051-4E8D-81B6-E7B46E448A2E}" srcId="{E587F815-E97C-4A52-AC6B-86362B15F351}" destId="{9E425D01-B876-456E-A345-9340FE6802EF}" srcOrd="0" destOrd="0" parTransId="{ED42E629-2D06-4EAD-A800-B46D2E8AFA17}" sibTransId="{72FA4CB7-075D-4871-9323-7C8BCA653D40}"/>
    <dgm:cxn modelId="{4BC96352-FF2C-479A-9E76-D074B1FB12E4}" type="presOf" srcId="{1005039A-19F1-42E9-B120-3E63D53AC445}" destId="{B687E664-88EF-4B99-AE9D-761CCBD5B15A}" srcOrd="0" destOrd="0" presId="urn:microsoft.com/office/officeart/2008/layout/VerticalCurvedList"/>
    <dgm:cxn modelId="{3F8DB2A1-6FB6-4475-84D3-77CE5F4209A4}" type="presOf" srcId="{129BD92B-B5A7-44B3-86B5-4F17FC47E0A4}" destId="{87DA1914-569E-445F-8B41-760DB5FED647}" srcOrd="0" destOrd="0" presId="urn:microsoft.com/office/officeart/2008/layout/VerticalCurvedList"/>
    <dgm:cxn modelId="{3F1865D4-2C19-44E4-A811-66F9182E2AF2}" srcId="{E587F815-E97C-4A52-AC6B-86362B15F351}" destId="{60C74902-66E6-4474-842B-4D09418EB1EE}" srcOrd="2" destOrd="0" parTransId="{3B38E65E-861C-402A-966B-349BEB7A5621}" sibTransId="{39EEA355-91CD-4C5B-A179-1F57A6F6D13F}"/>
    <dgm:cxn modelId="{2C192417-A197-4879-9CBF-77AF8A2ADA59}" type="presParOf" srcId="{80678450-BA36-4872-AC50-F6EDCF9E7D56}" destId="{9027FE60-22F7-4665-BB2B-FD5A1824BF81}" srcOrd="0" destOrd="0" presId="urn:microsoft.com/office/officeart/2008/layout/VerticalCurvedList"/>
    <dgm:cxn modelId="{E9BD30D5-AAB5-471D-A6C2-AD73B7809748}" type="presParOf" srcId="{9027FE60-22F7-4665-BB2B-FD5A1824BF81}" destId="{7193E144-C645-44FD-A2D7-4522947AA6A7}" srcOrd="0" destOrd="0" presId="urn:microsoft.com/office/officeart/2008/layout/VerticalCurvedList"/>
    <dgm:cxn modelId="{AAE158FB-159A-434F-9812-6A0C5185BDE2}" type="presParOf" srcId="{7193E144-C645-44FD-A2D7-4522947AA6A7}" destId="{92E6E912-618F-452C-8150-286FF0716CB7}" srcOrd="0" destOrd="0" presId="urn:microsoft.com/office/officeart/2008/layout/VerticalCurvedList"/>
    <dgm:cxn modelId="{4B83990D-761F-4B75-893F-8DE5556123D1}" type="presParOf" srcId="{7193E144-C645-44FD-A2D7-4522947AA6A7}" destId="{1E439D68-1C39-42FD-AFB8-9FC9B063BBCD}" srcOrd="1" destOrd="0" presId="urn:microsoft.com/office/officeart/2008/layout/VerticalCurvedList"/>
    <dgm:cxn modelId="{C12D189A-9757-4BC3-9562-25631179BD29}" type="presParOf" srcId="{7193E144-C645-44FD-A2D7-4522947AA6A7}" destId="{27804BAA-B560-4049-A334-7DECDE387492}" srcOrd="2" destOrd="0" presId="urn:microsoft.com/office/officeart/2008/layout/VerticalCurvedList"/>
    <dgm:cxn modelId="{E2ACE66E-AE54-4AD1-A463-69F0A182BF80}" type="presParOf" srcId="{7193E144-C645-44FD-A2D7-4522947AA6A7}" destId="{01DDCA25-FC25-417F-BADC-5345CCB95FE5}" srcOrd="3" destOrd="0" presId="urn:microsoft.com/office/officeart/2008/layout/VerticalCurvedList"/>
    <dgm:cxn modelId="{0A9495F3-C58D-4648-8606-5D03BA790A78}" type="presParOf" srcId="{9027FE60-22F7-4665-BB2B-FD5A1824BF81}" destId="{6CCB5A42-215D-4D2D-8B14-4E2D17296CCE}" srcOrd="1" destOrd="0" presId="urn:microsoft.com/office/officeart/2008/layout/VerticalCurvedList"/>
    <dgm:cxn modelId="{00653665-6090-4AA2-94F1-355D3BAB494C}" type="presParOf" srcId="{9027FE60-22F7-4665-BB2B-FD5A1824BF81}" destId="{7F06ECDE-6312-4370-9976-83467D9961CA}" srcOrd="2" destOrd="0" presId="urn:microsoft.com/office/officeart/2008/layout/VerticalCurvedList"/>
    <dgm:cxn modelId="{D4272615-67AA-4697-8828-3D745EE8021F}" type="presParOf" srcId="{7F06ECDE-6312-4370-9976-83467D9961CA}" destId="{DF541EB1-2D4C-40B0-8FD9-8FBA8BB1D2A9}" srcOrd="0" destOrd="0" presId="urn:microsoft.com/office/officeart/2008/layout/VerticalCurvedList"/>
    <dgm:cxn modelId="{DD081D97-8808-4003-BD83-AFFEE91A7957}" type="presParOf" srcId="{9027FE60-22F7-4665-BB2B-FD5A1824BF81}" destId="{E879ED28-8315-49E1-8362-4EF0D2D774BE}" srcOrd="3" destOrd="0" presId="urn:microsoft.com/office/officeart/2008/layout/VerticalCurvedList"/>
    <dgm:cxn modelId="{C207E6AD-0083-40BE-B77C-6892368EEC40}" type="presParOf" srcId="{9027FE60-22F7-4665-BB2B-FD5A1824BF81}" destId="{88B2FDA4-495A-4F20-8E5B-E6AFD645F5B7}" srcOrd="4" destOrd="0" presId="urn:microsoft.com/office/officeart/2008/layout/VerticalCurvedList"/>
    <dgm:cxn modelId="{23B93DDD-5550-48B3-B203-1717DAED24CE}" type="presParOf" srcId="{88B2FDA4-495A-4F20-8E5B-E6AFD645F5B7}" destId="{332FF001-3F7D-4B88-B740-DD0D2A4574FA}" srcOrd="0" destOrd="0" presId="urn:microsoft.com/office/officeart/2008/layout/VerticalCurvedList"/>
    <dgm:cxn modelId="{FA151184-AD04-49E4-86C3-89E62BADEF73}" type="presParOf" srcId="{9027FE60-22F7-4665-BB2B-FD5A1824BF81}" destId="{06D47B32-9577-4778-AA3B-00852DE95902}" srcOrd="5" destOrd="0" presId="urn:microsoft.com/office/officeart/2008/layout/VerticalCurvedList"/>
    <dgm:cxn modelId="{395A00C6-9122-474A-A1B4-0F08F4C1D80C}" type="presParOf" srcId="{9027FE60-22F7-4665-BB2B-FD5A1824BF81}" destId="{59A2FCCC-2481-4C32-815B-21AD1C35B1E3}" srcOrd="6" destOrd="0" presId="urn:microsoft.com/office/officeart/2008/layout/VerticalCurvedList"/>
    <dgm:cxn modelId="{7EC834A6-B6C4-4446-995B-FD30E290DDE1}" type="presParOf" srcId="{59A2FCCC-2481-4C32-815B-21AD1C35B1E3}" destId="{67C8ADE0-C8CC-4CA6-B036-7B542CB2CC48}" srcOrd="0" destOrd="0" presId="urn:microsoft.com/office/officeart/2008/layout/VerticalCurvedList"/>
    <dgm:cxn modelId="{545CE87F-5725-4598-932A-4AABF51CFEA4}" type="presParOf" srcId="{9027FE60-22F7-4665-BB2B-FD5A1824BF81}" destId="{87DA1914-569E-445F-8B41-760DB5FED647}" srcOrd="7" destOrd="0" presId="urn:microsoft.com/office/officeart/2008/layout/VerticalCurvedList"/>
    <dgm:cxn modelId="{A642F7D4-35ED-4BCC-BCEE-4D459D5729D6}" type="presParOf" srcId="{9027FE60-22F7-4665-BB2B-FD5A1824BF81}" destId="{B67EF851-8306-4A21-A41F-D33D509FD46C}" srcOrd="8" destOrd="0" presId="urn:microsoft.com/office/officeart/2008/layout/VerticalCurvedList"/>
    <dgm:cxn modelId="{AEBB5776-41A9-4B00-B2C6-050BBB8B0E14}" type="presParOf" srcId="{B67EF851-8306-4A21-A41F-D33D509FD46C}" destId="{50EC2B37-8DDC-49BA-AEB2-3EF64F48CE64}" srcOrd="0" destOrd="0" presId="urn:microsoft.com/office/officeart/2008/layout/VerticalCurvedList"/>
    <dgm:cxn modelId="{6E698E5A-1A1A-4B75-9B29-F9F342447FFB}" type="presParOf" srcId="{9027FE60-22F7-4665-BB2B-FD5A1824BF81}" destId="{B687E664-88EF-4B99-AE9D-761CCBD5B15A}" srcOrd="9" destOrd="0" presId="urn:microsoft.com/office/officeart/2008/layout/VerticalCurvedList"/>
    <dgm:cxn modelId="{E54492A7-3DCB-4695-A039-02D9A299E075}" type="presParOf" srcId="{9027FE60-22F7-4665-BB2B-FD5A1824BF81}" destId="{89E21FF3-6717-4364-A76B-D2DB640CDEEF}" srcOrd="10" destOrd="0" presId="urn:microsoft.com/office/officeart/2008/layout/VerticalCurvedList"/>
    <dgm:cxn modelId="{13F3655E-CDE7-4415-9EA3-E40F12FA25AB}" type="presParOf" srcId="{89E21FF3-6717-4364-A76B-D2DB640CDEEF}" destId="{9DD2BFFC-F264-455A-B6AC-B2152EE0F7A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E439D68-1C39-42FD-AFB8-9FC9B063BBCD}">
      <dsp:nvSpPr>
        <dsp:cNvPr id="0" name=""/>
        <dsp:cNvSpPr/>
      </dsp:nvSpPr>
      <dsp:spPr>
        <a:xfrm>
          <a:off x="-5502799" y="-842518"/>
          <a:ext cx="6552004" cy="6552004"/>
        </a:xfrm>
        <a:prstGeom prst="blockArc">
          <a:avLst>
            <a:gd name="adj1" fmla="val 18900000"/>
            <a:gd name="adj2" fmla="val 2700000"/>
            <a:gd name="adj3" fmla="val 330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CB5A42-215D-4D2D-8B14-4E2D17296CCE}">
      <dsp:nvSpPr>
        <dsp:cNvPr id="0" name=""/>
        <dsp:cNvSpPr/>
      </dsp:nvSpPr>
      <dsp:spPr>
        <a:xfrm>
          <a:off x="675862" y="304088"/>
          <a:ext cx="8552766" cy="608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yriad Pro" pitchFamily="34" charset="0"/>
            </a:rPr>
            <a:t>HÌNH THÀNH VÀ PHÁT TRIỂN PHẨM CHẤT VÀ N</a:t>
          </a:r>
          <a:r>
            <a:rPr lang="vi-VN" sz="2400" b="1" kern="1200" smtClean="0">
              <a:latin typeface="Myriad Pro" pitchFamily="34" charset="0"/>
            </a:rPr>
            <a:t>Ă</a:t>
          </a:r>
          <a:r>
            <a:rPr lang="en-US" sz="2400" b="1" kern="1200" smtClean="0">
              <a:latin typeface="Myriad Pro" pitchFamily="34" charset="0"/>
            </a:rPr>
            <a:t>NG LỰC</a:t>
          </a:r>
          <a:endParaRPr lang="en-US" sz="2400" b="1" kern="1200" dirty="0">
            <a:latin typeface="Myriad Pro" pitchFamily="34" charset="0"/>
          </a:endParaRPr>
        </a:p>
      </dsp:txBody>
      <dsp:txXfrm>
        <a:off x="675862" y="304088"/>
        <a:ext cx="8552766" cy="608565"/>
      </dsp:txXfrm>
    </dsp:sp>
    <dsp:sp modelId="{DF541EB1-2D4C-40B0-8FD9-8FBA8BB1D2A9}">
      <dsp:nvSpPr>
        <dsp:cNvPr id="0" name=""/>
        <dsp:cNvSpPr/>
      </dsp:nvSpPr>
      <dsp:spPr>
        <a:xfrm>
          <a:off x="305584" y="1156133"/>
          <a:ext cx="760707" cy="7607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E879ED28-8315-49E1-8362-4EF0D2D774BE}">
      <dsp:nvSpPr>
        <dsp:cNvPr id="0" name=""/>
        <dsp:cNvSpPr/>
      </dsp:nvSpPr>
      <dsp:spPr>
        <a:xfrm>
          <a:off x="894817" y="1216644"/>
          <a:ext cx="8404536" cy="608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yriad Pro" pitchFamily="34" charset="0"/>
            </a:rPr>
            <a:t>GIÁO DỤC CÔNG NGHỆ VÀ GIÁO DỤC STEM </a:t>
          </a:r>
          <a:endParaRPr lang="en-US" sz="2400" b="1" kern="1200" dirty="0">
            <a:latin typeface="Myriad Pro" pitchFamily="34" charset="0"/>
          </a:endParaRPr>
        </a:p>
      </dsp:txBody>
      <dsp:txXfrm>
        <a:off x="894817" y="1216644"/>
        <a:ext cx="8404536" cy="608565"/>
      </dsp:txXfrm>
    </dsp:sp>
    <dsp:sp modelId="{332FF001-3F7D-4B88-B740-DD0D2A4574FA}">
      <dsp:nvSpPr>
        <dsp:cNvPr id="0" name=""/>
        <dsp:cNvSpPr/>
      </dsp:nvSpPr>
      <dsp:spPr>
        <a:xfrm>
          <a:off x="184256" y="287539"/>
          <a:ext cx="760707" cy="760707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6D47B32-9577-4778-AA3B-00852DE95902}">
      <dsp:nvSpPr>
        <dsp:cNvPr id="0" name=""/>
        <dsp:cNvSpPr/>
      </dsp:nvSpPr>
      <dsp:spPr>
        <a:xfrm>
          <a:off x="1028659" y="2129201"/>
          <a:ext cx="8270695" cy="608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yriad Pro" pitchFamily="34" charset="0"/>
            </a:rPr>
            <a:t>HỌC TẬP DỰA TRÊN HOẠT </a:t>
          </a:r>
          <a:r>
            <a:rPr lang="vi-VN" sz="2400" b="1" kern="1200" smtClean="0">
              <a:latin typeface="Myriad Pro" pitchFamily="34" charset="0"/>
            </a:rPr>
            <a:t>ĐỘ</a:t>
          </a:r>
          <a:r>
            <a:rPr lang="en-US" sz="2400" b="1" kern="1200" smtClean="0">
              <a:latin typeface="Myriad Pro" pitchFamily="34" charset="0"/>
            </a:rPr>
            <a:t>NG TRẢI NGHIỆM </a:t>
          </a:r>
          <a:endParaRPr lang="en-US" sz="2400" b="1" kern="1200" dirty="0">
            <a:latin typeface="Myriad Pro" pitchFamily="34" charset="0"/>
          </a:endParaRPr>
        </a:p>
      </dsp:txBody>
      <dsp:txXfrm>
        <a:off x="1028659" y="2129201"/>
        <a:ext cx="8270695" cy="608565"/>
      </dsp:txXfrm>
    </dsp:sp>
    <dsp:sp modelId="{67C8ADE0-C8CC-4CA6-B036-7B542CB2CC48}">
      <dsp:nvSpPr>
        <dsp:cNvPr id="0" name=""/>
        <dsp:cNvSpPr/>
      </dsp:nvSpPr>
      <dsp:spPr>
        <a:xfrm>
          <a:off x="648305" y="2053130"/>
          <a:ext cx="760707" cy="760707"/>
        </a:xfrm>
        <a:prstGeom prst="ellipse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7DA1914-569E-445F-8B41-760DB5FED647}">
      <dsp:nvSpPr>
        <dsp:cNvPr id="0" name=""/>
        <dsp:cNvSpPr/>
      </dsp:nvSpPr>
      <dsp:spPr>
        <a:xfrm>
          <a:off x="894817" y="3041757"/>
          <a:ext cx="8404536" cy="608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yriad Pro" pitchFamily="34" charset="0"/>
            </a:rPr>
            <a:t>CHUẨN MỰC - KHOA HỌC - HIỆN </a:t>
          </a:r>
          <a:r>
            <a:rPr lang="vi-VN" sz="2400" b="1" kern="1200" smtClean="0">
              <a:latin typeface="Myriad Pro" pitchFamily="34" charset="0"/>
            </a:rPr>
            <a:t>ĐẠ</a:t>
          </a:r>
          <a:r>
            <a:rPr lang="en-US" sz="2400" b="1" kern="1200" smtClean="0">
              <a:latin typeface="Myriad Pro" pitchFamily="34" charset="0"/>
            </a:rPr>
            <a:t>I</a:t>
          </a:r>
          <a:endParaRPr lang="en-US" sz="2400" b="1" kern="1200" dirty="0">
            <a:latin typeface="Myriad Pro" pitchFamily="34" charset="0"/>
          </a:endParaRPr>
        </a:p>
      </dsp:txBody>
      <dsp:txXfrm>
        <a:off x="894817" y="3041757"/>
        <a:ext cx="8404536" cy="608565"/>
      </dsp:txXfrm>
    </dsp:sp>
    <dsp:sp modelId="{50EC2B37-8DDC-49BA-AEB2-3EF64F48CE64}">
      <dsp:nvSpPr>
        <dsp:cNvPr id="0" name=""/>
        <dsp:cNvSpPr/>
      </dsp:nvSpPr>
      <dsp:spPr>
        <a:xfrm>
          <a:off x="514464" y="2965686"/>
          <a:ext cx="760707" cy="760707"/>
        </a:xfrm>
        <a:prstGeom prst="ellipse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687E664-88EF-4B99-AE9D-761CCBD5B15A}">
      <dsp:nvSpPr>
        <dsp:cNvPr id="0" name=""/>
        <dsp:cNvSpPr/>
      </dsp:nvSpPr>
      <dsp:spPr>
        <a:xfrm>
          <a:off x="458737" y="3954314"/>
          <a:ext cx="8840617" cy="608565"/>
        </a:xfrm>
        <a:prstGeom prst="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83049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1" kern="1200" smtClean="0">
              <a:latin typeface="Myriad Pro" pitchFamily="34" charset="0"/>
            </a:rPr>
            <a:t>THIẾT THỰC - DỄ HIỂU - HẤP DẪN</a:t>
          </a:r>
          <a:endParaRPr lang="en-US" sz="2400" b="1" kern="1200" dirty="0">
            <a:latin typeface="Myriad Pro" pitchFamily="34" charset="0"/>
          </a:endParaRPr>
        </a:p>
      </dsp:txBody>
      <dsp:txXfrm>
        <a:off x="458737" y="3954314"/>
        <a:ext cx="8840617" cy="608565"/>
      </dsp:txXfrm>
    </dsp:sp>
    <dsp:sp modelId="{9DD2BFFC-F264-455A-B6AC-B2152EE0F7A1}">
      <dsp:nvSpPr>
        <dsp:cNvPr id="0" name=""/>
        <dsp:cNvSpPr/>
      </dsp:nvSpPr>
      <dsp:spPr>
        <a:xfrm>
          <a:off x="78383" y="3878243"/>
          <a:ext cx="760707" cy="760707"/>
        </a:xfrm>
        <a:prstGeom prst="ellipse">
          <a:avLst/>
        </a:prstGeom>
        <a:blipFill rotWithShape="0">
          <a:blip xmlns:r="http://schemas.openxmlformats.org/officeDocument/2006/relationships" r:embed="rId4"/>
          <a:stretch>
            <a:fillRect/>
          </a:stretch>
        </a:blip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4B225D-6D02-43B9-9C8D-959DE60DA9CD}" type="datetimeFigureOut">
              <a:rPr lang="en-US" smtClean="0"/>
              <a:pPr/>
              <a:t>05/18/2023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5EF0B0-1364-42AD-B6B7-9467263CB03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25991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Đ</a:t>
            </a:r>
            <a:r>
              <a:rPr lang="vi-VN" smtClean="0"/>
              <a:t>ượ</a:t>
            </a:r>
            <a:r>
              <a:rPr lang="en-US" smtClean="0"/>
              <a:t>c Bộ tr</a:t>
            </a:r>
            <a:r>
              <a:rPr lang="vi-VN" smtClean="0"/>
              <a:t>ưở</a:t>
            </a:r>
            <a:r>
              <a:rPr lang="en-US" smtClean="0"/>
              <a:t>ng Bộ GD&amp;ĐT phê duyệt sử dụng trong các c</a:t>
            </a:r>
            <a:r>
              <a:rPr lang="vi-VN" smtClean="0"/>
              <a:t>ơ</a:t>
            </a:r>
            <a:r>
              <a:rPr lang="en-US" smtClean="0"/>
              <a:t> sở giáo dục phổ thông theo</a:t>
            </a:r>
            <a:r>
              <a:rPr lang="en-US" baseline="0" smtClean="0"/>
              <a:t> quyết </a:t>
            </a:r>
            <a:r>
              <a:rPr lang="vi-VN" baseline="0" smtClean="0"/>
              <a:t>đị</a:t>
            </a:r>
            <a:r>
              <a:rPr lang="en-US" baseline="0" smtClean="0"/>
              <a:t>nh số 4606/QĐ-BGDĐT ngày 28/12/2022</a:t>
            </a:r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0B0-1364-42AD-B6B7-9467263CB03C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0B0-1364-42AD-B6B7-9467263CB03C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5EF0B0-1364-42AD-B6B7-9467263CB0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ACE6-7DBA-4AF4-94A8-07B29CF16651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927120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FC1ACE6-7DBA-4AF4-94A8-07B29CF16651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575772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673426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/>
          </p:nvPr>
        </p:nvSpPr>
        <p:spPr>
          <a:xfrm>
            <a:off x="473765" y="934278"/>
            <a:ext cx="11473070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 b="1" cap="all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idx="1"/>
          </p:nvPr>
        </p:nvSpPr>
        <p:spPr>
          <a:xfrm>
            <a:off x="473765" y="1825625"/>
            <a:ext cx="1147307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sz="2000"/>
            </a:lvl1pPr>
            <a:lvl2pPr>
              <a:defRPr sz="1800"/>
            </a:lvl2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3571994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600" y="701676"/>
            <a:ext cx="10972800" cy="7461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533526"/>
            <a:ext cx="5384800" cy="501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533526"/>
            <a:ext cx="5384800" cy="50196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553201"/>
            <a:ext cx="2844800" cy="2444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737600" y="6553201"/>
            <a:ext cx="2844800" cy="244475"/>
          </a:xfrm>
        </p:spPr>
        <p:txBody>
          <a:bodyPr/>
          <a:lstStyle>
            <a:lvl1pPr>
              <a:defRPr/>
            </a:lvl1pPr>
          </a:lstStyle>
          <a:p>
            <a:fld id="{BF0DB2B9-CCE4-4F48-95B9-FDCF57390E5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E687B6-1FF5-4ECA-954C-C384D1E387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C4F15B4-D13C-437C-9816-A95724A4A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A2D1631-EFC8-4C88-8FCD-A7CE3541F1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39366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B266F3-4448-41A8-BE74-80458F0139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985554"/>
            <a:ext cx="10515600" cy="2028281"/>
          </a:xfrm>
        </p:spPr>
        <p:txBody>
          <a:bodyPr anchor="b">
            <a:normAutofit/>
          </a:bodyPr>
          <a:lstStyle>
            <a:lvl1pPr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2440803E-E3C9-4110-A81E-1382FF4081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04082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7D58D93-EE1D-46B5-868A-09E6ED559C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4941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5FAD499-03D1-4CEC-A494-06ACFE163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690562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85005C3-52EB-42CA-A7EA-CA0955D11E8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032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14B6D6F-9A73-4F95-A497-E0999AAFBD8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559924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EF761D38-132B-4582-8AA7-5F4B24E5F7E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0"/>
            <a:ext cx="12198284" cy="685799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8E213E1C-C9F9-4356-8A48-951D14BD575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88708" y="1543"/>
            <a:ext cx="1103268" cy="110286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887F9CD-CCED-4E67-A53A-76525FA004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15789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1FC915-07E9-4252-8016-5A01770CBEA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385"/>
            <a:ext cx="12192000" cy="685523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F4017A-84E0-4364-BE03-7C76BD509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BD24F2E-9AE2-4081-82E9-068B1CD5BF4E}"/>
              </a:ext>
            </a:extLst>
          </p:cNvPr>
          <p:cNvSpPr txBox="1"/>
          <p:nvPr userDrawn="1"/>
        </p:nvSpPr>
        <p:spPr>
          <a:xfrm>
            <a:off x="2791098" y="3075057"/>
            <a:ext cx="66098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>
                <a:solidFill>
                  <a:schemeClr val="accent5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TRÂN TRỌNG CẢM ƠN!</a:t>
            </a:r>
          </a:p>
        </p:txBody>
      </p:sp>
    </p:spTree>
    <p:extLst>
      <p:ext uri="{BB962C8B-B14F-4D97-AF65-F5344CB8AC3E}">
        <p14:creationId xmlns:p14="http://schemas.microsoft.com/office/powerpoint/2010/main" xmlns="" val="40848056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1FC915-07E9-4252-8016-5A01770CBEA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55982"/>
          <a:stretch/>
        </p:blipFill>
        <p:spPr>
          <a:xfrm>
            <a:off x="0" y="0"/>
            <a:ext cx="12192000" cy="3017520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53F4017A-84E0-4364-BE03-7C76BD50935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284043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76932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33F3FA-08F3-4106-AE12-DDA10EB8A4BC}" type="datetime1">
              <a:rPr lang="en-US" smtClean="0"/>
              <a:pPr/>
              <a:t>05/18/2023</a:t>
            </a:fld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fld id="{74A3404E-108D-4C83-932E-0A353F71BD4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93838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262BC70-1C6B-4512-8C32-1214B5924F58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15"/>
            <a:ext cx="12192000" cy="6854885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AC5FAE8-AC4C-425D-A3A0-729C9B11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6314" y="798604"/>
            <a:ext cx="11323284" cy="10270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2A24AE8-0D6A-4CF9-BE95-261D48B425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8490" y="1983581"/>
            <a:ext cx="1132114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583DD3A-7DF7-4860-86EA-26BF111A5E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448800" y="64928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3889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58" r:id="rId9"/>
    <p:sldLayoutId id="2147483661" r:id="rId10"/>
    <p:sldLayoutId id="2147483662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 cap="all" baseline="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1pPr>
      <a:lvl2pPr marL="6858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2pPr>
      <a:lvl3pPr marL="11430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3pPr>
      <a:lvl4pPr marL="16002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4pPr>
      <a:lvl5pPr marL="2057400" indent="-228600" algn="l" defTabSz="914400" rtl="0" eaLnBrk="1" latinLnBrk="0" hangingPunct="1">
        <a:lnSpc>
          <a:spcPct val="13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mbria" panose="02040503050406030204" pitchFamily="18" charset="0"/>
          <a:ea typeface="Cambria" panose="02040503050406030204" pitchFamily="18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9E1A2BB-EBED-46E0-8CCC-08793637E4A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xmlns="" id="{7FD9AC66-AA2D-4DA4-A78D-478A2E2207AF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369751" y="1264444"/>
            <a:ext cx="11569700" cy="2743200"/>
          </a:xfrm>
        </p:spPr>
        <p:txBody>
          <a:bodyPr>
            <a:normAutofit/>
          </a:bodyPr>
          <a:lstStyle/>
          <a:p>
            <a:pPr marL="0" indent="0">
              <a:lnSpc>
                <a:spcPts val="5000"/>
              </a:lnSpc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TẬP HUẤN SỬ DỤNG SÁCH GIÁO KHOA</a:t>
            </a:r>
          </a:p>
          <a:p>
            <a:pPr marL="0" indent="0">
              <a:lnSpc>
                <a:spcPts val="5000"/>
              </a:lnSpc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BỘ SÁCH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b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CHÂN TRỜI SÁNG TẠO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lnSpc>
                <a:spcPts val="5000"/>
              </a:lnSpc>
              <a:buNone/>
            </a:pPr>
            <a:r>
              <a:rPr lang="en-US" b="1">
                <a:solidFill>
                  <a:schemeClr val="bg1">
                    <a:lumMod val="50000"/>
                  </a:schemeClr>
                </a:solidFill>
              </a:rPr>
              <a:t>MÔN</a:t>
            </a:r>
            <a:r>
              <a:rPr lang="en-US" sz="2800" b="1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3600" b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CÔNG NGHỆ </a:t>
            </a:r>
            <a:r>
              <a:rPr lang="en-US" sz="3600" b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8</a:t>
            </a:r>
            <a:endParaRPr lang="en-US" sz="2800" b="1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5CCBABD-BF6B-4A81-B872-3FEB35A8D16E}"/>
              </a:ext>
            </a:extLst>
          </p:cNvPr>
          <p:cNvSpPr txBox="1"/>
          <p:nvPr/>
        </p:nvSpPr>
        <p:spPr>
          <a:xfrm>
            <a:off x="438380" y="4393596"/>
            <a:ext cx="6097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BÁO CÁO VIÊN</a:t>
            </a:r>
            <a:endParaRPr lang="en-GB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2208681-4DEE-4919-B107-9560A6AEC93A}"/>
              </a:ext>
            </a:extLst>
          </p:cNvPr>
          <p:cNvSpPr txBox="1"/>
          <p:nvPr/>
        </p:nvSpPr>
        <p:spPr>
          <a:xfrm>
            <a:off x="438380" y="4836174"/>
            <a:ext cx="609742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cap="all">
                <a:solidFill>
                  <a:schemeClr val="bg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TS.</a:t>
            </a:r>
            <a:r>
              <a:rPr lang="en-US" sz="2400" b="1" cap="all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NGUYỄN THỊ CẨM VÂN</a:t>
            </a:r>
            <a:endParaRPr lang="en-GB" sz="2400" cap="all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3247B8C0-774D-44A7-8D46-05DF1138B503}"/>
              </a:ext>
            </a:extLst>
          </p:cNvPr>
          <p:cNvCxnSpPr/>
          <p:nvPr/>
        </p:nvCxnSpPr>
        <p:spPr>
          <a:xfrm>
            <a:off x="512748" y="4784898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D:\Sach Cong Nghe\CN8\Tham dinh\Gop y sau tham dinh\Hinh thay sau gop y dia phuong\2cfe27f02ecaf794aedb.jpg"/>
          <p:cNvPicPr>
            <a:picLocks noChangeAspect="1" noChangeArrowheads="1"/>
          </p:cNvPicPr>
          <p:nvPr/>
        </p:nvPicPr>
        <p:blipFill>
          <a:blip r:embed="rId3" cstate="print"/>
          <a:srcRect l="50698"/>
          <a:stretch>
            <a:fillRect/>
          </a:stretch>
        </p:blipFill>
        <p:spPr bwMode="auto">
          <a:xfrm>
            <a:off x="6979998" y="1560787"/>
            <a:ext cx="3346497" cy="466601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501272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5296" y="902747"/>
            <a:ext cx="4098235" cy="437322"/>
          </a:xfrm>
        </p:spPr>
        <p:txBody>
          <a:bodyPr>
            <a:noAutofit/>
          </a:bodyPr>
          <a:lstStyle/>
          <a:p>
            <a:r>
              <a:rPr lang="en-US" sz="2800" b="1" smtClean="0">
                <a:latin typeface="Calibri" pitchFamily="34" charset="0"/>
                <a:cs typeface="Calibri" pitchFamily="34" charset="0"/>
              </a:rPr>
              <a:t>3. CẤU TRÚC SÁCH</a:t>
            </a:r>
            <a:endParaRPr lang="en-US" sz="2800" b="1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/>
          <a:lstStyle/>
          <a:p>
            <a:fld id="{E650B44B-F575-4A24-8638-3566DE73FE4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AutoShape 3"/>
          <p:cNvSpPr>
            <a:spLocks noChangeArrowheads="1"/>
          </p:cNvSpPr>
          <p:nvPr/>
        </p:nvSpPr>
        <p:spPr bwMode="gray">
          <a:xfrm>
            <a:off x="1765738" y="445902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6">
              <a:lumMod val="75000"/>
            </a:schemeClr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AutoShape 5"/>
          <p:cNvSpPr>
            <a:spLocks noChangeArrowheads="1"/>
          </p:cNvSpPr>
          <p:nvPr/>
        </p:nvSpPr>
        <p:spPr bwMode="gray">
          <a:xfrm>
            <a:off x="1819713" y="5139565"/>
            <a:ext cx="2408238" cy="693683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Text Box 18"/>
          <p:cNvSpPr txBox="1">
            <a:spLocks noChangeArrowheads="1"/>
          </p:cNvSpPr>
          <p:nvPr/>
        </p:nvSpPr>
        <p:spPr bwMode="white">
          <a:xfrm>
            <a:off x="2221351" y="4545897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vi-VN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ng 4</a:t>
            </a:r>
            <a:endParaRPr lang="en-US" sz="2400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gray">
          <a:xfrm>
            <a:off x="1813034" y="5170384"/>
            <a:ext cx="2364117" cy="4770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500" b="1" smtClean="0">
                <a:solidFill>
                  <a:srgbClr val="000000"/>
                </a:solidFill>
                <a:cs typeface="Arial" charset="0"/>
              </a:rPr>
              <a:t>Thiết kế kĩ thuật</a:t>
            </a:r>
            <a:endParaRPr lang="en-US" sz="25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gray">
          <a:xfrm>
            <a:off x="1765738" y="209682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fol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gray">
          <a:xfrm>
            <a:off x="1835478" y="2822035"/>
            <a:ext cx="2408238" cy="64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Text Box 18"/>
          <p:cNvSpPr txBox="1">
            <a:spLocks noChangeArrowheads="1"/>
          </p:cNvSpPr>
          <p:nvPr/>
        </p:nvSpPr>
        <p:spPr bwMode="white">
          <a:xfrm>
            <a:off x="2221351" y="2183697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vi-VN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ng 1</a:t>
            </a:r>
            <a:endParaRPr lang="en-US" sz="2400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gray">
          <a:xfrm>
            <a:off x="1892519" y="2887013"/>
            <a:ext cx="2316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smtClean="0">
                <a:solidFill>
                  <a:srgbClr val="000000"/>
                </a:solidFill>
                <a:cs typeface="Arial" charset="0"/>
              </a:rPr>
              <a:t>Vẽ kĩ thuật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5" name="AutoShape 12"/>
          <p:cNvSpPr>
            <a:spLocks noChangeArrowheads="1"/>
          </p:cNvSpPr>
          <p:nvPr/>
        </p:nvSpPr>
        <p:spPr bwMode="gray">
          <a:xfrm>
            <a:off x="7375963" y="445902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hlink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" name="AutoShape 13"/>
          <p:cNvSpPr>
            <a:spLocks noChangeArrowheads="1"/>
          </p:cNvSpPr>
          <p:nvPr/>
        </p:nvSpPr>
        <p:spPr bwMode="gray">
          <a:xfrm>
            <a:off x="7429938" y="5123800"/>
            <a:ext cx="2408238" cy="677918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white">
          <a:xfrm>
            <a:off x="7831576" y="4530131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vi-VN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ng 3</a:t>
            </a:r>
            <a:endParaRPr lang="en-US" sz="2400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Text Box 9"/>
          <p:cNvSpPr txBox="1">
            <a:spLocks noChangeArrowheads="1"/>
          </p:cNvSpPr>
          <p:nvPr/>
        </p:nvSpPr>
        <p:spPr bwMode="gray">
          <a:xfrm>
            <a:off x="7486978" y="5186150"/>
            <a:ext cx="2316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smtClean="0">
                <a:solidFill>
                  <a:srgbClr val="000000"/>
                </a:solidFill>
                <a:cs typeface="Arial" charset="0"/>
              </a:rPr>
              <a:t>Kĩ thuật </a:t>
            </a:r>
            <a:r>
              <a:rPr lang="vi-VN" sz="2800" b="1" smtClean="0">
                <a:solidFill>
                  <a:srgbClr val="000000"/>
                </a:solidFill>
                <a:cs typeface="Arial" charset="0"/>
              </a:rPr>
              <a:t>đ</a:t>
            </a:r>
            <a:r>
              <a:rPr lang="en-US" sz="2800" b="1" smtClean="0">
                <a:solidFill>
                  <a:srgbClr val="000000"/>
                </a:solidFill>
                <a:cs typeface="Arial" charset="0"/>
              </a:rPr>
              <a:t>iện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19" name="AutoShape 16"/>
          <p:cNvSpPr>
            <a:spLocks noChangeArrowheads="1"/>
          </p:cNvSpPr>
          <p:nvPr/>
        </p:nvSpPr>
        <p:spPr bwMode="gray">
          <a:xfrm>
            <a:off x="7375963" y="2096820"/>
            <a:ext cx="2543175" cy="1600200"/>
          </a:xfrm>
          <a:prstGeom prst="roundRect">
            <a:avLst>
              <a:gd name="adj" fmla="val 12699"/>
            </a:avLst>
          </a:prstGeom>
          <a:solidFill>
            <a:schemeClr val="accent2"/>
          </a:solidFill>
          <a:ln w="9525" algn="ctr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0" name="AutoShape 17"/>
          <p:cNvSpPr>
            <a:spLocks noChangeArrowheads="1"/>
          </p:cNvSpPr>
          <p:nvPr/>
        </p:nvSpPr>
        <p:spPr bwMode="gray">
          <a:xfrm>
            <a:off x="7429938" y="2853565"/>
            <a:ext cx="2408238" cy="64008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>
            <a:prstShdw prst="shdw18" dist="17961" dir="13500000">
              <a:srgbClr val="FFFFFF">
                <a:gamma/>
                <a:shade val="60000"/>
                <a:invGamma/>
              </a:srgbClr>
            </a:prst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white">
          <a:xfrm>
            <a:off x="7831576" y="2246758"/>
            <a:ext cx="16510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Ch</a:t>
            </a:r>
            <a:r>
              <a:rPr lang="vi-VN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b="1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ng 2</a:t>
            </a:r>
            <a:endParaRPr lang="en-US" sz="2400" b="1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Text Box 9"/>
          <p:cNvSpPr txBox="1">
            <a:spLocks noChangeArrowheads="1"/>
          </p:cNvSpPr>
          <p:nvPr/>
        </p:nvSpPr>
        <p:spPr bwMode="gray">
          <a:xfrm>
            <a:off x="7486978" y="2934308"/>
            <a:ext cx="2316163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800" b="1" smtClean="0">
                <a:solidFill>
                  <a:srgbClr val="000000"/>
                </a:solidFill>
                <a:cs typeface="Arial" charset="0"/>
              </a:rPr>
              <a:t>C</a:t>
            </a:r>
            <a:r>
              <a:rPr lang="vi-VN" sz="2800" b="1" smtClean="0">
                <a:solidFill>
                  <a:srgbClr val="000000"/>
                </a:solidFill>
                <a:cs typeface="Arial" charset="0"/>
              </a:rPr>
              <a:t>ơ</a:t>
            </a:r>
            <a:r>
              <a:rPr lang="en-US" sz="2800" b="1" smtClean="0">
                <a:solidFill>
                  <a:srgbClr val="000000"/>
                </a:solidFill>
                <a:cs typeface="Arial" charset="0"/>
              </a:rPr>
              <a:t> khí</a:t>
            </a:r>
            <a:endParaRPr lang="en-US" sz="2800" b="1">
              <a:solidFill>
                <a:srgbClr val="000000"/>
              </a:solidFill>
              <a:cs typeface="Arial" charset="0"/>
            </a:endParaRPr>
          </a:p>
        </p:txBody>
      </p:sp>
      <p:grpSp>
        <p:nvGrpSpPr>
          <p:cNvPr id="3" name="Group 20"/>
          <p:cNvGrpSpPr>
            <a:grpSpLocks/>
          </p:cNvGrpSpPr>
          <p:nvPr/>
        </p:nvGrpSpPr>
        <p:grpSpPr bwMode="auto">
          <a:xfrm>
            <a:off x="4404163" y="2706420"/>
            <a:ext cx="2819400" cy="2803525"/>
            <a:chOff x="1968" y="1488"/>
            <a:chExt cx="1776" cy="1766"/>
          </a:xfrm>
        </p:grpSpPr>
        <p:sp>
          <p:nvSpPr>
            <p:cNvPr id="24" name="AutoShape 21"/>
            <p:cNvSpPr>
              <a:spLocks noChangeArrowheads="1"/>
            </p:cNvSpPr>
            <p:nvPr/>
          </p:nvSpPr>
          <p:spPr bwMode="gray">
            <a:xfrm rot="6774404">
              <a:off x="2004" y="1578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hlink">
                    <a:gamma/>
                    <a:shade val="0"/>
                    <a:invGamma/>
                  </a:schemeClr>
                </a:gs>
                <a:gs pos="100000">
                  <a:schemeClr val="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5" name="AutoShape 22"/>
            <p:cNvSpPr>
              <a:spLocks noChangeArrowheads="1"/>
            </p:cNvSpPr>
            <p:nvPr/>
          </p:nvSpPr>
          <p:spPr bwMode="gray">
            <a:xfrm rot="12174404">
              <a:off x="1968" y="1567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6">
                    <a:lumMod val="75000"/>
                    <a:shade val="30000"/>
                    <a:satMod val="115000"/>
                  </a:schemeClr>
                </a:gs>
                <a:gs pos="50000">
                  <a:schemeClr val="accent6">
                    <a:lumMod val="75000"/>
                    <a:shade val="67500"/>
                    <a:satMod val="115000"/>
                  </a:schemeClr>
                </a:gs>
                <a:gs pos="100000">
                  <a:schemeClr val="accent6">
                    <a:lumMod val="75000"/>
                    <a:shade val="100000"/>
                    <a:satMod val="115000"/>
                  </a:schemeClr>
                </a:gs>
              </a:gsLst>
              <a:lin ang="13500000" scaled="1"/>
              <a:tileRect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6">
                  <a:lumMod val="75000"/>
                </a:schemeClr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6" name="AutoShape 23"/>
            <p:cNvSpPr>
              <a:spLocks noChangeArrowheads="1"/>
            </p:cNvSpPr>
            <p:nvPr/>
          </p:nvSpPr>
          <p:spPr bwMode="gray">
            <a:xfrm rot="17574404">
              <a:off x="2029" y="1500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folHlink">
                    <a:gamma/>
                    <a:shade val="6275"/>
                    <a:invGamma/>
                  </a:schemeClr>
                </a:gs>
                <a:gs pos="100000">
                  <a:schemeClr val="folHlink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27" name="AutoShape 24"/>
            <p:cNvSpPr>
              <a:spLocks noChangeArrowheads="1"/>
            </p:cNvSpPr>
            <p:nvPr/>
          </p:nvSpPr>
          <p:spPr bwMode="gray">
            <a:xfrm rot="22974404">
              <a:off x="2056" y="1536"/>
              <a:ext cx="1688" cy="1664"/>
            </a:xfrm>
            <a:custGeom>
              <a:avLst/>
              <a:gdLst>
                <a:gd name="G0" fmla="+- -1509893 0 0"/>
                <a:gd name="G1" fmla="+- -5955455 0 0"/>
                <a:gd name="G2" fmla="+- -1509893 0 -5955455"/>
                <a:gd name="G3" fmla="+- 10800 0 0"/>
                <a:gd name="G4" fmla="+- 0 0 -1509893"/>
                <a:gd name="T0" fmla="*/ 360 256 1"/>
                <a:gd name="T1" fmla="*/ 0 256 1"/>
                <a:gd name="G5" fmla="+- G2 T0 T1"/>
                <a:gd name="G6" fmla="?: G2 G2 G5"/>
                <a:gd name="G7" fmla="+- 0 0 G6"/>
                <a:gd name="G8" fmla="+- 7926 0 0"/>
                <a:gd name="G9" fmla="+- 0 0 -5955455"/>
                <a:gd name="G10" fmla="+- 7926 0 2700"/>
                <a:gd name="G11" fmla="cos G10 -1509893"/>
                <a:gd name="G12" fmla="sin G10 -1509893"/>
                <a:gd name="G13" fmla="cos 13500 -1509893"/>
                <a:gd name="G14" fmla="sin 13500 -1509893"/>
                <a:gd name="G15" fmla="+- G11 10800 0"/>
                <a:gd name="G16" fmla="+- G12 10800 0"/>
                <a:gd name="G17" fmla="+- G13 10800 0"/>
                <a:gd name="G18" fmla="+- G14 10800 0"/>
                <a:gd name="G19" fmla="*/ 7926 1 2"/>
                <a:gd name="G20" fmla="+- G19 5400 0"/>
                <a:gd name="G21" fmla="cos G20 -1509893"/>
                <a:gd name="G22" fmla="sin G20 -1509893"/>
                <a:gd name="G23" fmla="+- G21 10800 0"/>
                <a:gd name="G24" fmla="+- G12 G23 G22"/>
                <a:gd name="G25" fmla="+- G22 G23 G11"/>
                <a:gd name="G26" fmla="cos 10800 -1509893"/>
                <a:gd name="G27" fmla="sin 10800 -1509893"/>
                <a:gd name="G28" fmla="cos 7926 -1509893"/>
                <a:gd name="G29" fmla="sin 7926 -1509893"/>
                <a:gd name="G30" fmla="+- G26 10800 0"/>
                <a:gd name="G31" fmla="+- G27 10800 0"/>
                <a:gd name="G32" fmla="+- G28 10800 0"/>
                <a:gd name="G33" fmla="+- G29 10800 0"/>
                <a:gd name="G34" fmla="+- G19 5400 0"/>
                <a:gd name="G35" fmla="cos G34 -5955455"/>
                <a:gd name="G36" fmla="sin G34 -5955455"/>
                <a:gd name="G37" fmla="+/ -5955455 -1509893 2"/>
                <a:gd name="T2" fmla="*/ 180 256 1"/>
                <a:gd name="T3" fmla="*/ 0 256 1"/>
                <a:gd name="G38" fmla="+- G37 T2 T3"/>
                <a:gd name="G39" fmla="?: G2 G37 G38"/>
                <a:gd name="G40" fmla="cos 10800 G39"/>
                <a:gd name="G41" fmla="sin 10800 G39"/>
                <a:gd name="G42" fmla="cos 7926 G39"/>
                <a:gd name="G43" fmla="sin 7926 G39"/>
                <a:gd name="G44" fmla="+- G40 10800 0"/>
                <a:gd name="G45" fmla="+- G41 10800 0"/>
                <a:gd name="G46" fmla="+- G42 10800 0"/>
                <a:gd name="G47" fmla="+- G43 10800 0"/>
                <a:gd name="G48" fmla="+- G35 10800 0"/>
                <a:gd name="G49" fmla="+- G36 10800 0"/>
                <a:gd name="T4" fmla="*/ 16689 w 21600"/>
                <a:gd name="T5" fmla="*/ 1746 h 21600"/>
                <a:gd name="T6" fmla="*/ 10657 w 21600"/>
                <a:gd name="T7" fmla="*/ 1438 h 21600"/>
                <a:gd name="T8" fmla="*/ 15121 w 21600"/>
                <a:gd name="T9" fmla="*/ 4156 h 21600"/>
                <a:gd name="T10" fmla="*/ 23223 w 21600"/>
                <a:gd name="T11" fmla="*/ 5516 h 21600"/>
                <a:gd name="T12" fmla="*/ 21035 w 21600"/>
                <a:gd name="T13" fmla="*/ 10942 h 21600"/>
                <a:gd name="T14" fmla="*/ 15609 w 21600"/>
                <a:gd name="T15" fmla="*/ 8754 h 21600"/>
                <a:gd name="T16" fmla="*/ 3163 w 21600"/>
                <a:gd name="T17" fmla="*/ 3163 h 21600"/>
                <a:gd name="T18" fmla="*/ 18437 w 21600"/>
                <a:gd name="T19" fmla="*/ 18437 h 21600"/>
              </a:gdLst>
              <a:ahLst/>
              <a:cxnLst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18093" y="7698"/>
                  </a:moveTo>
                  <a:cubicBezTo>
                    <a:pt x="16849" y="4772"/>
                    <a:pt x="13978" y="2874"/>
                    <a:pt x="10800" y="2874"/>
                  </a:cubicBezTo>
                  <a:cubicBezTo>
                    <a:pt x="10759" y="2873"/>
                    <a:pt x="10719" y="2874"/>
                    <a:pt x="10679" y="2874"/>
                  </a:cubicBezTo>
                  <a:lnTo>
                    <a:pt x="10635" y="1"/>
                  </a:lnTo>
                  <a:cubicBezTo>
                    <a:pt x="10690" y="0"/>
                    <a:pt x="10745" y="-1"/>
                    <a:pt x="10800" y="0"/>
                  </a:cubicBezTo>
                  <a:cubicBezTo>
                    <a:pt x="15131" y="0"/>
                    <a:pt x="19043" y="2587"/>
                    <a:pt x="20738" y="6573"/>
                  </a:cubicBezTo>
                  <a:lnTo>
                    <a:pt x="23223" y="5516"/>
                  </a:lnTo>
                  <a:lnTo>
                    <a:pt x="21035" y="10942"/>
                  </a:lnTo>
                  <a:lnTo>
                    <a:pt x="15609" y="8754"/>
                  </a:lnTo>
                  <a:lnTo>
                    <a:pt x="18093" y="7698"/>
                  </a:lnTo>
                  <a:close/>
                </a:path>
              </a:pathLst>
            </a:custGeom>
            <a:gradFill rotWithShape="1">
              <a:gsLst>
                <a:gs pos="0">
                  <a:schemeClr val="accent2">
                    <a:gamma/>
                    <a:shade val="0"/>
                    <a:invGamma/>
                  </a:schemeClr>
                </a:gs>
                <a:gs pos="100000">
                  <a:schemeClr val="accent2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/>
            <a:scene3d>
              <a:camera prst="legacyObliqueTopRight"/>
              <a:lightRig rig="legacyFlat3" dir="b"/>
            </a:scene3d>
            <a:sp3d extrusionH="176200" prstMaterial="legacyMatte">
              <a:bevelT w="13500" h="13500" prst="angle"/>
              <a:bevelB w="13500" h="13500" prst="angle"/>
              <a:extrusionClr>
                <a:schemeClr val="accent2"/>
              </a:extrusionClr>
            </a:sp3d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7" name="Text Box 4"/>
          <p:cNvSpPr txBox="1">
            <a:spLocks noChangeArrowheads="1"/>
          </p:cNvSpPr>
          <p:nvPr/>
        </p:nvSpPr>
        <p:spPr bwMode="black">
          <a:xfrm>
            <a:off x="4877349" y="3467763"/>
            <a:ext cx="1905000" cy="125867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ts val="3000"/>
              </a:lnSpc>
            </a:pPr>
            <a:r>
              <a:rPr lang="en-US" sz="3200" b="1">
                <a:solidFill>
                  <a:schemeClr val="bg1"/>
                </a:solidFill>
                <a:cs typeface="Arial" charset="0"/>
              </a:rPr>
              <a:t> </a:t>
            </a:r>
            <a:r>
              <a:rPr lang="en-US" sz="3200" b="1" smtClean="0">
                <a:cs typeface="Arial" charset="0"/>
              </a:rPr>
              <a:t>CÔNG NGHỆ </a:t>
            </a:r>
          </a:p>
          <a:p>
            <a:pPr algn="ctr">
              <a:lnSpc>
                <a:spcPts val="3000"/>
              </a:lnSpc>
            </a:pPr>
            <a:r>
              <a:rPr lang="en-US" sz="3200" b="1" smtClean="0">
                <a:cs typeface="Arial" charset="0"/>
              </a:rPr>
              <a:t>8 </a:t>
            </a:r>
            <a:endParaRPr lang="en-US" sz="3200" b="1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28" name="Content Placeholder 4"/>
          <p:cNvSpPr txBox="1">
            <a:spLocks/>
          </p:cNvSpPr>
          <p:nvPr/>
        </p:nvSpPr>
        <p:spPr bwMode="auto">
          <a:xfrm>
            <a:off x="478587" y="1365642"/>
            <a:ext cx="10972800" cy="475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lvl="0" indent="-342900">
              <a:spcBef>
                <a:spcPct val="20000"/>
              </a:spcBef>
              <a:buFontTx/>
              <a:buChar char="•"/>
            </a:pPr>
            <a:r>
              <a:rPr lang="en-US" sz="2200" kern="0" smtClean="0">
                <a:cs typeface="Calibri" pitchFamily="34" charset="0"/>
              </a:rPr>
              <a:t>Ngoài trang </a:t>
            </a:r>
            <a:r>
              <a:rPr lang="en-US" sz="2200" i="1" kern="0" smtClean="0">
                <a:cs typeface="Calibri" pitchFamily="34" charset="0"/>
              </a:rPr>
              <a:t>H</a:t>
            </a:r>
            <a:r>
              <a:rPr lang="vi-VN" sz="2200" i="1" kern="0" smtClean="0">
                <a:latin typeface="Calibri" pitchFamily="34" charset="0"/>
                <a:cs typeface="Calibri" pitchFamily="34" charset="0"/>
              </a:rPr>
              <a:t>ướ</a:t>
            </a:r>
            <a:r>
              <a:rPr lang="en-US" sz="2200" i="1" kern="0" smtClean="0">
                <a:cs typeface="Calibri" pitchFamily="34" charset="0"/>
              </a:rPr>
              <a:t>ng dẫn sử dụng sách </a:t>
            </a:r>
            <a:r>
              <a:rPr lang="en-US" sz="2200" kern="0" smtClean="0">
                <a:cs typeface="Calibri" pitchFamily="34" charset="0"/>
              </a:rPr>
              <a:t>và </a:t>
            </a:r>
            <a:r>
              <a:rPr lang="en-US" sz="2200" i="1" kern="0" smtClean="0">
                <a:cs typeface="Calibri" pitchFamily="34" charset="0"/>
              </a:rPr>
              <a:t>Bảng giải thích thuật ngữ, </a:t>
            </a:r>
            <a:r>
              <a:rPr lang="en-US" sz="2200" kern="0" smtClean="0">
                <a:cs typeface="Calibri" pitchFamily="34" charset="0"/>
              </a:rPr>
              <a:t>nội dung chính của sách gồm</a:t>
            </a:r>
            <a:r>
              <a:rPr lang="en-US" sz="2200" kern="0" smtClean="0"/>
              <a:t>:</a:t>
            </a:r>
            <a:endParaRPr kumimoji="0" lang="en-US" sz="2200" b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Picture 28">
            <a:extLst>
              <a:ext uri="{FF2B5EF4-FFF2-40B4-BE49-F238E27FC236}">
                <a16:creationId xmlns="" xmlns:a16="http://schemas.microsoft.com/office/drawing/2014/main" id="{632059BD-11AF-C231-3160-E3C36498264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8284" cy="6858000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="" xmlns:a16="http://schemas.microsoft.com/office/drawing/2014/main" id="{8D77D4AC-F9B4-16B5-B776-BDA0DED8B44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983" y="0"/>
            <a:ext cx="5598252" cy="682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D53F62CA-DF09-B93D-DF9E-B88460522D06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1030990" y="235670"/>
            <a:ext cx="853678" cy="70559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DDF6F19-786A-0D09-05C8-BB0DFF69FBBC}"/>
              </a:ext>
            </a:extLst>
          </p:cNvPr>
          <p:cNvSpPr txBox="1"/>
          <p:nvPr/>
        </p:nvSpPr>
        <p:spPr>
          <a:xfrm>
            <a:off x="425574" y="1080594"/>
            <a:ext cx="3452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CẤU </a:t>
            </a:r>
            <a:r>
              <a:rPr lang="en-US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TRÚC </a:t>
            </a:r>
            <a:r>
              <a:rPr lang="en-U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BÀI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4294967295"/>
          </p:nvPr>
        </p:nvSpPr>
        <p:spPr>
          <a:xfrm>
            <a:off x="632764" y="1762114"/>
            <a:ext cx="2914478" cy="290448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buFontTx/>
              <a:buChar char="-"/>
            </a:pPr>
            <a:r>
              <a:rPr lang="en-US" sz="2400" kern="0" smtClean="0">
                <a:latin typeface="Calibri" pitchFamily="34" charset="0"/>
                <a:cs typeface="Calibri" pitchFamily="34" charset="0"/>
              </a:rPr>
              <a:t>Mục </a:t>
            </a:r>
            <a:r>
              <a:rPr lang="en-US" sz="2400" kern="0" dirty="0" err="1" smtClean="0">
                <a:latin typeface="Calibri" pitchFamily="34" charset="0"/>
                <a:cs typeface="Calibri" pitchFamily="34" charset="0"/>
              </a:rPr>
              <a:t>tiêu</a:t>
            </a:r>
            <a:endParaRPr lang="en-US" sz="2400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en-US" sz="2400" b="1" i="1" kern="0" smtClean="0">
                <a:latin typeface="Calibri" pitchFamily="34" charset="0"/>
                <a:cs typeface="Calibri" pitchFamily="34" charset="0"/>
              </a:rPr>
              <a:t>M</a:t>
            </a:r>
            <a:r>
              <a:rPr lang="vi-VN" sz="2400" b="1" i="1" kern="0" smtClean="0">
                <a:latin typeface="Calibri" pitchFamily="34" charset="0"/>
                <a:cs typeface="Calibri" pitchFamily="34" charset="0"/>
              </a:rPr>
              <a:t>ở </a:t>
            </a:r>
            <a:r>
              <a:rPr lang="vi-VN" sz="2400" b="1" i="1" kern="0" dirty="0" smtClean="0">
                <a:latin typeface="Calibri" pitchFamily="34" charset="0"/>
                <a:cs typeface="Calibri" pitchFamily="34" charset="0"/>
              </a:rPr>
              <a:t>đầu</a:t>
            </a:r>
            <a:endParaRPr lang="en-US" sz="2400" b="1" i="1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vi-VN" sz="2400" kern="0" dirty="0" smtClean="0">
                <a:latin typeface="Calibri" pitchFamily="34" charset="0"/>
                <a:cs typeface="Calibri" pitchFamily="34" charset="0"/>
              </a:rPr>
              <a:t>Nội </a:t>
            </a:r>
            <a:r>
              <a:rPr lang="vi-VN" sz="2400" kern="0" dirty="0">
                <a:latin typeface="Calibri" pitchFamily="34" charset="0"/>
                <a:cs typeface="Calibri" pitchFamily="34" charset="0"/>
              </a:rPr>
              <a:t>dung bài </a:t>
            </a:r>
            <a:r>
              <a:rPr lang="vi-VN" sz="2400" kern="0" dirty="0" smtClean="0">
                <a:latin typeface="Calibri" pitchFamily="34" charset="0"/>
                <a:cs typeface="Calibri" pitchFamily="34" charset="0"/>
              </a:rPr>
              <a:t>học</a:t>
            </a:r>
            <a:endParaRPr lang="en-US" sz="2400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vi-VN" sz="2400" b="1" i="1" kern="0" dirty="0" smtClean="0">
                <a:latin typeface="Calibri" pitchFamily="34" charset="0"/>
                <a:cs typeface="Calibri" pitchFamily="34" charset="0"/>
              </a:rPr>
              <a:t>Luyện tập</a:t>
            </a:r>
            <a:endParaRPr lang="en-US" sz="2400" b="1" i="1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vi-VN" sz="2400" b="1" i="1" kern="0" dirty="0" smtClean="0">
                <a:latin typeface="Calibri" pitchFamily="34" charset="0"/>
                <a:cs typeface="Calibri" pitchFamily="34" charset="0"/>
              </a:rPr>
              <a:t>Vận dụng</a:t>
            </a:r>
            <a:endParaRPr lang="en-US" sz="2400" b="1" i="1" kern="0" dirty="0" smtClean="0">
              <a:latin typeface="Calibri" pitchFamily="34" charset="0"/>
              <a:cs typeface="Calibri" pitchFamily="34" charset="0"/>
            </a:endParaRPr>
          </a:p>
          <a:p>
            <a:pPr>
              <a:spcBef>
                <a:spcPts val="0"/>
              </a:spcBef>
              <a:buFontTx/>
              <a:buChar char="-"/>
            </a:pPr>
            <a:r>
              <a:rPr lang="vi-VN" sz="2400" kern="0" smtClean="0">
                <a:latin typeface="Calibri" pitchFamily="34" charset="0"/>
                <a:cs typeface="Calibri" pitchFamily="34" charset="0"/>
              </a:rPr>
              <a:t>Ghi nhớ</a:t>
            </a:r>
            <a:endParaRPr lang="en-US" sz="2400" kern="0" dirty="0" smtClean="0"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60956" t="14245" r="10384" b="13185"/>
          <a:stretch>
            <a:fillRect/>
          </a:stretch>
        </p:blipFill>
        <p:spPr bwMode="auto">
          <a:xfrm>
            <a:off x="3752193" y="430056"/>
            <a:ext cx="4603531" cy="60495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 3"/>
          <p:cNvGrpSpPr/>
          <p:nvPr/>
        </p:nvGrpSpPr>
        <p:grpSpPr>
          <a:xfrm>
            <a:off x="8229600" y="1036563"/>
            <a:ext cx="3689137" cy="828675"/>
            <a:chOff x="7488615" y="1351895"/>
            <a:chExt cx="3689137" cy="828675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8057363" y="1351895"/>
              <a:ext cx="3120389" cy="828675"/>
            </a:xfrm>
            <a:prstGeom prst="rect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Mục tiêu: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Giúp học sinh định hướng hoạt động học tập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AutoShape 6"/>
            <p:cNvCxnSpPr>
              <a:cxnSpLocks noChangeShapeType="1"/>
            </p:cNvCxnSpPr>
            <p:nvPr/>
          </p:nvCxnSpPr>
          <p:spPr bwMode="auto">
            <a:xfrm flipV="1">
              <a:off x="7488615" y="1707424"/>
              <a:ext cx="548640" cy="0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oval"/>
              <a:tailEnd/>
            </a:ln>
          </p:spPr>
        </p:cxnSp>
      </p:grpSp>
      <p:sp>
        <p:nvSpPr>
          <p:cNvPr id="7" name="Text Box 13"/>
          <p:cNvSpPr txBox="1">
            <a:spLocks noChangeArrowheads="1"/>
          </p:cNvSpPr>
          <p:nvPr/>
        </p:nvSpPr>
        <p:spPr bwMode="auto">
          <a:xfrm>
            <a:off x="8874374" y="3408499"/>
            <a:ext cx="3017520" cy="719137"/>
          </a:xfrm>
          <a:prstGeom prst="rect">
            <a:avLst/>
          </a:prstGeom>
          <a:solidFill>
            <a:srgbClr val="E7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Câu hỏi khám phá và câu hỏi củng cố kiến thức bài học</a:t>
            </a:r>
            <a:r>
              <a: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Oval 15"/>
          <p:cNvSpPr>
            <a:spLocks noChangeArrowheads="1"/>
          </p:cNvSpPr>
          <p:nvPr/>
        </p:nvSpPr>
        <p:spPr bwMode="auto">
          <a:xfrm>
            <a:off x="7928282" y="3535158"/>
            <a:ext cx="32404" cy="332"/>
          </a:xfrm>
          <a:prstGeom prst="ellipse">
            <a:avLst/>
          </a:prstGeom>
          <a:solidFill>
            <a:srgbClr val="FF0000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9" name="AutoShape 16"/>
          <p:cNvCxnSpPr>
            <a:cxnSpLocks noChangeShapeType="1"/>
          </p:cNvCxnSpPr>
          <p:nvPr/>
        </p:nvCxnSpPr>
        <p:spPr bwMode="auto">
          <a:xfrm>
            <a:off x="8268338" y="3710377"/>
            <a:ext cx="640080" cy="1334"/>
          </a:xfrm>
          <a:prstGeom prst="straightConnector1">
            <a:avLst/>
          </a:prstGeom>
          <a:noFill/>
          <a:ln w="19050">
            <a:solidFill>
              <a:srgbClr val="FF0000"/>
            </a:solidFill>
            <a:round/>
            <a:headEnd type="oval" w="med" len="med"/>
            <a:tailEnd/>
          </a:ln>
        </p:spPr>
      </p:cxnSp>
      <p:grpSp>
        <p:nvGrpSpPr>
          <p:cNvPr id="10" name="Group 9"/>
          <p:cNvGrpSpPr/>
          <p:nvPr/>
        </p:nvGrpSpPr>
        <p:grpSpPr>
          <a:xfrm>
            <a:off x="339213" y="1755468"/>
            <a:ext cx="3683495" cy="943487"/>
            <a:chOff x="339213" y="1755468"/>
            <a:chExt cx="3683495" cy="943487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39213" y="1755468"/>
              <a:ext cx="3146784" cy="943487"/>
            </a:xfrm>
            <a:prstGeom prst="rect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Mở đầu: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Vấn đề cần giải quyết thông qua nội dung bài học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AutoShape 6"/>
            <p:cNvCxnSpPr>
              <a:cxnSpLocks noChangeShapeType="1"/>
            </p:cNvCxnSpPr>
            <p:nvPr/>
          </p:nvCxnSpPr>
          <p:spPr bwMode="auto">
            <a:xfrm flipH="1">
              <a:off x="3474068" y="2370801"/>
              <a:ext cx="548640" cy="6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oval"/>
              <a:tailEnd/>
            </a:ln>
          </p:spPr>
        </p:cxnSp>
      </p:grpSp>
      <p:grpSp>
        <p:nvGrpSpPr>
          <p:cNvPr id="13" name="Group 12"/>
          <p:cNvGrpSpPr/>
          <p:nvPr/>
        </p:nvGrpSpPr>
        <p:grpSpPr>
          <a:xfrm>
            <a:off x="339213" y="4631403"/>
            <a:ext cx="3701193" cy="965356"/>
            <a:chOff x="339213" y="4631403"/>
            <a:chExt cx="3701193" cy="965356"/>
          </a:xfrm>
        </p:grpSpPr>
        <p:sp>
          <p:nvSpPr>
            <p:cNvPr id="14" name="Text Box 8"/>
            <p:cNvSpPr txBox="1">
              <a:spLocks noChangeArrowheads="1"/>
            </p:cNvSpPr>
            <p:nvPr/>
          </p:nvSpPr>
          <p:spPr bwMode="auto">
            <a:xfrm>
              <a:off x="339213" y="4631403"/>
              <a:ext cx="3082413" cy="965356"/>
            </a:xfrm>
            <a:prstGeom prst="rect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b="1" smtClean="0">
                  <a:latin typeface="Calibri" pitchFamily="34" charset="0"/>
                  <a:cs typeface="Arial" pitchFamily="34" charset="0"/>
                </a:rPr>
                <a:t>Nội dung chính:</a:t>
              </a:r>
            </a:p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mtClean="0">
                  <a:latin typeface="Calibri" pitchFamily="34" charset="0"/>
                  <a:cs typeface="Arial" pitchFamily="34" charset="0"/>
                </a:rPr>
                <a:t>Khám phá kiến thức mới, rèn luyện phát triển kĩ n</a:t>
              </a:r>
              <a:r>
                <a:rPr lang="vi-VN" smtClean="0">
                  <a:latin typeface="Calibri" pitchFamily="34" charset="0"/>
                  <a:cs typeface="Arial" pitchFamily="34" charset="0"/>
                </a:rPr>
                <a:t>ă</a:t>
              </a:r>
              <a:r>
                <a:rPr lang="en-US" smtClean="0">
                  <a:latin typeface="Calibri" pitchFamily="34" charset="0"/>
                  <a:cs typeface="Arial" pitchFamily="34" charset="0"/>
                </a:rPr>
                <a:t>ng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AutoShape 6"/>
            <p:cNvCxnSpPr>
              <a:cxnSpLocks noChangeShapeType="1"/>
            </p:cNvCxnSpPr>
            <p:nvPr/>
          </p:nvCxnSpPr>
          <p:spPr bwMode="auto">
            <a:xfrm flipH="1">
              <a:off x="3400326" y="5010762"/>
              <a:ext cx="640080" cy="635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oval"/>
              <a:tailEnd/>
            </a:ln>
          </p:spPr>
        </p:cxnSp>
      </p:grpSp>
      <p:grpSp>
        <p:nvGrpSpPr>
          <p:cNvPr id="16" name="Group 15"/>
          <p:cNvGrpSpPr/>
          <p:nvPr/>
        </p:nvGrpSpPr>
        <p:grpSpPr>
          <a:xfrm>
            <a:off x="8304790" y="4884173"/>
            <a:ext cx="3660236" cy="719137"/>
            <a:chOff x="7989470" y="4064341"/>
            <a:chExt cx="3660236" cy="719137"/>
          </a:xfrm>
        </p:grpSpPr>
        <p:sp>
          <p:nvSpPr>
            <p:cNvPr id="17" name="Text Box 13"/>
            <p:cNvSpPr txBox="1">
              <a:spLocks noChangeArrowheads="1"/>
            </p:cNvSpPr>
            <p:nvPr/>
          </p:nvSpPr>
          <p:spPr bwMode="auto">
            <a:xfrm>
              <a:off x="8453612" y="4064341"/>
              <a:ext cx="3196094" cy="719137"/>
            </a:xfrm>
            <a:prstGeom prst="rect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r>
                <a:rPr lang="en-US" smtClean="0">
                  <a:latin typeface="Calibri" pitchFamily="34" charset="0"/>
                  <a:cs typeface="Arial" pitchFamily="34" charset="0"/>
                </a:rPr>
                <a:t>Thông tin, giải thích  thêm về các chi tiết trong nội dung chính </a:t>
              </a: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11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8" name="AutoShape 16"/>
            <p:cNvCxnSpPr>
              <a:cxnSpLocks noChangeShapeType="1"/>
            </p:cNvCxnSpPr>
            <p:nvPr/>
          </p:nvCxnSpPr>
          <p:spPr bwMode="auto">
            <a:xfrm>
              <a:off x="7989470" y="4366219"/>
              <a:ext cx="457200" cy="1334"/>
            </a:xfrm>
            <a:prstGeom prst="straightConnector1">
              <a:avLst/>
            </a:prstGeom>
            <a:noFill/>
            <a:ln w="19050">
              <a:solidFill>
                <a:srgbClr val="FF0000"/>
              </a:solidFill>
              <a:round/>
              <a:headEnd type="oval" w="med" len="med"/>
              <a:tailEnd/>
            </a:ln>
          </p:spPr>
        </p:cxnSp>
      </p:grp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34C26EF1-6F7D-5DFC-3953-80679B7AA345}"/>
              </a:ext>
            </a:extLst>
          </p:cNvPr>
          <p:cNvSpPr txBox="1"/>
          <p:nvPr/>
        </p:nvSpPr>
        <p:spPr>
          <a:xfrm>
            <a:off x="394043" y="828346"/>
            <a:ext cx="304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CẤU TRÚC BÀI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 l="60417" t="12536" r="10737" b="17094"/>
          <a:stretch>
            <a:fillRect/>
          </a:stretch>
        </p:blipFill>
        <p:spPr bwMode="auto">
          <a:xfrm>
            <a:off x="3499946" y="520278"/>
            <a:ext cx="4934607" cy="62273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509619" y="3707075"/>
            <a:ext cx="3241746" cy="1054100"/>
            <a:chOff x="2270" y="12106"/>
            <a:chExt cx="3675" cy="1660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270" y="12106"/>
              <a:ext cx="3043" cy="1660"/>
            </a:xfrm>
            <a:prstGeom prst="rect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Vận dụng</a:t>
              </a: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Vận dụng kiến thức, kỹ năng vào thực tiễn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6" name="AutoShape 4"/>
            <p:cNvCxnSpPr>
              <a:cxnSpLocks noChangeShapeType="1"/>
            </p:cNvCxnSpPr>
            <p:nvPr/>
          </p:nvCxnSpPr>
          <p:spPr bwMode="auto">
            <a:xfrm>
              <a:off x="5323" y="12897"/>
              <a:ext cx="622" cy="0"/>
            </a:xfrm>
            <a:prstGeom prst="bentConnector3">
              <a:avLst>
                <a:gd name="adj1" fmla="val 49958"/>
              </a:avLst>
            </a:prstGeom>
            <a:noFill/>
            <a:ln w="19050">
              <a:solidFill>
                <a:srgbClr val="FF0000"/>
              </a:solidFill>
              <a:miter lim="800000"/>
              <a:headEnd/>
              <a:tailEnd type="oval" w="med" len="med"/>
            </a:ln>
          </p:spPr>
        </p:cxnSp>
      </p:grpSp>
      <p:grpSp>
        <p:nvGrpSpPr>
          <p:cNvPr id="7" name="Group 5"/>
          <p:cNvGrpSpPr>
            <a:grpSpLocks/>
          </p:cNvGrpSpPr>
          <p:nvPr/>
        </p:nvGrpSpPr>
        <p:grpSpPr bwMode="auto">
          <a:xfrm>
            <a:off x="8160615" y="5292352"/>
            <a:ext cx="3742358" cy="973208"/>
            <a:chOff x="1477" y="13529"/>
            <a:chExt cx="5895" cy="1535"/>
          </a:xfrm>
        </p:grpSpPr>
        <p:sp>
          <p:nvSpPr>
            <p:cNvPr id="8" name="Text Box 6"/>
            <p:cNvSpPr txBox="1">
              <a:spLocks noChangeArrowheads="1"/>
            </p:cNvSpPr>
            <p:nvPr/>
          </p:nvSpPr>
          <p:spPr bwMode="auto">
            <a:xfrm>
              <a:off x="2356" y="13529"/>
              <a:ext cx="5016" cy="1535"/>
            </a:xfrm>
            <a:prstGeom prst="rect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Ghi nhớ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Tóm tắt các kiến thức cốt lõi của bài học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9" name="AutoShape 7"/>
            <p:cNvCxnSpPr>
              <a:cxnSpLocks noChangeShapeType="1"/>
            </p:cNvCxnSpPr>
            <p:nvPr/>
          </p:nvCxnSpPr>
          <p:spPr bwMode="auto">
            <a:xfrm flipH="1">
              <a:off x="1477" y="14053"/>
              <a:ext cx="864" cy="1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oval" w="med" len="med"/>
            </a:ln>
          </p:spPr>
        </p:cxnSp>
      </p:grpSp>
      <p:grpSp>
        <p:nvGrpSpPr>
          <p:cNvPr id="10" name="Group 9"/>
          <p:cNvGrpSpPr/>
          <p:nvPr/>
        </p:nvGrpSpPr>
        <p:grpSpPr>
          <a:xfrm>
            <a:off x="8182311" y="1323977"/>
            <a:ext cx="3639291" cy="1006784"/>
            <a:chOff x="7636488" y="1087487"/>
            <a:chExt cx="4058987" cy="1006784"/>
          </a:xfrm>
        </p:grpSpPr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8244353" y="1087487"/>
              <a:ext cx="3451122" cy="1006784"/>
            </a:xfrm>
            <a:prstGeom prst="rect">
              <a:avLst/>
            </a:prstGeom>
            <a:solidFill>
              <a:srgbClr val="E7FFFF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Luyện tập</a:t>
              </a: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.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Củng cố, khắc sâu kiến thức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Calibri" pitchFamily="34" charset="0"/>
                  <a:cs typeface="Arial" pitchFamily="34" charset="0"/>
                </a:rPr>
                <a:t> </a:t>
              </a:r>
              <a:endParaRPr kumimoji="0" lang="en-US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2" name="AutoShape 7"/>
            <p:cNvCxnSpPr>
              <a:cxnSpLocks noChangeShapeType="1"/>
            </p:cNvCxnSpPr>
            <p:nvPr/>
          </p:nvCxnSpPr>
          <p:spPr bwMode="auto">
            <a:xfrm flipH="1">
              <a:off x="7636488" y="1487416"/>
              <a:ext cx="611911" cy="634"/>
            </a:xfrm>
            <a:prstGeom prst="straightConnector1">
              <a:avLst/>
            </a:prstGeom>
            <a:noFill/>
            <a:ln w="12700">
              <a:solidFill>
                <a:srgbClr val="FF0000"/>
              </a:solidFill>
              <a:round/>
              <a:headEnd/>
              <a:tailEnd type="oval" w="med" len="med"/>
            </a:ln>
          </p:spPr>
        </p:cxnSp>
      </p:grp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34C26EF1-6F7D-5DFC-3953-80679B7AA345}"/>
              </a:ext>
            </a:extLst>
          </p:cNvPr>
          <p:cNvSpPr txBox="1"/>
          <p:nvPr/>
        </p:nvSpPr>
        <p:spPr>
          <a:xfrm>
            <a:off x="394043" y="828346"/>
            <a:ext cx="30428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4. CẤU TRÚC BÀI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/>
          <p:nvPr/>
        </p:nvPicPr>
        <p:blipFill>
          <a:blip r:embed="rId2" cstate="print"/>
          <a:srcRect l="37366" t="13532" r="34854" b="14308"/>
          <a:stretch>
            <a:fillRect/>
          </a:stretch>
        </p:blipFill>
        <p:spPr bwMode="auto">
          <a:xfrm>
            <a:off x="5896340" y="504503"/>
            <a:ext cx="4761184" cy="6038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1"/>
          </p:nvPr>
        </p:nvSpPr>
        <p:spPr>
          <a:xfrm>
            <a:off x="9144000" y="6477001"/>
            <a:ext cx="2844800" cy="244475"/>
          </a:xfrm>
        </p:spPr>
        <p:txBody>
          <a:bodyPr/>
          <a:lstStyle/>
          <a:p>
            <a:fld id="{3C372F27-EC84-4996-B366-EC6380D4689F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436728" y="1571768"/>
            <a:ext cx="4655534" cy="80021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0" hangingPunct="0"/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5.1 </a:t>
            </a:r>
            <a:r>
              <a:rPr lang="en-US" sz="22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Hình thành và phát triển n</a:t>
            </a:r>
            <a:r>
              <a:rPr lang="vi-VN" sz="22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ă</a:t>
            </a:r>
            <a:r>
              <a:rPr lang="en-US" sz="22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ng lực của HS </a:t>
            </a:r>
            <a:endParaRPr lang="en-US" sz="22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86613" y="796942"/>
            <a:ext cx="3865418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5. ĐIỂM MỚI NỔI BẬT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8" name="Text Placeholder 5"/>
          <p:cNvSpPr txBox="1">
            <a:spLocks/>
          </p:cNvSpPr>
          <p:nvPr/>
        </p:nvSpPr>
        <p:spPr bwMode="auto">
          <a:xfrm>
            <a:off x="516101" y="2449342"/>
            <a:ext cx="4576161" cy="363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indent="236538" algn="just">
              <a:lnSpc>
                <a:spcPct val="130000"/>
              </a:lnSpc>
              <a:buFontTx/>
              <a:buChar char="•"/>
            </a:pPr>
            <a:r>
              <a:rPr lang="en-US" sz="2200" kern="0" smtClean="0">
                <a:latin typeface="Calibri" pitchFamily="34" charset="0"/>
                <a:cs typeface="Calibri" pitchFamily="34" charset="0"/>
              </a:rPr>
              <a:t>Mỗi bài học là một chuỗi các hoạt 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200" kern="0" smtClean="0">
                <a:latin typeface="Calibri" pitchFamily="34" charset="0"/>
                <a:cs typeface="Calibri" pitchFamily="34" charset="0"/>
              </a:rPr>
              <a:t>ng </a:t>
            </a:r>
            <a:r>
              <a:rPr lang="en-US" sz="2200" smtClean="0">
                <a:cs typeface="Arial" panose="020B0604020202020204" pitchFamily="34" charset="0"/>
              </a:rPr>
              <a:t>khám phá kiến thức mới kết hợp thực hành phát triển kỹ năng qua các giai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cs typeface="Arial" panose="020B0604020202020204" pitchFamily="34" charset="0"/>
              </a:rPr>
              <a:t>oạn: Khởi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200" smtClean="0">
                <a:cs typeface="Arial" panose="020B0604020202020204" pitchFamily="34" charset="0"/>
              </a:rPr>
              <a:t>ng – Khám phá - Luyện tập - Vận dụng</a:t>
            </a:r>
          </a:p>
          <a:p>
            <a:pPr indent="236538" algn="just">
              <a:lnSpc>
                <a:spcPct val="130000"/>
              </a:lnSpc>
              <a:buFontTx/>
              <a:buChar char="•"/>
            </a:pPr>
            <a:r>
              <a:rPr lang="en-US" sz="2200" kern="0" smtClean="0">
                <a:latin typeface="Calibri" pitchFamily="34" charset="0"/>
                <a:cs typeface="Arial" panose="020B0604020202020204" pitchFamily="34" charset="0"/>
              </a:rPr>
              <a:t>HS </a:t>
            </a:r>
            <a:r>
              <a:rPr lang="vi-VN" sz="2200" kern="0" smtClean="0">
                <a:latin typeface="Calibri" pitchFamily="34" charset="0"/>
                <a:cs typeface="Arial" panose="020B0604020202020204" pitchFamily="34" charset="0"/>
              </a:rPr>
              <a:t>đượ</a:t>
            </a:r>
            <a:r>
              <a:rPr lang="en-US" sz="2200" kern="0" smtClean="0">
                <a:latin typeface="Calibri" pitchFamily="34" charset="0"/>
                <a:cs typeface="Arial" panose="020B0604020202020204" pitchFamily="34" charset="0"/>
              </a:rPr>
              <a:t>c yêu cầu thực hiện nhiều hành </a:t>
            </a:r>
            <a:r>
              <a:rPr lang="vi-VN" sz="2200" kern="0" smtClean="0">
                <a:latin typeface="Calibri" pitchFamily="34" charset="0"/>
                <a:cs typeface="Arial" panose="020B0604020202020204" pitchFamily="34" charset="0"/>
              </a:rPr>
              <a:t>độ</a:t>
            </a:r>
            <a:r>
              <a:rPr lang="en-US" sz="2200" kern="0" smtClean="0">
                <a:latin typeface="Calibri" pitchFamily="34" charset="0"/>
                <a:cs typeface="Arial" panose="020B0604020202020204" pitchFamily="34" charset="0"/>
              </a:rPr>
              <a:t>ng quan sát, phân tích, so sánh, tổng hợp, </a:t>
            </a:r>
            <a:r>
              <a:rPr lang="vi-VN" sz="2200" kern="0" smtClean="0">
                <a:latin typeface="Calibri" pitchFamily="34" charset="0"/>
                <a:cs typeface="Arial" panose="020B0604020202020204" pitchFamily="34" charset="0"/>
              </a:rPr>
              <a:t>đá</a:t>
            </a:r>
            <a:r>
              <a:rPr lang="en-US" sz="2200" kern="0" smtClean="0">
                <a:latin typeface="Calibri" pitchFamily="34" charset="0"/>
                <a:cs typeface="Arial" panose="020B0604020202020204" pitchFamily="34" charset="0"/>
              </a:rPr>
              <a:t>nh giá,...</a:t>
            </a:r>
            <a:endParaRPr lang="en-US" sz="2200" kern="0" smtClean="0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3" name="Group 29"/>
          <p:cNvGrpSpPr/>
          <p:nvPr/>
        </p:nvGrpSpPr>
        <p:grpSpPr>
          <a:xfrm>
            <a:off x="10373710" y="1576552"/>
            <a:ext cx="1040524" cy="4051738"/>
            <a:chOff x="10373710" y="1576552"/>
            <a:chExt cx="1040524" cy="4051738"/>
          </a:xfrm>
        </p:grpSpPr>
        <p:cxnSp>
          <p:nvCxnSpPr>
            <p:cNvPr id="21" name="Straight Connector 20"/>
            <p:cNvCxnSpPr/>
            <p:nvPr/>
          </p:nvCxnSpPr>
          <p:spPr>
            <a:xfrm>
              <a:off x="10436772" y="1576552"/>
              <a:ext cx="945931" cy="1576551"/>
            </a:xfrm>
            <a:prstGeom prst="line">
              <a:avLst/>
            </a:prstGeom>
            <a:ln w="127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>
              <a:off x="10436772" y="2916621"/>
              <a:ext cx="977462" cy="268013"/>
            </a:xfrm>
            <a:prstGeom prst="line">
              <a:avLst/>
            </a:prstGeom>
            <a:ln w="127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flipV="1">
              <a:off x="10421007" y="3184634"/>
              <a:ext cx="993227" cy="1103587"/>
            </a:xfrm>
            <a:prstGeom prst="line">
              <a:avLst/>
            </a:prstGeom>
            <a:ln w="127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10373710" y="3200400"/>
              <a:ext cx="1024759" cy="2427890"/>
            </a:xfrm>
            <a:prstGeom prst="line">
              <a:avLst/>
            </a:prstGeom>
            <a:ln w="12700">
              <a:solidFill>
                <a:srgbClr val="FF0000"/>
              </a:solidFill>
              <a:head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17530" y="2338176"/>
            <a:ext cx="4732387" cy="3731548"/>
          </a:xfrm>
        </p:spPr>
        <p:txBody>
          <a:bodyPr>
            <a:noAutofit/>
          </a:bodyPr>
          <a:lstStyle/>
          <a:p>
            <a:pPr marL="225425" indent="-225425" algn="just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200" kern="0" smtClean="0">
                <a:latin typeface="+mn-lt"/>
                <a:cs typeface="Arial" panose="020B0604020202020204" pitchFamily="34" charset="0"/>
              </a:rPr>
              <a:t>Tích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hợp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kiến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thức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Khoa</a:t>
            </a:r>
            <a:r>
              <a:rPr lang="en-US" sz="2200" ker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smtClea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học</a:t>
            </a:r>
            <a:r>
              <a:rPr lang="en-US" sz="2200" kern="0" smtClean="0">
                <a:latin typeface="+mn-lt"/>
                <a:cs typeface="Arial" panose="020B0604020202020204" pitchFamily="34" charset="0"/>
              </a:rPr>
              <a:t>, Công nghệ, </a:t>
            </a:r>
            <a:r>
              <a:rPr lang="en-US" sz="2200" kern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Kỹ</a:t>
            </a:r>
            <a:r>
              <a:rPr lang="en-US" sz="2200" ker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smtClea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thuật, </a:t>
            </a:r>
            <a:r>
              <a:rPr lang="en-US" sz="2200" kern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Toán</a:t>
            </a:r>
            <a:r>
              <a:rPr lang="en-US" sz="2200" ker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smtClean="0">
                <a:latin typeface="+mn-lt"/>
                <a:cs typeface="Arial" panose="020B0604020202020204" pitchFamily="34" charset="0"/>
              </a:rPr>
              <a:t>học</a:t>
            </a:r>
            <a:r>
              <a:rPr lang="en-US" sz="2200" kern="0" smtClea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2200" kern="0" dirty="0"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5425" indent="-225425" algn="just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Gắn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liền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với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tiễn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,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định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hướng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giải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quyết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vấn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đề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dirty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thực</a:t>
            </a:r>
            <a:r>
              <a:rPr lang="en-US" sz="2200" kern="0" dirty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r>
              <a:rPr lang="en-US" sz="2200" kern="0" err="1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tiễn</a:t>
            </a:r>
            <a:r>
              <a:rPr lang="en-US" sz="2200" ker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 </a:t>
            </a:r>
            <a:endParaRPr lang="en-US" sz="2200" kern="0" smtClean="0"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5425" indent="-225425" algn="just">
              <a:spcBef>
                <a:spcPts val="0"/>
              </a:spcBef>
              <a:spcAft>
                <a:spcPts val="1200"/>
              </a:spcAft>
              <a:buFontTx/>
              <a:buChar char="-"/>
              <a:defRPr/>
            </a:pPr>
            <a:r>
              <a:rPr lang="en-US" sz="2200" kern="0" smtClean="0">
                <a:latin typeface="+mn-lt"/>
                <a:cs typeface="Arial" panose="020B0604020202020204" pitchFamily="34" charset="0"/>
              </a:rPr>
              <a:t>Kết quả học tập 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kern="0" smtClean="0">
                <a:latin typeface="+mn-lt"/>
                <a:cs typeface="Arial" panose="020B0604020202020204" pitchFamily="34" charset="0"/>
              </a:rPr>
              <a:t>c thể hiện thông qua những sản phẩm cụ thể có tính thực tiễn</a:t>
            </a:r>
            <a:endParaRPr lang="en-US" sz="2200" kern="0" smtClean="0">
              <a:latin typeface="+mn-lt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420049" y="1749190"/>
            <a:ext cx="5912512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6075" indent="-346075" eaLnBrk="0" hangingPunct="0"/>
            <a:r>
              <a:rPr lang="en-US" sz="2400" b="1" smtClean="0">
                <a:solidFill>
                  <a:srgbClr val="000000"/>
                </a:solidFill>
                <a:cs typeface="Arial" pitchFamily="34" charset="0"/>
              </a:rPr>
              <a:t>5.2 Dạy học </a:t>
            </a:r>
            <a:r>
              <a:rPr lang="vi-VN" sz="24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đị</a:t>
            </a:r>
            <a:r>
              <a:rPr lang="en-US" sz="2400" b="1" smtClean="0">
                <a:solidFill>
                  <a:srgbClr val="000000"/>
                </a:solidFill>
                <a:cs typeface="Arial" pitchFamily="34" charset="0"/>
              </a:rPr>
              <a:t>nh h</a:t>
            </a:r>
            <a:r>
              <a:rPr lang="vi-VN" sz="24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ướ</a:t>
            </a:r>
            <a:r>
              <a:rPr lang="en-US" sz="2400" b="1" smtClean="0">
                <a:solidFill>
                  <a:srgbClr val="000000"/>
                </a:solidFill>
                <a:cs typeface="Arial" pitchFamily="34" charset="0"/>
              </a:rPr>
              <a:t>ng giáo dục STEM</a:t>
            </a:r>
            <a:endParaRPr lang="en-US" sz="22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 cstate="print"/>
          <a:srcRect l="33951" t="23940" r="32683" b="12143"/>
          <a:stretch>
            <a:fillRect/>
          </a:stretch>
        </p:blipFill>
        <p:spPr bwMode="auto">
          <a:xfrm>
            <a:off x="5801710" y="504497"/>
            <a:ext cx="4808483" cy="59593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Title 1"/>
          <p:cNvSpPr txBox="1">
            <a:spLocks/>
          </p:cNvSpPr>
          <p:nvPr/>
        </p:nvSpPr>
        <p:spPr>
          <a:xfrm>
            <a:off x="423551" y="923067"/>
            <a:ext cx="3865418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5. ĐIỂM MỚI NỔI BẬT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66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5"/>
          <p:cNvSpPr txBox="1">
            <a:spLocks/>
          </p:cNvSpPr>
          <p:nvPr/>
        </p:nvSpPr>
        <p:spPr>
          <a:xfrm>
            <a:off x="1632626" y="2973266"/>
            <a:ext cx="3619859" cy="330142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/>
          <a:lstStyle>
            <a:lvl1pPr marL="342900" indent="-3429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600"/>
              </a:spcBef>
              <a:spcAft>
                <a:spcPts val="1200"/>
              </a:spcAft>
              <a:buNone/>
            </a:pPr>
            <a:r>
              <a:rPr lang="en-US" sz="2200" b="1" i="1">
                <a:solidFill>
                  <a:srgbClr val="DE0000"/>
                </a:solidFill>
                <a:latin typeface="Calibri" pitchFamily="34" charset="0"/>
                <a:cs typeface="Calibri" pitchFamily="34" charset="0"/>
              </a:rPr>
              <a:t>Học tập trải nghiệm </a:t>
            </a:r>
          </a:p>
          <a:p>
            <a:pPr marL="236538" indent="0">
              <a:spcBef>
                <a:spcPts val="0"/>
              </a:spcBef>
              <a:buClrTx/>
              <a:buSzPct val="102000"/>
              <a:buFontTx/>
              <a:buChar char="-"/>
            </a:pPr>
            <a:r>
              <a:rPr lang="en-US" sz="2200" kern="0">
                <a:solidFill>
                  <a:schemeClr val="tx1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</a:t>
            </a:r>
            <a:r>
              <a:rPr lang="en-US" sz="2200" kern="0" smtClean="0">
                <a:solidFill>
                  <a:schemeClr val="tx1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Trải nghiệm ban </a:t>
            </a:r>
            <a:r>
              <a:rPr lang="vi-VN" sz="2200" kern="0" smtClean="0">
                <a:solidFill>
                  <a:schemeClr val="tx1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đầ</a:t>
            </a:r>
            <a:r>
              <a:rPr lang="en-US" sz="2200" kern="0" smtClean="0">
                <a:solidFill>
                  <a:schemeClr val="tx1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u</a:t>
            </a:r>
          </a:p>
          <a:p>
            <a:pPr marL="236538" indent="0">
              <a:spcBef>
                <a:spcPts val="0"/>
              </a:spcBef>
              <a:buClrTx/>
              <a:buSzPct val="102000"/>
              <a:buFontTx/>
              <a:buChar char="-"/>
            </a:pPr>
            <a:r>
              <a:rPr lang="en-US" sz="2200" kern="0" smtClean="0">
                <a:solidFill>
                  <a:schemeClr val="tx1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Hình thành kiến thức</a:t>
            </a:r>
          </a:p>
          <a:p>
            <a:pPr marL="236538" indent="0">
              <a:spcBef>
                <a:spcPts val="1800"/>
              </a:spcBef>
              <a:buClrTx/>
              <a:buSzPct val="102000"/>
              <a:buFontTx/>
              <a:buChar char="-"/>
            </a:pPr>
            <a:r>
              <a:rPr lang="en-US" sz="2200" kern="0" smtClean="0">
                <a:solidFill>
                  <a:schemeClr val="tx1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Luyện tập/ Vận dụng</a:t>
            </a:r>
          </a:p>
          <a:p>
            <a:pPr marL="236538" indent="0" algn="just">
              <a:spcBef>
                <a:spcPts val="0"/>
              </a:spcBef>
              <a:buClrTx/>
              <a:buSzPct val="102000"/>
              <a:buFontTx/>
              <a:buChar char="-"/>
            </a:pPr>
            <a:endParaRPr lang="en-US" sz="2200" kern="0" smtClean="0">
              <a:solidFill>
                <a:schemeClr val="tx1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marL="341313" indent="-104775" algn="just">
              <a:spcBef>
                <a:spcPts val="0"/>
              </a:spcBef>
              <a:buClrTx/>
              <a:buSzPct val="102000"/>
              <a:buFontTx/>
              <a:buChar char="-"/>
            </a:pPr>
            <a:r>
              <a:rPr lang="en-US" sz="2200" kern="0" smtClean="0">
                <a:solidFill>
                  <a:schemeClr val="tx1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Củng cố/ Hình thành kinh nghiệm, giá trị mới</a:t>
            </a:r>
            <a:endParaRPr lang="en-US" sz="2200" kern="0" dirty="0">
              <a:solidFill>
                <a:schemeClr val="tx1"/>
              </a:solidFill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5" name="Text Placeholder 5"/>
          <p:cNvSpPr txBox="1">
            <a:spLocks/>
          </p:cNvSpPr>
          <p:nvPr/>
        </p:nvSpPr>
        <p:spPr bwMode="auto">
          <a:xfrm>
            <a:off x="6671942" y="2963922"/>
            <a:ext cx="3591410" cy="3153103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245004" tIns="122502" rIns="245004" bIns="122502" numCol="1" anchor="t" anchorCtr="0" compatLnSpc="1">
            <a:prstTxWarp prst="textNoShape">
              <a:avLst/>
            </a:prstTxWarp>
          </a:bodyPr>
          <a:lstStyle/>
          <a:p>
            <a:pPr algn="ctr">
              <a:lnSpc>
                <a:spcPct val="120000"/>
              </a:lnSpc>
              <a:spcBef>
                <a:spcPts val="600"/>
              </a:spcBef>
              <a:spcAft>
                <a:spcPts val="1200"/>
              </a:spcAft>
            </a:pPr>
            <a:r>
              <a:rPr lang="en-US" sz="2200" b="1" i="1" kern="0">
                <a:solidFill>
                  <a:srgbClr val="DE0000"/>
                </a:solidFill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Cấu trúc bài học</a:t>
            </a:r>
            <a:endParaRPr lang="en-US" sz="2200" b="1" i="1" kern="0"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  <a:p>
            <a:pPr marL="177800" indent="-123825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ker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Trải nghiệm tình huống</a:t>
            </a:r>
          </a:p>
          <a:p>
            <a:pPr marL="177800" indent="-123825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ker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Nội dung bài </a:t>
            </a:r>
          </a:p>
          <a:p>
            <a:pPr marL="177800" indent="-123825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ker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Luyện tập</a:t>
            </a:r>
          </a:p>
          <a:p>
            <a:pPr marL="177800" indent="-123825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sz="2200" ker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Vận dụng</a:t>
            </a:r>
          </a:p>
          <a:p>
            <a:pPr marL="177800" indent="-123825" algn="just">
              <a:lnSpc>
                <a:spcPct val="120000"/>
              </a:lnSpc>
              <a:spcBef>
                <a:spcPts val="1200"/>
              </a:spcBef>
              <a:buFontTx/>
              <a:buChar char="-"/>
            </a:pPr>
            <a:r>
              <a:rPr lang="en-US" sz="2200" kern="0"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 Ghi nhớ kiến thức cốt lõi</a:t>
            </a:r>
            <a:endParaRPr lang="en-US" sz="2200" kern="0" dirty="0"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gray">
          <a:xfrm>
            <a:off x="468259" y="1540227"/>
            <a:ext cx="81543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0" hangingPunct="0"/>
            <a:r>
              <a:rPr lang="en-US" sz="2400" b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5.3  Dạy 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học dựa trên hoạt </a:t>
            </a:r>
            <a:r>
              <a:rPr lang="vi-VN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độ</a:t>
            </a:r>
            <a:r>
              <a:rPr lang="en-US" sz="2400" b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ng trải nghiệm</a:t>
            </a:r>
            <a:endParaRPr lang="en-US" sz="240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724174" y="2109619"/>
            <a:ext cx="10557338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0" hangingPunct="0"/>
            <a:r>
              <a:rPr lang="en-US" sz="22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Nội dung kiến thức </a:t>
            </a:r>
            <a:r>
              <a:rPr lang="vi-VN" sz="22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 trình bày theo các giai </a:t>
            </a:r>
            <a:r>
              <a:rPr lang="vi-VN" sz="22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i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oạn của quá trình học tập trải nghiệm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423338" y="3799489"/>
            <a:ext cx="110358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423338" y="4225158"/>
            <a:ext cx="110358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5439103" y="4855779"/>
            <a:ext cx="110358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5470634" y="5644058"/>
            <a:ext cx="1103586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423551" y="923067"/>
            <a:ext cx="3865418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5. ĐIỂM MỚI NỔI BẬT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4294967295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/>
          <a:lstStyle/>
          <a:p>
            <a:fld id="{E650B44B-F575-4A24-8638-3566DE73FE45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4294967295"/>
          </p:nvPr>
        </p:nvSpPr>
        <p:spPr>
          <a:xfrm>
            <a:off x="543909" y="2364475"/>
            <a:ext cx="4296105" cy="3342643"/>
          </a:xfrm>
        </p:spPr>
        <p:txBody>
          <a:bodyPr>
            <a:noAutofit/>
          </a:bodyPr>
          <a:lstStyle/>
          <a:p>
            <a:pPr marL="228600" indent="-228600" algn="just">
              <a:lnSpc>
                <a:spcPct val="130000"/>
              </a:lnSpc>
              <a:buNone/>
            </a:pPr>
            <a:r>
              <a:rPr lang="en-US" sz="2200" kern="0" smtClean="0">
                <a:latin typeface="+mn-lt"/>
                <a:ea typeface="Cambria" panose="02040503050406030204" pitchFamily="18" charset="0"/>
                <a:cs typeface="Arial" panose="020B0604020202020204" pitchFamily="34" charset="0"/>
              </a:rPr>
              <a:t>- </a:t>
            </a:r>
            <a:r>
              <a:rPr lang="en-US" sz="2200" kern="0" smtClean="0">
                <a:latin typeface="+mn-lt"/>
                <a:cs typeface="Arial" panose="020B0604020202020204" pitchFamily="34" charset="0"/>
              </a:rPr>
              <a:t> Bài học 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kern="0" smtClean="0">
                <a:latin typeface="+mn-lt"/>
                <a:cs typeface="Arial" panose="020B0604020202020204" pitchFamily="34" charset="0"/>
              </a:rPr>
              <a:t>c cấu trúc theo chủ 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đề</a:t>
            </a:r>
            <a:r>
              <a:rPr lang="en-US" sz="2200" kern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kern="0" smtClean="0">
                <a:latin typeface="+mn-lt"/>
                <a:cs typeface="Arial" panose="020B0604020202020204" pitchFamily="34" charset="0"/>
              </a:rPr>
              <a:t>tích hợp và dự án học tập</a:t>
            </a:r>
          </a:p>
          <a:p>
            <a:pPr marL="228600" indent="-228600" algn="just">
              <a:lnSpc>
                <a:spcPct val="130000"/>
              </a:lnSpc>
              <a:buNone/>
            </a:pPr>
            <a:r>
              <a:rPr lang="en-US" sz="2200" kern="0" smtClean="0">
                <a:latin typeface="+mn-lt"/>
                <a:cs typeface="Calibri" pitchFamily="34" charset="0"/>
              </a:rPr>
              <a:t>- Dự án học tập giúp học sinh trải nghiệm, củng cố kiến thức, hình thành và phát triển kỹ n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ă</a:t>
            </a:r>
            <a:r>
              <a:rPr lang="en-US" sz="2200" kern="0" smtClean="0">
                <a:latin typeface="+mn-lt"/>
                <a:cs typeface="Calibri" pitchFamily="34" charset="0"/>
              </a:rPr>
              <a:t>ng vận dụng, phát triển n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ă</a:t>
            </a:r>
            <a:r>
              <a:rPr lang="en-US" sz="2200" kern="0" smtClean="0">
                <a:latin typeface="+mn-lt"/>
                <a:cs typeface="Calibri" pitchFamily="34" charset="0"/>
              </a:rPr>
              <a:t>ng lực giải quyết vấn 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đề</a:t>
            </a:r>
            <a:r>
              <a:rPr lang="en-US" sz="2200" kern="0" smtClean="0">
                <a:latin typeface="+mn-lt"/>
                <a:cs typeface="Calibri" pitchFamily="34" charset="0"/>
              </a:rPr>
              <a:t>, n</a:t>
            </a:r>
            <a:r>
              <a:rPr lang="vi-VN" sz="2200" kern="0" smtClean="0">
                <a:latin typeface="Calibri" pitchFamily="34" charset="0"/>
                <a:cs typeface="Calibri" pitchFamily="34" charset="0"/>
              </a:rPr>
              <a:t>ă</a:t>
            </a:r>
            <a:r>
              <a:rPr lang="en-US" sz="2200" kern="0" smtClean="0">
                <a:latin typeface="+mn-lt"/>
                <a:cs typeface="Calibri" pitchFamily="34" charset="0"/>
              </a:rPr>
              <a:t>ng lực sáng tạo.</a:t>
            </a:r>
          </a:p>
        </p:txBody>
      </p:sp>
      <p:sp>
        <p:nvSpPr>
          <p:cNvPr id="9" name="Text Box 9"/>
          <p:cNvSpPr txBox="1">
            <a:spLocks noChangeArrowheads="1"/>
          </p:cNvSpPr>
          <p:nvPr/>
        </p:nvSpPr>
        <p:spPr bwMode="gray">
          <a:xfrm>
            <a:off x="494300" y="1736718"/>
            <a:ext cx="51361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algn="just" eaLnBrk="0" hangingPunct="0"/>
            <a:r>
              <a:rPr lang="en-US" sz="2400" b="1" smtClean="0">
                <a:solidFill>
                  <a:srgbClr val="000000"/>
                </a:solidFill>
                <a:cs typeface="Arial" pitchFamily="34" charset="0"/>
              </a:rPr>
              <a:t>5.4  Dạy học theo dự án</a:t>
            </a: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23551" y="923067"/>
            <a:ext cx="3865418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5. ĐIỂM MỚI NỔI BẬT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91296" y="3342291"/>
            <a:ext cx="2791496" cy="31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66329" y="1365477"/>
            <a:ext cx="3772720" cy="224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671035" y="1781503"/>
            <a:ext cx="330024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THIẾT KẾ &amp; LẮP RÁP MÔ HÌNH 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CÁNH TAY RÔ BỐT THUỶ LỰC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21517" y="5123793"/>
            <a:ext cx="253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THIẾT KẾ MÔ HÌNH </a:t>
            </a:r>
          </a:p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BỒN RỬA TAY TỰ ĐỘNG</a:t>
            </a:r>
            <a:endParaRPr lang="en-US" b="1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27660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423551" y="923067"/>
            <a:ext cx="3865418" cy="7556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en-US" sz="2800" b="1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Cambria" panose="02040503050406030204" pitchFamily="18" charset="0"/>
                <a:cs typeface="Calibri" pitchFamily="34" charset="0"/>
              </a:rPr>
              <a:t>5. ĐIỂM MỚI NỔI BẬT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itchFamily="34" charset="0"/>
              <a:ea typeface="Cambria" panose="02040503050406030204" pitchFamily="18" charset="0"/>
              <a:cs typeface="Calibri" pitchFamily="34" charset="0"/>
            </a:endParaRPr>
          </a:p>
        </p:txBody>
      </p:sp>
      <p:sp>
        <p:nvSpPr>
          <p:cNvPr id="4" name="Text Box 9"/>
          <p:cNvSpPr txBox="1">
            <a:spLocks noChangeArrowheads="1"/>
          </p:cNvSpPr>
          <p:nvPr/>
        </p:nvSpPr>
        <p:spPr bwMode="gray">
          <a:xfrm>
            <a:off x="588893" y="1610594"/>
            <a:ext cx="51361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algn="just" eaLnBrk="0" hangingPunct="0"/>
            <a:r>
              <a:rPr lang="en-US" sz="2400" b="1" smtClean="0">
                <a:solidFill>
                  <a:srgbClr val="000000"/>
                </a:solidFill>
                <a:cs typeface="Arial" pitchFamily="34" charset="0"/>
              </a:rPr>
              <a:t>5.5  Dễ dạy và dễ học</a:t>
            </a:r>
            <a:endParaRPr lang="en-US" sz="24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776C28C3-C3E2-AE70-C619-75CB4F1D3509}"/>
              </a:ext>
            </a:extLst>
          </p:cNvPr>
          <p:cNvSpPr/>
          <p:nvPr/>
        </p:nvSpPr>
        <p:spPr>
          <a:xfrm>
            <a:off x="0" y="2159245"/>
            <a:ext cx="5565228" cy="34809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8975" indent="-225425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200" dirty="0" err="1">
                <a:latin typeface="Calibri" pitchFamily="34" charset="0"/>
                <a:cs typeface="Calibri" pitchFamily="34" charset="0"/>
              </a:rPr>
              <a:t>Kiến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thức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công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nghệ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phổ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thông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cốt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lõi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thiết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thực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688975" indent="-225425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200" dirty="0" err="1">
                <a:latin typeface="Calibri" pitchFamily="34" charset="0"/>
                <a:cs typeface="Calibri" pitchFamily="34" charset="0"/>
              </a:rPr>
              <a:t>Sản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phẩm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công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nghệ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phổ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biến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thiết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thực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gần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gũi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với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đời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sống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phù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hợp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điều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kiện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dạy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học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  <a:p>
            <a:pPr marL="688975" indent="-225425" algn="just">
              <a:lnSpc>
                <a:spcPct val="130000"/>
              </a:lnSpc>
              <a:spcAft>
                <a:spcPts val="1200"/>
              </a:spcAft>
              <a:buFontTx/>
              <a:buChar char="-"/>
            </a:pPr>
            <a:r>
              <a:rPr lang="en-US" sz="2200" dirty="0" err="1">
                <a:latin typeface="Calibri" pitchFamily="34" charset="0"/>
                <a:cs typeface="Calibri" pitchFamily="34" charset="0"/>
              </a:rPr>
              <a:t>Các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bước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thực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hành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minh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họa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rõ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ràng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, </a:t>
            </a:r>
            <a:r>
              <a:rPr lang="en-US" sz="2200" dirty="0" err="1">
                <a:latin typeface="Calibri" pitchFamily="34" charset="0"/>
                <a:cs typeface="Calibri" pitchFamily="34" charset="0"/>
              </a:rPr>
              <a:t>dễ</a:t>
            </a:r>
            <a:r>
              <a:rPr lang="en-US" sz="2200" dirty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err="1">
                <a:latin typeface="Calibri" pitchFamily="34" charset="0"/>
                <a:cs typeface="Calibri" pitchFamily="34" charset="0"/>
              </a:rPr>
              <a:t>thực</a:t>
            </a:r>
            <a:r>
              <a:rPr lang="en-US" sz="220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hiện</a:t>
            </a:r>
            <a:endParaRPr lang="en-US" sz="2200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69BA113-33EB-BF09-B005-39FD8E641297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 l="6954" t="10393" r="6460" b="5439"/>
          <a:stretch>
            <a:fillRect/>
          </a:stretch>
        </p:blipFill>
        <p:spPr>
          <a:xfrm>
            <a:off x="6290440" y="331076"/>
            <a:ext cx="4761188" cy="630751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6284" y="0"/>
            <a:ext cx="12198284" cy="6858000"/>
          </a:xfrm>
          <a:prstGeom prst="rect">
            <a:avLst/>
          </a:prstGeom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720726" y="1398589"/>
            <a:ext cx="7877584" cy="26400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itchFamily="34" charset="0"/>
                <a:ea typeface="+mj-ea"/>
                <a:cs typeface="+mj-cs"/>
              </a:rPr>
              <a:t>GIẢNG DẠY HIỆU QUẢ VỚI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+mj-cs"/>
              </a:rPr>
              <a:t/>
            </a:r>
            <a:b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+mj-cs"/>
              </a:rPr>
            </a:br>
            <a:r>
              <a:rPr kumimoji="0" lang="vi-VN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+mj-cs"/>
              </a:rPr>
              <a:t>SÁCH </a:t>
            </a:r>
            <a:r>
              <a:rPr kumimoji="0" lang="en-US" sz="40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+mj-cs"/>
              </a:rPr>
              <a:t>CÔNG NGHỆ </a:t>
            </a:r>
            <a:r>
              <a:rPr kumimoji="0" lang="en-US" sz="40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Myriad Pro" pitchFamily="34" charset="0"/>
                <a:ea typeface="+mj-ea"/>
                <a:cs typeface="+mj-cs"/>
              </a:rPr>
              <a:t>8</a:t>
            </a:r>
            <a:endParaRPr kumimoji="0" lang="en-US" sz="40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pic>
        <p:nvPicPr>
          <p:cNvPr id="7" name="Picture 2" descr="D:\Sach Cong Nghe\CN8\Tham dinh\Gop y sau tham dinh\Hinh thay sau gop y dia phuong\2cfe27f02ecaf794aedb.jpg"/>
          <p:cNvPicPr>
            <a:picLocks noChangeAspect="1" noChangeArrowheads="1"/>
          </p:cNvPicPr>
          <p:nvPr/>
        </p:nvPicPr>
        <p:blipFill>
          <a:blip r:embed="rId3" cstate="print"/>
          <a:srcRect l="50698"/>
          <a:stretch>
            <a:fillRect/>
          </a:stretch>
        </p:blipFill>
        <p:spPr bwMode="auto">
          <a:xfrm rot="635991">
            <a:off x="7250503" y="1204445"/>
            <a:ext cx="3312662" cy="461883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B86CA-BE04-4E46-AFAB-31A9DB719A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265" y="1129681"/>
            <a:ext cx="4694457" cy="904072"/>
          </a:xfrm>
        </p:spPr>
        <p:txBody>
          <a:bodyPr>
            <a:normAutofit/>
          </a:bodyPr>
          <a:lstStyle/>
          <a:p>
            <a:r>
              <a:rPr lang="en-GB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Nhóm Tác giả</a:t>
            </a:r>
            <a:endParaRPr lang="en-GB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45B1905-1DB8-4722-BB51-D2D70A50C4D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B2BB108A-E5A6-5A2D-8E34-DC33EC4137E9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-2881" b="66406"/>
          <a:stretch>
            <a:fillRect/>
          </a:stretch>
        </p:blipFill>
        <p:spPr>
          <a:xfrm>
            <a:off x="191861" y="2059045"/>
            <a:ext cx="6309849" cy="2528721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5880537" y="1131306"/>
            <a:ext cx="5984448" cy="4937414"/>
            <a:chOff x="5880537" y="1131306"/>
            <a:chExt cx="5984448" cy="4937414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id="{B2BB108A-E5A6-5A2D-8E34-DC33EC4137E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32776"/>
            <a:stretch>
              <a:fillRect/>
            </a:stretch>
          </p:blipFill>
          <p:spPr>
            <a:xfrm>
              <a:off x="5880537" y="1131306"/>
              <a:ext cx="5984448" cy="4937414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7369721" y="2565512"/>
              <a:ext cx="3431629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1400" b="1" smtClean="0"/>
                <a:t>Tác giả</a:t>
              </a:r>
            </a:p>
            <a:p>
              <a:r>
                <a:rPr lang="en-US" sz="1400" smtClean="0"/>
                <a:t>NG</a:t>
              </a:r>
              <a:r>
                <a:rPr lang="vi-VN" sz="1400" smtClean="0">
                  <a:latin typeface="Calibri" pitchFamily="34" charset="0"/>
                  <a:cs typeface="Calibri" pitchFamily="34" charset="0"/>
                </a:rPr>
                <a:t>Ư</a:t>
              </a:r>
              <a:r>
                <a:rPr lang="en-US" sz="1400" smtClean="0"/>
                <a:t>T, Ths. Nguyễn Thị Thuý</a:t>
              </a:r>
            </a:p>
            <a:p>
              <a:r>
                <a:rPr lang="en-US" sz="1400" smtClean="0"/>
                <a:t>Giáo viên Công nghệ</a:t>
              </a:r>
            </a:p>
            <a:p>
              <a:r>
                <a:rPr lang="en-US" sz="1400" smtClean="0"/>
                <a:t>Tr</a:t>
              </a:r>
              <a:r>
                <a:rPr lang="vi-VN" sz="1400" smtClean="0">
                  <a:latin typeface="Calibri" pitchFamily="34" charset="0"/>
                  <a:cs typeface="Calibri" pitchFamily="34" charset="0"/>
                </a:rPr>
                <a:t>ườ</a:t>
              </a:r>
              <a:r>
                <a:rPr lang="en-US" sz="1400" smtClean="0"/>
                <a:t>ng THPT Nguyễn Du, Bà Rịa – Vũng Tàu</a:t>
              </a:r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xmlns="" val="50542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/>
          <p:nvPr/>
        </p:nvPicPr>
        <p:blipFill>
          <a:blip r:embed="rId2" cstate="print"/>
          <a:srcRect l="52109" t="13390" r="17104" b="8547"/>
          <a:stretch>
            <a:fillRect/>
          </a:stretch>
        </p:blipFill>
        <p:spPr bwMode="auto">
          <a:xfrm>
            <a:off x="4836695" y="1275347"/>
            <a:ext cx="3801979" cy="5029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5" name="Text Placeholder 5"/>
          <p:cNvSpPr txBox="1">
            <a:spLocks/>
          </p:cNvSpPr>
          <p:nvPr/>
        </p:nvSpPr>
        <p:spPr>
          <a:xfrm>
            <a:off x="9245312" y="2391770"/>
            <a:ext cx="2626436" cy="28539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 indent="236538" algn="just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000" smtClean="0">
                <a:latin typeface="Arial" pitchFamily="34" charset="0"/>
                <a:cs typeface="Arial" pitchFamily="34" charset="0"/>
              </a:rPr>
              <a:t>Yêu cầu HS thực hiện các hành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độ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ng quan sát, phân tích, tổng hợp, </a:t>
            </a:r>
            <a:r>
              <a:rPr kumimoji="0" lang="vi-VN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đá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nh giá</a:t>
            </a:r>
            <a:r>
              <a:rPr kumimoji="0" lang="en-US" sz="2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,… 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 hình thành và phát triển n</a:t>
            </a:r>
            <a:r>
              <a:rPr lang="vi-VN" sz="2000" smtClean="0">
                <a:latin typeface="Arial" pitchFamily="34" charset="0"/>
                <a:cs typeface="Arial" pitchFamily="34" charset="0"/>
              </a:rPr>
              <a:t>ă</a:t>
            </a:r>
            <a:r>
              <a:rPr lang="en-US" sz="2000" smtClean="0">
                <a:latin typeface="Arial" pitchFamily="34" charset="0"/>
                <a:cs typeface="Arial" pitchFamily="34" charset="0"/>
              </a:rPr>
              <a:t>ng lực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405197" y="988444"/>
            <a:ext cx="425810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0" hangingPunct="0"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Hình thành và phát triển n</a:t>
            </a:r>
            <a:r>
              <a:rPr lang="vi-VN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ă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 lực của HS</a:t>
            </a:r>
            <a:endParaRPr 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flipH="1" flipV="1">
            <a:off x="8446168" y="1804737"/>
            <a:ext cx="725129" cy="1661795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8447964" y="3480179"/>
            <a:ext cx="750629" cy="655093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8461612" y="3507475"/>
            <a:ext cx="723332" cy="1760561"/>
          </a:xfrm>
          <a:prstGeom prst="straightConnector1">
            <a:avLst/>
          </a:prstGeom>
          <a:ln w="12700">
            <a:solidFill>
              <a:srgbClr val="FF0000"/>
            </a:solidFill>
            <a:headEnd type="non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 Placeholder 5"/>
          <p:cNvSpPr txBox="1">
            <a:spLocks/>
          </p:cNvSpPr>
          <p:nvPr/>
        </p:nvSpPr>
        <p:spPr bwMode="auto">
          <a:xfrm>
            <a:off x="551794" y="2253545"/>
            <a:ext cx="3680994" cy="20778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indent="236538" algn="just">
              <a:lnSpc>
                <a:spcPct val="130000"/>
              </a:lnSpc>
              <a:spcBef>
                <a:spcPts val="0"/>
              </a:spcBef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000" kern="0" smtClean="0">
                <a:latin typeface="Arial" pitchFamily="34" charset="0"/>
                <a:cs typeface="Arial" pitchFamily="34" charset="0"/>
              </a:rPr>
              <a:t>Tổ chức cho HS hoạt </a:t>
            </a:r>
            <a:r>
              <a:rPr lang="vi-VN" sz="2000" kern="0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ng </a:t>
            </a:r>
            <a:r>
              <a:rPr lang="vi-VN" sz="2000" kern="0" smtClean="0"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 tự khám phá kiến thức mới</a:t>
            </a:r>
          </a:p>
          <a:p>
            <a:pPr lvl="0" indent="236538" algn="just">
              <a:lnSpc>
                <a:spcPct val="13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en-US" sz="2000" kern="0" smtClean="0">
                <a:latin typeface="Arial" pitchFamily="34" charset="0"/>
                <a:cs typeface="Arial" pitchFamily="34" charset="0"/>
              </a:rPr>
              <a:t>Bài </a:t>
            </a:r>
            <a:r>
              <a:rPr lang="en-US" sz="2000" kern="0">
                <a:latin typeface="Arial" pitchFamily="34" charset="0"/>
                <a:cs typeface="Arial" pitchFamily="34" charset="0"/>
              </a:rPr>
              <a:t>học </a:t>
            </a:r>
            <a:r>
              <a:rPr lang="vi-VN" sz="2000" kern="0">
                <a:latin typeface="Arial" pitchFamily="34" charset="0"/>
                <a:cs typeface="Arial" pitchFamily="34" charset="0"/>
              </a:rPr>
              <a:t>đượ</a:t>
            </a:r>
            <a:r>
              <a:rPr lang="en-US" sz="2000" kern="0">
                <a:latin typeface="Arial" pitchFamily="34" charset="0"/>
                <a:cs typeface="Arial" pitchFamily="34" charset="0"/>
              </a:rPr>
              <a:t>c thiết kế thành chuỗi các hoạt </a:t>
            </a:r>
            <a:r>
              <a:rPr lang="vi-VN" sz="2000" ker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kern="0">
                <a:latin typeface="Arial" pitchFamily="34" charset="0"/>
                <a:cs typeface="Arial" pitchFamily="34" charset="0"/>
              </a:rPr>
              <a:t>ng 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giải quyết vấn </a:t>
            </a:r>
            <a:r>
              <a:rPr lang="vi-VN" sz="2000" kern="0" smtClean="0">
                <a:latin typeface="Arial" pitchFamily="34" charset="0"/>
                <a:cs typeface="Arial" pitchFamily="34" charset="0"/>
              </a:rPr>
              <a:t>đề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 </a:t>
            </a:r>
            <a:r>
              <a:rPr lang="vi-VN" sz="2000" kern="0" smtClean="0">
                <a:latin typeface="Arial" pitchFamily="34" charset="0"/>
                <a:cs typeface="Arial" pitchFamily="34" charset="0"/>
              </a:rPr>
              <a:t>đặ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t ra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1434662"/>
            <a:ext cx="4684486" cy="536904"/>
          </a:xfrm>
        </p:spPr>
        <p:txBody>
          <a:bodyPr>
            <a:normAutofit/>
          </a:bodyPr>
          <a:lstStyle/>
          <a:p>
            <a:r>
              <a:rPr lang="en-US" sz="2400" smtClean="0"/>
              <a:t>S</a:t>
            </a:r>
            <a:r>
              <a:rPr lang="en-US" sz="2400" cap="none" smtClean="0"/>
              <a:t>ách hiện hành</a:t>
            </a:r>
            <a:endParaRPr lang="en-US" sz="24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21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8455" y="1992440"/>
            <a:ext cx="4565869" cy="437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6553700" y="1401198"/>
            <a:ext cx="4684486" cy="5983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kumimoji="0" lang="en-US" sz="2400" b="1" i="0" u="none" strike="noStrike" kern="1200" cap="all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S</a:t>
            </a:r>
            <a:r>
              <a:rPr lang="en-US" sz="2400" b="1" smtClean="0">
                <a:latin typeface="Cambria" panose="02040503050406030204" pitchFamily="18" charset="0"/>
                <a:ea typeface="Cambria" panose="02040503050406030204" pitchFamily="18" charset="0"/>
                <a:cs typeface="+mj-cs"/>
              </a:rPr>
              <a:t>ách Công nghệ 8</a:t>
            </a:r>
            <a:endParaRPr kumimoji="0" lang="en-US" sz="2400" b="1" i="0" u="none" strike="noStrike" kern="1200" cap="all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j-cs"/>
            </a:endParaRPr>
          </a:p>
        </p:txBody>
      </p:sp>
      <p:pic>
        <p:nvPicPr>
          <p:cNvPr id="10" name="Picture 9"/>
          <p:cNvPicPr/>
          <p:nvPr/>
        </p:nvPicPr>
        <p:blipFill>
          <a:blip r:embed="rId3" cstate="print"/>
          <a:srcRect l="43109" t="24501" r="18269" b="15670"/>
          <a:stretch>
            <a:fillRect/>
          </a:stretch>
        </p:blipFill>
        <p:spPr bwMode="auto">
          <a:xfrm>
            <a:off x="481724" y="2018516"/>
            <a:ext cx="4547476" cy="4319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571149" y="819990"/>
            <a:ext cx="81543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0" hangingPunct="0"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Dạy học dựa trên hoạt </a:t>
            </a:r>
            <a:r>
              <a:rPr lang="vi-VN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 trải nghiệm</a:t>
            </a:r>
            <a:endParaRPr 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955007" y="6356350"/>
            <a:ext cx="2992974" cy="365125"/>
          </a:xfrm>
          <a:prstGeom prst="rect">
            <a:avLst/>
          </a:prstGeom>
        </p:spPr>
        <p:txBody>
          <a:bodyPr/>
          <a:lstStyle/>
          <a:p>
            <a:fld id="{E650B44B-F575-4A24-8638-3566DE73FE45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51181" t="14650" r="9076" b="27707"/>
          <a:stretch>
            <a:fillRect/>
          </a:stretch>
        </p:blipFill>
        <p:spPr bwMode="auto">
          <a:xfrm>
            <a:off x="2774732" y="2382253"/>
            <a:ext cx="6561773" cy="410649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99545" y="2783855"/>
            <a:ext cx="2355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Trải nghiệm tình huống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512151" y="4407704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Khám phá kiến thức</a:t>
            </a:r>
            <a:endParaRPr lang="en-US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966" y="4675718"/>
            <a:ext cx="198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>
                <a:solidFill>
                  <a:srgbClr val="0000FF"/>
                </a:solidFill>
              </a:rPr>
              <a:t>Kiến thức khoa học</a:t>
            </a:r>
            <a:endParaRPr lang="en-US">
              <a:solidFill>
                <a:srgbClr val="0000FF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1513489" y="3177993"/>
            <a:ext cx="1686911" cy="567558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1813034" y="5180214"/>
            <a:ext cx="1198180" cy="488731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9144001" y="4833372"/>
            <a:ext cx="1119351" cy="961696"/>
          </a:xfrm>
          <a:prstGeom prst="line">
            <a:avLst/>
          </a:prstGeom>
          <a:ln w="12700"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 Box 9"/>
          <p:cNvSpPr txBox="1">
            <a:spLocks noChangeArrowheads="1"/>
          </p:cNvSpPr>
          <p:nvPr/>
        </p:nvSpPr>
        <p:spPr bwMode="gray">
          <a:xfrm>
            <a:off x="460790" y="1056473"/>
            <a:ext cx="8154379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0" hangingPunct="0"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Dạy học dựa trên hoạt </a:t>
            </a:r>
            <a:r>
              <a:rPr lang="vi-VN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độ</a:t>
            </a: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 trải nghiệm</a:t>
            </a:r>
            <a:endParaRPr 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gray">
          <a:xfrm>
            <a:off x="731642" y="1649099"/>
            <a:ext cx="10557338" cy="4001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eaLnBrk="0" hangingPunct="0"/>
            <a:r>
              <a:rPr lang="en-US" sz="20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Tạo tình huống , giới thiệu hình ảnh thực tiễn </a:t>
            </a:r>
            <a:r>
              <a:rPr lang="vi-VN" sz="20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để</a:t>
            </a:r>
            <a:r>
              <a:rPr lang="en-US" sz="2000" i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trải nghiệm và phát hiện kiến thức</a:t>
            </a:r>
            <a:endParaRPr lang="en-US" sz="2000" i="1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6919414" y="1850966"/>
            <a:ext cx="5008727" cy="3761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31775" lvl="0" indent="-231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Mở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đầ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u mỗi bài học 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là tình huống có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vấn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đề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cần giải 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quyết.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31775" indent="-231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lang="en-US" sz="20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Giáo viên hướng dẫn học sinh giải quyết thông qua hoạt động khám phá tri thức mới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31775" lvl="0" indent="-231775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Font typeface="Wingdings" pitchFamily="2" charset="2"/>
              <a:buChar char="§"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Kết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thúc 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bài học thông 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qua kết luận vấn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đề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đượ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c giải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quyết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83942" y="1058800"/>
            <a:ext cx="51361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algn="just" eaLnBrk="0" hangingPunct="0"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Dạy học dựa trên vấn </a:t>
            </a:r>
            <a:r>
              <a:rPr lang="vi-VN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đề</a:t>
            </a:r>
            <a:endParaRPr 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925" y="1743239"/>
            <a:ext cx="4457626" cy="2135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5630" y="3625411"/>
            <a:ext cx="416242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7145284" y="1957093"/>
            <a:ext cx="4757682" cy="31982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Hoạt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 Khởi </a:t>
            </a:r>
            <a:r>
              <a:rPr kumimoji="0" lang="vi-VN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</a:t>
            </a: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 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Nêu 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tình huống hàm chứa câu hỏi về vấn </a:t>
            </a:r>
            <a:r>
              <a:rPr kumimoji="0" lang="vi-VN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đề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của bài học </a:t>
            </a: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Giới thiệu </a:t>
            </a: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Mục tiêu bài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1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Kết </a:t>
            </a:r>
            <a:r>
              <a:rPr kumimoji="0" lang="en-US" sz="2000" b="1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luận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en-US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Trả lời câu hỏi ở phần Khởi </a:t>
            </a:r>
            <a:r>
              <a:rPr kumimoji="0" lang="vi-VN" sz="2000" b="0" i="0" u="none" strike="noStrike" kern="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độ</a:t>
            </a:r>
            <a:r>
              <a:rPr kumimoji="0" lang="en-US" sz="20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ng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665" y="1534510"/>
            <a:ext cx="5815854" cy="3636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 t="-440" r="3907" b="-441"/>
          <a:stretch>
            <a:fillRect/>
          </a:stretch>
        </p:blipFill>
        <p:spPr bwMode="auto">
          <a:xfrm>
            <a:off x="0" y="1497724"/>
            <a:ext cx="6980329" cy="36103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 txBox="1">
            <a:spLocks/>
          </p:cNvSpPr>
          <p:nvPr/>
        </p:nvSpPr>
        <p:spPr>
          <a:xfrm>
            <a:off x="433551" y="2490598"/>
            <a:ext cx="4154724" cy="32480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228600" lvl="0" indent="-228600" algn="just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000" kern="0" smtClean="0">
                <a:latin typeface="Arial" pitchFamily="34" charset="0"/>
                <a:cs typeface="Arial" pitchFamily="34" charset="0"/>
              </a:rPr>
              <a:t>Tổ chức cho HS thực hiện các dự án học tập song song với các bài học trong ch</a:t>
            </a:r>
            <a:r>
              <a:rPr lang="vi-VN" sz="2000" kern="0" smtClean="0">
                <a:latin typeface="Arial" pitchFamily="34" charset="0"/>
                <a:cs typeface="Arial" pitchFamily="34" charset="0"/>
              </a:rPr>
              <a:t>ươ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ng</a:t>
            </a:r>
            <a:endParaRPr kumimoji="0" lang="en-US" sz="20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  <a:p>
            <a:pPr marL="228600" lvl="0" indent="-228600" algn="just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000" kern="0" smtClean="0">
                <a:latin typeface="Arial" pitchFamily="34" charset="0"/>
                <a:cs typeface="Arial" pitchFamily="34" charset="0"/>
              </a:rPr>
              <a:t>Yêu cầu HS thực hiện các nhiệm vụ phù hợp với tình hình thực tế</a:t>
            </a:r>
          </a:p>
          <a:p>
            <a:pPr marL="228600" lvl="0" indent="-228600" algn="just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§"/>
              <a:defRPr/>
            </a:pPr>
            <a:r>
              <a:rPr lang="en-US" sz="2000" kern="0" smtClean="0">
                <a:latin typeface="Arial" pitchFamily="34" charset="0"/>
                <a:cs typeface="Arial" pitchFamily="34" charset="0"/>
              </a:rPr>
              <a:t>Đổi mới hoạt </a:t>
            </a:r>
            <a:r>
              <a:rPr lang="vi-VN" sz="2000" kern="0" smtClean="0">
                <a:latin typeface="Arial" pitchFamily="34" charset="0"/>
                <a:cs typeface="Arial" pitchFamily="34" charset="0"/>
              </a:rPr>
              <a:t>độ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ng kiểm tra </a:t>
            </a:r>
            <a:r>
              <a:rPr lang="vi-VN" sz="2000" kern="0" smtClean="0">
                <a:latin typeface="Arial" pitchFamily="34" charset="0"/>
                <a:cs typeface="Arial" pitchFamily="34" charset="0"/>
              </a:rPr>
              <a:t>đá</a:t>
            </a:r>
            <a:r>
              <a:rPr lang="en-US" sz="2000" kern="0" smtClean="0">
                <a:latin typeface="Arial" pitchFamily="34" charset="0"/>
                <a:cs typeface="Arial" pitchFamily="34" charset="0"/>
              </a:rPr>
              <a:t>nh giá</a:t>
            </a: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 Box 9"/>
          <p:cNvSpPr txBox="1">
            <a:spLocks noChangeArrowheads="1"/>
          </p:cNvSpPr>
          <p:nvPr/>
        </p:nvSpPr>
        <p:spPr bwMode="gray">
          <a:xfrm>
            <a:off x="399707" y="1247987"/>
            <a:ext cx="5136107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algn="just" eaLnBrk="0" hangingPunct="0"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Tổ chức dạy học theo dự án</a:t>
            </a:r>
            <a:endParaRPr 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7860" y="1144760"/>
            <a:ext cx="3772720" cy="224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28689" y="3231932"/>
            <a:ext cx="2791496" cy="3162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8891752" y="1749972"/>
            <a:ext cx="3300248" cy="8803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THIẾT KẾ &amp; LẮP RÁP MÔ HÌNH </a:t>
            </a:r>
          </a:p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CÁNH TAY RÔ BỐT THUỶ LỰC</a:t>
            </a:r>
            <a:endParaRPr lang="en-US" b="1">
              <a:solidFill>
                <a:srgbClr val="0000FF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211613" y="5171090"/>
            <a:ext cx="25382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THIẾT KẾ MÔ HÌNH </a:t>
            </a:r>
          </a:p>
          <a:p>
            <a:pPr>
              <a:lnSpc>
                <a:spcPct val="150000"/>
              </a:lnSpc>
            </a:pPr>
            <a:r>
              <a:rPr lang="en-US" b="1" smtClean="0">
                <a:solidFill>
                  <a:srgbClr val="0000FF"/>
                </a:solidFill>
              </a:rPr>
              <a:t>BỒN RỬA TAY TỰ ĐỘNG</a:t>
            </a:r>
            <a:endParaRPr lang="en-US" b="1">
              <a:solidFill>
                <a:srgbClr val="0000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717550" y="1825624"/>
            <a:ext cx="11230431" cy="433869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228600" lvl="0" indent="-228600">
              <a:lnSpc>
                <a:spcPct val="130000"/>
              </a:lnSpc>
              <a:buFont typeface="Arial" panose="020B0604020202020204" pitchFamily="34" charset="0"/>
              <a:buChar char="•"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Không nhất thiết sử dụng 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đú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 tình huống, học liệu, sản phẩm, trình bày trong sách giáo khoa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  Giáo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viên có thể chủ 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 lựa chọn học liệu, sản phẩm t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 tự quen thuộc ở 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địa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ph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ươ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ng, phù hợp với 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iều kiện tổ chức dạy học, n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ă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 lực, </a:t>
            </a:r>
            <a:r>
              <a:rPr kumimoji="0" lang="vi-VN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iều kiện thực hiện của học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sinh.</a:t>
            </a:r>
          </a:p>
          <a:p>
            <a: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24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228600" lvl="0" indent="-228600">
              <a:lnSpc>
                <a:spcPct val="130000"/>
              </a:lnSpc>
              <a:buFont typeface="Arial" panose="020B0604020202020204" pitchFamily="34" charset="0"/>
              <a:buChar char="•"/>
              <a:defRPr/>
            </a:pP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Giáo viên có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thể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linh hoạt phân phối số tiết bài học phù hợp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với </a:t>
            </a:r>
            <a:r>
              <a:rPr lang="vi-VN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iều kiện tổ chức dạy học và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mức </a:t>
            </a:r>
            <a:r>
              <a:rPr lang="vi-VN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độ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nhận thức của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 sinh, </a:t>
            </a:r>
            <a:r>
              <a:rPr lang="vi-VN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đả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m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bảo </a:t>
            </a:r>
            <a:r>
              <a:rPr lang="vi-VN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đá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p ứng tổng số tiết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theo ch</a:t>
            </a:r>
            <a:r>
              <a:rPr lang="vi-VN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ươ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trình môn </a:t>
            </a:r>
            <a:r>
              <a:rPr lang="en-US" sz="24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học.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gray">
          <a:xfrm>
            <a:off x="651956" y="1106097"/>
            <a:ext cx="9784816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287338" indent="-287338" algn="just" eaLnBrk="0" hangingPunct="0">
              <a:buFont typeface="Wingdings" pitchFamily="2" charset="2"/>
              <a:buChar char="v"/>
            </a:pPr>
            <a:r>
              <a:rPr lang="en-US" sz="2400" b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Vận dụng linh hoạt tính mở của ch</a:t>
            </a:r>
            <a:r>
              <a:rPr lang="vi-VN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sz="2400" b="1" smtClean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ng trình</a:t>
            </a:r>
            <a:endParaRPr lang="en-US" sz="240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509934"/>
          </a:xfrm>
        </p:spPr>
        <p:txBody>
          <a:bodyPr>
            <a:normAutofit/>
          </a:bodyPr>
          <a:lstStyle/>
          <a:p>
            <a:r>
              <a:rPr lang="en-US" sz="2600" smtClean="0"/>
              <a:t>ĐỀ XUẤT PHÂN </a:t>
            </a:r>
            <a:r>
              <a:rPr lang="en-US" sz="2600" smtClean="0"/>
              <a:t>PHỐI CH</a:t>
            </a:r>
            <a:r>
              <a:rPr lang="vi-VN" sz="2600" smtClean="0"/>
              <a:t>ƯƠ</a:t>
            </a:r>
            <a:r>
              <a:rPr lang="en-US" sz="2600" smtClean="0"/>
              <a:t>NG </a:t>
            </a:r>
            <a:r>
              <a:rPr lang="en-US" sz="2600" smtClean="0"/>
              <a:t>TRÌNH</a:t>
            </a:r>
            <a:endParaRPr lang="en-US" sz="26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 l="21548" t="20207" r="33978" b="23773"/>
          <a:stretch>
            <a:fillRect/>
          </a:stretch>
        </p:blipFill>
        <p:spPr bwMode="auto">
          <a:xfrm>
            <a:off x="1749972" y="1324302"/>
            <a:ext cx="7993118" cy="5328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509934"/>
          </a:xfrm>
        </p:spPr>
        <p:txBody>
          <a:bodyPr>
            <a:normAutofit/>
          </a:bodyPr>
          <a:lstStyle/>
          <a:p>
            <a:r>
              <a:rPr lang="en-US" sz="2600" smtClean="0"/>
              <a:t>ĐỀ XUẤT PHÂN </a:t>
            </a:r>
            <a:r>
              <a:rPr lang="en-US" sz="2600" smtClean="0"/>
              <a:t>PHỐI CH</a:t>
            </a:r>
            <a:r>
              <a:rPr lang="vi-VN" sz="2600" smtClean="0"/>
              <a:t>ƯƠ</a:t>
            </a:r>
            <a:r>
              <a:rPr lang="en-US" sz="2600" smtClean="0"/>
              <a:t>NG </a:t>
            </a:r>
            <a:r>
              <a:rPr lang="en-US" sz="2600" smtClean="0"/>
              <a:t>TRÌNH</a:t>
            </a:r>
            <a:endParaRPr lang="en-US" sz="2600"/>
          </a:p>
        </p:txBody>
      </p:sp>
      <p:pic>
        <p:nvPicPr>
          <p:cNvPr id="7" name="Picture 6"/>
          <p:cNvPicPr/>
          <p:nvPr/>
        </p:nvPicPr>
        <p:blipFill>
          <a:blip r:embed="rId2" cstate="print"/>
          <a:srcRect l="22124" t="27737" r="34273" b="21464"/>
          <a:stretch>
            <a:fillRect/>
          </a:stretch>
        </p:blipFill>
        <p:spPr bwMode="auto">
          <a:xfrm>
            <a:off x="1907626" y="1387366"/>
            <a:ext cx="7772401" cy="5234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9C4323-E1AD-4834-8B83-7D48C0574BE9}" type="datetime1">
              <a:rPr lang="en-US" smtClean="0"/>
              <a:pPr/>
              <a:t>05/18/2023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F5010F2-2026-3F40-B7FB-0BE41FBB3B94}"/>
              </a:ext>
            </a:extLst>
          </p:cNvPr>
          <p:cNvSpPr txBox="1"/>
          <p:nvPr/>
        </p:nvSpPr>
        <p:spPr>
          <a:xfrm>
            <a:off x="477671" y="1157323"/>
            <a:ext cx="68375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PH</a:t>
            </a:r>
            <a:r>
              <a:rPr lang="vi-VN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ƯƠ</a:t>
            </a:r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NG PHÁP KIỂM TRA ĐÁNH GIÁ</a:t>
            </a:r>
            <a:endParaRPr lang="en-US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18228" y="1736415"/>
            <a:ext cx="5919050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a.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đánh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</a:t>
            </a:r>
            <a:r>
              <a:rPr lang="en-US" sz="28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xmlns="" id="{15455C28-8AC6-9740-8F00-4FBD52040F83}"/>
              </a:ext>
            </a:extLst>
          </p:cNvPr>
          <p:cNvSpPr txBox="1">
            <a:spLocks/>
          </p:cNvSpPr>
          <p:nvPr/>
        </p:nvSpPr>
        <p:spPr>
          <a:xfrm>
            <a:off x="712828" y="2558840"/>
            <a:ext cx="5183005" cy="1703042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7338" indent="-287338" algn="just" defTabSz="1828434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338" indent="-287338" algn="just" defTabSz="1828434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tổng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7338" indent="-287338" algn="just" defTabSz="1828434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cá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nhân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và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theo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nhóm</a:t>
            </a:r>
            <a:endParaRPr lang="en-US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2" descr="Làm gì khi mất hứng học - Tổ chức Giáo dục FP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07873" y="2107413"/>
            <a:ext cx="4769894" cy="3179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1D3A60D6-3CB2-9B49-98CD-8D63015983A4}"/>
              </a:ext>
            </a:extLst>
          </p:cNvPr>
          <p:cNvSpPr txBox="1"/>
          <p:nvPr/>
        </p:nvSpPr>
        <p:spPr>
          <a:xfrm>
            <a:off x="367913" y="2598218"/>
            <a:ext cx="6408025" cy="2862322"/>
          </a:xfrm>
          <a:prstGeom prst="rect">
            <a:avLst/>
          </a:prstGeom>
          <a:noFill/>
        </p:spPr>
        <p:txBody>
          <a:bodyPr wrap="square" lIns="45720" tIns="22860" rIns="45720" bIns="22860" rtlCol="0">
            <a:spAutoFit/>
          </a:bodyPr>
          <a:lstStyle/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SGK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Công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nghệ</a:t>
            </a:r>
            <a:r>
              <a:rPr lang="en-US" sz="200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8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là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một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trong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những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tài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liệu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học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tập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của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môn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Công</a:t>
            </a:r>
            <a:r>
              <a:rPr lang="en-US" sz="200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nghệ 8, </a:t>
            </a:r>
            <a:r>
              <a:rPr lang="vi-VN" sz="200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đượ</a:t>
            </a:r>
            <a:r>
              <a:rPr lang="en-US" sz="200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c biên soạn theo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C</a:t>
            </a:r>
            <a:r>
              <a:rPr lang="en-US" sz="200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hương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giáo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dục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phổ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thông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đổi</a:t>
            </a:r>
            <a:r>
              <a:rPr lang="en-US" sz="2000" dirty="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mới</a:t>
            </a:r>
            <a:r>
              <a:rPr lang="en-US" sz="2000" smtClean="0">
                <a:latin typeface="Arial" panose="020B0604020202020204" pitchFamily="34" charset="0"/>
                <a:ea typeface="Lato Medium" panose="020F0502020204030203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2000" smtClean="0"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  <a:p>
            <a:pPr marL="285750" lvl="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r>
              <a:rPr lang="en-US" sz="20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Trang bị kiến thức, kỹ n</a:t>
            </a:r>
            <a:r>
              <a:rPr lang="vi-VN" sz="20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ă</a:t>
            </a:r>
            <a:r>
              <a:rPr lang="en-US" sz="20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ng về Vẽ kĩ thuật – C</a:t>
            </a:r>
            <a:r>
              <a:rPr lang="vi-VN" sz="20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ơ</a:t>
            </a:r>
            <a:r>
              <a:rPr lang="en-US" sz="20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 khí – Kĩ thuật </a:t>
            </a:r>
            <a:r>
              <a:rPr lang="vi-VN" sz="20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đ</a:t>
            </a:r>
            <a:r>
              <a:rPr lang="en-US" sz="2000" kern="0" smtClean="0">
                <a:latin typeface="Arial" panose="020B0604020202020204" pitchFamily="34" charset="0"/>
                <a:ea typeface="Cambria" panose="02040503050406030204" pitchFamily="18" charset="0"/>
                <a:cs typeface="Arial" panose="020B0604020202020204" pitchFamily="34" charset="0"/>
              </a:rPr>
              <a:t>iện - Thiết kế kĩ thuật</a:t>
            </a:r>
          </a:p>
          <a:p>
            <a:pPr marL="285750" indent="-285750" algn="just">
              <a:lnSpc>
                <a:spcPct val="120000"/>
              </a:lnSpc>
              <a:spcAft>
                <a:spcPts val="600"/>
              </a:spcAft>
              <a:buFontTx/>
              <a:buChar char="-"/>
            </a:pPr>
            <a:endParaRPr lang="en-US" sz="2000" dirty="0" smtClean="0">
              <a:latin typeface="Arial" panose="020B0604020202020204" pitchFamily="34" charset="0"/>
              <a:ea typeface="Lato Medium" panose="020F0502020204030203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rcRect l="-7419" t="6771" r="474" b="4966"/>
          <a:stretch>
            <a:fillRect/>
          </a:stretch>
        </p:blipFill>
        <p:spPr>
          <a:xfrm>
            <a:off x="6728346" y="1279194"/>
            <a:ext cx="4873104" cy="4133850"/>
          </a:xfrm>
          <a:prstGeom prst="rect">
            <a:avLst/>
          </a:prstGeom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9C4323-E1AD-4834-8B83-7D48C0574BE9}" type="datetime1">
              <a:rPr lang="en-US" smtClean="0"/>
              <a:pPr/>
              <a:t>05/18/2023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5010F2-2026-3F40-B7FB-0BE41FBB3B94}"/>
              </a:ext>
            </a:extLst>
          </p:cNvPr>
          <p:cNvSpPr txBox="1"/>
          <p:nvPr/>
        </p:nvSpPr>
        <p:spPr>
          <a:xfrm>
            <a:off x="477671" y="810471"/>
            <a:ext cx="68375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PH</a:t>
            </a:r>
            <a:r>
              <a:rPr lang="vi-VN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ƯƠ</a:t>
            </a:r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NG PHÁP KIỂM TRA ĐÁNH GIÁ</a:t>
            </a:r>
            <a:endParaRPr lang="en-US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228" y="1307675"/>
            <a:ext cx="477263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Ph</a:t>
            </a:r>
            <a:r>
              <a:rPr lang="vi-V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 pháp </a:t>
            </a:r>
            <a:r>
              <a:rPr lang="vi-V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 giá: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5455C28-8AC6-9740-8F00-4FBD52040F83}"/>
              </a:ext>
            </a:extLst>
          </p:cNvPr>
          <p:cNvSpPr txBox="1">
            <a:spLocks/>
          </p:cNvSpPr>
          <p:nvPr/>
        </p:nvSpPr>
        <p:spPr>
          <a:xfrm>
            <a:off x="276101" y="2089154"/>
            <a:ext cx="4814514" cy="282027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828434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(1)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3550" indent="-231775" algn="just" defTabSz="1828434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trắc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nghiệm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3550" indent="-231775" algn="just" defTabSz="1828434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hỏi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mở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pPr marL="463550" indent="-231775" algn="just" defTabSz="1828434">
              <a:spcBef>
                <a:spcPts val="0"/>
              </a:spcBef>
              <a:spcAft>
                <a:spcPts val="600"/>
              </a:spcAft>
              <a:buFontTx/>
              <a:buChar char="-"/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tự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luận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en-US" sz="2000" dirty="0" smtClean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63550" indent="-231775" algn="just" defTabSz="1828434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Hoặc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cả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ba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phương</a:t>
            </a:r>
            <a:r>
              <a:rPr lang="en-US" sz="20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pháp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28290" y="2053512"/>
            <a:ext cx="3042744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1</a:t>
            </a:r>
            <a:r>
              <a:rPr lang="en-US" sz="160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US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Câu hỏi trắc nghiệm</a:t>
            </a: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51473" y="2664372"/>
            <a:ext cx="6396176" cy="3310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9C4323-E1AD-4834-8B83-7D48C0574BE9}" type="datetime1">
              <a:rPr lang="en-US" smtClean="0"/>
              <a:pPr/>
              <a:t>05/18/2023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5010F2-2026-3F40-B7FB-0BE41FBB3B94}"/>
              </a:ext>
            </a:extLst>
          </p:cNvPr>
          <p:cNvSpPr txBox="1"/>
          <p:nvPr/>
        </p:nvSpPr>
        <p:spPr>
          <a:xfrm>
            <a:off x="477671" y="810471"/>
            <a:ext cx="68375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PH</a:t>
            </a:r>
            <a:r>
              <a:rPr lang="vi-VN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ƯƠ</a:t>
            </a:r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NG PHÁP KIỂM TRA ĐÁNH GIÁ</a:t>
            </a:r>
            <a:endParaRPr lang="en-US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228" y="1307675"/>
            <a:ext cx="477263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Ph</a:t>
            </a:r>
            <a:r>
              <a:rPr lang="vi-V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 pháp </a:t>
            </a:r>
            <a:r>
              <a:rPr lang="vi-V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 giá: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5455C28-8AC6-9740-8F00-4FBD52040F83}"/>
              </a:ext>
            </a:extLst>
          </p:cNvPr>
          <p:cNvSpPr txBox="1">
            <a:spLocks/>
          </p:cNvSpPr>
          <p:nvPr/>
        </p:nvSpPr>
        <p:spPr>
          <a:xfrm>
            <a:off x="496347" y="2114331"/>
            <a:ext cx="4145774" cy="58889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828434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(2)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04377" y="2041042"/>
            <a:ext cx="632187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2: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hiện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quy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trình</a:t>
            </a:r>
            <a:r>
              <a:rPr lang="en-US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lắp ráp mạch </a:t>
            </a:r>
            <a:r>
              <a:rPr lang="vi-VN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điện</a:t>
            </a:r>
            <a:r>
              <a:rPr lang="en-US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vi-VN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iều khiển</a:t>
            </a: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689" y="2613299"/>
            <a:ext cx="7452863" cy="3235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79C4323-E1AD-4834-8B83-7D48C0574BE9}" type="datetime1">
              <a:rPr lang="en-US" smtClean="0"/>
              <a:pPr/>
              <a:t>05/18/2023</a:t>
            </a:fld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CF5010F2-2026-3F40-B7FB-0BE41FBB3B94}"/>
              </a:ext>
            </a:extLst>
          </p:cNvPr>
          <p:cNvSpPr txBox="1"/>
          <p:nvPr/>
        </p:nvSpPr>
        <p:spPr>
          <a:xfrm>
            <a:off x="477671" y="810471"/>
            <a:ext cx="6837529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PH</a:t>
            </a:r>
            <a:r>
              <a:rPr lang="vi-VN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ƯƠ</a:t>
            </a:r>
            <a:r>
              <a:rPr lang="en-US" sz="30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Roboto Medium" panose="02000000000000000000" pitchFamily="2" charset="0"/>
                <a:cs typeface="Arial" panose="020B0604020202020204" pitchFamily="34" charset="0"/>
              </a:rPr>
              <a:t>NG PHÁP KIỂM TRA ĐÁNH GIÁ</a:t>
            </a:r>
            <a:endParaRPr lang="en-US" sz="3000" b="1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Roboto Medium" panose="02000000000000000000" pitchFamily="2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18228" y="1307675"/>
            <a:ext cx="4772638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5938" indent="-515938"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b. Ph</a:t>
            </a:r>
            <a:r>
              <a:rPr lang="vi-V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ươ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 pháp </a:t>
            </a:r>
            <a:r>
              <a:rPr lang="vi-VN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đá</a:t>
            </a:r>
            <a:r>
              <a:rPr lang="en-US" sz="2800" b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 giá:</a:t>
            </a:r>
            <a:endParaRPr lang="en-US" sz="28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xmlns="" id="{15455C28-8AC6-9740-8F00-4FBD52040F83}"/>
              </a:ext>
            </a:extLst>
          </p:cNvPr>
          <p:cNvSpPr txBox="1">
            <a:spLocks/>
          </p:cNvSpPr>
          <p:nvPr/>
        </p:nvSpPr>
        <p:spPr>
          <a:xfrm>
            <a:off x="685533" y="2130097"/>
            <a:ext cx="3476564" cy="588891"/>
          </a:xfrm>
          <a:prstGeom prst="rect">
            <a:avLst/>
          </a:prstGeom>
        </p:spPr>
        <p:txBody>
          <a:bodyPr vert="horz" wrap="square" lIns="217433" tIns="108718" rIns="217433" bIns="108718" rtlCol="0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1828434">
              <a:spcBef>
                <a:spcPts val="0"/>
              </a:spcBef>
              <a:spcAft>
                <a:spcPts val="1200"/>
              </a:spcAft>
              <a:defRPr/>
            </a:pP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(3) </a:t>
            </a:r>
            <a:r>
              <a:rPr lang="en-US" sz="2000" dirty="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20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000" err="1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200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sản phẩm:</a:t>
            </a:r>
            <a:endParaRPr lang="en-US" sz="2000" dirty="0">
              <a:solidFill>
                <a:schemeClr val="tx1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691285" y="2091152"/>
            <a:ext cx="6770242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1200"/>
              </a:spcAft>
              <a:defRPr/>
            </a:pP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Ví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dụ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3: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Đánh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giá</a:t>
            </a:r>
            <a:r>
              <a:rPr lang="en-US" sz="1600" dirty="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sản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phẩm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thực</a:t>
            </a:r>
            <a:r>
              <a:rPr lang="en-US" sz="1600" dirty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err="1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hành</a:t>
            </a:r>
            <a:r>
              <a:rPr lang="en-US" sz="160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lắp ráp mạch </a:t>
            </a:r>
            <a:r>
              <a:rPr lang="vi-VN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iện </a:t>
            </a:r>
            <a:r>
              <a:rPr lang="vi-VN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đ</a:t>
            </a:r>
            <a:r>
              <a:rPr lang="en-US" sz="1600" smtClean="0">
                <a:solidFill>
                  <a:srgbClr val="000066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iều khiển</a:t>
            </a:r>
            <a:endParaRPr lang="en-US" sz="1600" dirty="0">
              <a:solidFill>
                <a:srgbClr val="000066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99388" y="2465003"/>
            <a:ext cx="7650874" cy="3825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0">
            <a:extLst>
              <a:ext uri="{FF2B5EF4-FFF2-40B4-BE49-F238E27FC236}">
                <a16:creationId xmlns:a16="http://schemas.microsoft.com/office/drawing/2014/main" xmlns="" id="{7E19986B-6BF1-4ACF-B9CC-DBD1466DD33A}"/>
              </a:ext>
            </a:extLst>
          </p:cNvPr>
          <p:cNvSpPr txBox="1">
            <a:spLocks/>
          </p:cNvSpPr>
          <p:nvPr/>
        </p:nvSpPr>
        <p:spPr>
          <a:xfrm>
            <a:off x="857250" y="845979"/>
            <a:ext cx="8801099" cy="841510"/>
          </a:xfrm>
          <a:prstGeom prst="rect">
            <a:avLst/>
          </a:prstGeom>
        </p:spPr>
        <p:txBody>
          <a:bodyPr>
            <a:noAutofit/>
          </a:bodyPr>
          <a:lstStyle/>
          <a:p>
            <a:pPr lvl="0">
              <a:lnSpc>
                <a:spcPct val="130000"/>
              </a:lnSpc>
              <a:spcBef>
                <a:spcPct val="0"/>
              </a:spcBef>
            </a:pPr>
            <a:r>
              <a:rPr lang="en-US" sz="3200" b="1" spc="2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j-ea"/>
                <a:cs typeface="+mj-cs"/>
              </a:rPr>
              <a:t>SÁCH GIÁO VIÊN CÔNG NGHỆ </a:t>
            </a:r>
            <a:br>
              <a:rPr lang="en-US" sz="3200" b="1" spc="2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yriad Pro" panose="020B0503030403020204" pitchFamily="34" charset="0"/>
                <a:ea typeface="+mj-ea"/>
                <a:cs typeface="+mj-cs"/>
              </a:rPr>
            </a:br>
            <a:endParaRPr kumimoji="0" lang="en-US" sz="3200" b="1" i="0" u="none" strike="noStrike" kern="1200" cap="none" spc="20" normalizeH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Myriad Pro" panose="020B0503030403020204" pitchFamily="34" charset="0"/>
              <a:ea typeface="+mj-ea"/>
              <a:cs typeface="+mj-cs"/>
            </a:endParaRPr>
          </a:p>
        </p:txBody>
      </p:sp>
      <p:sp>
        <p:nvSpPr>
          <p:cNvPr id="6" name="Text Placeholder 6"/>
          <p:cNvSpPr txBox="1">
            <a:spLocks/>
          </p:cNvSpPr>
          <p:nvPr/>
        </p:nvSpPr>
        <p:spPr>
          <a:xfrm>
            <a:off x="419100" y="1708268"/>
            <a:ext cx="10267950" cy="4398822"/>
          </a:xfrm>
          <a:prstGeom prst="rect">
            <a:avLst/>
          </a:prstGeom>
        </p:spPr>
        <p:txBody>
          <a:bodyPr>
            <a:noAutofit/>
          </a:bodyPr>
          <a:lstStyle/>
          <a:p>
            <a:pPr marL="396875" lvl="0" indent="-396875">
              <a:lnSpc>
                <a:spcPct val="120000"/>
              </a:lnSpc>
              <a:spcBef>
                <a:spcPts val="1000"/>
              </a:spcBef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PHẦN 1: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lang="en-US" sz="2200" b="1">
                <a:latin typeface="Myriad Pro" panose="020B0503030403020204" pitchFamily="34" charset="0"/>
              </a:rPr>
              <a:t>H</a:t>
            </a:r>
            <a:r>
              <a:rPr lang="vi-VN" sz="2200" b="1">
                <a:latin typeface="Myriad Pro" panose="020B0503030403020204" pitchFamily="34" charset="0"/>
              </a:rPr>
              <a:t>ƯỚ</a:t>
            </a:r>
            <a:r>
              <a:rPr lang="en-US" sz="2200" b="1">
                <a:latin typeface="Myriad Pro" panose="020B0503030403020204" pitchFamily="34" charset="0"/>
              </a:rPr>
              <a:t>NG DẪN </a:t>
            </a: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CHUNG </a:t>
            </a:r>
            <a:r>
              <a:rPr lang="en-US" sz="2200" b="1">
                <a:latin typeface="Myriad Pro" panose="020B0503030403020204" pitchFamily="34" charset="0"/>
              </a:rPr>
              <a:t>VỀ DẠY HỌC MÔN CÔNG NGHỆ </a:t>
            </a:r>
            <a:r>
              <a:rPr lang="en-US" sz="2200" b="1" smtClean="0">
                <a:latin typeface="Myriad Pro" panose="020B0503030403020204" pitchFamily="34" charset="0"/>
              </a:rPr>
              <a:t>8</a:t>
            </a:r>
            <a:endParaRPr lang="en-US" sz="2200" b="1">
              <a:latin typeface="Myriad Pro" panose="020B0503030403020204" pitchFamily="34" charset="0"/>
            </a:endParaRPr>
          </a:p>
          <a:p>
            <a:pPr marL="854075" lvl="1" indent="-396875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200">
                <a:latin typeface="Myriad Pro" panose="020B0503030403020204" pitchFamily="34" charset="0"/>
              </a:rPr>
              <a:t>Phân phối ch</a:t>
            </a:r>
            <a:r>
              <a:rPr lang="vi-VN" sz="2200">
                <a:latin typeface="Myriad Pro" panose="020B0503030403020204" pitchFamily="34" charset="0"/>
              </a:rPr>
              <a:t>ươ</a:t>
            </a:r>
            <a:r>
              <a:rPr lang="en-US" sz="2200">
                <a:latin typeface="Myriad Pro" panose="020B0503030403020204" pitchFamily="34" charset="0"/>
              </a:rPr>
              <a:t>ng trình</a:t>
            </a:r>
          </a:p>
          <a:p>
            <a:pPr marL="854075" lvl="1" indent="-396875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vi-VN" sz="2200">
                <a:latin typeface="Myriad Pro" panose="020B0503030403020204" pitchFamily="34" charset="0"/>
              </a:rPr>
              <a:t>Đị</a:t>
            </a:r>
            <a:r>
              <a:rPr lang="en-US" sz="2200">
                <a:latin typeface="Myriad Pro" panose="020B0503030403020204" pitchFamily="34" charset="0"/>
              </a:rPr>
              <a:t>nh h</a:t>
            </a:r>
            <a:r>
              <a:rPr lang="vi-VN" sz="2200">
                <a:latin typeface="Myriad Pro" panose="020B0503030403020204" pitchFamily="34" charset="0"/>
              </a:rPr>
              <a:t>ướ</a:t>
            </a:r>
            <a:r>
              <a:rPr lang="en-US" sz="2200">
                <a:latin typeface="Myriad Pro" panose="020B0503030403020204" pitchFamily="34" charset="0"/>
              </a:rPr>
              <a:t>ng ph</a:t>
            </a:r>
            <a:r>
              <a:rPr lang="vi-VN" sz="2200">
                <a:latin typeface="Myriad Pro" panose="020B0503030403020204" pitchFamily="34" charset="0"/>
              </a:rPr>
              <a:t>ươ</a:t>
            </a:r>
            <a:r>
              <a:rPr lang="en-US" sz="2200">
                <a:latin typeface="Myriad Pro" panose="020B0503030403020204" pitchFamily="34" charset="0"/>
              </a:rPr>
              <a:t>ng pháp dạy học</a:t>
            </a:r>
          </a:p>
          <a:p>
            <a:pPr marL="854075" lvl="1" indent="-396875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vi-VN" sz="2200">
                <a:latin typeface="Myriad Pro" panose="020B0503030403020204" pitchFamily="34" charset="0"/>
              </a:rPr>
              <a:t>Đ</a:t>
            </a:r>
            <a:r>
              <a:rPr lang="en-US" sz="2200">
                <a:latin typeface="Myriad Pro" panose="020B0503030403020204" pitchFamily="34" charset="0"/>
              </a:rPr>
              <a:t>inh h</a:t>
            </a:r>
            <a:r>
              <a:rPr lang="vi-VN" sz="2200">
                <a:latin typeface="Myriad Pro" panose="020B0503030403020204" pitchFamily="34" charset="0"/>
              </a:rPr>
              <a:t>ướ</a:t>
            </a:r>
            <a:r>
              <a:rPr lang="en-US" sz="2200">
                <a:latin typeface="Myriad Pro" panose="020B0503030403020204" pitchFamily="34" charset="0"/>
              </a:rPr>
              <a:t>ng ph</a:t>
            </a:r>
            <a:r>
              <a:rPr lang="vi-VN" sz="2200">
                <a:latin typeface="Myriad Pro" panose="020B0503030403020204" pitchFamily="34" charset="0"/>
              </a:rPr>
              <a:t>ươ</a:t>
            </a:r>
            <a:r>
              <a:rPr lang="en-US" sz="2200">
                <a:latin typeface="Myriad Pro" panose="020B0503030403020204" pitchFamily="34" charset="0"/>
              </a:rPr>
              <a:t>ng pháp kiểm tra </a:t>
            </a:r>
            <a:r>
              <a:rPr lang="vi-VN" sz="2200">
                <a:latin typeface="Myriad Pro" panose="020B0503030403020204" pitchFamily="34" charset="0"/>
              </a:rPr>
              <a:t>đá</a:t>
            </a:r>
            <a:r>
              <a:rPr lang="en-US" sz="2200">
                <a:latin typeface="Myriad Pro" panose="020B0503030403020204" pitchFamily="34" charset="0"/>
              </a:rPr>
              <a:t>nh giá</a:t>
            </a:r>
          </a:p>
          <a:p>
            <a:pPr marL="854075" lvl="1" indent="-396875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vi-VN" sz="2200">
                <a:latin typeface="Myriad Pro" panose="020B0503030403020204" pitchFamily="34" charset="0"/>
              </a:rPr>
              <a:t>Đị</a:t>
            </a:r>
            <a:r>
              <a:rPr lang="en-US" sz="2200">
                <a:latin typeface="Myriad Pro" panose="020B0503030403020204" pitchFamily="34" charset="0"/>
              </a:rPr>
              <a:t>nh h</a:t>
            </a:r>
            <a:r>
              <a:rPr lang="vi-VN" sz="2200">
                <a:latin typeface="Myriad Pro" panose="020B0503030403020204" pitchFamily="34" charset="0"/>
              </a:rPr>
              <a:t>ướ</a:t>
            </a:r>
            <a:r>
              <a:rPr lang="en-US" sz="2200">
                <a:latin typeface="Myriad Pro" panose="020B0503030403020204" pitchFamily="34" charset="0"/>
              </a:rPr>
              <a:t>ng hình thức tổ chức dạy học</a:t>
            </a:r>
            <a:endParaRPr lang="vi-VN" sz="2200">
              <a:latin typeface="Myriad Pro" panose="020B0503030403020204" pitchFamily="34" charset="0"/>
            </a:endParaRPr>
          </a:p>
          <a:p>
            <a:pPr marL="396875" lvl="0" indent="-396875">
              <a:lnSpc>
                <a:spcPct val="120000"/>
              </a:lnSpc>
              <a:spcBef>
                <a:spcPts val="1000"/>
              </a:spcBef>
            </a:pPr>
            <a:r>
              <a:rPr kumimoji="0" lang="vi-VN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PHẦN 2: </a:t>
            </a:r>
            <a:r>
              <a:rPr kumimoji="0" lang="en-US" sz="22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lang="en-US" sz="2200" b="1">
                <a:latin typeface="Myriad Pro" panose="020B0503030403020204" pitchFamily="34" charset="0"/>
              </a:rPr>
              <a:t>HƯỚNG DẪN GIẢNG DẠY CỤ THỂ </a:t>
            </a:r>
          </a:p>
          <a:p>
            <a:pPr marL="911225" lvl="0" indent="-396875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kumimoji="0" lang="en-US" sz="22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Myriad Pro" panose="020B0503030403020204" pitchFamily="34" charset="0"/>
                <a:ea typeface="+mn-ea"/>
                <a:cs typeface="+mn-cs"/>
              </a:rPr>
              <a:t> </a:t>
            </a:r>
            <a:r>
              <a:rPr lang="en-US" sz="2200">
                <a:latin typeface="Myriad Pro" panose="020B0503030403020204" pitchFamily="34" charset="0"/>
              </a:rPr>
              <a:t>Đầy </a:t>
            </a:r>
            <a:r>
              <a:rPr lang="vi-VN" sz="2200">
                <a:latin typeface="Myriad Pro" panose="020B0503030403020204" pitchFamily="34" charset="0"/>
              </a:rPr>
              <a:t>đủ</a:t>
            </a:r>
            <a:endParaRPr lang="en-US" sz="2200">
              <a:latin typeface="Myriad Pro" panose="020B0503030403020204" pitchFamily="34" charset="0"/>
            </a:endParaRPr>
          </a:p>
          <a:p>
            <a:pPr marL="911225" lvl="0" indent="-396875">
              <a:lnSpc>
                <a:spcPct val="120000"/>
              </a:lnSpc>
              <a:spcBef>
                <a:spcPts val="1000"/>
              </a:spcBef>
              <a:buFont typeface="Wingdings" pitchFamily="2" charset="2"/>
              <a:buChar char="§"/>
            </a:pPr>
            <a:r>
              <a:rPr lang="en-US" sz="2200">
                <a:latin typeface="Myriad Pro" panose="020B0503030403020204" pitchFamily="34" charset="0"/>
              </a:rPr>
              <a:t>Chi tiết</a:t>
            </a:r>
            <a:endParaRPr kumimoji="0" lang="vi-VN" sz="2200" i="0" u="none" strike="noStrike" kern="1200" cap="none" spc="0" normalizeH="0" baseline="0" noProof="0">
              <a:ln>
                <a:noFill/>
              </a:ln>
              <a:effectLst/>
              <a:uLnTx/>
              <a:uFillTx/>
              <a:latin typeface="Myriad Pro" panose="020B0503030403020204" pitchFamily="34" charset="0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0621" y="5268036"/>
            <a:ext cx="58134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Theo </a:t>
            </a:r>
            <a:r>
              <a:rPr lang="vi-VN" sz="2000" b="1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đị</a:t>
            </a:r>
            <a:r>
              <a:rPr lang="en-US" sz="2000" b="1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nh h</a:t>
            </a:r>
            <a:r>
              <a:rPr lang="vi-VN" sz="2000" b="1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ướ</a:t>
            </a:r>
            <a:r>
              <a:rPr lang="en-US" sz="2000" b="1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ng phát triển n</a:t>
            </a:r>
            <a:r>
              <a:rPr lang="vi-VN" sz="2000" b="1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ă</a:t>
            </a:r>
            <a:r>
              <a:rPr lang="en-US" sz="2000" b="1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ng lực của học </a:t>
            </a:r>
            <a:r>
              <a:rPr lang="en-US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sinh v</a:t>
            </a:r>
            <a:r>
              <a:rPr lang="en-US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à quy </a:t>
            </a:r>
            <a:r>
              <a:rPr lang="vi-VN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định</a:t>
            </a:r>
            <a:r>
              <a:rPr lang="en-US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 của các </a:t>
            </a:r>
            <a:r>
              <a:rPr lang="en-US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công v</a:t>
            </a:r>
            <a:r>
              <a:rPr lang="vi-VN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ă</a:t>
            </a:r>
            <a:r>
              <a:rPr lang="en-US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n 5512, </a:t>
            </a:r>
            <a:r>
              <a:rPr lang="en-US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5555 </a:t>
            </a:r>
            <a:r>
              <a:rPr lang="en-US" sz="2000" b="1" smtClean="0">
                <a:solidFill>
                  <a:srgbClr val="FF0000"/>
                </a:solidFill>
                <a:latin typeface="Myriad Pro" pitchFamily="34" charset="0"/>
                <a:cs typeface="Arial" pitchFamily="34" charset="0"/>
              </a:rPr>
              <a:t>của BGD</a:t>
            </a:r>
            <a:endParaRPr lang="en-US" sz="2000" b="1">
              <a:solidFill>
                <a:srgbClr val="FF0000"/>
              </a:solidFill>
              <a:latin typeface="Myriad Pro" pitchFamily="34" charset="0"/>
              <a:cs typeface="Arial" pitchFamily="34" charset="0"/>
            </a:endParaRPr>
          </a:p>
        </p:txBody>
      </p:sp>
      <p:sp>
        <p:nvSpPr>
          <p:cNvPr id="8" name="Right Brace 7"/>
          <p:cNvSpPr/>
          <p:nvPr/>
        </p:nvSpPr>
        <p:spPr>
          <a:xfrm>
            <a:off x="2524836" y="4995081"/>
            <a:ext cx="259307" cy="900752"/>
          </a:xfrm>
          <a:prstGeom prst="rightBrace">
            <a:avLst>
              <a:gd name="adj1" fmla="val 35257"/>
              <a:gd name="adj2" fmla="val 50000"/>
            </a:avLst>
          </a:prstGeom>
          <a:noFill/>
          <a:ln w="2857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23283" y="1604482"/>
            <a:ext cx="2543668" cy="354613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1401" y="788276"/>
            <a:ext cx="4939819" cy="54706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9"/>
          <p:cNvGrpSpPr/>
          <p:nvPr/>
        </p:nvGrpSpPr>
        <p:grpSpPr>
          <a:xfrm>
            <a:off x="1842692" y="1713056"/>
            <a:ext cx="3075709" cy="535587"/>
            <a:chOff x="692727" y="2022764"/>
            <a:chExt cx="3075709" cy="535587"/>
          </a:xfrm>
        </p:grpSpPr>
        <p:sp>
          <p:nvSpPr>
            <p:cNvPr id="7" name="TextBox 6"/>
            <p:cNvSpPr txBox="1"/>
            <p:nvPr/>
          </p:nvSpPr>
          <p:spPr>
            <a:xfrm>
              <a:off x="692727" y="2189019"/>
              <a:ext cx="23691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1.Kiến thức, kĩ n</a:t>
              </a:r>
              <a:r>
                <a:rPr lang="vi-VN" b="1">
                  <a:solidFill>
                    <a:srgbClr val="0070C0"/>
                  </a:solidFill>
                </a:rPr>
                <a:t>ă</a:t>
              </a:r>
              <a:r>
                <a:rPr lang="en-US" b="1">
                  <a:solidFill>
                    <a:srgbClr val="0070C0"/>
                  </a:solidFill>
                </a:rPr>
                <a:t>ng</a:t>
              </a:r>
            </a:p>
          </p:txBody>
        </p:sp>
        <p:cxnSp>
          <p:nvCxnSpPr>
            <p:cNvPr id="8" name="Straight Arrow Connector 7"/>
            <p:cNvCxnSpPr/>
            <p:nvPr/>
          </p:nvCxnSpPr>
          <p:spPr>
            <a:xfrm flipV="1">
              <a:off x="3075709" y="2022764"/>
              <a:ext cx="692727" cy="346363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10"/>
          <p:cNvGrpSpPr/>
          <p:nvPr/>
        </p:nvGrpSpPr>
        <p:grpSpPr>
          <a:xfrm>
            <a:off x="1025240" y="2502765"/>
            <a:ext cx="3810034" cy="535587"/>
            <a:chOff x="-41598" y="2022764"/>
            <a:chExt cx="3810034" cy="535587"/>
          </a:xfrm>
        </p:grpSpPr>
        <p:sp>
          <p:nvSpPr>
            <p:cNvPr id="10" name="TextBox 9"/>
            <p:cNvSpPr txBox="1"/>
            <p:nvPr/>
          </p:nvSpPr>
          <p:spPr>
            <a:xfrm>
              <a:off x="-41598" y="2189019"/>
              <a:ext cx="3228106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2. Phẩm chất và n</a:t>
              </a:r>
              <a:r>
                <a:rPr lang="vi-VN" b="1">
                  <a:solidFill>
                    <a:srgbClr val="0070C0"/>
                  </a:solidFill>
                </a:rPr>
                <a:t>ă</a:t>
              </a:r>
              <a:r>
                <a:rPr lang="en-US" b="1">
                  <a:solidFill>
                    <a:srgbClr val="0070C0"/>
                  </a:solidFill>
                </a:rPr>
                <a:t>ng lực chung</a:t>
              </a:r>
            </a:p>
          </p:txBody>
        </p:sp>
        <p:cxnSp>
          <p:nvCxnSpPr>
            <p:cNvPr id="11" name="Straight Arrow Connector 10"/>
            <p:cNvCxnSpPr/>
            <p:nvPr/>
          </p:nvCxnSpPr>
          <p:spPr>
            <a:xfrm flipV="1">
              <a:off x="3075709" y="2022764"/>
              <a:ext cx="692727" cy="346363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3"/>
          <p:cNvGrpSpPr/>
          <p:nvPr/>
        </p:nvGrpSpPr>
        <p:grpSpPr>
          <a:xfrm>
            <a:off x="1801129" y="4071677"/>
            <a:ext cx="3075709" cy="535587"/>
            <a:chOff x="692727" y="2022764"/>
            <a:chExt cx="3075709" cy="535587"/>
          </a:xfrm>
        </p:grpSpPr>
        <p:sp>
          <p:nvSpPr>
            <p:cNvPr id="13" name="TextBox 12"/>
            <p:cNvSpPr txBox="1"/>
            <p:nvPr/>
          </p:nvSpPr>
          <p:spPr>
            <a:xfrm>
              <a:off x="692727" y="2189019"/>
              <a:ext cx="2369128" cy="3693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3. N</a:t>
              </a:r>
              <a:r>
                <a:rPr lang="vi-VN" b="1">
                  <a:solidFill>
                    <a:srgbClr val="0070C0"/>
                  </a:solidFill>
                </a:rPr>
                <a:t>ă</a:t>
              </a:r>
              <a:r>
                <a:rPr lang="en-US" b="1">
                  <a:solidFill>
                    <a:srgbClr val="0070C0"/>
                  </a:solidFill>
                </a:rPr>
                <a:t>ng lực công nghệ</a:t>
              </a:r>
            </a:p>
          </p:txBody>
        </p:sp>
        <p:cxnSp>
          <p:nvCxnSpPr>
            <p:cNvPr id="14" name="Straight Arrow Connector 13"/>
            <p:cNvCxnSpPr/>
            <p:nvPr/>
          </p:nvCxnSpPr>
          <p:spPr>
            <a:xfrm flipV="1">
              <a:off x="3075709" y="2022764"/>
              <a:ext cx="692727" cy="346363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/>
          <p:nvPr/>
        </p:nvPicPr>
        <p:blipFill>
          <a:blip r:embed="rId2" cstate="print"/>
          <a:srcRect l="11218" t="10541" r="54327" b="11681"/>
          <a:stretch>
            <a:fillRect/>
          </a:stretch>
        </p:blipFill>
        <p:spPr bwMode="auto">
          <a:xfrm>
            <a:off x="2853559" y="930165"/>
            <a:ext cx="4035972" cy="484001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Picture 25"/>
          <p:cNvPicPr/>
          <p:nvPr/>
        </p:nvPicPr>
        <p:blipFill>
          <a:blip r:embed="rId3" cstate="print"/>
          <a:srcRect l="14696" t="17082" r="56070" b="17082"/>
          <a:stretch>
            <a:fillRect/>
          </a:stretch>
        </p:blipFill>
        <p:spPr bwMode="auto">
          <a:xfrm>
            <a:off x="5440933" y="1608084"/>
            <a:ext cx="4034142" cy="48714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2" name="Group 21"/>
          <p:cNvGrpSpPr/>
          <p:nvPr/>
        </p:nvGrpSpPr>
        <p:grpSpPr>
          <a:xfrm>
            <a:off x="713270" y="1474316"/>
            <a:ext cx="2202873" cy="410894"/>
            <a:chOff x="886691" y="1925783"/>
            <a:chExt cx="2202873" cy="410894"/>
          </a:xfrm>
        </p:grpSpPr>
        <p:sp>
          <p:nvSpPr>
            <p:cNvPr id="20" name="TextBox 19"/>
            <p:cNvSpPr txBox="1"/>
            <p:nvPr/>
          </p:nvSpPr>
          <p:spPr>
            <a:xfrm>
              <a:off x="886691" y="1967345"/>
              <a:ext cx="16071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I. KHỞI ĐỘNG</a:t>
              </a:r>
            </a:p>
          </p:txBody>
        </p:sp>
        <p:cxnSp>
          <p:nvCxnSpPr>
            <p:cNvPr id="21" name="Straight Arrow Connector 20"/>
            <p:cNvCxnSpPr>
              <a:stCxn id="20" idx="3"/>
            </p:cNvCxnSpPr>
            <p:nvPr/>
          </p:nvCxnSpPr>
          <p:spPr>
            <a:xfrm flipV="1">
              <a:off x="2493818" y="1925783"/>
              <a:ext cx="595746" cy="226228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2"/>
          <p:cNvGrpSpPr/>
          <p:nvPr/>
        </p:nvGrpSpPr>
        <p:grpSpPr>
          <a:xfrm>
            <a:off x="216417" y="2724567"/>
            <a:ext cx="2798618" cy="615553"/>
            <a:chOff x="429491" y="1967345"/>
            <a:chExt cx="2798618" cy="615553"/>
          </a:xfrm>
        </p:grpSpPr>
        <p:sp>
          <p:nvSpPr>
            <p:cNvPr id="18" name="TextBox 17"/>
            <p:cNvSpPr txBox="1"/>
            <p:nvPr/>
          </p:nvSpPr>
          <p:spPr>
            <a:xfrm>
              <a:off x="429491" y="1967345"/>
              <a:ext cx="2286000" cy="6155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700" b="1">
                  <a:solidFill>
                    <a:srgbClr val="0070C0"/>
                  </a:solidFill>
                </a:rPr>
                <a:t>II. HÌNH THÀNH KIẾN THỨC</a:t>
              </a:r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 flipV="1">
              <a:off x="2563091" y="1967349"/>
              <a:ext cx="665018" cy="207815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30"/>
          <p:cNvGrpSpPr/>
          <p:nvPr/>
        </p:nvGrpSpPr>
        <p:grpSpPr>
          <a:xfrm>
            <a:off x="9233247" y="2190943"/>
            <a:ext cx="2252927" cy="397041"/>
            <a:chOff x="9422433" y="2175177"/>
            <a:chExt cx="2252927" cy="397041"/>
          </a:xfrm>
        </p:grpSpPr>
        <p:sp>
          <p:nvSpPr>
            <p:cNvPr id="16" name="TextBox 15"/>
            <p:cNvSpPr txBox="1"/>
            <p:nvPr/>
          </p:nvSpPr>
          <p:spPr>
            <a:xfrm>
              <a:off x="10012815" y="2202886"/>
              <a:ext cx="1662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III. LUYỆN TẬP</a:t>
              </a: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H="1" flipV="1">
              <a:off x="9422433" y="2175177"/>
              <a:ext cx="595746" cy="226229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31"/>
          <p:cNvGrpSpPr/>
          <p:nvPr/>
        </p:nvGrpSpPr>
        <p:grpSpPr>
          <a:xfrm>
            <a:off x="9242385" y="3711120"/>
            <a:ext cx="2266781" cy="397041"/>
            <a:chOff x="9407684" y="2119757"/>
            <a:chExt cx="2266781" cy="397041"/>
          </a:xfrm>
        </p:grpSpPr>
        <p:sp>
          <p:nvSpPr>
            <p:cNvPr id="14" name="TextBox 13"/>
            <p:cNvSpPr txBox="1"/>
            <p:nvPr/>
          </p:nvSpPr>
          <p:spPr>
            <a:xfrm>
              <a:off x="10011920" y="2147466"/>
              <a:ext cx="166254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>
                  <a:solidFill>
                    <a:srgbClr val="0070C0"/>
                  </a:solidFill>
                </a:rPr>
                <a:t>IV. VẬN DỤNG</a:t>
              </a:r>
            </a:p>
          </p:txBody>
        </p:sp>
        <p:cxnSp>
          <p:nvCxnSpPr>
            <p:cNvPr id="15" name="Straight Arrow Connector 14"/>
            <p:cNvCxnSpPr/>
            <p:nvPr/>
          </p:nvCxnSpPr>
          <p:spPr>
            <a:xfrm flipH="1" flipV="1">
              <a:off x="9407684" y="2119757"/>
              <a:ext cx="595746" cy="226229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/>
          <a:srcRect r="22332"/>
          <a:stretch>
            <a:fillRect/>
          </a:stretch>
        </p:blipFill>
        <p:spPr bwMode="auto">
          <a:xfrm>
            <a:off x="3909847" y="1353891"/>
            <a:ext cx="7740869" cy="389602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6" name="Group 21"/>
          <p:cNvGrpSpPr/>
          <p:nvPr/>
        </p:nvGrpSpPr>
        <p:grpSpPr>
          <a:xfrm>
            <a:off x="1589744" y="1973891"/>
            <a:ext cx="2335870" cy="501295"/>
            <a:chOff x="1268373" y="1849358"/>
            <a:chExt cx="2335870" cy="501295"/>
          </a:xfrm>
        </p:grpSpPr>
        <p:sp>
          <p:nvSpPr>
            <p:cNvPr id="7" name="TextBox 6"/>
            <p:cNvSpPr txBox="1"/>
            <p:nvPr/>
          </p:nvSpPr>
          <p:spPr>
            <a:xfrm>
              <a:off x="1268373" y="1849358"/>
              <a:ext cx="141717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/>
                <a:t>Mục tiêu</a:t>
              </a:r>
            </a:p>
          </p:txBody>
        </p:sp>
        <p:cxnSp>
          <p:nvCxnSpPr>
            <p:cNvPr id="8" name="Straight Arrow Connector 7"/>
            <p:cNvCxnSpPr>
              <a:stCxn id="7" idx="3"/>
            </p:cNvCxnSpPr>
            <p:nvPr/>
          </p:nvCxnSpPr>
          <p:spPr>
            <a:xfrm>
              <a:off x="2685547" y="2064802"/>
              <a:ext cx="918696" cy="285851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21"/>
          <p:cNvGrpSpPr/>
          <p:nvPr/>
        </p:nvGrpSpPr>
        <p:grpSpPr>
          <a:xfrm>
            <a:off x="1559313" y="2666311"/>
            <a:ext cx="2367007" cy="430887"/>
            <a:chOff x="1223613" y="1781118"/>
            <a:chExt cx="2367007" cy="430887"/>
          </a:xfrm>
        </p:grpSpPr>
        <p:sp>
          <p:nvSpPr>
            <p:cNvPr id="10" name="TextBox 9"/>
            <p:cNvSpPr txBox="1"/>
            <p:nvPr/>
          </p:nvSpPr>
          <p:spPr>
            <a:xfrm>
              <a:off x="1223613" y="1781118"/>
              <a:ext cx="140734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/>
                <a:t>Nội dung</a:t>
              </a:r>
            </a:p>
          </p:txBody>
        </p:sp>
        <p:cxnSp>
          <p:nvCxnSpPr>
            <p:cNvPr id="11" name="Straight Arrow Connector 10"/>
            <p:cNvCxnSpPr>
              <a:stCxn id="10" idx="3"/>
            </p:cNvCxnSpPr>
            <p:nvPr/>
          </p:nvCxnSpPr>
          <p:spPr>
            <a:xfrm>
              <a:off x="2630955" y="1996562"/>
              <a:ext cx="959665" cy="31336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21"/>
          <p:cNvGrpSpPr/>
          <p:nvPr/>
        </p:nvGrpSpPr>
        <p:grpSpPr>
          <a:xfrm>
            <a:off x="1568475" y="3101651"/>
            <a:ext cx="2414554" cy="430887"/>
            <a:chOff x="1039589" y="1630993"/>
            <a:chExt cx="2414554" cy="430887"/>
          </a:xfrm>
        </p:grpSpPr>
        <p:sp>
          <p:nvSpPr>
            <p:cNvPr id="13" name="TextBox 12"/>
            <p:cNvSpPr txBox="1"/>
            <p:nvPr/>
          </p:nvSpPr>
          <p:spPr>
            <a:xfrm>
              <a:off x="1039589" y="1630993"/>
              <a:ext cx="1495834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b="1" i="1"/>
                <a:t>Sản phẩm</a:t>
              </a:r>
            </a:p>
          </p:txBody>
        </p:sp>
        <p:cxnSp>
          <p:nvCxnSpPr>
            <p:cNvPr id="14" name="Straight Arrow Connector 13"/>
            <p:cNvCxnSpPr>
              <a:stCxn id="13" idx="3"/>
            </p:cNvCxnSpPr>
            <p:nvPr/>
          </p:nvCxnSpPr>
          <p:spPr>
            <a:xfrm>
              <a:off x="2535423" y="1846437"/>
              <a:ext cx="918720" cy="959"/>
            </a:xfrm>
            <a:prstGeom prst="straightConnector1">
              <a:avLst/>
            </a:prstGeom>
            <a:ln>
              <a:solidFill>
                <a:srgbClr val="FF0000"/>
              </a:solidFill>
              <a:tailEnd type="oval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TextBox 15"/>
          <p:cNvSpPr txBox="1"/>
          <p:nvPr/>
        </p:nvSpPr>
        <p:spPr>
          <a:xfrm>
            <a:off x="313866" y="3829270"/>
            <a:ext cx="31266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i="1">
                <a:latin typeface="Calibri" pitchFamily="34" charset="0"/>
                <a:cs typeface="Calibri" pitchFamily="34" charset="0"/>
              </a:rPr>
              <a:t>Gợi ý hoạt </a:t>
            </a:r>
            <a:r>
              <a:rPr lang="vi-VN" sz="2200" b="1" i="1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200" b="1" i="1">
                <a:latin typeface="Calibri" pitchFamily="34" charset="0"/>
                <a:cs typeface="Calibri" pitchFamily="34" charset="0"/>
              </a:rPr>
              <a:t>ng dạy học</a:t>
            </a:r>
          </a:p>
        </p:txBody>
      </p:sp>
      <p:cxnSp>
        <p:nvCxnSpPr>
          <p:cNvPr id="17" name="Straight Arrow Connector 16"/>
          <p:cNvCxnSpPr>
            <a:stCxn id="16" idx="3"/>
          </p:cNvCxnSpPr>
          <p:nvPr/>
        </p:nvCxnSpPr>
        <p:spPr>
          <a:xfrm flipV="1">
            <a:off x="3440524" y="3767959"/>
            <a:ext cx="532386" cy="276755"/>
          </a:xfrm>
          <a:prstGeom prst="straightConnector1">
            <a:avLst/>
          </a:prstGeom>
          <a:ln>
            <a:solidFill>
              <a:srgbClr val="FF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1524000" y="1894113"/>
            <a:ext cx="9144000" cy="3056709"/>
          </a:xfrm>
          <a:noFill/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4800" b="1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HỆ TÀI NGUYÊN TRỰC TUYẾN</a:t>
            </a:r>
            <a:br>
              <a:rPr lang="en-US" sz="4800" b="1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3700" b="1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 </a:t>
            </a:r>
            <a:br>
              <a:rPr lang="en-US" sz="3700" b="1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en-US" sz="4800" b="1">
                <a:ln w="3175"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GÓC HỖ TRỢ</a:t>
            </a:r>
            <a:endParaRPr lang="vi-VN" sz="4800" b="1">
              <a:ln w="3175"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AE60D4B-8DF0-423B-B832-52C3272FA64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5843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74911" y="1625365"/>
            <a:ext cx="8403913" cy="3943640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100" i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Hướng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dẫn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sách</a:t>
            </a:r>
            <a:endParaRPr lang="en-US" sz="2100" i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Ma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trận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kiến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thức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kĩ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năng</a:t>
            </a:r>
            <a:endParaRPr lang="en-US" sz="2100" i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Phân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phối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chương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trình</a:t>
            </a:r>
            <a:endParaRPr lang="en-US" sz="2100" i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Thiết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bài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Tài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liệu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tập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huấn</a:t>
            </a:r>
            <a:endParaRPr lang="en-US" sz="2100" i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Video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thiệu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bộ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môn</a:t>
            </a:r>
            <a:endParaRPr lang="en-US" sz="2100" i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178" indent="-457178">
              <a:lnSpc>
                <a:spcPct val="12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Video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minh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hoạ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err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dạy</a:t>
            </a: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2100" i="1" smtClean="0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tham khảo</a:t>
            </a:r>
            <a:endParaRPr lang="en-US" sz="2100" i="1">
              <a:solidFill>
                <a:srgbClr val="0070C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HỆ TÀI NGUYÊN TRỰC TUYẾN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288CFC13-92F5-4412-867F-F4A6795F814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105705" y="4058259"/>
            <a:ext cx="6461189" cy="702752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b="1" i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www.chantroisangtao.vn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105705" y="1852872"/>
            <a:ext cx="6461189" cy="702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b="1" i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taphuan.nxbgd.vn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05705" y="2955566"/>
            <a:ext cx="6461189" cy="70275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5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spAutoFit/>
          </a:bodyPr>
          <a:lstStyle/>
          <a:p>
            <a:pPr algn="ctr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</a:pPr>
            <a:r>
              <a:rPr lang="en-US" sz="3200" b="1" i="1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hanhtrangso.nxbgd.vn</a:t>
            </a:r>
          </a:p>
        </p:txBody>
      </p:sp>
    </p:spTree>
    <p:extLst>
      <p:ext uri="{BB962C8B-B14F-4D97-AF65-F5344CB8AC3E}">
        <p14:creationId xmlns:p14="http://schemas.microsoft.com/office/powerpoint/2010/main" xmlns="" val="2917477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0400" y="1624819"/>
            <a:ext cx="11400293" cy="1544842"/>
          </a:xfrm>
          <a:prstGeom prst="rect">
            <a:avLst/>
          </a:prstGeom>
          <a:noFill/>
        </p:spPr>
        <p:txBody>
          <a:bodyPr wrap="square" lIns="121917" tIns="60958" rIns="121917" bIns="60958" rtlCol="0">
            <a:spAutoFit/>
          </a:bodyPr>
          <a:lstStyle/>
          <a:p>
            <a:pPr marL="457178" indent="-457178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Ghi nhận các góp ý của bạn đọc, chuyển đến ban biên tập để tham khảo, phản biện và chỉnh sửa.</a:t>
            </a:r>
          </a:p>
          <a:p>
            <a:pPr marL="457178" indent="-457178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nối tập huấn giữa giáo viên với tác giả, chủ biên, tổng chủ biên các môn học.</a:t>
            </a:r>
          </a:p>
          <a:p>
            <a:pPr marL="457178" indent="-457178">
              <a:lnSpc>
                <a:spcPct val="130000"/>
              </a:lnSpc>
              <a:spcBef>
                <a:spcPts val="400"/>
              </a:spcBef>
              <a:spcAft>
                <a:spcPts val="400"/>
              </a:spcAft>
              <a:buFont typeface="Courier New" panose="02070309020205020404" pitchFamily="49" charset="0"/>
              <a:buChar char="o"/>
            </a:pPr>
            <a:r>
              <a:rPr lang="en-US" sz="2100" i="1">
                <a:solidFill>
                  <a:srgbClr val="0070C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Hỗ trợ phát hành và công tác thư viện.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GÓC HỖ TRỢ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A139B646-8BEF-4FB5-9DE1-CDDC2738A11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A3404E-108D-4C83-932E-0A353F71BD4D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4777553" y="3773186"/>
            <a:ext cx="6461189" cy="160043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21917" tIns="60958" rIns="121917" bIns="60958" rtlCol="0" anchor="ctr">
            <a:spAutoFit/>
          </a:bodyPr>
          <a:lstStyle/>
          <a:p>
            <a:pPr algn="ctr"/>
            <a:endParaRPr lang="en-US" sz="3200" b="1" i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US" sz="3200" b="1" i="1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www.chantroisangtao.vn/hotro</a:t>
            </a:r>
          </a:p>
          <a:p>
            <a:pPr algn="ctr"/>
            <a:endParaRPr lang="en-US" sz="3200" b="1" i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Kết quả hình ảnh cho suppor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64796" y="3305314"/>
            <a:ext cx="3059812" cy="3059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8784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3D0AEEE-BF10-BE85-1684-055171513A38}"/>
              </a:ext>
            </a:extLst>
          </p:cNvPr>
          <p:cNvSpPr txBox="1"/>
          <p:nvPr/>
        </p:nvSpPr>
        <p:spPr>
          <a:xfrm>
            <a:off x="851243" y="1112125"/>
            <a:ext cx="6353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ĐIỂM MỚI NỔI BẬT</a:t>
            </a:r>
            <a:endParaRPr lang="en-US" sz="28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4A5843AD-A076-CB6A-B3A5-79D972A87575}"/>
              </a:ext>
            </a:extLst>
          </p:cNvPr>
          <p:cNvSpPr txBox="1"/>
          <p:nvPr/>
        </p:nvSpPr>
        <p:spPr>
          <a:xfrm>
            <a:off x="1008993" y="1575173"/>
            <a:ext cx="9695793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indent="-393700" algn="just" defTabSz="1828434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trọng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vi-VN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triển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phẩm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lực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indent="-393700" algn="just" defTabSz="1828434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kế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nghệ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indent="-393700" algn="just" defTabSz="1828434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nghiệp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gắn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lĩnh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vực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sản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chủ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yếu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50900" indent="-393700" algn="just" defTabSz="1828434">
              <a:lnSpc>
                <a:spcPct val="120000"/>
              </a:lnSpc>
              <a:spcAft>
                <a:spcPts val="1200"/>
              </a:spcAft>
              <a:buFont typeface="Wingdings" pitchFamily="2" charset="2"/>
              <a:buChar char="§"/>
            </a:pP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dạy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học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góp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đẩy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dục</a:t>
            </a:r>
            <a:r>
              <a:rPr lang="en-US" sz="2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STEM </a:t>
            </a:r>
            <a:endParaRPr lang="en-GB" sz="24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5BA140E-4411-4805-8232-F9464B1EA94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8045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572995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+mn-lt"/>
              </a:rPr>
              <a:t>Điểm mới về nội dung ch</a:t>
            </a:r>
            <a:r>
              <a:rPr lang="vi-VN" sz="2400" smtClean="0"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smtClean="0">
                <a:latin typeface="+mn-lt"/>
              </a:rPr>
              <a:t>ng trình</a:t>
            </a:r>
            <a:endParaRPr lang="en-US" sz="24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90" y="1387366"/>
            <a:ext cx="6661758" cy="4335517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2400" b="1" smtClean="0">
                <a:latin typeface="+mn-lt"/>
                <a:cs typeface="Arial" pitchFamily="34" charset="0"/>
              </a:rPr>
              <a:t>Phần 1. Vẽ kĩ thuật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Tiêu chuẩn bản vẽ kĩ thuật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Hình chiếu vuông góc của một số khối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+mn-lt"/>
                <a:cs typeface="Arial" pitchFamily="34" charset="0"/>
              </a:rPr>
              <a:t>a diện, khối tròn xoay th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ườ</a:t>
            </a:r>
            <a:r>
              <a:rPr lang="en-US" sz="2200" smtClean="0">
                <a:latin typeface="+mn-lt"/>
                <a:cs typeface="Arial" pitchFamily="34" charset="0"/>
              </a:rPr>
              <a:t>ng gặp theo ph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ươ</a:t>
            </a:r>
            <a:r>
              <a:rPr lang="en-US" sz="2200" smtClean="0">
                <a:latin typeface="+mn-lt"/>
                <a:cs typeface="Arial" pitchFamily="34" charset="0"/>
              </a:rPr>
              <a:t>ng pháp chiếu góc thứ nhất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Vẽ và ghi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+mn-lt"/>
                <a:cs typeface="Arial" pitchFamily="34" charset="0"/>
              </a:rPr>
              <a:t>c kích th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ướ</a:t>
            </a:r>
            <a:r>
              <a:rPr lang="en-US" sz="2200" smtClean="0">
                <a:latin typeface="+mn-lt"/>
                <a:cs typeface="Arial" pitchFamily="34" charset="0"/>
              </a:rPr>
              <a:t>c các hình chiếu vuông góc của vật thể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đơ</a:t>
            </a:r>
            <a:r>
              <a:rPr lang="en-US" sz="2200" smtClean="0">
                <a:latin typeface="+mn-lt"/>
                <a:cs typeface="Arial" pitchFamily="34" charset="0"/>
              </a:rPr>
              <a:t>n giản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Đọc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+mn-lt"/>
                <a:cs typeface="Arial" pitchFamily="34" charset="0"/>
              </a:rPr>
              <a:t>c bản vẽ chi tiết, bản vẽ lắp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đơ</a:t>
            </a:r>
            <a:r>
              <a:rPr lang="en-US" sz="2200" smtClean="0">
                <a:latin typeface="+mn-lt"/>
                <a:cs typeface="Arial" pitchFamily="34" charset="0"/>
              </a:rPr>
              <a:t>n giản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Đọc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+mn-lt"/>
                <a:cs typeface="Arial" pitchFamily="34" charset="0"/>
              </a:rPr>
              <a:t>c bản vẽ nhà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đơ</a:t>
            </a:r>
            <a:r>
              <a:rPr lang="en-US" sz="2200" smtClean="0">
                <a:latin typeface="+mn-lt"/>
                <a:cs typeface="Arial" pitchFamily="34" charset="0"/>
              </a:rPr>
              <a:t>n giản</a:t>
            </a:r>
          </a:p>
          <a:p>
            <a:pPr lvl="1">
              <a:buFont typeface="Courier New" pitchFamily="49" charset="0"/>
              <a:buChar char="o"/>
            </a:pPr>
            <a:endParaRPr lang="en-US" sz="220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8497614" y="1497724"/>
            <a:ext cx="3074276" cy="1245476"/>
          </a:xfrm>
          <a:prstGeom prst="wedgeRectCallout">
            <a:avLst>
              <a:gd name="adj1" fmla="val -96089"/>
              <a:gd name="adj2" fmla="val 80131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607972" y="1560786"/>
            <a:ext cx="291662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ysClr val="windowText" lastClr="000000"/>
                </a:solidFill>
              </a:rPr>
              <a:t>- Giảm nội dung: Ren, bản vẽ chi tiết có ren. </a:t>
            </a:r>
            <a:endParaRPr lang="en-US" sz="24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572995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+mn-lt"/>
              </a:rPr>
              <a:t>Điểm mới của ch</a:t>
            </a:r>
            <a:r>
              <a:rPr lang="vi-VN" sz="2400" smtClean="0"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smtClean="0">
                <a:latin typeface="+mn-lt"/>
              </a:rPr>
              <a:t>ng trình</a:t>
            </a:r>
            <a:endParaRPr lang="en-US" sz="24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90" y="1387366"/>
            <a:ext cx="6661758" cy="50922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smtClean="0">
                <a:latin typeface="+mn-lt"/>
                <a:cs typeface="Arial" pitchFamily="34" charset="0"/>
              </a:rPr>
              <a:t>Phần 2. C</a:t>
            </a:r>
            <a:r>
              <a:rPr lang="vi-VN" sz="2400" b="1" smtClean="0">
                <a:latin typeface="+mn-lt"/>
                <a:cs typeface="Arial" pitchFamily="34" charset="0"/>
              </a:rPr>
              <a:t>ơ</a:t>
            </a:r>
            <a:r>
              <a:rPr lang="en-US" sz="2400" b="1" smtClean="0">
                <a:latin typeface="+mn-lt"/>
                <a:cs typeface="Arial" pitchFamily="34" charset="0"/>
              </a:rPr>
              <a:t> khí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Nhận biết một số vật liệu thông dụng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Trình bày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</a:t>
            </a:r>
            <a:r>
              <a:rPr lang="en-US" sz="2200" smtClean="0">
                <a:latin typeface="+mn-lt"/>
                <a:cs typeface="Arial" pitchFamily="34" charset="0"/>
              </a:rPr>
              <a:t>nội dung c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ơ</a:t>
            </a:r>
            <a:r>
              <a:rPr lang="en-US" sz="2200" smtClean="0">
                <a:latin typeface="+mn-lt"/>
                <a:cs typeface="Arial" pitchFamily="34" charset="0"/>
              </a:rPr>
              <a:t> bản của truyền và biến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đổ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 </a:t>
            </a:r>
            <a:r>
              <a:rPr lang="en-US" sz="2200" smtClean="0">
                <a:latin typeface="+mn-lt"/>
                <a:cs typeface="Arial" pitchFamily="34" charset="0"/>
              </a:rPr>
              <a:t>chuyển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200" smtClean="0">
                <a:latin typeface="+mn-lt"/>
                <a:cs typeface="Arial" pitchFamily="34" charset="0"/>
              </a:rPr>
              <a:t>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Trình bày và thực hiện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một số ph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ươ</a:t>
            </a:r>
            <a:r>
              <a:rPr lang="en-US" sz="2200" smtClean="0">
                <a:latin typeface="+mn-lt"/>
                <a:cs typeface="Arial" pitchFamily="34" charset="0"/>
              </a:rPr>
              <a:t>ng pháp và quy trình gia công 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 </a:t>
            </a:r>
            <a:r>
              <a:rPr lang="en-US" sz="2200" smtClean="0">
                <a:latin typeface="+mn-lt"/>
                <a:cs typeface="Arial" pitchFamily="34" charset="0"/>
              </a:rPr>
              <a:t>khí bằng tay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Tháo lắp và tính toán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tỉ số truyền của một số bộ truyền và biến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đổ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 chuyển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độ</a:t>
            </a:r>
            <a:r>
              <a:rPr lang="en-US" sz="2200" smtClean="0">
                <a:latin typeface="+mn-lt"/>
                <a:cs typeface="Arial" pitchFamily="34" charset="0"/>
              </a:rPr>
              <a:t>ng</a:t>
            </a:r>
          </a:p>
          <a:p>
            <a:pPr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Trình 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bày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đặ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iểm c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 bản, nhận biết sự phù hợp của bản thân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 với ngành nghề trong lĩnh vực c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 khí</a:t>
            </a:r>
          </a:p>
          <a:p>
            <a:pPr lvl="1">
              <a:buFont typeface="Courier New" pitchFamily="49" charset="0"/>
              <a:buChar char="o"/>
            </a:pPr>
            <a:endParaRPr lang="en-US" sz="2200">
              <a:latin typeface="+mn-lt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8229598" y="1497723"/>
            <a:ext cx="3752195" cy="2932387"/>
          </a:xfrm>
          <a:prstGeom prst="wedgeRectCallout">
            <a:avLst>
              <a:gd name="adj1" fmla="val -80104"/>
              <a:gd name="adj2" fmla="val 4626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8182304" y="1545020"/>
            <a:ext cx="372066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smtClean="0">
                <a:solidFill>
                  <a:sysClr val="windowText" lastClr="000000"/>
                </a:solidFill>
              </a:rPr>
              <a:t> </a:t>
            </a:r>
            <a:r>
              <a:rPr lang="en-US" sz="2400" b="1" smtClean="0">
                <a:solidFill>
                  <a:sysClr val="windowText" lastClr="000000"/>
                </a:solidFill>
              </a:rPr>
              <a:t>Giảm nội dung:</a:t>
            </a:r>
          </a:p>
          <a:p>
            <a:pPr>
              <a:buFontTx/>
              <a:buChar char="-"/>
            </a:pPr>
            <a:r>
              <a:rPr lang="en-US" sz="2400" smtClean="0">
                <a:solidFill>
                  <a:sysClr val="windowText" lastClr="000000"/>
                </a:solidFill>
              </a:rPr>
              <a:t> Ph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ng </a:t>
            </a:r>
            <a:r>
              <a:rPr lang="en-US" sz="2400" smtClean="0">
                <a:solidFill>
                  <a:sysClr val="windowText" lastClr="000000"/>
                </a:solidFill>
              </a:rPr>
              <a:t>pháp khoan</a:t>
            </a:r>
          </a:p>
          <a:p>
            <a:pPr>
              <a:buFontTx/>
              <a:buChar char="-"/>
            </a:pPr>
            <a:r>
              <a:rPr lang="en-US" sz="2400" smtClean="0">
                <a:solidFill>
                  <a:sysClr val="windowText" lastClr="000000"/>
                </a:solidFill>
              </a:rPr>
              <a:t> Chi tiết máy và lắp ghép</a:t>
            </a:r>
          </a:p>
          <a:p>
            <a:pPr>
              <a:buFontTx/>
              <a:buChar char="-"/>
            </a:pPr>
            <a:endParaRPr lang="en-US" sz="2400" smtClean="0">
              <a:solidFill>
                <a:sysClr val="windowText" lastClr="000000"/>
              </a:solidFill>
            </a:endParaRPr>
          </a:p>
          <a:p>
            <a:pPr>
              <a:buFont typeface="Wingdings" pitchFamily="2" charset="2"/>
              <a:buChar char="v"/>
            </a:pPr>
            <a:r>
              <a:rPr lang="en-US" sz="2400" smtClean="0">
                <a:solidFill>
                  <a:sysClr val="windowText" lastClr="000000"/>
                </a:solidFill>
              </a:rPr>
              <a:t> </a:t>
            </a:r>
            <a:r>
              <a:rPr lang="en-US" sz="2400" b="1" smtClean="0">
                <a:solidFill>
                  <a:sysClr val="windowText" lastClr="000000"/>
                </a:solidFill>
              </a:rPr>
              <a:t>Thêm nội dung: </a:t>
            </a:r>
          </a:p>
          <a:p>
            <a:pPr marL="111125" indent="-111125"/>
            <a:r>
              <a:rPr lang="en-US" sz="2400" smtClean="0">
                <a:solidFill>
                  <a:sysClr val="windowText" lastClr="000000"/>
                </a:solidFill>
              </a:rPr>
              <a:t>- 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Định h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ướ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ng nghề nghiệp trong lĩnh vực c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ơ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en-US" sz="2400" smtClean="0">
                <a:solidFill>
                  <a:sysClr val="windowText" lastClr="000000"/>
                </a:solidFill>
              </a:rPr>
              <a:t>khí</a:t>
            </a:r>
            <a:endParaRPr lang="en-US" sz="24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572995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+mn-lt"/>
              </a:rPr>
              <a:t>Điểm mới của ch</a:t>
            </a:r>
            <a:r>
              <a:rPr lang="vi-VN" sz="2400" smtClean="0"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smtClean="0">
                <a:latin typeface="+mn-lt"/>
              </a:rPr>
              <a:t>ng trình</a:t>
            </a:r>
            <a:endParaRPr lang="en-US" sz="24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90" y="1387366"/>
            <a:ext cx="6661758" cy="50922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smtClean="0">
                <a:latin typeface="+mn-lt"/>
                <a:cs typeface="Arial" pitchFamily="34" charset="0"/>
              </a:rPr>
              <a:t>Phần 3. Kĩ thuật </a:t>
            </a:r>
            <a:r>
              <a:rPr lang="vi-VN" sz="2400" b="1" smtClean="0">
                <a:latin typeface="+mn-lt"/>
                <a:cs typeface="Arial" pitchFamily="34" charset="0"/>
              </a:rPr>
              <a:t>đ</a:t>
            </a:r>
            <a:r>
              <a:rPr lang="en-US" sz="2400" b="1" smtClean="0">
                <a:latin typeface="+mn-lt"/>
                <a:cs typeface="Arial" pitchFamily="34" charset="0"/>
              </a:rPr>
              <a:t>iện</a:t>
            </a:r>
          </a:p>
          <a:p>
            <a:pPr marL="450850" lvl="1">
              <a:buFont typeface="Courier New" pitchFamily="49" charset="0"/>
              <a:buChar char="o"/>
            </a:pPr>
            <a:r>
              <a:rPr lang="en-US" sz="2200" smtClean="0">
                <a:latin typeface="+mn-lt"/>
                <a:cs typeface="Arial" pitchFamily="34" charset="0"/>
              </a:rPr>
              <a:t>Trình bày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cấu trúc chung của mạch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iện</a:t>
            </a:r>
          </a:p>
          <a:p>
            <a:pPr marL="457200" lvl="1" indent="-220663">
              <a:buFont typeface="Courier New" pitchFamily="49" charset="0"/>
              <a:buChar char="o"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 Vẽ và mô tả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s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đồ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 khối của mạch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iện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iều khiển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n giản; phân loại và nêu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vai trò của một số mô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un cảm biến trong mạch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iện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iều khiển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n giản</a:t>
            </a:r>
          </a:p>
          <a:p>
            <a:pPr marL="457200" lvl="1" indent="-220663">
              <a:buFont typeface="Courier New" pitchFamily="49" charset="0"/>
              <a:buChar char="o"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 Lắp ráp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mạch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iện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iều khiển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n giản</a:t>
            </a:r>
          </a:p>
          <a:p>
            <a:pPr marL="457200" lvl="1" indent="-220663">
              <a:buFont typeface="Courier New" pitchFamily="49" charset="0"/>
              <a:buChar char="o"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 Nhận biết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đượ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 sự phù hợp của bản thân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 với một số ngành nghề trong lĩnh vực kĩ thuật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iện</a:t>
            </a:r>
            <a:endParaRPr lang="en-US" sz="2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7945822" y="1497723"/>
            <a:ext cx="4035972" cy="3957146"/>
          </a:xfrm>
          <a:prstGeom prst="wedgeRectCallout">
            <a:avLst>
              <a:gd name="adj1" fmla="val -69948"/>
              <a:gd name="adj2" fmla="val 445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898524" y="1545019"/>
            <a:ext cx="400444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smtClean="0">
                <a:solidFill>
                  <a:sysClr val="windowText" lastClr="000000"/>
                </a:solidFill>
              </a:rPr>
              <a:t> </a:t>
            </a:r>
            <a:r>
              <a:rPr lang="en-US" sz="2400" b="1" smtClean="0">
                <a:solidFill>
                  <a:sysClr val="windowText" lastClr="000000"/>
                </a:solidFill>
              </a:rPr>
              <a:t>Giảm nội dung:</a:t>
            </a:r>
          </a:p>
          <a:p>
            <a:pPr>
              <a:buFontTx/>
              <a:buChar char="-"/>
            </a:pPr>
            <a:r>
              <a:rPr lang="en-US" sz="2400" smtClean="0">
                <a:solidFill>
                  <a:sysClr val="windowText" lastClr="000000"/>
                </a:solidFill>
              </a:rPr>
              <a:t> Vật liệu kĩ thuật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</a:rPr>
              <a:t>iện</a:t>
            </a:r>
          </a:p>
          <a:p>
            <a:pPr>
              <a:buFontTx/>
              <a:buChar char="-"/>
            </a:pPr>
            <a:r>
              <a:rPr lang="en-US" sz="2400" smtClean="0">
                <a:solidFill>
                  <a:sysClr val="windowText" lastClr="000000"/>
                </a:solidFill>
              </a:rPr>
              <a:t> Các loại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đồ</a:t>
            </a:r>
            <a:r>
              <a:rPr lang="en-US" sz="2400" smtClean="0">
                <a:solidFill>
                  <a:sysClr val="windowText" lastClr="000000"/>
                </a:solidFill>
              </a:rPr>
              <a:t> dùng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iện</a:t>
            </a:r>
            <a:r>
              <a:rPr lang="en-US" sz="2400" smtClean="0">
                <a:solidFill>
                  <a:sysClr val="windowText" lastClr="000000"/>
                </a:solidFill>
              </a:rPr>
              <a:t>: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iện </a:t>
            </a:r>
            <a:r>
              <a:rPr lang="en-US" sz="2400" smtClean="0">
                <a:solidFill>
                  <a:sysClr val="windowText" lastClr="000000"/>
                </a:solidFill>
              </a:rPr>
              <a:t>– quang,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iện </a:t>
            </a:r>
            <a:r>
              <a:rPr lang="en-US" sz="2400" smtClean="0">
                <a:solidFill>
                  <a:sysClr val="windowText" lastClr="000000"/>
                </a:solidFill>
              </a:rPr>
              <a:t>- nhiệt,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iện – c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ơ</a:t>
            </a:r>
            <a:endParaRPr lang="en-US" sz="2400" smtClean="0">
              <a:solidFill>
                <a:sysClr val="windowText" lastClr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buFontTx/>
              <a:buChar char="-"/>
            </a:pP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 Thiết kế mạch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iện</a:t>
            </a:r>
          </a:p>
          <a:p>
            <a:pPr>
              <a:buFont typeface="Wingdings" pitchFamily="2" charset="2"/>
              <a:buChar char="v"/>
            </a:pPr>
            <a:r>
              <a:rPr lang="en-US" sz="2400" smtClean="0">
                <a:solidFill>
                  <a:sysClr val="windowText" lastClr="000000"/>
                </a:solidFill>
              </a:rPr>
              <a:t> </a:t>
            </a:r>
            <a:r>
              <a:rPr lang="en-US" sz="2400" b="1" smtClean="0">
                <a:solidFill>
                  <a:sysClr val="windowText" lastClr="000000"/>
                </a:solidFill>
              </a:rPr>
              <a:t>Thêm nội dung: </a:t>
            </a:r>
          </a:p>
          <a:p>
            <a:pPr marL="111125" indent="-111125"/>
            <a:r>
              <a:rPr lang="en-US" sz="2400" smtClean="0">
                <a:solidFill>
                  <a:sysClr val="windowText" lastClr="000000"/>
                </a:solidFill>
              </a:rPr>
              <a:t>- 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Mạch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iện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iều khiển</a:t>
            </a:r>
          </a:p>
          <a:p>
            <a:pPr marL="111125" indent="-111125">
              <a:buFontTx/>
              <a:buChar char="-"/>
            </a:pP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Module cảm biến</a:t>
            </a:r>
          </a:p>
          <a:p>
            <a:pPr marL="111125" indent="-111125">
              <a:buFontTx/>
              <a:buChar char="-"/>
            </a:pP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 Định h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ướ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ng nghề nghiệp trong lĩnh vực kĩ thuật </a:t>
            </a:r>
            <a:r>
              <a:rPr lang="vi-VN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đ</a:t>
            </a:r>
            <a:r>
              <a:rPr lang="en-US" sz="2400" smtClean="0">
                <a:solidFill>
                  <a:sysClr val="windowText" lastClr="000000"/>
                </a:solidFill>
                <a:latin typeface="Calibri" pitchFamily="34" charset="0"/>
                <a:cs typeface="Calibri" pitchFamily="34" charset="0"/>
              </a:rPr>
              <a:t>iện</a:t>
            </a:r>
            <a:endParaRPr lang="en-US" sz="240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314" y="798605"/>
            <a:ext cx="11323284" cy="572995"/>
          </a:xfrm>
        </p:spPr>
        <p:txBody>
          <a:bodyPr>
            <a:normAutofit/>
          </a:bodyPr>
          <a:lstStyle/>
          <a:p>
            <a:r>
              <a:rPr lang="en-US" sz="2400" smtClean="0">
                <a:latin typeface="+mn-lt"/>
              </a:rPr>
              <a:t>Điểm mới của ch</a:t>
            </a:r>
            <a:r>
              <a:rPr lang="vi-VN" sz="2400" smtClean="0">
                <a:latin typeface="Calibri" pitchFamily="34" charset="0"/>
                <a:cs typeface="Calibri" pitchFamily="34" charset="0"/>
              </a:rPr>
              <a:t>ươ</a:t>
            </a:r>
            <a:r>
              <a:rPr lang="en-US" sz="2400" smtClean="0">
                <a:latin typeface="+mn-lt"/>
              </a:rPr>
              <a:t>ng trình</a:t>
            </a:r>
            <a:endParaRPr lang="en-US" sz="240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490" y="1387366"/>
            <a:ext cx="6661758" cy="2806262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sz="2400" b="1" smtClean="0">
                <a:latin typeface="+mn-lt"/>
                <a:cs typeface="Arial" pitchFamily="34" charset="0"/>
              </a:rPr>
              <a:t>Phần 4. Thiết kế kĩ thuật</a:t>
            </a:r>
          </a:p>
          <a:p>
            <a:pPr marL="450850" lvl="1">
              <a:buFont typeface="Courier New" pitchFamily="49" charset="0"/>
              <a:buChar char="o"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Mục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đí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ch, vai trò của thiết kế kĩ thuật</a:t>
            </a:r>
          </a:p>
          <a:p>
            <a:pPr marL="450850" lvl="1">
              <a:buFont typeface="Courier New" pitchFamily="49" charset="0"/>
              <a:buChar char="o"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 Quy trình thiết kế kĩ thuật </a:t>
            </a:r>
          </a:p>
          <a:p>
            <a:pPr marL="450850" lvl="1">
              <a:buFont typeface="Courier New" pitchFamily="49" charset="0"/>
              <a:buChar char="o"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 Thiết kế sản phẩm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đơ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n giản theo gợi ý, h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ướ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ng dẫn</a:t>
            </a:r>
          </a:p>
          <a:p>
            <a:pPr marL="450850" lvl="1">
              <a:buFont typeface="Courier New" pitchFamily="49" charset="0"/>
              <a:buChar char="o"/>
            </a:pPr>
            <a:r>
              <a:rPr lang="en-US" sz="2200" smtClean="0">
                <a:latin typeface="Calibri" pitchFamily="34" charset="0"/>
                <a:cs typeface="Calibri" pitchFamily="34" charset="0"/>
              </a:rPr>
              <a:t> Ngành nghề liên quan </a:t>
            </a:r>
            <a:r>
              <a:rPr lang="vi-VN" sz="2200" smtClean="0">
                <a:latin typeface="Calibri" pitchFamily="34" charset="0"/>
                <a:cs typeface="Calibri" pitchFamily="34" charset="0"/>
              </a:rPr>
              <a:t>đế</a:t>
            </a:r>
            <a:r>
              <a:rPr lang="en-US" sz="2200" smtClean="0">
                <a:latin typeface="Calibri" pitchFamily="34" charset="0"/>
                <a:cs typeface="Calibri" pitchFamily="34" charset="0"/>
              </a:rPr>
              <a:t>n thiết kế</a:t>
            </a:r>
            <a:endParaRPr lang="en-US" sz="220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Rectangular Callout 5"/>
          <p:cNvSpPr/>
          <p:nvPr/>
        </p:nvSpPr>
        <p:spPr>
          <a:xfrm>
            <a:off x="7677809" y="1797269"/>
            <a:ext cx="4035972" cy="693684"/>
          </a:xfrm>
          <a:prstGeom prst="wedgeRectCallout">
            <a:avLst>
              <a:gd name="adj1" fmla="val -64088"/>
              <a:gd name="adj2" fmla="val 122896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662041" y="1813033"/>
            <a:ext cx="36418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en-US" sz="2400" smtClean="0">
                <a:solidFill>
                  <a:sysClr val="windowText" lastClr="000000"/>
                </a:solidFill>
              </a:rPr>
              <a:t> </a:t>
            </a:r>
            <a:r>
              <a:rPr lang="en-US" sz="2400" b="1" smtClean="0">
                <a:solidFill>
                  <a:sysClr val="windowText" lastClr="000000"/>
                </a:solidFill>
              </a:rPr>
              <a:t>Thêm nội dung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Title 4"/>
          <p:cNvSpPr txBox="1">
            <a:spLocks/>
          </p:cNvSpPr>
          <p:nvPr/>
        </p:nvSpPr>
        <p:spPr>
          <a:xfrm>
            <a:off x="1638888" y="919530"/>
            <a:ext cx="9068441" cy="7564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uLnTx/>
                <a:uFillTx/>
                <a:latin typeface="Myriad Pro" pitchFamily="34" charset="0"/>
                <a:ea typeface="+mj-ea"/>
                <a:cs typeface="+mj-cs"/>
              </a:rPr>
              <a:t>QUAN ĐIỂM BIÊN SOẠN</a:t>
            </a:r>
            <a:endParaRPr kumimoji="0" lang="en-US" sz="32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uLnTx/>
              <a:uFillTx/>
              <a:latin typeface="Myriad Pro" pitchFamily="34" charset="0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6648" y="1519084"/>
            <a:ext cx="9367223" cy="4866968"/>
            <a:chOff x="956648" y="1519084"/>
            <a:chExt cx="9367223" cy="4866968"/>
          </a:xfrm>
        </p:grpSpPr>
        <p:graphicFrame>
          <p:nvGraphicFramePr>
            <p:cNvPr id="6" name="Diagram 5"/>
            <p:cNvGraphicFramePr/>
            <p:nvPr>
              <p:extLst>
                <p:ext uri="{D42A27DB-BD31-4B8C-83A1-F6EECF244321}">
                  <p14:modId xmlns:p14="http://schemas.microsoft.com/office/powerpoint/2010/main" xmlns="" val="3018891043"/>
                </p:ext>
              </p:extLst>
            </p:nvPr>
          </p:nvGraphicFramePr>
          <p:xfrm>
            <a:off x="956648" y="1519084"/>
            <a:ext cx="9367223" cy="4866968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pic>
          <p:nvPicPr>
            <p:cNvPr id="7" name="Picture 10" descr="Ethics Track - CAS - Department of Philosophy | UAB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537" y="2646382"/>
              <a:ext cx="711785" cy="7117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1963</TotalTime>
  <Words>2294</Words>
  <Application>Microsoft Office PowerPoint</Application>
  <PresentationFormat>Custom</PresentationFormat>
  <Paragraphs>284</Paragraphs>
  <Slides>40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Slide 1</vt:lpstr>
      <vt:lpstr>Nhóm Tác giả</vt:lpstr>
      <vt:lpstr>Slide 3</vt:lpstr>
      <vt:lpstr>Slide 4</vt:lpstr>
      <vt:lpstr>Điểm mới về nội dung chương trình</vt:lpstr>
      <vt:lpstr>Điểm mới của chương trình</vt:lpstr>
      <vt:lpstr>Điểm mới của chương trình</vt:lpstr>
      <vt:lpstr>Điểm mới của chương trình</vt:lpstr>
      <vt:lpstr>Slide 9</vt:lpstr>
      <vt:lpstr>3. CẤU TRÚC SÁCH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Sách hiện hành</vt:lpstr>
      <vt:lpstr>Slide 22</vt:lpstr>
      <vt:lpstr>Slide 23</vt:lpstr>
      <vt:lpstr>Slide 24</vt:lpstr>
      <vt:lpstr>Slide 25</vt:lpstr>
      <vt:lpstr>Slide 26</vt:lpstr>
      <vt:lpstr>ĐỀ XUẤT PHÂN PHỐI CHƯƠNG TRÌNH</vt:lpstr>
      <vt:lpstr>ĐỀ XUẤT PHÂN PHỐI CHƯƠNG TRÌNH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HỆ TÀI NGUYÊN TRỰC TUYẾN VÀ  GÓC HỖ TRỢ</vt:lpstr>
      <vt:lpstr>HỆ TÀI NGUYÊN TRỰC TUYẾN</vt:lpstr>
      <vt:lpstr>GÓC HỖ TRỢ</vt:lpstr>
      <vt:lpstr>Slide 40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Lục Văn Hào</dc:creator>
  <cp:lastModifiedBy>CamVan</cp:lastModifiedBy>
  <cp:revision>177</cp:revision>
  <dcterms:created xsi:type="dcterms:W3CDTF">2022-04-05T12:52:23Z</dcterms:created>
  <dcterms:modified xsi:type="dcterms:W3CDTF">2023-05-18T04:55:31Z</dcterms:modified>
</cp:coreProperties>
</file>