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71" r:id="rId2"/>
    <p:sldId id="323" r:id="rId3"/>
    <p:sldId id="324" r:id="rId4"/>
    <p:sldId id="316" r:id="rId5"/>
    <p:sldId id="361" r:id="rId6"/>
    <p:sldId id="362" r:id="rId7"/>
    <p:sldId id="363" r:id="rId8"/>
    <p:sldId id="356" r:id="rId9"/>
    <p:sldId id="311" r:id="rId10"/>
    <p:sldId id="355" r:id="rId11"/>
    <p:sldId id="310" r:id="rId12"/>
    <p:sldId id="325" r:id="rId13"/>
    <p:sldId id="31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FF"/>
    <a:srgbClr val="E0A4A5"/>
    <a:srgbClr val="FFFF99"/>
    <a:srgbClr val="E36427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9" autoAdjust="0"/>
    <p:restoredTop sz="94196" autoAdjust="0"/>
  </p:normalViewPr>
  <p:slideViewPr>
    <p:cSldViewPr snapToGrid="0" showGuides="1">
      <p:cViewPr varScale="1">
        <p:scale>
          <a:sx n="95" d="100"/>
          <a:sy n="95" d="100"/>
        </p:scale>
        <p:origin x="208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2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0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23047" y="99185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9439" y="88921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92345" y="826452"/>
            <a:ext cx="1024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Listen to the conversation again and complete the notes below. Use no more than TWO words for each gap.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30C5DB-7EAD-4440-B5FD-06770575E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08438"/>
              </p:ext>
            </p:extLst>
          </p:nvPr>
        </p:nvGraphicFramePr>
        <p:xfrm>
          <a:off x="494438" y="1771279"/>
          <a:ext cx="11271738" cy="4935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080">
                  <a:extLst>
                    <a:ext uri="{9D8B030D-6E8A-4147-A177-3AD203B41FA5}">
                      <a16:colId xmlns:a16="http://schemas.microsoft.com/office/drawing/2014/main" val="968109165"/>
                    </a:ext>
                  </a:extLst>
                </a:gridCol>
                <a:gridCol w="7960658">
                  <a:extLst>
                    <a:ext uri="{9D8B030D-6E8A-4147-A177-3AD203B41FA5}">
                      <a16:colId xmlns:a16="http://schemas.microsoft.com/office/drawing/2014/main" val="1683872688"/>
                    </a:ext>
                  </a:extLst>
                </a:gridCol>
              </a:tblGrid>
              <a:tr h="6737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ABC Vocational School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674157"/>
                  </a:ext>
                </a:extLst>
              </a:tr>
              <a:tr h="966703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Courses</a:t>
                      </a:r>
                      <a:endParaRPr lang="en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Tour guide training, hotel and restaurant management,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cooking,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1125"/>
                  </a:ext>
                </a:extLst>
              </a:tr>
              <a:tr h="1845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 of cooking courses</a:t>
                      </a:r>
                      <a:endParaRPr lang="en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 courses: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for all ages and abilities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duration: two to three (1) _______________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________________ courses: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for people training to be (3) ________________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duration: two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338117"/>
                  </a:ext>
                </a:extLst>
              </a:tr>
              <a:tr h="673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Hands-on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as a(n) (4) ________________ in a real restaurant</a:t>
                      </a:r>
                      <a:r>
                        <a:rPr lang="en-V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30160"/>
                  </a:ext>
                </a:extLst>
              </a:tr>
              <a:tr h="673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about the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Parents and students can study the (5) __________________.</a:t>
                      </a:r>
                    </a:p>
                    <a:p>
                      <a:endParaRPr lang="en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7925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0D578DC-B02F-CC4A-BA3C-CCB0CF5289D2}"/>
              </a:ext>
            </a:extLst>
          </p:cNvPr>
          <p:cNvSpPr txBox="1"/>
          <p:nvPr/>
        </p:nvSpPr>
        <p:spPr>
          <a:xfrm>
            <a:off x="6816235" y="3997671"/>
            <a:ext cx="1031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months</a:t>
            </a:r>
            <a:r>
              <a:rPr lang="en-VN" sz="2000" dirty="0">
                <a:solidFill>
                  <a:srgbClr val="FF0000"/>
                </a:solidFill>
                <a:effectLst/>
              </a:rPr>
              <a:t> 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7B9EF-756D-B744-968D-6C4E28BBD6FA}"/>
              </a:ext>
            </a:extLst>
          </p:cNvPr>
          <p:cNvSpPr txBox="1"/>
          <p:nvPr/>
        </p:nvSpPr>
        <p:spPr>
          <a:xfrm>
            <a:off x="4368394" y="4038978"/>
            <a:ext cx="1504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sz="20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VN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Professional</a:t>
            </a:r>
            <a:r>
              <a:rPr lang="en-VN" sz="2000" dirty="0">
                <a:solidFill>
                  <a:srgbClr val="FF0000"/>
                </a:solidFill>
                <a:effectLst/>
              </a:rPr>
              <a:t> 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29B07-075A-7743-85D5-8A4E5F307BD9}"/>
              </a:ext>
            </a:extLst>
          </p:cNvPr>
          <p:cNvSpPr txBox="1"/>
          <p:nvPr/>
        </p:nvSpPr>
        <p:spPr>
          <a:xfrm>
            <a:off x="6984733" y="4613269"/>
            <a:ext cx="1968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restaurant cooks</a:t>
            </a:r>
            <a:r>
              <a:rPr lang="en-VN" sz="2000" dirty="0">
                <a:solidFill>
                  <a:srgbClr val="FF0000"/>
                </a:solidFill>
                <a:effectLst/>
              </a:rPr>
              <a:t> 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1CCA7-A54D-6E49-A297-E2562BF796EE}"/>
              </a:ext>
            </a:extLst>
          </p:cNvPr>
          <p:cNvSpPr txBox="1"/>
          <p:nvPr/>
        </p:nvSpPr>
        <p:spPr>
          <a:xfrm>
            <a:off x="5624424" y="5326716"/>
            <a:ext cx="1360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apprentice</a:t>
            </a:r>
            <a:r>
              <a:rPr lang="en-VN" sz="2000" dirty="0">
                <a:solidFill>
                  <a:srgbClr val="FF0000"/>
                </a:solidFill>
                <a:effectLst/>
              </a:rPr>
              <a:t> 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19232-26A6-ED4D-80FE-580D74ED0D81}"/>
              </a:ext>
            </a:extLst>
          </p:cNvPr>
          <p:cNvSpPr txBox="1"/>
          <p:nvPr/>
        </p:nvSpPr>
        <p:spPr>
          <a:xfrm>
            <a:off x="7889422" y="6016159"/>
            <a:ext cx="207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(school) brochure</a:t>
            </a:r>
            <a:r>
              <a:rPr lang="en-VN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721" y="1108170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Work in groups. Discuss the following questions.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87B97B-9728-E34E-88BD-F3119EDBAB0C}"/>
              </a:ext>
            </a:extLst>
          </p:cNvPr>
          <p:cNvSpPr txBox="1"/>
          <p:nvPr/>
        </p:nvSpPr>
        <p:spPr>
          <a:xfrm>
            <a:off x="1129344" y="2156910"/>
            <a:ext cx="103196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EE4000"/>
                </a:solidFill>
                <a:effectLst/>
              </a:rPr>
              <a:t>Would you be interested in a cooking course? Why/Why not? If yes, what kind?</a:t>
            </a:r>
          </a:p>
        </p:txBody>
      </p:sp>
      <p:pic>
        <p:nvPicPr>
          <p:cNvPr id="1026" name="Picture 2" descr="Professional Cooking Courses for Groups in Italy">
            <a:extLst>
              <a:ext uri="{FF2B5EF4-FFF2-40B4-BE49-F238E27FC236}">
                <a16:creationId xmlns:a16="http://schemas.microsoft.com/office/drawing/2014/main" id="{C5198793-09CE-354C-85E9-FB1D9724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49" y="3306518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Vocational courses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Vocational courses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EA95D-284F-EE4D-827C-AFD2CD08F13E}"/>
              </a:ext>
            </a:extLst>
          </p:cNvPr>
          <p:cNvSpPr txBox="1"/>
          <p:nvPr/>
        </p:nvSpPr>
        <p:spPr>
          <a:xfrm>
            <a:off x="2835250" y="463093"/>
            <a:ext cx="948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school-leavers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4085" y="1147818"/>
            <a:ext cx="6282871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1: Look at the picture and answer the questions</a:t>
            </a:r>
            <a:endParaRPr lang="en-VN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4085" y="2177973"/>
            <a:ext cx="6282872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Task </a:t>
            </a:r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2</a:t>
            </a:r>
            <a:r>
              <a:rPr lang="en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Choose the correct meanings of the underlined words and phrase. </a:t>
            </a:r>
            <a:endParaRPr lang="en-VN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4085" y="3105226"/>
            <a:ext cx="6282874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VN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Listen to a conversation between Mai and the receptionist at ABC Vocational</a:t>
            </a:r>
            <a:r>
              <a:rPr lang="en-VN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School. What are they talking about?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VN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4.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Listen to the conversation again and complete the notes below. Use no more</a:t>
            </a:r>
            <a:r>
              <a:rPr lang="en-VN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than TWO words for each gap.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VN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085" y="5622841"/>
            <a:ext cx="6282870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644086" y="4594523"/>
            <a:ext cx="6282870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5:</a:t>
            </a:r>
            <a:r>
              <a:rPr lang="en-GB" sz="1800" i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Work in groups. Discuss the following questions. </a:t>
            </a:r>
            <a:endParaRPr lang="en-VN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en-VN" dirty="0">
                <a:solidFill>
                  <a:schemeClr val="tx1"/>
                </a:solidFill>
                <a:effectLst/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BBC167-BA95-7145-B89B-1A94E9CDDABC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23CAF-D481-214F-A689-2477E343B251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A90DB-234D-BC43-AE1D-7F000B7840F5}"/>
              </a:ext>
            </a:extLst>
          </p:cNvPr>
          <p:cNvSpPr txBox="1"/>
          <p:nvPr/>
        </p:nvSpPr>
        <p:spPr>
          <a:xfrm>
            <a:off x="1654785" y="879696"/>
            <a:ext cx="10390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Look at the picture and answer the questions</a:t>
            </a:r>
            <a:r>
              <a:rPr lang="en-VN" sz="5400" b="1" dirty="0">
                <a:effectLst/>
              </a:rPr>
              <a:t> </a:t>
            </a:r>
            <a:endParaRPr lang="en-US" sz="7200" b="1" dirty="0"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EBFDD2-736E-CB4B-89D3-51A9D277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311" y="1912456"/>
            <a:ext cx="5835492" cy="3884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96282B-F7B7-7947-A439-759A44586B9E}"/>
              </a:ext>
            </a:extLst>
          </p:cNvPr>
          <p:cNvSpPr txBox="1"/>
          <p:nvPr/>
        </p:nvSpPr>
        <p:spPr>
          <a:xfrm>
            <a:off x="147198" y="2077789"/>
            <a:ext cx="5835492" cy="399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1. What kind of vocational course are they taking?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2. Do you think students need any special qualifications to apply for this course?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3. What do you think students expect to learn from this course?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BBC167-BA95-7145-B89B-1A94E9CDDABC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23CAF-D481-214F-A689-2477E343B251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A90DB-234D-BC43-AE1D-7F000B7840F5}"/>
              </a:ext>
            </a:extLst>
          </p:cNvPr>
          <p:cNvSpPr txBox="1"/>
          <p:nvPr/>
        </p:nvSpPr>
        <p:spPr>
          <a:xfrm>
            <a:off x="1654785" y="879696"/>
            <a:ext cx="10390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Look at the picture and answer the questions</a:t>
            </a:r>
            <a:r>
              <a:rPr lang="en-VN" sz="5400" b="1" dirty="0">
                <a:effectLst/>
              </a:rPr>
              <a:t> </a:t>
            </a:r>
            <a:endParaRPr lang="en-US" sz="7200" b="1" dirty="0"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EBFDD2-736E-CB4B-89D3-51A9D277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311" y="1912456"/>
            <a:ext cx="5835492" cy="3884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96282B-F7B7-7947-A439-759A44586B9E}"/>
              </a:ext>
            </a:extLst>
          </p:cNvPr>
          <p:cNvSpPr txBox="1"/>
          <p:nvPr/>
        </p:nvSpPr>
        <p:spPr>
          <a:xfrm>
            <a:off x="147198" y="2077789"/>
            <a:ext cx="5835492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1. What kind of vocational course are they taking?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V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CDFDE-264F-744A-99FD-3DB7BD57A9AF}"/>
              </a:ext>
            </a:extLst>
          </p:cNvPr>
          <p:cNvSpPr txBox="1"/>
          <p:nvPr/>
        </p:nvSpPr>
        <p:spPr>
          <a:xfrm>
            <a:off x="147197" y="3429000"/>
            <a:ext cx="5532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-&gt; They are taking a cooking course.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BBC167-BA95-7145-B89B-1A94E9CDDABC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23CAF-D481-214F-A689-2477E343B251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A90DB-234D-BC43-AE1D-7F000B7840F5}"/>
              </a:ext>
            </a:extLst>
          </p:cNvPr>
          <p:cNvSpPr txBox="1"/>
          <p:nvPr/>
        </p:nvSpPr>
        <p:spPr>
          <a:xfrm>
            <a:off x="1654785" y="879696"/>
            <a:ext cx="10390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Look at the picture and answer the questions</a:t>
            </a:r>
            <a:r>
              <a:rPr lang="en-VN" sz="5400" b="1" dirty="0">
                <a:effectLst/>
              </a:rPr>
              <a:t> </a:t>
            </a:r>
            <a:endParaRPr lang="en-US" sz="7200" b="1" dirty="0"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EBFDD2-736E-CB4B-89D3-51A9D277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13" y="1912456"/>
            <a:ext cx="5578689" cy="3713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96282B-F7B7-7947-A439-759A44586B9E}"/>
              </a:ext>
            </a:extLst>
          </p:cNvPr>
          <p:cNvSpPr txBox="1"/>
          <p:nvPr/>
        </p:nvSpPr>
        <p:spPr>
          <a:xfrm>
            <a:off x="147198" y="2077789"/>
            <a:ext cx="5835492" cy="155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2. Do you think students need any special qualifications to apply for this course?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2BD7C-809D-8C4F-B326-8502EE8BF07E}"/>
              </a:ext>
            </a:extLst>
          </p:cNvPr>
          <p:cNvSpPr txBox="1"/>
          <p:nvPr/>
        </p:nvSpPr>
        <p:spPr>
          <a:xfrm>
            <a:off x="147197" y="3781990"/>
            <a:ext cx="6062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solidFill>
                  <a:srgbClr val="FF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-&gt; No, I don’t think students need any special qualifications to apply for this course. Students just need their love for cooking.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BBC167-BA95-7145-B89B-1A94E9CDDABC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23CAF-D481-214F-A689-2477E343B251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A90DB-234D-BC43-AE1D-7F000B7840F5}"/>
              </a:ext>
            </a:extLst>
          </p:cNvPr>
          <p:cNvSpPr txBox="1"/>
          <p:nvPr/>
        </p:nvSpPr>
        <p:spPr>
          <a:xfrm>
            <a:off x="1654785" y="879696"/>
            <a:ext cx="10390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Look at the picture and answer the questions</a:t>
            </a:r>
            <a:r>
              <a:rPr lang="en-VN" sz="5400" b="1" dirty="0">
                <a:effectLst/>
              </a:rPr>
              <a:t> </a:t>
            </a:r>
            <a:endParaRPr lang="en-US" sz="7200" b="1" dirty="0"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EBFDD2-736E-CB4B-89D3-51A9D277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311" y="1912456"/>
            <a:ext cx="5835492" cy="3884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96282B-F7B7-7947-A439-759A44586B9E}"/>
              </a:ext>
            </a:extLst>
          </p:cNvPr>
          <p:cNvSpPr txBox="1"/>
          <p:nvPr/>
        </p:nvSpPr>
        <p:spPr>
          <a:xfrm>
            <a:off x="147198" y="2077789"/>
            <a:ext cx="5835492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" pitchFamily="2" charset="0"/>
                <a:ea typeface="Calibri" panose="020F0502020204030204" pitchFamily="34" charset="0"/>
              </a:rPr>
              <a:t>3. What do you think students expect to learn from this course?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V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DE623-45BE-E84C-A290-12210B465A9F}"/>
              </a:ext>
            </a:extLst>
          </p:cNvPr>
          <p:cNvSpPr txBox="1"/>
          <p:nvPr/>
        </p:nvSpPr>
        <p:spPr>
          <a:xfrm>
            <a:off x="180723" y="3429000"/>
            <a:ext cx="6028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-&gt; I think students wants to get a job related to cooking. 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985741"/>
            <a:ext cx="10390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Choose the correct meanings of the underlined words and phrase. </a:t>
            </a:r>
            <a:endParaRPr lang="en-US" sz="66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D0BE3-34ED-5847-A355-560A66ABECC1}"/>
              </a:ext>
            </a:extLst>
          </p:cNvPr>
          <p:cNvSpPr txBox="1"/>
          <p:nvPr/>
        </p:nvSpPr>
        <p:spPr>
          <a:xfrm>
            <a:off x="302198" y="2155499"/>
            <a:ext cx="11587603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EE4000"/>
                </a:solidFill>
                <a:effectLst/>
              </a:rPr>
              <a:t>1. </a:t>
            </a:r>
            <a:r>
              <a:rPr lang="en-US" sz="2000" dirty="0">
                <a:effectLst/>
              </a:rPr>
              <a:t>I want to become a restaurant cook, so I’m looking for a professional cooking course.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EE4000"/>
                </a:solidFill>
                <a:effectLst/>
              </a:rPr>
              <a:t>A. </a:t>
            </a:r>
            <a:r>
              <a:rPr lang="en-US" sz="2000" dirty="0">
                <a:effectLst/>
              </a:rPr>
              <a:t>connected with real situations and time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EE4000"/>
                </a:solidFill>
                <a:effectLst/>
              </a:rPr>
              <a:t>B. </a:t>
            </a:r>
            <a:r>
              <a:rPr lang="en-US" sz="2000" dirty="0">
                <a:effectLst/>
              </a:rPr>
              <a:t>connected with a job that needs special training and skills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EE4000"/>
                </a:solidFill>
                <a:effectLst/>
              </a:rPr>
              <a:t>2. </a:t>
            </a:r>
            <a:r>
              <a:rPr lang="en-US" sz="2000" dirty="0">
                <a:effectLst/>
              </a:rPr>
              <a:t>Once you join a course, you’ll have the opportunity to work as an apprentice in a restaurant.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EE4000"/>
                </a:solidFill>
                <a:effectLst/>
              </a:rPr>
              <a:t>A. </a:t>
            </a:r>
            <a:r>
              <a:rPr lang="en-US" sz="2000" dirty="0">
                <a:effectLst/>
              </a:rPr>
              <a:t>a person working for an employer to learn a skill or a job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EE4000"/>
                </a:solidFill>
                <a:effectLst/>
              </a:rPr>
              <a:t>B. </a:t>
            </a:r>
            <a:r>
              <a:rPr lang="en-US" sz="2000" dirty="0">
                <a:effectLst/>
              </a:rPr>
              <a:t>a skilled chef in a famous restaurant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EE4000"/>
                </a:solidFill>
                <a:effectLst/>
              </a:rPr>
              <a:t>3. </a:t>
            </a:r>
            <a:r>
              <a:rPr lang="en-US" sz="2000" dirty="0">
                <a:effectLst/>
              </a:rPr>
              <a:t>We can learn a lot about a particular school from its school brochure.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EE4000"/>
                </a:solidFill>
                <a:effectLst/>
              </a:rPr>
              <a:t>A. </a:t>
            </a:r>
            <a:r>
              <a:rPr lang="en-US" sz="2000" dirty="0">
                <a:effectLst/>
              </a:rPr>
              <a:t>a map of the school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EE4000"/>
                </a:solidFill>
                <a:effectLst/>
              </a:rPr>
              <a:t>B. </a:t>
            </a:r>
            <a:r>
              <a:rPr lang="en-US" sz="2000" dirty="0">
                <a:effectLst/>
              </a:rPr>
              <a:t>a small book giving information about something</a:t>
            </a:r>
          </a:p>
          <a:p>
            <a:pPr>
              <a:lnSpc>
                <a:spcPct val="150000"/>
              </a:lnSpc>
            </a:pPr>
            <a:endParaRPr lang="en-VN" sz="2000" dirty="0"/>
          </a:p>
        </p:txBody>
      </p:sp>
      <p:sp>
        <p:nvSpPr>
          <p:cNvPr id="4" name="Donut 3">
            <a:extLst>
              <a:ext uri="{FF2B5EF4-FFF2-40B4-BE49-F238E27FC236}">
                <a16:creationId xmlns:a16="http://schemas.microsoft.com/office/drawing/2014/main" id="{F7665CAB-99FA-864D-97CB-2B16959D2695}"/>
              </a:ext>
            </a:extLst>
          </p:cNvPr>
          <p:cNvSpPr/>
          <p:nvPr/>
        </p:nvSpPr>
        <p:spPr>
          <a:xfrm>
            <a:off x="290331" y="3175907"/>
            <a:ext cx="395469" cy="449036"/>
          </a:xfrm>
          <a:prstGeom prst="donut">
            <a:avLst>
              <a:gd name="adj" fmla="val 11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87AC002C-9C72-1D4D-A4AD-C48C5A744965}"/>
              </a:ext>
            </a:extLst>
          </p:cNvPr>
          <p:cNvSpPr/>
          <p:nvPr/>
        </p:nvSpPr>
        <p:spPr>
          <a:xfrm>
            <a:off x="279445" y="4037101"/>
            <a:ext cx="395469" cy="449036"/>
          </a:xfrm>
          <a:prstGeom prst="donut">
            <a:avLst>
              <a:gd name="adj" fmla="val 11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A0B44AD9-CDCA-E54B-9884-E29873AA16F6}"/>
              </a:ext>
            </a:extLst>
          </p:cNvPr>
          <p:cNvSpPr/>
          <p:nvPr/>
        </p:nvSpPr>
        <p:spPr>
          <a:xfrm>
            <a:off x="279444" y="5907649"/>
            <a:ext cx="395469" cy="449036"/>
          </a:xfrm>
          <a:prstGeom prst="donut">
            <a:avLst>
              <a:gd name="adj" fmla="val 11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Listen to a conversation between Mai and the receptionist at ABC Vocational School. What are they talking about?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60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8F722-B96D-9F44-824A-04F0B60DC967}"/>
              </a:ext>
            </a:extLst>
          </p:cNvPr>
          <p:cNvSpPr txBox="1"/>
          <p:nvPr/>
        </p:nvSpPr>
        <p:spPr>
          <a:xfrm>
            <a:off x="1700437" y="2873829"/>
            <a:ext cx="8791125" cy="255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Vocational schools in the area.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Cooking courses at the vocational school.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Qualifications needed to study at ABC Vocational School.</a:t>
            </a: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0C290759-375D-6047-9123-120975C3E455}"/>
              </a:ext>
            </a:extLst>
          </p:cNvPr>
          <p:cNvSpPr/>
          <p:nvPr/>
        </p:nvSpPr>
        <p:spPr>
          <a:xfrm>
            <a:off x="1573934" y="4000500"/>
            <a:ext cx="502606" cy="534033"/>
          </a:xfrm>
          <a:prstGeom prst="donut">
            <a:avLst>
              <a:gd name="adj" fmla="val 11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2842</TotalTime>
  <Words>665</Words>
  <Application>Microsoft Macintosh PowerPoint</Application>
  <PresentationFormat>Widescreen</PresentationFormat>
  <Paragraphs>107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Montserrat Medium</vt:lpstr>
      <vt:lpstr>Myriad Pro</vt:lpstr>
      <vt:lpstr>Times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Huế Bùi Thanh</cp:lastModifiedBy>
  <cp:revision>172</cp:revision>
  <dcterms:created xsi:type="dcterms:W3CDTF">2020-12-09T02:04:09Z</dcterms:created>
  <dcterms:modified xsi:type="dcterms:W3CDTF">2023-01-16T10:02:20Z</dcterms:modified>
</cp:coreProperties>
</file>