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0" r:id="rId2"/>
    <p:sldId id="354" r:id="rId3"/>
    <p:sldId id="302" r:id="rId4"/>
    <p:sldId id="292" r:id="rId5"/>
    <p:sldId id="360" r:id="rId6"/>
    <p:sldId id="390" r:id="rId7"/>
    <p:sldId id="334" r:id="rId8"/>
    <p:sldId id="346" r:id="rId9"/>
    <p:sldId id="363" r:id="rId10"/>
    <p:sldId id="381" r:id="rId11"/>
    <p:sldId id="383" r:id="rId12"/>
    <p:sldId id="384" r:id="rId13"/>
    <p:sldId id="385" r:id="rId14"/>
    <p:sldId id="386" r:id="rId15"/>
    <p:sldId id="387" r:id="rId16"/>
    <p:sldId id="388" r:id="rId17"/>
    <p:sldId id="389" r:id="rId18"/>
    <p:sldId id="315" r:id="rId19"/>
    <p:sldId id="380" r:id="rId20"/>
    <p:sldId id="331" r:id="rId21"/>
    <p:sldId id="295" r:id="rId22"/>
    <p:sldId id="329" r:id="rId23"/>
    <p:sldId id="330" r:id="rId2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RPV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 autoAdjust="0"/>
    <p:restoredTop sz="94657"/>
  </p:normalViewPr>
  <p:slideViewPr>
    <p:cSldViewPr snapToGrid="0">
      <p:cViewPr varScale="1">
        <p:scale>
          <a:sx n="60" d="100"/>
          <a:sy n="60" d="100"/>
        </p:scale>
        <p:origin x="328" y="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068D701-7196-49AE-B34F-7D06079F1432}" type="datetimeFigureOut">
              <a:rPr lang="en-US"/>
              <a:pPr>
                <a:defRPr/>
              </a:pPr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43454EF-0DE0-447D-90B3-C168A071D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6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78BDB4-18E7-5A93-31DB-139C2C51E0D0}"/>
              </a:ext>
            </a:extLst>
          </p:cNvPr>
          <p:cNvSpPr txBox="1"/>
          <p:nvPr userDrawn="1"/>
        </p:nvSpPr>
        <p:spPr>
          <a:xfrm>
            <a:off x="165100" y="44450"/>
            <a:ext cx="671513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Calibri" pitchFamily="34" charset="0"/>
              </a:rPr>
              <a:t>Unit 1</a:t>
            </a:r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A3DA62-312B-6299-BD51-64EBB68EAB5A}"/>
              </a:ext>
            </a:extLst>
          </p:cNvPr>
          <p:cNvSpPr txBox="1"/>
          <p:nvPr userDrawn="1"/>
        </p:nvSpPr>
        <p:spPr>
          <a:xfrm>
            <a:off x="10737850" y="13494"/>
            <a:ext cx="1454150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Calibri" pitchFamily="34" charset="0"/>
              </a:rPr>
              <a:t>Lesson 1f - Skills </a:t>
            </a:r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5100" y="44450"/>
            <a:ext cx="671513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Calibri" pitchFamily="34" charset="0"/>
              </a:rPr>
              <a:t>Unit 1</a:t>
            </a:r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737850" y="13494"/>
            <a:ext cx="1454150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Calibri" pitchFamily="34" charset="0"/>
              </a:rPr>
              <a:t>Lesson 1f - Skills </a:t>
            </a:r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1" r:id="rId3"/>
    <p:sldLayoutId id="2147483652" r:id="rId4"/>
    <p:sldLayoutId id="2147483653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5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5172075" y="2092325"/>
            <a:ext cx="634365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itchFamily="34" charset="0"/>
              </a:rPr>
              <a:t>Unit 1: My World</a:t>
            </a:r>
          </a:p>
          <a:p>
            <a:pPr algn="ctr"/>
            <a:r>
              <a:rPr lang="en-US" sz="5400" b="1" dirty="0">
                <a:solidFill>
                  <a:srgbClr val="00B050"/>
                </a:solidFill>
                <a:latin typeface="Calibri" pitchFamily="34" charset="0"/>
              </a:rPr>
              <a:t>Lesson 1f: Skills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  <a:latin typeface="Calibri" pitchFamily="34" charset="0"/>
              </a:rPr>
              <a:t>Page 22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4"/>
          <p:cNvSpPr txBox="1">
            <a:spLocks noChangeArrowheads="1"/>
          </p:cNvSpPr>
          <p:nvPr/>
        </p:nvSpPr>
        <p:spPr bwMode="auto">
          <a:xfrm>
            <a:off x="85725" y="484188"/>
            <a:ext cx="2382838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</a:rPr>
              <a:t>Pre-reading</a:t>
            </a:r>
          </a:p>
        </p:txBody>
      </p:sp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75"/>
            <a:ext cx="2781300" cy="391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2466975" y="457200"/>
            <a:ext cx="9725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Find these words in the text, try to guess their meanings.</a:t>
            </a:r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4013" y="1071563"/>
            <a:ext cx="9297987" cy="477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3850" y="1081088"/>
            <a:ext cx="70167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0" name="Group 11"/>
          <p:cNvGrpSpPr>
            <a:grpSpLocks/>
          </p:cNvGrpSpPr>
          <p:nvPr/>
        </p:nvGrpSpPr>
        <p:grpSpPr bwMode="auto">
          <a:xfrm>
            <a:off x="2863850" y="1071563"/>
            <a:ext cx="9328150" cy="4773612"/>
            <a:chOff x="1804" y="675"/>
            <a:chExt cx="5876" cy="3007"/>
          </a:xfrm>
        </p:grpSpPr>
        <p:pic>
          <p:nvPicPr>
            <p:cNvPr id="16398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23" y="675"/>
              <a:ext cx="5857" cy="3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9" name="Picture 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04" y="681"/>
              <a:ext cx="442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8380" name="Line 12"/>
          <p:cNvSpPr>
            <a:spLocks noChangeShapeType="1"/>
          </p:cNvSpPr>
          <p:nvPr/>
        </p:nvSpPr>
        <p:spPr bwMode="auto">
          <a:xfrm>
            <a:off x="6456363" y="1606550"/>
            <a:ext cx="12604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8381" name="Line 13"/>
          <p:cNvSpPr>
            <a:spLocks noChangeShapeType="1"/>
          </p:cNvSpPr>
          <p:nvPr/>
        </p:nvSpPr>
        <p:spPr bwMode="auto">
          <a:xfrm flipV="1">
            <a:off x="9310688" y="2601914"/>
            <a:ext cx="4000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8382" name="Line 14"/>
          <p:cNvSpPr>
            <a:spLocks noChangeShapeType="1"/>
          </p:cNvSpPr>
          <p:nvPr/>
        </p:nvSpPr>
        <p:spPr bwMode="auto">
          <a:xfrm flipV="1">
            <a:off x="4682067" y="3922183"/>
            <a:ext cx="1143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8383" name="Line 15"/>
          <p:cNvSpPr>
            <a:spLocks noChangeShapeType="1"/>
          </p:cNvSpPr>
          <p:nvPr/>
        </p:nvSpPr>
        <p:spPr bwMode="auto">
          <a:xfrm>
            <a:off x="6843713" y="4211638"/>
            <a:ext cx="5540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8384" name="Line 16"/>
          <p:cNvSpPr>
            <a:spLocks noChangeShapeType="1"/>
          </p:cNvSpPr>
          <p:nvPr/>
        </p:nvSpPr>
        <p:spPr bwMode="auto">
          <a:xfrm>
            <a:off x="9809163" y="4722813"/>
            <a:ext cx="4000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8385" name="Line 17"/>
          <p:cNvSpPr>
            <a:spLocks noChangeShapeType="1"/>
          </p:cNvSpPr>
          <p:nvPr/>
        </p:nvSpPr>
        <p:spPr bwMode="auto">
          <a:xfrm>
            <a:off x="5568950" y="5027613"/>
            <a:ext cx="5810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8386" name="Line 18"/>
          <p:cNvSpPr>
            <a:spLocks noChangeShapeType="1"/>
          </p:cNvSpPr>
          <p:nvPr/>
        </p:nvSpPr>
        <p:spPr bwMode="auto">
          <a:xfrm>
            <a:off x="9823450" y="5346700"/>
            <a:ext cx="4000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8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8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0" grpId="0" animBg="1"/>
      <p:bldP spid="58381" grpId="0" animBg="1"/>
      <p:bldP spid="58382" grpId="0" animBg="1"/>
      <p:bldP spid="58383" grpId="0" animBg="1"/>
      <p:bldP spid="58384" grpId="0" animBg="1"/>
      <p:bldP spid="58385" grpId="0" animBg="1"/>
      <p:bldP spid="5838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5588" y="533400"/>
            <a:ext cx="2716212" cy="60801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3146425" y="492125"/>
            <a:ext cx="40481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 dirty="0">
                <a:solidFill>
                  <a:srgbClr val="0070C0"/>
                </a:solidFill>
                <a:latin typeface="Calibri" pitchFamily="34" charset="0"/>
              </a:rPr>
              <a:t>Listen and repeat.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9442" y="4189413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nod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nɒd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(v)</a:t>
            </a:r>
            <a:r>
              <a:rPr lang="en-US" sz="3200" dirty="0"/>
              <a:t> </a:t>
            </a:r>
            <a:r>
              <a:rPr lang="en-US" sz="3200" dirty="0">
                <a:latin typeface="Calibri" pitchFamily="34" charset="0"/>
              </a:rPr>
              <a:t>gật (đầu)</a:t>
            </a:r>
          </a:p>
        </p:txBody>
      </p:sp>
      <p:sp>
        <p:nvSpPr>
          <p:cNvPr id="3" name="TextBox 13"/>
          <p:cNvSpPr txBox="1"/>
          <p:nvPr/>
        </p:nvSpPr>
        <p:spPr>
          <a:xfrm>
            <a:off x="682368" y="1500188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backpacking</a:t>
            </a:r>
            <a:r>
              <a:rPr lang="en-US" sz="3200" b="1" dirty="0"/>
              <a:t>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bækpækɪŋ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(n)</a:t>
            </a:r>
            <a:r>
              <a:rPr lang="en-US" sz="3200" dirty="0"/>
              <a:t> </a:t>
            </a:r>
            <a:r>
              <a:rPr lang="en-US" sz="3200" dirty="0">
                <a:latin typeface="Calibri" pitchFamily="34" charset="0"/>
              </a:rPr>
              <a:t>du lịch (bụi)</a:t>
            </a:r>
          </a:p>
        </p:txBody>
      </p:sp>
      <p:sp>
        <p:nvSpPr>
          <p:cNvPr id="4" name="TextBox 13"/>
          <p:cNvSpPr txBox="1"/>
          <p:nvPr/>
        </p:nvSpPr>
        <p:spPr>
          <a:xfrm>
            <a:off x="685155" y="2139950"/>
            <a:ext cx="11363325" cy="57943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hug</a:t>
            </a:r>
            <a:r>
              <a:rPr lang="en-US" sz="3200" b="1" dirty="0"/>
              <a:t>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/hʌɡ/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(v,n)</a:t>
            </a:r>
            <a:r>
              <a:rPr lang="en-US" sz="3200" dirty="0"/>
              <a:t> </a:t>
            </a:r>
            <a:r>
              <a:rPr lang="en-US" sz="3200" dirty="0">
                <a:latin typeface="Calibri" pitchFamily="34" charset="0"/>
              </a:rPr>
              <a:t>ôm/cái ôm </a:t>
            </a:r>
          </a:p>
        </p:txBody>
      </p:sp>
      <p:sp>
        <p:nvSpPr>
          <p:cNvPr id="5" name="TextBox 13"/>
          <p:cNvSpPr txBox="1"/>
          <p:nvPr/>
        </p:nvSpPr>
        <p:spPr>
          <a:xfrm>
            <a:off x="696267" y="3522663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thumbs up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/θʌmz ʌp/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(n)</a:t>
            </a:r>
            <a:r>
              <a:rPr lang="en-US" sz="3200" dirty="0"/>
              <a:t> </a:t>
            </a:r>
            <a:r>
              <a:rPr lang="en-US" sz="3200" dirty="0">
                <a:latin typeface="Calibri" pitchFamily="34" charset="0"/>
              </a:rPr>
              <a:t>hành động giơ ngón tay cái lên</a:t>
            </a:r>
            <a:r>
              <a:rPr lang="en-US" sz="3200" dirty="0"/>
              <a:t> </a:t>
            </a:r>
          </a:p>
        </p:txBody>
      </p:sp>
      <p:sp>
        <p:nvSpPr>
          <p:cNvPr id="6" name="TextBox 13"/>
          <p:cNvSpPr txBox="1"/>
          <p:nvPr/>
        </p:nvSpPr>
        <p:spPr>
          <a:xfrm>
            <a:off x="699442" y="2817813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rude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/ruːd/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(adj)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thô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lỗ</a:t>
            </a:r>
            <a:r>
              <a:rPr lang="en-US" sz="3200" dirty="0">
                <a:latin typeface="Calibri" pitchFamily="34" charset="0"/>
              </a:rPr>
              <a:t>, </a:t>
            </a:r>
            <a:r>
              <a:rPr lang="en-US" sz="3200" dirty="0" err="1">
                <a:latin typeface="Calibri" pitchFamily="34" charset="0"/>
              </a:rPr>
              <a:t>khiếm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nhã</a:t>
            </a:r>
            <a:r>
              <a:rPr lang="en-US" sz="3200" dirty="0"/>
              <a:t> </a:t>
            </a:r>
          </a:p>
        </p:txBody>
      </p:sp>
      <p:sp>
        <p:nvSpPr>
          <p:cNvPr id="7" name="TextBox 13"/>
          <p:cNvSpPr txBox="1"/>
          <p:nvPr/>
        </p:nvSpPr>
        <p:spPr>
          <a:xfrm>
            <a:off x="696267" y="4891088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shake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/ʃeɪk/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(v)</a:t>
            </a:r>
            <a:r>
              <a:rPr lang="en-US" sz="3200" dirty="0">
                <a:latin typeface="Calibri" pitchFamily="34" charset="0"/>
              </a:rPr>
              <a:t> lắc (đầu)</a:t>
            </a:r>
          </a:p>
        </p:txBody>
      </p:sp>
      <p:sp>
        <p:nvSpPr>
          <p:cNvPr id="9" name="TextBox 13"/>
          <p:cNvSpPr txBox="1"/>
          <p:nvPr/>
        </p:nvSpPr>
        <p:spPr>
          <a:xfrm>
            <a:off x="696267" y="5557838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local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ləʊkəl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(adj)</a:t>
            </a:r>
            <a:r>
              <a:rPr lang="en-US" sz="3200" dirty="0">
                <a:latin typeface="Calibri" pitchFamily="34" charset="0"/>
              </a:rPr>
              <a:t> thuộc về địa phương </a:t>
            </a:r>
          </a:p>
        </p:txBody>
      </p:sp>
      <p:pic>
        <p:nvPicPr>
          <p:cNvPr id="18" name="backpacking">
            <a:hlinkClick r:id="" action="ppaction://media"/>
            <a:extLst>
              <a:ext uri="{FF2B5EF4-FFF2-40B4-BE49-F238E27FC236}">
                <a16:creationId xmlns:a16="http://schemas.microsoft.com/office/drawing/2014/main" id="{097457C4-4C2C-4B3C-B05E-9ADAA4004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81583" y="686116"/>
            <a:ext cx="609600" cy="609600"/>
          </a:xfrm>
          <a:prstGeom prst="rect">
            <a:avLst/>
          </a:prstGeom>
        </p:spPr>
      </p:pic>
      <p:pic>
        <p:nvPicPr>
          <p:cNvPr id="19" name="hug">
            <a:hlinkClick r:id="" action="ppaction://media"/>
            <a:extLst>
              <a:ext uri="{FF2B5EF4-FFF2-40B4-BE49-F238E27FC236}">
                <a16:creationId xmlns:a16="http://schemas.microsoft.com/office/drawing/2014/main" id="{B5C7565D-687F-428D-AB83-46D941C6B3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81583" y="648586"/>
            <a:ext cx="609600" cy="609600"/>
          </a:xfrm>
          <a:prstGeom prst="rect">
            <a:avLst/>
          </a:prstGeom>
        </p:spPr>
      </p:pic>
      <p:pic>
        <p:nvPicPr>
          <p:cNvPr id="20" name="local">
            <a:hlinkClick r:id="" action="ppaction://media"/>
            <a:extLst>
              <a:ext uri="{FF2B5EF4-FFF2-40B4-BE49-F238E27FC236}">
                <a16:creationId xmlns:a16="http://schemas.microsoft.com/office/drawing/2014/main" id="{401F0EA9-7484-4BBE-8725-C4A29120BE2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81583" y="660493"/>
            <a:ext cx="609600" cy="609600"/>
          </a:xfrm>
          <a:prstGeom prst="rect">
            <a:avLst/>
          </a:prstGeom>
        </p:spPr>
      </p:pic>
      <p:pic>
        <p:nvPicPr>
          <p:cNvPr id="21" name="nod">
            <a:hlinkClick r:id="" action="ppaction://media"/>
            <a:extLst>
              <a:ext uri="{FF2B5EF4-FFF2-40B4-BE49-F238E27FC236}">
                <a16:creationId xmlns:a16="http://schemas.microsoft.com/office/drawing/2014/main" id="{8D658233-E9EB-44F0-BC85-263543AE0A9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81583" y="660493"/>
            <a:ext cx="609600" cy="609600"/>
          </a:xfrm>
          <a:prstGeom prst="rect">
            <a:avLst/>
          </a:prstGeom>
        </p:spPr>
      </p:pic>
      <p:pic>
        <p:nvPicPr>
          <p:cNvPr id="22" name="rude">
            <a:hlinkClick r:id="" action="ppaction://media"/>
            <a:extLst>
              <a:ext uri="{FF2B5EF4-FFF2-40B4-BE49-F238E27FC236}">
                <a16:creationId xmlns:a16="http://schemas.microsoft.com/office/drawing/2014/main" id="{DE4DF0A2-A5E9-4267-BAA3-737801746AE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81583" y="607311"/>
            <a:ext cx="609600" cy="609600"/>
          </a:xfrm>
          <a:prstGeom prst="rect">
            <a:avLst/>
          </a:prstGeom>
        </p:spPr>
      </p:pic>
      <p:pic>
        <p:nvPicPr>
          <p:cNvPr id="23" name="shake">
            <a:hlinkClick r:id="" action="ppaction://media"/>
            <a:extLst>
              <a:ext uri="{FF2B5EF4-FFF2-40B4-BE49-F238E27FC236}">
                <a16:creationId xmlns:a16="http://schemas.microsoft.com/office/drawing/2014/main" id="{52342189-EB58-4BEE-905B-D64E14AB47D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81583" y="641442"/>
            <a:ext cx="609600" cy="609600"/>
          </a:xfrm>
          <a:prstGeom prst="rect">
            <a:avLst/>
          </a:prstGeom>
        </p:spPr>
      </p:pic>
      <p:pic>
        <p:nvPicPr>
          <p:cNvPr id="24" name="thumbs up">
            <a:hlinkClick r:id="" action="ppaction://media"/>
            <a:extLst>
              <a:ext uri="{FF2B5EF4-FFF2-40B4-BE49-F238E27FC236}">
                <a16:creationId xmlns:a16="http://schemas.microsoft.com/office/drawing/2014/main" id="{FBD5564D-CCEE-4802-BB20-573DD6A8DA3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81583" y="660493"/>
            <a:ext cx="609600" cy="609600"/>
          </a:xfrm>
          <a:prstGeom prst="rect">
            <a:avLst/>
          </a:prstGeom>
        </p:spPr>
      </p:pic>
      <p:pic>
        <p:nvPicPr>
          <p:cNvPr id="25" name="thumbs up">
            <a:hlinkClick r:id="" action="ppaction://media"/>
            <a:extLst>
              <a:ext uri="{FF2B5EF4-FFF2-40B4-BE49-F238E27FC236}">
                <a16:creationId xmlns:a16="http://schemas.microsoft.com/office/drawing/2014/main" id="{A7F95EA9-EA27-4FB0-AD76-1F5A0C72AD2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47239" y="6755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6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7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9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2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6"/>
          <p:cNvSpPr txBox="1">
            <a:spLocks noChangeArrowheads="1"/>
          </p:cNvSpPr>
          <p:nvPr/>
        </p:nvSpPr>
        <p:spPr bwMode="auto">
          <a:xfrm>
            <a:off x="61913" y="523875"/>
            <a:ext cx="3255962" cy="57943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</a:rPr>
              <a:t>Check vocabulary</a:t>
            </a:r>
          </a:p>
        </p:txBody>
      </p:sp>
      <p:sp>
        <p:nvSpPr>
          <p:cNvPr id="18434" name="Text Box 7"/>
          <p:cNvSpPr txBox="1">
            <a:spLocks noChangeArrowheads="1"/>
          </p:cNvSpPr>
          <p:nvPr/>
        </p:nvSpPr>
        <p:spPr bwMode="auto">
          <a:xfrm>
            <a:off x="3306763" y="512763"/>
            <a:ext cx="41830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Rub out and remember</a:t>
            </a: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6343650" y="1217613"/>
            <a:ext cx="5848350" cy="497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gật (đầu)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lắc (đầu)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du lịch (bụi)</a:t>
            </a:r>
          </a:p>
          <a:p>
            <a:pPr>
              <a:spcBef>
                <a:spcPct val="50000"/>
              </a:spcBef>
            </a:pPr>
            <a:r>
              <a:rPr lang="en-US" sz="3200" dirty="0" err="1">
                <a:latin typeface="Calibri" pitchFamily="34" charset="0"/>
              </a:rPr>
              <a:t>thô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lỗ</a:t>
            </a:r>
            <a:r>
              <a:rPr lang="en-US" sz="3200" dirty="0">
                <a:latin typeface="Calibri" pitchFamily="34" charset="0"/>
              </a:rPr>
              <a:t>, </a:t>
            </a:r>
            <a:r>
              <a:rPr lang="en-US" sz="3200" dirty="0" err="1">
                <a:latin typeface="Calibri" pitchFamily="34" charset="0"/>
              </a:rPr>
              <a:t>khiếm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nhã</a:t>
            </a:r>
            <a:endParaRPr lang="en-US" sz="3200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ôm/cái ôm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hành động giơ ngón tay cái lên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thuộc về địa phương</a:t>
            </a: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2979738" y="1201738"/>
            <a:ext cx="3078162" cy="497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nod</a:t>
            </a:r>
          </a:p>
          <a:p>
            <a:pPr algn="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shake</a:t>
            </a:r>
          </a:p>
          <a:p>
            <a:pPr algn="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backpacking</a:t>
            </a:r>
          </a:p>
          <a:p>
            <a:pPr algn="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rude</a:t>
            </a:r>
          </a:p>
          <a:p>
            <a:pPr algn="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hug</a:t>
            </a:r>
          </a:p>
          <a:p>
            <a:pPr algn="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thumbs up</a:t>
            </a:r>
          </a:p>
          <a:p>
            <a:pPr algn="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local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8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8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58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8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58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8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58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58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58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58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58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58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2"/>
          <p:cNvSpPr txBox="1">
            <a:spLocks noChangeArrowheads="1"/>
          </p:cNvSpPr>
          <p:nvPr/>
        </p:nvSpPr>
        <p:spPr bwMode="auto">
          <a:xfrm>
            <a:off x="1" y="484188"/>
            <a:ext cx="2617788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While-reading</a:t>
            </a:r>
          </a:p>
        </p:txBody>
      </p:sp>
      <p:pic>
        <p:nvPicPr>
          <p:cNvPr id="19458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513" y="1136650"/>
            <a:ext cx="10869612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900" y="3225800"/>
            <a:ext cx="11179175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3756025" y="2133600"/>
            <a:ext cx="5222875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First, underline the key words.</a:t>
            </a:r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>
            <a:off x="1149350" y="3657600"/>
            <a:ext cx="12334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 flipV="1">
            <a:off x="3338513" y="3659188"/>
            <a:ext cx="1066800" cy="79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>
            <a:off x="4556125" y="3671888"/>
            <a:ext cx="14684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>
            <a:off x="1550988" y="4141788"/>
            <a:ext cx="7905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78" name="Line 14"/>
          <p:cNvSpPr>
            <a:spLocks noChangeShapeType="1"/>
          </p:cNvSpPr>
          <p:nvPr/>
        </p:nvSpPr>
        <p:spPr bwMode="auto">
          <a:xfrm flipV="1">
            <a:off x="2617788" y="4157663"/>
            <a:ext cx="1039812" cy="539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>
            <a:off x="4557713" y="4143375"/>
            <a:ext cx="7064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>
            <a:off x="6184900" y="4156075"/>
            <a:ext cx="887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81" name="Line 17"/>
          <p:cNvSpPr>
            <a:spLocks noChangeShapeType="1"/>
          </p:cNvSpPr>
          <p:nvPr/>
        </p:nvSpPr>
        <p:spPr bwMode="auto">
          <a:xfrm>
            <a:off x="7995710" y="4141788"/>
            <a:ext cx="18716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163638" y="4627563"/>
            <a:ext cx="555625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 flipV="1">
            <a:off x="1925638" y="4627563"/>
            <a:ext cx="6667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84" name="Line 20"/>
          <p:cNvSpPr>
            <a:spLocks noChangeShapeType="1"/>
          </p:cNvSpPr>
          <p:nvPr/>
        </p:nvSpPr>
        <p:spPr bwMode="auto">
          <a:xfrm>
            <a:off x="3144838" y="4627563"/>
            <a:ext cx="12334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85" name="Line 21"/>
          <p:cNvSpPr>
            <a:spLocks noChangeShapeType="1"/>
          </p:cNvSpPr>
          <p:nvPr/>
        </p:nvSpPr>
        <p:spPr bwMode="auto">
          <a:xfrm>
            <a:off x="5008032" y="4613275"/>
            <a:ext cx="12334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6483350" y="4627563"/>
            <a:ext cx="14684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87" name="Line 23"/>
          <p:cNvSpPr>
            <a:spLocks noChangeShapeType="1"/>
          </p:cNvSpPr>
          <p:nvPr/>
        </p:nvSpPr>
        <p:spPr bwMode="auto">
          <a:xfrm>
            <a:off x="1911350" y="5111750"/>
            <a:ext cx="1568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88" name="Line 24"/>
          <p:cNvSpPr>
            <a:spLocks noChangeShapeType="1"/>
          </p:cNvSpPr>
          <p:nvPr/>
        </p:nvSpPr>
        <p:spPr bwMode="auto">
          <a:xfrm>
            <a:off x="3657600" y="5097463"/>
            <a:ext cx="9429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89" name="Line 25"/>
          <p:cNvSpPr>
            <a:spLocks noChangeShapeType="1"/>
          </p:cNvSpPr>
          <p:nvPr/>
        </p:nvSpPr>
        <p:spPr bwMode="auto">
          <a:xfrm>
            <a:off x="4848225" y="5111750"/>
            <a:ext cx="7493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6246813" y="5099050"/>
            <a:ext cx="12334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91" name="Line 27"/>
          <p:cNvSpPr>
            <a:spLocks noChangeShapeType="1"/>
          </p:cNvSpPr>
          <p:nvPr/>
        </p:nvSpPr>
        <p:spPr bwMode="auto">
          <a:xfrm>
            <a:off x="1633538" y="5611813"/>
            <a:ext cx="12334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92" name="Line 28"/>
          <p:cNvSpPr>
            <a:spLocks noChangeShapeType="1"/>
          </p:cNvSpPr>
          <p:nvPr/>
        </p:nvSpPr>
        <p:spPr bwMode="auto">
          <a:xfrm>
            <a:off x="3043503" y="5595938"/>
            <a:ext cx="1334822" cy="1269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93" name="Line 29"/>
          <p:cNvSpPr>
            <a:spLocks noChangeShapeType="1"/>
          </p:cNvSpPr>
          <p:nvPr/>
        </p:nvSpPr>
        <p:spPr bwMode="auto">
          <a:xfrm>
            <a:off x="5350933" y="5613400"/>
            <a:ext cx="711996" cy="793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94" name="Line 30"/>
          <p:cNvSpPr>
            <a:spLocks noChangeShapeType="1"/>
          </p:cNvSpPr>
          <p:nvPr/>
        </p:nvSpPr>
        <p:spPr bwMode="auto">
          <a:xfrm flipV="1">
            <a:off x="6245226" y="5584825"/>
            <a:ext cx="942975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95" name="Line 31"/>
          <p:cNvSpPr>
            <a:spLocks noChangeShapeType="1"/>
          </p:cNvSpPr>
          <p:nvPr/>
        </p:nvSpPr>
        <p:spPr bwMode="auto">
          <a:xfrm flipV="1">
            <a:off x="7397750" y="5597525"/>
            <a:ext cx="5254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6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6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4" grpId="0" animBg="1"/>
      <p:bldP spid="36875" grpId="0" animBg="1"/>
      <p:bldP spid="36876" grpId="0" animBg="1"/>
      <p:bldP spid="36877" grpId="0" animBg="1"/>
      <p:bldP spid="36878" grpId="0" animBg="1"/>
      <p:bldP spid="36879" grpId="0" animBg="1"/>
      <p:bldP spid="36880" grpId="0" animBg="1"/>
      <p:bldP spid="36881" grpId="0" animBg="1"/>
      <p:bldP spid="36882" grpId="0" animBg="1"/>
      <p:bldP spid="36883" grpId="0" animBg="1"/>
      <p:bldP spid="36884" grpId="0" animBg="1"/>
      <p:bldP spid="36885" grpId="0" animBg="1"/>
      <p:bldP spid="36886" grpId="0" animBg="1"/>
      <p:bldP spid="36887" grpId="0" animBg="1"/>
      <p:bldP spid="36888" grpId="0" animBg="1"/>
      <p:bldP spid="36889" grpId="0" animBg="1"/>
      <p:bldP spid="36890" grpId="0" animBg="1"/>
      <p:bldP spid="36891" grpId="0" animBg="1"/>
      <p:bldP spid="36892" grpId="0" animBg="1"/>
      <p:bldP spid="36893" grpId="0" animBg="1"/>
      <p:bldP spid="36894" grpId="0" animBg="1"/>
      <p:bldP spid="3689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4"/>
          <p:cNvSpPr txBox="1">
            <a:spLocks noChangeArrowheads="1"/>
          </p:cNvSpPr>
          <p:nvPr/>
        </p:nvSpPr>
        <p:spPr bwMode="auto">
          <a:xfrm>
            <a:off x="2660650" y="554038"/>
            <a:ext cx="6887387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Now, read again and check the answers.</a:t>
            </a:r>
          </a:p>
        </p:txBody>
      </p:sp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3" y="1416050"/>
            <a:ext cx="11147425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613" y="3068638"/>
            <a:ext cx="118110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10947549" y="1325563"/>
            <a:ext cx="457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R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10940240" y="1839913"/>
            <a:ext cx="457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W</a:t>
            </a:r>
          </a:p>
        </p:txBody>
      </p:sp>
      <p:sp>
        <p:nvSpPr>
          <p:cNvPr id="37898" name="Line 10"/>
          <p:cNvSpPr>
            <a:spLocks noChangeShapeType="1"/>
          </p:cNvSpPr>
          <p:nvPr/>
        </p:nvSpPr>
        <p:spPr bwMode="auto">
          <a:xfrm>
            <a:off x="8936038" y="3519488"/>
            <a:ext cx="2909887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>
            <a:off x="234950" y="4003675"/>
            <a:ext cx="2633663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7900" name="Line 12"/>
          <p:cNvSpPr>
            <a:spLocks noChangeShapeType="1"/>
          </p:cNvSpPr>
          <p:nvPr/>
        </p:nvSpPr>
        <p:spPr bwMode="auto">
          <a:xfrm>
            <a:off x="1981200" y="4460875"/>
            <a:ext cx="9837738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7901" name="Line 13"/>
          <p:cNvSpPr>
            <a:spLocks noChangeShapeType="1"/>
          </p:cNvSpPr>
          <p:nvPr/>
        </p:nvSpPr>
        <p:spPr bwMode="auto">
          <a:xfrm>
            <a:off x="220663" y="4930775"/>
            <a:ext cx="10541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6" grpId="0"/>
      <p:bldP spid="37897" grpId="0"/>
      <p:bldP spid="37898" grpId="0" animBg="1"/>
      <p:bldP spid="37899" grpId="0" animBg="1"/>
      <p:bldP spid="37900" grpId="0" animBg="1"/>
      <p:bldP spid="3790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4"/>
          <p:cNvSpPr txBox="1">
            <a:spLocks noChangeArrowheads="1"/>
          </p:cNvSpPr>
          <p:nvPr/>
        </p:nvSpPr>
        <p:spPr bwMode="auto">
          <a:xfrm>
            <a:off x="2660650" y="554038"/>
            <a:ext cx="6876755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Now, read again and check the answers.</a:t>
            </a:r>
          </a:p>
        </p:txBody>
      </p:sp>
      <p:pic>
        <p:nvPicPr>
          <p:cNvPr id="2150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300" y="2309813"/>
            <a:ext cx="11445875" cy="13430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50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4452938"/>
            <a:ext cx="11199812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" y="1303338"/>
            <a:ext cx="109188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2425" y="3735388"/>
            <a:ext cx="109601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10610850" y="1244600"/>
            <a:ext cx="720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DS</a:t>
            </a: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10668000" y="1717675"/>
            <a:ext cx="555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W</a:t>
            </a:r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10694988" y="3697288"/>
            <a:ext cx="7207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W</a:t>
            </a:r>
          </a:p>
        </p:txBody>
      </p:sp>
      <p:sp>
        <p:nvSpPr>
          <p:cNvPr id="38929" name="Line 17"/>
          <p:cNvSpPr>
            <a:spLocks noChangeShapeType="1"/>
          </p:cNvSpPr>
          <p:nvPr/>
        </p:nvSpPr>
        <p:spPr bwMode="auto">
          <a:xfrm>
            <a:off x="7846717" y="3186112"/>
            <a:ext cx="3508855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609600" y="3614738"/>
            <a:ext cx="5168900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 flipV="1">
            <a:off x="4143376" y="4837814"/>
            <a:ext cx="7169150" cy="1041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8932" name="Line 20"/>
          <p:cNvSpPr>
            <a:spLocks noChangeShapeType="1"/>
          </p:cNvSpPr>
          <p:nvPr/>
        </p:nvSpPr>
        <p:spPr bwMode="auto">
          <a:xfrm flipV="1">
            <a:off x="609601" y="5273748"/>
            <a:ext cx="1644502" cy="1063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Line 20">
            <a:extLst>
              <a:ext uri="{FF2B5EF4-FFF2-40B4-BE49-F238E27FC236}">
                <a16:creationId xmlns:a16="http://schemas.microsoft.com/office/drawing/2014/main" id="{C0A42A9D-8E9D-54AB-EE5F-BCC6378E38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" y="5744090"/>
            <a:ext cx="3654055" cy="1063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6" grpId="0"/>
      <p:bldP spid="38928" grpId="0"/>
      <p:bldP spid="38929" grpId="0" animBg="1"/>
      <p:bldP spid="38930" grpId="0" animBg="1"/>
      <p:bldP spid="38931" grpId="0" animBg="1"/>
      <p:bldP spid="38932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422275"/>
            <a:ext cx="11837988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063" y="1420813"/>
            <a:ext cx="11684000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9183688" y="1355725"/>
            <a:ext cx="243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very friendly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9032875" y="1854200"/>
            <a:ext cx="28940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everything is OK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9224963" y="2397125"/>
            <a:ext cx="243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Andy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8964613" y="2909888"/>
            <a:ext cx="32988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the local language</a:t>
            </a:r>
          </a:p>
        </p:txBody>
      </p:sp>
      <p:pic>
        <p:nvPicPr>
          <p:cNvPr id="2253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038" y="3706813"/>
            <a:ext cx="118110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Line 9"/>
          <p:cNvSpPr>
            <a:spLocks noChangeShapeType="1"/>
          </p:cNvSpPr>
          <p:nvPr/>
        </p:nvSpPr>
        <p:spPr bwMode="auto">
          <a:xfrm flipV="1">
            <a:off x="3795713" y="4641850"/>
            <a:ext cx="3478212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2253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738" y="3971925"/>
            <a:ext cx="11445875" cy="13430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2539" name="Line 11"/>
          <p:cNvSpPr>
            <a:spLocks noChangeShapeType="1"/>
          </p:cNvSpPr>
          <p:nvPr/>
        </p:nvSpPr>
        <p:spPr bwMode="auto">
          <a:xfrm>
            <a:off x="650875" y="4835525"/>
            <a:ext cx="6761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5334000" y="4364038"/>
            <a:ext cx="6151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22541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9575" y="3635375"/>
            <a:ext cx="11199813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2" name="Line 14"/>
          <p:cNvSpPr>
            <a:spLocks noChangeShapeType="1"/>
          </p:cNvSpPr>
          <p:nvPr/>
        </p:nvSpPr>
        <p:spPr bwMode="auto">
          <a:xfrm flipV="1">
            <a:off x="8312150" y="4455154"/>
            <a:ext cx="30067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V="1">
            <a:off x="633264" y="4891088"/>
            <a:ext cx="12049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4433888" y="4891088"/>
            <a:ext cx="6761163" cy="1269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2534" grpId="0"/>
      <p:bldP spid="22535" grpId="0"/>
      <p:bldP spid="22537" grpId="0" animBg="1"/>
      <p:bldP spid="22537" grpId="1" animBg="1"/>
      <p:bldP spid="22539" grpId="0" animBg="1"/>
      <p:bldP spid="22539" grpId="1" animBg="1"/>
      <p:bldP spid="22540" grpId="0" animBg="1"/>
      <p:bldP spid="22540" grpId="1" animBg="1"/>
      <p:bldP spid="22542" grpId="0" animBg="1"/>
      <p:bldP spid="22543" grpId="0" animBg="1"/>
      <p:bldP spid="225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2"/>
          <p:cNvSpPr txBox="1">
            <a:spLocks noChangeArrowheads="1"/>
          </p:cNvSpPr>
          <p:nvPr/>
        </p:nvSpPr>
        <p:spPr bwMode="auto">
          <a:xfrm>
            <a:off x="42863" y="484188"/>
            <a:ext cx="3006725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</a:rPr>
              <a:t>Post-reading</a:t>
            </a: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450" y="1295400"/>
            <a:ext cx="1171257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360363" y="3428395"/>
            <a:ext cx="115458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200" i="1" dirty="0">
                <a:latin typeface="Calibri" pitchFamily="34" charset="0"/>
              </a:rPr>
              <a:t>In our country, we only hug our family and close friends. The thumbs up means everything is OK. We nod our heads to say “yes” and shake them to say “no”.</a:t>
            </a:r>
            <a:r>
              <a:rPr lang="en-US" sz="3200" dirty="0">
                <a:latin typeface="Calibri" pitchFamily="34" charset="0"/>
              </a:rPr>
              <a:t> 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762000" y="2355850"/>
            <a:ext cx="1676400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example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1"/>
          <p:cNvSpPr txBox="1">
            <a:spLocks noChangeArrowheads="1"/>
          </p:cNvSpPr>
          <p:nvPr/>
        </p:nvSpPr>
        <p:spPr bwMode="auto">
          <a:xfrm>
            <a:off x="587375" y="2143125"/>
            <a:ext cx="112871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chemeClr val="hlink"/>
                </a:solidFill>
                <a:latin typeface="Calibri" pitchFamily="34" charset="0"/>
              </a:rPr>
              <a:t>Write a paragraph (60-80 words) about the gestures people use in your country.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7938" y="1614488"/>
            <a:ext cx="3255962" cy="6619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113" y="2979738"/>
            <a:ext cx="3255962" cy="6619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288" y="4289425"/>
            <a:ext cx="3255962" cy="6619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88" y="5599113"/>
            <a:ext cx="3255962" cy="66198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163" y="496888"/>
            <a:ext cx="3255962" cy="6635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331" y="484814"/>
            <a:ext cx="422777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763" y="1814513"/>
            <a:ext cx="4344987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backpacking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hug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rude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thumbs 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nod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shake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local </a:t>
            </a: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088" y="1817688"/>
            <a:ext cx="589280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Skills</a:t>
            </a:r>
          </a:p>
          <a:p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Listen/ Read for details and specific information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888" y="1273175"/>
            <a:ext cx="1187132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Practise the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  <a:latin typeface="Calibri" pitchFamily="34" charset="0"/>
              </a:rPr>
              <a:t>TA 7 Right on WB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(page 15)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Prepare the next lesson (page 23 SB)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88" y="-52388"/>
            <a:ext cx="996950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38914" name="Picture 1"/>
          <p:cNvPicPr>
            <a:picLocks noChangeAspect="1"/>
          </p:cNvPicPr>
          <p:nvPr/>
        </p:nvPicPr>
        <p:blipFill>
          <a:blip r:embed="rId2"/>
          <a:srcRect t="6805" b="7188"/>
          <a:stretch>
            <a:fillRect/>
          </a:stretch>
        </p:blipFill>
        <p:spPr bwMode="auto">
          <a:xfrm>
            <a:off x="0" y="-52388"/>
            <a:ext cx="12382500" cy="709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5"/>
          <p:cNvSpPr txBox="1">
            <a:spLocks noChangeArrowheads="1"/>
          </p:cNvSpPr>
          <p:nvPr/>
        </p:nvSpPr>
        <p:spPr bwMode="auto">
          <a:xfrm>
            <a:off x="3111500" y="5575300"/>
            <a:ext cx="645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itchFamily="34" charset="0"/>
              </a:rPr>
              <a:t>Stay positive and have a nice day!</a:t>
            </a:r>
            <a:endParaRPr lang="en-US" dirty="0">
              <a:solidFill>
                <a:srgbClr val="0070C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10242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predict content, to listen/ read for details and specific information.</a:t>
            </a:r>
          </a:p>
          <a:p>
            <a:pPr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learn and use some vocabularies related to the topic.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720725" y="665163"/>
            <a:ext cx="10501313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latin typeface="+mj-lt"/>
              </a:rPr>
              <a:t>What do you do when you…?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2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3200" i="1" dirty="0">
                <a:solidFill>
                  <a:schemeClr val="hlink"/>
                </a:solidFill>
                <a:latin typeface="+mj-lt"/>
              </a:rPr>
              <a:t>greet someone</a:t>
            </a:r>
          </a:p>
          <a:p>
            <a:pPr>
              <a:spcBef>
                <a:spcPct val="50000"/>
              </a:spcBef>
            </a:pPr>
            <a:r>
              <a:rPr lang="en-US" sz="3200" i="1" dirty="0">
                <a:solidFill>
                  <a:srgbClr val="FF0000"/>
                </a:solidFill>
                <a:latin typeface="+mj-lt"/>
              </a:rPr>
              <a:t>=&gt; shake hands, nod your heads, …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200" i="1" dirty="0">
                <a:solidFill>
                  <a:schemeClr val="hlink"/>
                </a:solidFill>
                <a:latin typeface="+mj-lt"/>
              </a:rPr>
              <a:t> like something</a:t>
            </a:r>
          </a:p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en-US" sz="3200" i="1" dirty="0">
                <a:solidFill>
                  <a:srgbClr val="FF0000"/>
                </a:solidFill>
                <a:latin typeface="+mj-lt"/>
              </a:rPr>
              <a:t>=&gt; thumbs up, clap hands, …</a:t>
            </a:r>
          </a:p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en-US" sz="3200" i="1" dirty="0">
                <a:solidFill>
                  <a:schemeClr val="hlink"/>
                </a:solidFill>
                <a:latin typeface="+mj-lt"/>
              </a:rPr>
              <a:t>- agree with someone</a:t>
            </a:r>
          </a:p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en-US" sz="3200" i="1" dirty="0">
                <a:solidFill>
                  <a:srgbClr val="FF0000"/>
                </a:solidFill>
                <a:latin typeface="+mj-lt"/>
              </a:rPr>
              <a:t>=&gt; nod your heads,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6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281" y="438506"/>
            <a:ext cx="12092474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Choose the word whose underlined part pronounced differently from that of the other words.</a:t>
            </a:r>
            <a:endParaRPr lang="en-US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A. 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utter	   B. tom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	C. com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		D. lam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/ˈ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bʌtər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    /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tuːm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          /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kəʊm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          /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læm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A. ch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oo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	   B. c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oo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 	 	C. l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oo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		D. b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oo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en-US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tʃuːz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   /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kʊk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	     /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lʊk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	/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bʊk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endParaRPr lang="en-US" sz="280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A. me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anic   B. 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ristmas C. heada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	D. handker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ief</a:t>
            </a:r>
            <a:endParaRPr lang="en-US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məˈkænɪk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   /ˈ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krɪsməs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   /ˈ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hedeɪk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    	/ˈ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hæŋkətʃiːf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endParaRPr lang="en-US" sz="28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87826" y="1838127"/>
            <a:ext cx="571124" cy="6498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90935" y="3175519"/>
            <a:ext cx="568016" cy="6498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340546" y="4455042"/>
            <a:ext cx="590803" cy="6804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8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0162" y="484724"/>
            <a:ext cx="7675809" cy="584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4236881" y="3821113"/>
            <a:ext cx="26860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Reading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2"/>
          <p:cNvSpPr txBox="1">
            <a:spLocks noChangeArrowheads="1"/>
          </p:cNvSpPr>
          <p:nvPr/>
        </p:nvSpPr>
        <p:spPr bwMode="auto">
          <a:xfrm>
            <a:off x="85725" y="484188"/>
            <a:ext cx="2382838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Pre-reading</a:t>
            </a:r>
          </a:p>
        </p:txBody>
      </p:sp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1563" y="476250"/>
            <a:ext cx="9850437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103438"/>
            <a:ext cx="11655425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381000" y="5194300"/>
            <a:ext cx="113617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The blog post is about how different gestures mean different things in countries around the world.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9367</TotalTime>
  <Words>566</Words>
  <Application>Microsoft Office PowerPoint</Application>
  <PresentationFormat>Widescreen</PresentationFormat>
  <Paragraphs>96</Paragraphs>
  <Slides>23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 (body)</vt:lpstr>
      <vt:lpstr>Arial</vt:lpstr>
      <vt:lpstr>Calibri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183</cp:revision>
  <dcterms:created xsi:type="dcterms:W3CDTF">2020-12-08T03:17:05Z</dcterms:created>
  <dcterms:modified xsi:type="dcterms:W3CDTF">2022-12-18T04:04:59Z</dcterms:modified>
</cp:coreProperties>
</file>