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4"/>
  </p:notesMasterIdLst>
  <p:handoutMasterIdLst>
    <p:handoutMasterId r:id="rId35"/>
  </p:handoutMasterIdLst>
  <p:sldIdLst>
    <p:sldId id="307" r:id="rId2"/>
    <p:sldId id="359" r:id="rId3"/>
    <p:sldId id="368" r:id="rId4"/>
    <p:sldId id="369" r:id="rId5"/>
    <p:sldId id="411" r:id="rId6"/>
    <p:sldId id="412" r:id="rId7"/>
    <p:sldId id="430" r:id="rId8"/>
    <p:sldId id="431" r:id="rId9"/>
    <p:sldId id="417" r:id="rId10"/>
    <p:sldId id="432" r:id="rId11"/>
    <p:sldId id="433" r:id="rId12"/>
    <p:sldId id="439" r:id="rId13"/>
    <p:sldId id="440" r:id="rId14"/>
    <p:sldId id="441" r:id="rId15"/>
    <p:sldId id="434" r:id="rId16"/>
    <p:sldId id="438" r:id="rId17"/>
    <p:sldId id="435" r:id="rId18"/>
    <p:sldId id="437" r:id="rId19"/>
    <p:sldId id="361" r:id="rId20"/>
    <p:sldId id="444" r:id="rId21"/>
    <p:sldId id="445" r:id="rId22"/>
    <p:sldId id="447" r:id="rId23"/>
    <p:sldId id="448" r:id="rId24"/>
    <p:sldId id="446" r:id="rId25"/>
    <p:sldId id="443" r:id="rId26"/>
    <p:sldId id="449" r:id="rId27"/>
    <p:sldId id="450" r:id="rId28"/>
    <p:sldId id="426" r:id="rId29"/>
    <p:sldId id="451" r:id="rId30"/>
    <p:sldId id="452" r:id="rId31"/>
    <p:sldId id="453" r:id="rId32"/>
    <p:sldId id="301" r:id="rId33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Roboto Condensed" panose="020B0604020202020204" charset="0"/>
      <p:regular r:id="rId40"/>
      <p:bold r:id="rId41"/>
      <p:italic r:id="rId42"/>
      <p:boldItalic r:id="rId43"/>
    </p:embeddedFont>
    <p:embeddedFont>
      <p:font typeface="Verdana" panose="020B060403050404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96249"/>
    <a:srgbClr val="16C808"/>
    <a:srgbClr val="FF6600"/>
    <a:srgbClr val="F1FB97"/>
    <a:srgbClr val="ED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5F38B71-4E83-4317-82EC-3F3A27C44999}">
  <a:tblStyle styleId="{55F38B71-4E83-4317-82EC-3F3A27C449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3" autoAdjust="0"/>
    <p:restoredTop sz="94611" autoAdjust="0"/>
  </p:normalViewPr>
  <p:slideViewPr>
    <p:cSldViewPr>
      <p:cViewPr varScale="1">
        <p:scale>
          <a:sx n="78" d="100"/>
          <a:sy n="78" d="100"/>
        </p:scale>
        <p:origin x="54" y="3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60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575960F-0E5F-45A2-ADE8-382A2ED89B86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AB41538-9DAE-4098-A5F5-46BAE80DD9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8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wrap="square" lIns="93162" tIns="93162" rIns="93162" bIns="93162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15710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21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64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2239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9739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48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825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wrap="square" lIns="93162" tIns="93162" rIns="93162" bIns="93162" anchor="t" anchorCtr="0">
            <a:noAutofit/>
          </a:bodyPr>
          <a:lstStyle/>
          <a:p>
            <a:pPr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299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C838A-9F71-4C26-A3E2-81C28E9E65C0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718800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92026759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185397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Animated Dig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git 4: 0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4" name="Digit 4: 1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5" name="Digit 4: 2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6" name="Digit 4: 3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7" name="Digit 4: 4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8" name="Digit 4: 5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9" name="Digit 4: 6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</a:p>
        </p:txBody>
      </p:sp>
      <p:sp>
        <p:nvSpPr>
          <p:cNvPr id="10" name="Digit 4: 7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</a:p>
        </p:txBody>
      </p:sp>
      <p:sp>
        <p:nvSpPr>
          <p:cNvPr id="11" name="Digit 4: 8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</a:p>
        </p:txBody>
      </p:sp>
      <p:sp>
        <p:nvSpPr>
          <p:cNvPr id="12" name="Digit 4: 9"/>
          <p:cNvSpPr/>
          <p:nvPr userDrawn="1"/>
        </p:nvSpPr>
        <p:spPr>
          <a:xfrm>
            <a:off x="6695354" y="1828408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</a:p>
        </p:txBody>
      </p:sp>
      <p:sp>
        <p:nvSpPr>
          <p:cNvPr id="13" name="Digit 3: 0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</a:p>
        </p:txBody>
      </p:sp>
      <p:sp>
        <p:nvSpPr>
          <p:cNvPr id="14" name="Digit 3: 1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</p:txBody>
      </p:sp>
      <p:sp>
        <p:nvSpPr>
          <p:cNvPr id="15" name="Digit 3: 2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</a:p>
        </p:txBody>
      </p:sp>
      <p:sp>
        <p:nvSpPr>
          <p:cNvPr id="16" name="Digit 3: 3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</a:p>
        </p:txBody>
      </p:sp>
      <p:sp>
        <p:nvSpPr>
          <p:cNvPr id="17" name="Digit 3: 4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</a:p>
        </p:txBody>
      </p:sp>
      <p:sp>
        <p:nvSpPr>
          <p:cNvPr id="18" name="Digit 3: 5"/>
          <p:cNvSpPr/>
          <p:nvPr userDrawn="1"/>
        </p:nvSpPr>
        <p:spPr>
          <a:xfrm>
            <a:off x="5152192" y="1822504"/>
            <a:ext cx="1113668" cy="1694141"/>
          </a:xfrm>
          <a:prstGeom prst="roundRect">
            <a:avLst>
              <a:gd name="adj" fmla="val 543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 rtlCol="0" anchor="ctr">
            <a:spAutoFit/>
          </a:bodyPr>
          <a:lstStyle/>
          <a:p>
            <a:pPr algn="ctr"/>
            <a:r>
              <a:rPr lang="en-US" sz="10400" b="1" dirty="0">
                <a:solidFill>
                  <a:srgbClr val="FC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</a:p>
        </p:txBody>
      </p:sp>
      <p:sp>
        <p:nvSpPr>
          <p:cNvPr id="19" name="Digit 2: Before Animation"/>
          <p:cNvSpPr>
            <a:spLocks noGrp="1"/>
          </p:cNvSpPr>
          <p:nvPr>
            <p:ph type="body" sz="quarter" idx="11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0" name="Digit 2: After Anim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2931472" y="1910516"/>
            <a:ext cx="1007007" cy="1692771"/>
          </a:xfrm>
          <a:prstGeom prst="rect">
            <a:avLst/>
          </a:prstGeom>
        </p:spPr>
        <p:txBody>
          <a:bodyPr wrap="none" anchor="ctr" anchorCtr="0">
            <a:spAutoFit/>
          </a:bodyPr>
          <a:lstStyle>
            <a:lvl1pPr marL="0" indent="0" algn="ctr">
              <a:buFontTx/>
              <a:buNone/>
              <a:defRPr sz="10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?</a:t>
            </a:r>
          </a:p>
        </p:txBody>
      </p:sp>
      <p:sp>
        <p:nvSpPr>
          <p:cNvPr id="23" name="Digit 1"/>
          <p:cNvSpPr txBox="1">
            <a:spLocks/>
          </p:cNvSpPr>
          <p:nvPr userDrawn="1"/>
        </p:nvSpPr>
        <p:spPr>
          <a:xfrm>
            <a:off x="1193386" y="1766631"/>
            <a:ext cx="1396857" cy="1980542"/>
          </a:xfrm>
          <a:prstGeom prst="rect">
            <a:avLst/>
          </a:prstGeom>
        </p:spPr>
        <p:txBody>
          <a:bodyPr wrap="none" lIns="68580" tIns="34290" rIns="68580" bIns="34290" anchor="ctr" anchorCtr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7717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2" presetClass="exit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7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5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4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3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82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91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2" presetClass="entr" presetSubtype="1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200" presetID="12" presetClass="exit" presetSubtype="4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2" presetClass="entr" presetSubtype="1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9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2" presetClass="exit" presetSubtype="4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6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35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3000"/>
                            </p:stCondLst>
                            <p:childTnLst>
                              <p:par>
                                <p:cTn id="244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53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2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000"/>
                            </p:stCondLst>
                            <p:childTnLst>
                              <p:par>
                                <p:cTn id="271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0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89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2" presetClass="entr" presetSubtype="1" fill="hold" grpId="4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298" presetID="12" presetClass="exit" presetSubtype="4" fill="hold" grpId="5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2" presetClass="entr" presetSubtype="1" fill="hold" grpId="5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07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2" presetClass="exit" presetSubtype="4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4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2000"/>
                            </p:stCondLst>
                            <p:childTnLst>
                              <p:par>
                                <p:cTn id="333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42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1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360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69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7000"/>
                            </p:stCondLst>
                            <p:childTnLst>
                              <p:par>
                                <p:cTn id="378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387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2" presetClass="entr" presetSubtype="1" fill="hold" grpId="6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96" presetID="12" presetClass="exit" presetSubtype="4" fill="hold" grpId="7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2" presetClass="entr" presetSubtype="1" fill="hold" grpId="7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5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12" presetClass="exit" presetSubtype="4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41000"/>
                            </p:stCondLst>
                            <p:childTnLst>
                              <p:par>
                                <p:cTn id="422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431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440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000"/>
                            </p:stCondLst>
                            <p:childTnLst>
                              <p:par>
                                <p:cTn id="449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45000"/>
                            </p:stCondLst>
                            <p:childTnLst>
                              <p:par>
                                <p:cTn id="458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46000"/>
                            </p:stCondLst>
                            <p:childTnLst>
                              <p:par>
                                <p:cTn id="467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476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85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2" presetClass="entr" presetSubtype="1" fill="hold" grpId="8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49000"/>
                            </p:stCondLst>
                            <p:childTnLst>
                              <p:par>
                                <p:cTn id="494" presetID="12" presetClass="exit" presetSubtype="4" fill="hold" grpId="9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2" presetClass="entr" presetSubtype="1" fill="hold" grpId="9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50000"/>
                            </p:stCondLst>
                            <p:childTnLst>
                              <p:par>
                                <p:cTn id="503" presetID="12" presetClass="exit" presetSubtype="4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2" presetClass="entr" presetSubtype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1" presetID="12" presetClass="exit" presetSubtype="4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51000"/>
                            </p:stCondLst>
                            <p:childTnLst>
                              <p:par>
                                <p:cTn id="520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000"/>
                            </p:stCondLst>
                            <p:childTnLst>
                              <p:par>
                                <p:cTn id="529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7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5000"/>
                            </p:stCondLst>
                            <p:childTnLst>
                              <p:par>
                                <p:cTn id="556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6000"/>
                            </p:stCondLst>
                            <p:childTnLst>
                              <p:par>
                                <p:cTn id="565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00"/>
                            </p:stCondLst>
                            <p:childTnLst>
                              <p:par>
                                <p:cTn id="574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83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2" presetClass="entr" presetSubtype="1" fill="hold" grpId="1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59000"/>
                            </p:stCondLst>
                            <p:childTnLst>
                              <p:par>
                                <p:cTn id="592" presetID="12" presetClass="exit" presetSubtype="4" fill="hold" grpId="1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2" presetClass="entr" presetSubtype="1" fill="hold" grpId="1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" grpId="2"/>
      <p:bldP spid="3" grpId="3"/>
      <p:bldP spid="3" grpId="4"/>
      <p:bldP spid="3" grpId="5"/>
      <p:bldP spid="3" grpId="6"/>
      <p:bldP spid="3" grpId="7"/>
      <p:bldP spid="3" grpId="8"/>
      <p:bldP spid="3" grpId="9"/>
      <p:bldP spid="3" grpId="10"/>
      <p:bldP spid="3" grpId="11"/>
      <p:bldP spid="4" grpId="0"/>
      <p:bldP spid="4" grpId="1"/>
      <p:bldP spid="4" grpId="2"/>
      <p:bldP spid="4" grpId="3"/>
      <p:bldP spid="4" grpId="4"/>
      <p:bldP spid="4" grpId="5"/>
      <p:bldP spid="4" grpId="6"/>
      <p:bldP spid="4" grpId="7"/>
      <p:bldP spid="4" grpId="8"/>
      <p:bldP spid="4" grpId="9"/>
      <p:bldP spid="4" grpId="10"/>
      <p:bldP spid="4" grpId="11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5" grpId="11"/>
      <p:bldP spid="6" grpId="0"/>
      <p:bldP spid="6" grpId="1"/>
      <p:bldP spid="6" grpId="2"/>
      <p:bldP spid="6" grpId="3"/>
      <p:bldP spid="6" grpId="4"/>
      <p:bldP spid="6" grpId="5"/>
      <p:bldP spid="6" grpId="6"/>
      <p:bldP spid="6" grpId="7"/>
      <p:bldP spid="6" grpId="8"/>
      <p:bldP spid="6" grpId="9"/>
      <p:bldP spid="6" grpId="10"/>
      <p:bldP spid="6" grpId="11"/>
      <p:bldP spid="7" grpId="0"/>
      <p:bldP spid="7" grpId="1"/>
      <p:bldP spid="7" grpId="2"/>
      <p:bldP spid="7" grpId="3"/>
      <p:bldP spid="7" grpId="4"/>
      <p:bldP spid="7" grpId="5"/>
      <p:bldP spid="7" grpId="6"/>
      <p:bldP spid="7" grpId="7"/>
      <p:bldP spid="7" grpId="8"/>
      <p:bldP spid="7" grpId="9"/>
      <p:bldP spid="7" grpId="10"/>
      <p:bldP spid="7" grpId="11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8" grpId="11"/>
      <p:bldP spid="9" grpId="0"/>
      <p:bldP spid="9" grpId="1"/>
      <p:bldP spid="9" grpId="2"/>
      <p:bldP spid="9" grpId="3"/>
      <p:bldP spid="9" grpId="4"/>
      <p:bldP spid="9" grpId="5"/>
      <p:bldP spid="9" grpId="6"/>
      <p:bldP spid="9" grpId="7"/>
      <p:bldP spid="9" grpId="8"/>
      <p:bldP spid="9" grpId="9"/>
      <p:bldP spid="9" grpId="10"/>
      <p:bldP spid="9" grpId="11"/>
      <p:bldP spid="10" grpId="0"/>
      <p:bldP spid="10" grpId="1"/>
      <p:bldP spid="10" grpId="2"/>
      <p:bldP spid="10" grpId="3"/>
      <p:bldP spid="10" grpId="4"/>
      <p:bldP spid="10" grpId="5"/>
      <p:bldP spid="10" grpId="6"/>
      <p:bldP spid="10" grpId="7"/>
      <p:bldP spid="10" grpId="8"/>
      <p:bldP spid="10" grpId="9"/>
      <p:bldP spid="10" grpId="10"/>
      <p:bldP spid="10" grpId="11"/>
      <p:bldP spid="11" grpId="0"/>
      <p:bldP spid="11" grpId="1"/>
      <p:bldP spid="11" grpId="2"/>
      <p:bldP spid="11" grpId="3"/>
      <p:bldP spid="11" grpId="4"/>
      <p:bldP spid="11" grpId="5"/>
      <p:bldP spid="11" grpId="6"/>
      <p:bldP spid="11" grpId="7"/>
      <p:bldP spid="11" grpId="8"/>
      <p:bldP spid="11" grpId="9"/>
      <p:bldP spid="11" grpId="10"/>
      <p:bldP spid="11" grpId="11"/>
      <p:bldP spid="12" grpId="0"/>
      <p:bldP spid="12" grpId="1"/>
      <p:bldP spid="12" grpId="2"/>
      <p:bldP spid="12" grpId="3"/>
      <p:bldP spid="12" grpId="4"/>
      <p:bldP spid="12" grpId="5"/>
      <p:bldP spid="12" grpId="6"/>
      <p:bldP spid="12" grpId="7"/>
      <p:bldP spid="12" grpId="8"/>
      <p:bldP spid="12" grpId="9"/>
      <p:bldP spid="12" grpId="10"/>
      <p:bldP spid="12" grpId="1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 build="p">
        <p:tmplLst>
          <p:tmpl lvl="1">
            <p:tnLst>
              <p:par>
                <p:cTn presetID="12" presetClass="exit" presetSubtype="4" fill="hold" nodeType="withEffect">
                  <p:stCondLst>
                    <p:cond delay="500"/>
                  </p:stCondLst>
                  <p:childTnLst>
                    <p:anim calcmode="lin" valueType="num">
                      <p:cBhvr additive="base">
                        <p:cTn dur="500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+#ppt_h*1.125000"/>
                          </p:val>
                        </p:tav>
                      </p:tavLst>
                    </p:anim>
                    <p:animEffect transition="out" filter="wipe(down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2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6851369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0536611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6166570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6432599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9331321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233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834856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7DCF1-BC1A-45AA-88FA-A57DD5ADB8B2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8552603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7DCF1-BC1A-45AA-88FA-A57DD5ADB8B2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04785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2" r:id="rId12"/>
    <p:sldLayoutId id="2147483673" r:id="rId13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5624" y="57150"/>
            <a:ext cx="6219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Đuổi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hình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bắt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chữ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885950"/>
            <a:ext cx="74675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13" descr="50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53786"/>
            <a:ext cx="1524000" cy="14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65624" y="1164467"/>
            <a:ext cx="23621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Luật</a:t>
            </a:r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chơi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1" y="3695625"/>
            <a:ext cx="74675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may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mắn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8182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10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259422" y="63696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36" y="1051767"/>
            <a:ext cx="53682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96" y="1885949"/>
            <a:ext cx="2791504" cy="2286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591027"/>
            <a:ext cx="3714286" cy="3390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192" y="1985179"/>
            <a:ext cx="2085714" cy="1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2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296"/>
            <a:ext cx="8001000" cy="872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35921"/>
            <a:ext cx="6781800" cy="3631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324936"/>
            <a:ext cx="7467600" cy="6330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905197"/>
            <a:ext cx="8153400" cy="33096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-4861"/>
            <a:ext cx="8991599" cy="4199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" y="-4861"/>
            <a:ext cx="9029699" cy="43297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40142" y="847533"/>
            <a:ext cx="2213654" cy="8196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</a:t>
            </a:r>
          </a:p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ạng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305317" y="1190074"/>
            <a:ext cx="1219200" cy="2286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14917" y="2099842"/>
            <a:ext cx="3457683" cy="2133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01" y="23296"/>
            <a:ext cx="902969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4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12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1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13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196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0"/>
            <a:ext cx="47244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20" y="25252"/>
            <a:ext cx="9106279" cy="511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7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14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143" y="361950"/>
            <a:ext cx="334285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15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259422" y="63696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36" y="1051767"/>
            <a:ext cx="53682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05" y="1584392"/>
            <a:ext cx="9156405" cy="355910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514600" y="2114550"/>
            <a:ext cx="1828800" cy="1447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5400000">
            <a:off x="4895850" y="1828800"/>
            <a:ext cx="304800" cy="18669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88" y="1588500"/>
            <a:ext cx="9151088" cy="3555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6" y="1584392"/>
            <a:ext cx="9125164" cy="318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4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16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259422" y="63696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36" y="1051767"/>
            <a:ext cx="53682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6" y="1584393"/>
            <a:ext cx="9125164" cy="35591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6" y="1584392"/>
            <a:ext cx="9067800" cy="3525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6" y="1584391"/>
            <a:ext cx="9125164" cy="345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17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259422" y="63696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36" y="1051767"/>
            <a:ext cx="53682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84392"/>
            <a:ext cx="8991600" cy="34567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68611" y="3965676"/>
            <a:ext cx="2213654" cy="5617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7467600" y="3486150"/>
            <a:ext cx="152400" cy="47952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82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18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259422" y="63696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836" y="1051767"/>
            <a:ext cx="53682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20700"/>
            <a:ext cx="8991600" cy="26227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FDCEED0-B002-440B-98EA-4D8213AAD793}"/>
              </a:ext>
            </a:extLst>
          </p:cNvPr>
          <p:cNvSpPr txBox="1"/>
          <p:nvPr/>
        </p:nvSpPr>
        <p:spPr>
          <a:xfrm>
            <a:off x="165243" y="1690051"/>
            <a:ext cx="8978757" cy="80791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24.1,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57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0" y="123076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>
                <a:latin typeface="Times New Roman" panose="02020603050405020304" pitchFamily="18" charset="0"/>
                <a:cs typeface="Times New Roman" pitchFamily="18" charset="0"/>
              </a:rPr>
              <a:t>Phiếu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(x)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1, 2, 3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725179"/>
              </p:ext>
            </p:extLst>
          </p:nvPr>
        </p:nvGraphicFramePr>
        <p:xfrm>
          <a:off x="152402" y="964351"/>
          <a:ext cx="8915398" cy="4045802"/>
        </p:xfrm>
        <a:graphic>
          <a:graphicData uri="http://schemas.openxmlformats.org/drawingml/2006/table">
            <a:tbl>
              <a:tblPr firstRow="1" firstCol="1" bandRow="1">
                <a:tableStyleId>{55F38B71-4E83-4317-82EC-3F3A27C44999}</a:tableStyleId>
              </a:tblPr>
              <a:tblGrid>
                <a:gridCol w="10223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87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144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05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1448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90479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4549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xoắn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virut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(4)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Khảm thuốc lá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Corona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Dại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Viêm kết mạc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HIV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18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581400" y="24193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32575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288821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37909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9200" y="4170929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0800" y="4592005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x</a:t>
            </a:r>
            <a:endParaRPr lang="en-US" sz="1800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2504486"/>
            <a:ext cx="1828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rgbClr val="7030A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vi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868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828800" y="332242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6" y="57150"/>
            <a:ext cx="1492424" cy="1361091"/>
          </a:xfrm>
          <a:prstGeom prst="rect">
            <a:avLst/>
          </a:prstGeom>
        </p:spPr>
      </p:pic>
      <p:pic>
        <p:nvPicPr>
          <p:cNvPr id="1026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800503"/>
            <a:ext cx="7848601" cy="359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p Arrow Callout 2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cầm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33350"/>
            <a:ext cx="5247619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04950"/>
            <a:ext cx="2362200" cy="3638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504950"/>
            <a:ext cx="2400300" cy="3638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504950"/>
            <a:ext cx="2304819" cy="363855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1785739" y="742950"/>
            <a:ext cx="2520464" cy="725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48200" y="779124"/>
            <a:ext cx="0" cy="725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27616" y="742950"/>
            <a:ext cx="2792384" cy="7258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60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21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43665" y="52352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64" y="962111"/>
            <a:ext cx="3793733" cy="4266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5" y="1906561"/>
            <a:ext cx="9100335" cy="3297309"/>
          </a:xfrm>
          <a:prstGeom prst="rect">
            <a:avLst/>
          </a:prstGeom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197010" y="1419516"/>
            <a:ext cx="68246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24.1,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9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22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43665" y="52352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067" y="962111"/>
            <a:ext cx="39966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0548"/>
            <a:ext cx="9144000" cy="3724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374" y="1720938"/>
            <a:ext cx="2536004" cy="671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2661871"/>
            <a:ext cx="2536005" cy="619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3571474"/>
            <a:ext cx="2612204" cy="574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018" y="4462758"/>
            <a:ext cx="2612204" cy="5600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15" y="1558486"/>
            <a:ext cx="9144000" cy="358501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2400" y="4629150"/>
            <a:ext cx="1524000" cy="393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324600" y="4767263"/>
            <a:ext cx="1905000" cy="336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2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23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42672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028950"/>
            <a:ext cx="4267200" cy="20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4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24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43665" y="523529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1067" y="962111"/>
            <a:ext cx="3996647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5" y="1495512"/>
            <a:ext cx="9100335" cy="3647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4" y="1487591"/>
            <a:ext cx="9100335" cy="365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2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25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114550"/>
            <a:ext cx="36576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4550"/>
            <a:ext cx="3962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26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4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27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" name="WordArt 14"/>
          <p:cNvSpPr>
            <a:spLocks noChangeArrowheads="1" noChangeShapeType="1" noTextEdit="1"/>
          </p:cNvSpPr>
          <p:nvPr/>
        </p:nvSpPr>
        <p:spPr bwMode="auto">
          <a:xfrm>
            <a:off x="304800" y="94045"/>
            <a:ext cx="1295400" cy="4000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6"/>
            <a:ext cx="3733800" cy="4488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304800" y="564797"/>
            <a:ext cx="456565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003379"/>
            <a:ext cx="89873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17500" algn="just">
              <a:lnSpc>
                <a:spcPct val="15000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3 dạng hình dạng đặc 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50000"/>
              </a:lnSpc>
            </a:pPr>
            <a:r>
              <a:rPr lang="vi-VN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xoắn: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khảm thuốc lá,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dại.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50000"/>
              </a:lnSpc>
            </a:pPr>
            <a:r>
              <a:rPr lang="vi-VN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hình khối: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cúm,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viêm kết mạc.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317500" algn="just">
              <a:lnSpc>
                <a:spcPct val="150000"/>
              </a:lnSpc>
            </a:pPr>
            <a:r>
              <a:rPr lang="vi-VN" sz="24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hỗn hợp: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thực khuẩn thể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(phage).</a:t>
            </a:r>
          </a:p>
          <a:p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 cấu tạo đơn giản, gồm lớp vỏ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protein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và </a:t>
            </a:r>
            <a:r>
              <a:rPr lang="vi-V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ph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ầ</a:t>
            </a:r>
            <a:r>
              <a:rPr lang="vi-V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lõi chứa vật chất di truyền, một số 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virus </a:t>
            </a:r>
            <a:r>
              <a:rPr lang="vi-VN" sz="2400" dirty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có thêm lớp vỏ </a:t>
            </a:r>
            <a:r>
              <a:rPr lang="vi-VN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ngoài</a:t>
            </a:r>
            <a:r>
              <a:rPr lang="en-US" sz="2400" dirty="0" smtClean="0">
                <a:solidFill>
                  <a:srgbClr val="0000CC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0" descr="cây viế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637926"/>
            <a:ext cx="9747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98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E798CF-DEF6-4703-83D2-FF661FD6AF46}"/>
              </a:ext>
            </a:extLst>
          </p:cNvPr>
          <p:cNvSpPr txBox="1"/>
          <p:nvPr/>
        </p:nvSpPr>
        <p:spPr>
          <a:xfrm>
            <a:off x="3352800" y="10274"/>
            <a:ext cx="2590799" cy="5616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sz="3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42950"/>
            <a:ext cx="8819352" cy="44005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4552950"/>
            <a:ext cx="1673856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vi-VN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xoắn</a:t>
            </a: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1200" y="4631963"/>
            <a:ext cx="220445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hình khối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51868" y="4631962"/>
            <a:ext cx="202811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 hỗn hợp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2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29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144000" cy="50863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1295400" y="3181350"/>
            <a:ext cx="5334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5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" y="67659"/>
            <a:ext cx="1492424" cy="1361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9400" y="67659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2050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41854"/>
            <a:ext cx="7124700" cy="373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Cúm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lợn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30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9067800" cy="5086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2264543"/>
            <a:ext cx="1393004" cy="671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200150"/>
            <a:ext cx="1524000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61950"/>
            <a:ext cx="1524000" cy="498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3333750"/>
            <a:ext cx="1524001" cy="56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31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00596"/>
            <a:ext cx="8610600" cy="4466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095" y="1733550"/>
            <a:ext cx="5376705" cy="2057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09550"/>
            <a:ext cx="845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9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10" descr="ch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61950"/>
            <a:ext cx="15430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2" descr="hocbai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067676"/>
            <a:ext cx="1828800" cy="1058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1295400" y="61364"/>
            <a:ext cx="7467600" cy="6011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1270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>
                        <a:alpha val="39999"/>
                      </a:srgbClr>
                    </a:gs>
                    <a:gs pos="15000">
                      <a:srgbClr val="66008F">
                        <a:alpha val="58000"/>
                      </a:srgbClr>
                    </a:gs>
                    <a:gs pos="32499">
                      <a:srgbClr val="BA0066">
                        <a:alpha val="78999"/>
                      </a:srgbClr>
                    </a:gs>
                    <a:gs pos="45000">
                      <a:srgbClr val="FF0000">
                        <a:alpha val="93999"/>
                      </a:srgbClr>
                    </a:gs>
                    <a:gs pos="50000">
                      <a:srgbClr val="FF8200"/>
                    </a:gs>
                    <a:gs pos="55001">
                      <a:srgbClr val="FF0000">
                        <a:alpha val="93999"/>
                      </a:srgbClr>
                    </a:gs>
                    <a:gs pos="67501">
                      <a:srgbClr val="BA0066">
                        <a:alpha val="78999"/>
                      </a:srgbClr>
                    </a:gs>
                    <a:gs pos="85000">
                      <a:srgbClr val="66008F">
                        <a:alpha val="58000"/>
                      </a:srgbClr>
                    </a:gs>
                    <a:gs pos="100000">
                      <a:srgbClr val="000082">
                        <a:alpha val="39999"/>
                      </a:srgbClr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chemeClr val="tx1"/>
                  </a:outerShdw>
                </a:effectLst>
                <a:latin typeface="Times New Roman" pitchFamily="18" charset="0"/>
                <a:cs typeface="Times New Roman" pitchFamily="18" charset="0"/>
              </a:rPr>
              <a:t>HƯỚNG DẪN TỰ HỌC Ở NHÀ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40" y="1650820"/>
            <a:ext cx="7209524" cy="714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764" y="2645739"/>
            <a:ext cx="7271236" cy="61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8194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95350"/>
            <a:ext cx="7391400" cy="360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p Arrow Callout 6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Ebola</a:t>
            </a:r>
          </a:p>
        </p:txBody>
      </p:sp>
    </p:spTree>
    <p:extLst>
      <p:ext uri="{BB962C8B-B14F-4D97-AF65-F5344CB8AC3E}">
        <p14:creationId xmlns:p14="http://schemas.microsoft.com/office/powerpoint/2010/main" val="13276496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6" y="372459"/>
            <a:ext cx="1492424" cy="13610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1300" y="252426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775646"/>
            <a:ext cx="687070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Arrow Callout 4"/>
          <p:cNvSpPr/>
          <p:nvPr/>
        </p:nvSpPr>
        <p:spPr>
          <a:xfrm>
            <a:off x="3429000" y="4392412"/>
            <a:ext cx="2971800" cy="617738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- 19</a:t>
            </a:r>
          </a:p>
        </p:txBody>
      </p:sp>
    </p:spTree>
    <p:extLst>
      <p:ext uri="{BB962C8B-B14F-4D97-AF65-F5344CB8AC3E}">
        <p14:creationId xmlns:p14="http://schemas.microsoft.com/office/powerpoint/2010/main" val="1833805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-44450"/>
            <a:ext cx="839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dịch? 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52774"/>
            <a:ext cx="4039378" cy="193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9" y="909657"/>
            <a:ext cx="41342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úm A H1N1 (cúm lợn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90607"/>
            <a:ext cx="4039378" cy="204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P.HCM khẩn trương đối phó dịch bệnh Ebo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52775"/>
            <a:ext cx="46482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098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rtl="0">
                <a:spcBef>
                  <a:spcPts val="0"/>
                </a:spcBef>
                <a:buNone/>
              </a:pPr>
              <a:t>7</a:t>
            </a:fld>
            <a:endParaRPr lang="en"/>
          </a:p>
        </p:txBody>
      </p:sp>
      <p:pic>
        <p:nvPicPr>
          <p:cNvPr id="2" name="2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1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 smtClean="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pPr lvl="0" algn="r">
                <a:spcBef>
                  <a:spcPts val="0"/>
                </a:spcBef>
                <a:buNone/>
              </a:pPr>
              <a:t>8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9067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295400" y="857250"/>
            <a:ext cx="411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Arial" panose="020B0604020202020204" pitchFamily="34" charset="0"/>
            </a:endParaRPr>
          </a:p>
        </p:txBody>
      </p:sp>
      <p:pic>
        <p:nvPicPr>
          <p:cNvPr id="6147" name="Picture 4" descr="BAR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13193"/>
            <a:ext cx="6629400" cy="5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WordArt 14"/>
          <p:cNvSpPr>
            <a:spLocks noChangeArrowheads="1" noChangeShapeType="1" noTextEdit="1"/>
          </p:cNvSpPr>
          <p:nvPr/>
        </p:nvSpPr>
        <p:spPr bwMode="auto">
          <a:xfrm>
            <a:off x="273050" y="114300"/>
            <a:ext cx="1295400" cy="5715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err="1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spc="-36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</a:t>
            </a:r>
          </a:p>
        </p:txBody>
      </p:sp>
      <p:sp>
        <p:nvSpPr>
          <p:cNvPr id="6152" name="WordArt 15"/>
          <p:cNvSpPr>
            <a:spLocks noChangeArrowheads="1" noChangeShapeType="1" noTextEdit="1"/>
          </p:cNvSpPr>
          <p:nvPr/>
        </p:nvSpPr>
        <p:spPr bwMode="auto">
          <a:xfrm>
            <a:off x="2286000" y="94045"/>
            <a:ext cx="60960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</a:t>
            </a:r>
            <a:endParaRPr lang="en-US" sz="36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Cúm gia cầm: Nguyên nhân, triệu chứng, chẩn đoán, điều trị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571750"/>
            <a:ext cx="2806700" cy="187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úm A H1N1 (cúm lợ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88249"/>
            <a:ext cx="2921000" cy="184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Đến khi nào thì đại dịch COVID-19 sẽ chấm dứ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4600"/>
            <a:ext cx="2800350" cy="185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0CF1C2-6826-48E7-8DE0-E00C14066866}"/>
              </a:ext>
            </a:extLst>
          </p:cNvPr>
          <p:cNvSpPr txBox="1"/>
          <p:nvPr/>
        </p:nvSpPr>
        <p:spPr>
          <a:xfrm>
            <a:off x="165100" y="967880"/>
            <a:ext cx="5016500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marL="342900" lvl="1"/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ĐẶC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(TIẾT 1):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D7E0F43-87E3-40D8-9C0D-FF319C016818}"/>
              </a:ext>
            </a:extLst>
          </p:cNvPr>
          <p:cNvSpPr txBox="1"/>
          <p:nvPr/>
        </p:nvSpPr>
        <p:spPr>
          <a:xfrm>
            <a:off x="535055" y="1638457"/>
            <a:ext cx="4951345" cy="438582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lvl="1"/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VIRUS (TIẾT 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2): 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047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10003</TotalTime>
  <Words>551</Words>
  <PresentationFormat>On-screen Show (16:9)</PresentationFormat>
  <Paragraphs>119</Paragraphs>
  <Slides>32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Courier New</vt:lpstr>
      <vt:lpstr>Calibri</vt:lpstr>
      <vt:lpstr>Times New Roman</vt:lpstr>
      <vt:lpstr>Roboto Condensed</vt:lpstr>
      <vt:lpstr>Verdana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Printed>2020-10-26T16:30:52Z</cp:lastPrinted>
  <dcterms:modified xsi:type="dcterms:W3CDTF">2021-12-28T01:02:56Z</dcterms:modified>
</cp:coreProperties>
</file>