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1" r:id="rId2"/>
    <p:sldId id="274" r:id="rId3"/>
    <p:sldId id="324" r:id="rId4"/>
    <p:sldId id="273" r:id="rId5"/>
    <p:sldId id="332" r:id="rId6"/>
    <p:sldId id="336" r:id="rId7"/>
    <p:sldId id="337" r:id="rId8"/>
    <p:sldId id="341" r:id="rId9"/>
    <p:sldId id="333" r:id="rId10"/>
    <p:sldId id="334" r:id="rId11"/>
    <p:sldId id="335" r:id="rId12"/>
    <p:sldId id="339" r:id="rId13"/>
    <p:sldId id="340" r:id="rId14"/>
    <p:sldId id="342" r:id="rId15"/>
    <p:sldId id="325" r:id="rId16"/>
    <p:sldId id="317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93C6"/>
    <a:srgbClr val="D0DEEC"/>
    <a:srgbClr val="6593C3"/>
    <a:srgbClr val="E45983"/>
    <a:srgbClr val="F7DADE"/>
    <a:srgbClr val="FF9801"/>
    <a:srgbClr val="0FB7BD"/>
    <a:srgbClr val="048DA4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46" d="100"/>
          <a:sy n="46" d="100"/>
        </p:scale>
        <p:origin x="54" y="117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https://www.youtube.com/watch?v=e-yAO267tvE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0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0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10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1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9F179-4B42-FDB0-6F47-A23BFB6D8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71" y="1286435"/>
            <a:ext cx="4052391" cy="3795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4ACD3A-CD28-ED13-B90A-5962EC97B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99" y="1330060"/>
            <a:ext cx="3569111" cy="3739026"/>
          </a:xfrm>
          <a:prstGeom prst="rect">
            <a:avLst/>
          </a:prstGeom>
        </p:spPr>
      </p:pic>
      <p:pic>
        <p:nvPicPr>
          <p:cNvPr id="7" name="056 - U8 - GETTING STARTED - LISTEN AND READ">
            <a:hlinkClick r:id="" action="ppaction://media"/>
            <a:extLst>
              <a:ext uri="{FF2B5EF4-FFF2-40B4-BE49-F238E27FC236}">
                <a16:creationId xmlns:a16="http://schemas.microsoft.com/office/drawing/2014/main" id="{479EEF08-7919-3674-6149-E0C2004E2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2354" y="678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806840"/>
            <a:ext cx="8070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Read the conversation again and decide whether the statements are true (T) or false (F)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154E31-7252-27BD-B1E3-6FE720341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92" y="1714712"/>
            <a:ext cx="5429251" cy="3335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F3997B-B7A4-60F3-EBA6-C9F1FDB0A010}"/>
              </a:ext>
            </a:extLst>
          </p:cNvPr>
          <p:cNvSpPr txBox="1"/>
          <p:nvPr/>
        </p:nvSpPr>
        <p:spPr>
          <a:xfrm>
            <a:off x="5274128" y="2266662"/>
            <a:ext cx="49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45BB5-B7A7-3447-C7F0-A2EFECC3CDE3}"/>
              </a:ext>
            </a:extLst>
          </p:cNvPr>
          <p:cNvSpPr txBox="1"/>
          <p:nvPr/>
        </p:nvSpPr>
        <p:spPr>
          <a:xfrm>
            <a:off x="5772149" y="2882451"/>
            <a:ext cx="49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C99D2-AB60-C590-6D75-B5939AACB5C1}"/>
              </a:ext>
            </a:extLst>
          </p:cNvPr>
          <p:cNvSpPr txBox="1"/>
          <p:nvPr/>
        </p:nvSpPr>
        <p:spPr>
          <a:xfrm>
            <a:off x="5773509" y="3600048"/>
            <a:ext cx="49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58C04-6190-2045-34E9-2B595E2260A8}"/>
              </a:ext>
            </a:extLst>
          </p:cNvPr>
          <p:cNvSpPr txBox="1"/>
          <p:nvPr/>
        </p:nvSpPr>
        <p:spPr>
          <a:xfrm>
            <a:off x="5274128" y="4336660"/>
            <a:ext cx="49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007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798676"/>
            <a:ext cx="8070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Match the words and phrases with their meanings.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E4E1A-854D-65A4-28C2-8CEDFDA5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35" y="1240496"/>
            <a:ext cx="4583566" cy="3832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7CB174-E913-517C-63D5-7E4B9769861B}"/>
              </a:ext>
            </a:extLst>
          </p:cNvPr>
          <p:cNvSpPr txBox="1"/>
          <p:nvPr/>
        </p:nvSpPr>
        <p:spPr>
          <a:xfrm>
            <a:off x="5632299" y="1354072"/>
            <a:ext cx="2425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CDC8C9-13A6-5ECE-03C3-3156D5834D9F}"/>
              </a:ext>
            </a:extLst>
          </p:cNvPr>
          <p:cNvSpPr txBox="1"/>
          <p:nvPr/>
        </p:nvSpPr>
        <p:spPr>
          <a:xfrm>
            <a:off x="5632298" y="2013969"/>
            <a:ext cx="2425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775FE-3BFE-9B9B-A17F-89EAAA6FA364}"/>
              </a:ext>
            </a:extLst>
          </p:cNvPr>
          <p:cNvSpPr txBox="1"/>
          <p:nvPr/>
        </p:nvSpPr>
        <p:spPr>
          <a:xfrm>
            <a:off x="5632298" y="2615704"/>
            <a:ext cx="2425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9D5891-AD7D-3540-AE77-D56B8A94B036}"/>
              </a:ext>
            </a:extLst>
          </p:cNvPr>
          <p:cNvSpPr txBox="1"/>
          <p:nvPr/>
        </p:nvSpPr>
        <p:spPr>
          <a:xfrm>
            <a:off x="5632298" y="3266209"/>
            <a:ext cx="2425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c</a:t>
            </a:r>
          </a:p>
        </p:txBody>
      </p:sp>
    </p:spTree>
    <p:extLst>
      <p:ext uri="{BB962C8B-B14F-4D97-AF65-F5344CB8AC3E}">
        <p14:creationId xmlns:p14="http://schemas.microsoft.com/office/powerpoint/2010/main" val="398856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007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839496"/>
            <a:ext cx="8070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Complete the sentences with words from 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52E880-03C5-5AC1-492D-DA222A2CA3F4}"/>
              </a:ext>
            </a:extLst>
          </p:cNvPr>
          <p:cNvSpPr/>
          <p:nvPr/>
        </p:nvSpPr>
        <p:spPr>
          <a:xfrm>
            <a:off x="401737" y="1400112"/>
            <a:ext cx="80700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_____________________________________, </a:t>
            </a:r>
          </a:p>
          <a:p>
            <a:pPr algn="just"/>
            <a:r>
              <a:rPr lang="en-US" sz="2800" dirty="0">
                <a:cs typeface="Times New Roman" panose="02020603050405020304" pitchFamily="18" charset="0"/>
              </a:rPr>
              <a:t>      don’t hesitate to ask.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2.   Apes are as good at using tools  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      ________________________________________.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3.   We can help gibbons  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      ________________________________________.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4.   ________________________________________ 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      unless they’re fed the right type of food.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F0004-8011-9EE0-87E5-54CA0C30BD43}"/>
              </a:ext>
            </a:extLst>
          </p:cNvPr>
          <p:cNvSpPr txBox="1"/>
          <p:nvPr/>
        </p:nvSpPr>
        <p:spPr>
          <a:xfrm>
            <a:off x="922571" y="1400112"/>
            <a:ext cx="6523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If you have any questions during the tour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F7AAC2-9B82-7855-BBA1-88AC33368387}"/>
              </a:ext>
            </a:extLst>
          </p:cNvPr>
          <p:cNvSpPr txBox="1"/>
          <p:nvPr/>
        </p:nvSpPr>
        <p:spPr>
          <a:xfrm>
            <a:off x="828997" y="2632218"/>
            <a:ext cx="7715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as they’re </a:t>
            </a:r>
            <a:r>
              <a:rPr lang="en-US" sz="2800" dirty="0">
                <a:solidFill>
                  <a:srgbClr val="FF0000"/>
                </a:solidFill>
              </a:rPr>
              <a:t>at learning sign language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491697-6CD8-19B4-86D4-A256B3959E5A}"/>
              </a:ext>
            </a:extLst>
          </p:cNvPr>
          <p:cNvSpPr txBox="1"/>
          <p:nvPr/>
        </p:nvSpPr>
        <p:spPr>
          <a:xfrm>
            <a:off x="910688" y="3464148"/>
            <a:ext cx="7073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if we stop keeping them as pets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5041D-6DD3-0671-DD43-916D736181C7}"/>
              </a:ext>
            </a:extLst>
          </p:cNvPr>
          <p:cNvSpPr txBox="1"/>
          <p:nvPr/>
        </p:nvSpPr>
        <p:spPr>
          <a:xfrm>
            <a:off x="910772" y="3953290"/>
            <a:ext cx="7139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Gibbons can become ill or weak </a:t>
            </a:r>
          </a:p>
        </p:txBody>
      </p:sp>
    </p:spTree>
    <p:extLst>
      <p:ext uri="{BB962C8B-B14F-4D97-AF65-F5344CB8AC3E}">
        <p14:creationId xmlns:p14="http://schemas.microsoft.com/office/powerpoint/2010/main" val="89085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31961" y="863427"/>
            <a:ext cx="6880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Make a presentation about ways to protect the wildlife. 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ILDLIFE CONSERVATION DAY - December 4 - National Day Calen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01" y="2157329"/>
            <a:ext cx="4815395" cy="27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green living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Verbs with prepositions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4064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+mn-lt"/>
                <a:cs typeface="Arial" panose="020B0604020202020204" pitchFamily="34" charset="0"/>
              </a:rPr>
              <a:t>Prepare </a:t>
            </a:r>
            <a:r>
              <a:rPr lang="en-GB" dirty="0">
                <a:latin typeface="+mn-lt"/>
                <a:cs typeface="Arial" panose="020B0604020202020204" pitchFamily="34" charset="0"/>
              </a:rPr>
              <a:t>materials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7" y="61968"/>
            <a:ext cx="4251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99482"/>
            <a:ext cx="749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UTMFacebookK&amp;TBold"/>
              </a:rPr>
              <a:t>WILDLIFE CONSERVATION</a:t>
            </a:r>
            <a:endParaRPr lang="en-US" sz="40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At a rescue </a:t>
            </a:r>
            <a:r>
              <a:rPr lang="en-US" sz="4400" b="1">
                <a:solidFill>
                  <a:srgbClr val="0070C0"/>
                </a:solidFill>
              </a:rPr>
              <a:t>centre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A video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594891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Vocabulary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1: Listen and read.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2: true - false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3: Match each word with its meaning.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4: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50" dirty="0">
                <a:solidFill>
                  <a:schemeClr val="tx1"/>
                </a:solidFill>
              </a:rPr>
              <a:t>GW: making presentations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Wildlife Conservation _ Explained in 3 Minutes #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891" y="819456"/>
            <a:ext cx="6769509" cy="380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65613" y="3277617"/>
            <a:ext cx="57025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an area surrounded by a wall or fence, and used for a particular purpose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78069" y="917355"/>
            <a:ext cx="3923346" cy="1509657"/>
            <a:chOff x="578069" y="917355"/>
            <a:chExt cx="3923346" cy="1509657"/>
          </a:xfrm>
        </p:grpSpPr>
        <p:sp>
          <p:nvSpPr>
            <p:cNvPr id="7" name="Google Shape;1881;p31"/>
            <p:cNvSpPr txBox="1">
              <a:spLocks/>
            </p:cNvSpPr>
            <p:nvPr/>
          </p:nvSpPr>
          <p:spPr>
            <a:xfrm>
              <a:off x="578069" y="917355"/>
              <a:ext cx="3923346" cy="1012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800" b="1" dirty="0">
                  <a:solidFill>
                    <a:schemeClr val="accent2"/>
                  </a:solidFill>
                </a:rPr>
                <a:t>enclosure </a:t>
              </a:r>
              <a:r>
                <a:rPr lang="en-US" sz="4800" b="1" dirty="0" smtClean="0">
                  <a:solidFill>
                    <a:schemeClr val="accent2"/>
                  </a:solidFill>
                </a:rPr>
                <a:t>(n) </a:t>
              </a:r>
              <a:endParaRPr lang="en-US" sz="4800" b="1" dirty="0">
                <a:solidFill>
                  <a:schemeClr val="accent2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175655" y="1780681"/>
              <a:ext cx="2604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/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ɪnˈkləʊʒə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/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" name="Picture 2" descr="Enclosures act hi-res stock photography and images - Alamy">
            <a:extLst>
              <a:ext uri="{FF2B5EF4-FFF2-40B4-BE49-F238E27FC236}">
                <a16:creationId xmlns:a16="http://schemas.microsoft.com/office/drawing/2014/main" id="{E2CDB5D6-9803-D2A3-136C-0C75AFB3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9"/>
          <a:stretch/>
        </p:blipFill>
        <p:spPr bwMode="auto">
          <a:xfrm>
            <a:off x="5234356" y="804408"/>
            <a:ext cx="3655660" cy="24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p3-output-ttsfree(dot)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6694" y="2427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65612" y="3277617"/>
            <a:ext cx="7506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member of the group of animals that includes humans and monkeys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4348" y="454000"/>
            <a:ext cx="6749379" cy="1012037"/>
            <a:chOff x="194348" y="454000"/>
            <a:chExt cx="6749379" cy="1012037"/>
          </a:xfrm>
        </p:grpSpPr>
        <p:sp>
          <p:nvSpPr>
            <p:cNvPr id="7" name="Google Shape;1881;p31"/>
            <p:cNvSpPr txBox="1">
              <a:spLocks/>
            </p:cNvSpPr>
            <p:nvPr/>
          </p:nvSpPr>
          <p:spPr>
            <a:xfrm>
              <a:off x="194348" y="454000"/>
              <a:ext cx="3923346" cy="1012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800" b="1" dirty="0">
                  <a:solidFill>
                    <a:schemeClr val="accent2"/>
                  </a:solidFill>
                </a:rPr>
                <a:t>p</a:t>
              </a:r>
              <a:r>
                <a:rPr lang="en-US" sz="4800" b="1" dirty="0" smtClean="0">
                  <a:solidFill>
                    <a:schemeClr val="accent2"/>
                  </a:solidFill>
                </a:rPr>
                <a:t>rimate (n)  </a:t>
              </a:r>
              <a:endParaRPr lang="en-US" sz="4800" b="1" dirty="0">
                <a:solidFill>
                  <a:schemeClr val="accent2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714753" y="636852"/>
              <a:ext cx="32289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/ˈ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praɪmeɪt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/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2052" name="Picture 4" descr="Pro: Aye-Aye | New England Primate Conservancy">
            <a:extLst>
              <a:ext uri="{FF2B5EF4-FFF2-40B4-BE49-F238E27FC236}">
                <a16:creationId xmlns:a16="http://schemas.microsoft.com/office/drawing/2014/main" id="{3BC90E92-6ED2-926A-FB53-19413F6E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80" y="1466035"/>
            <a:ext cx="5617028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p3-output-ttsfree(dot)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9463" y="673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65613" y="3800131"/>
            <a:ext cx="6404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provide someone with a place to live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78069" y="917355"/>
            <a:ext cx="3923346" cy="1509657"/>
            <a:chOff x="578069" y="917355"/>
            <a:chExt cx="3923346" cy="1509657"/>
          </a:xfrm>
        </p:grpSpPr>
        <p:sp>
          <p:nvSpPr>
            <p:cNvPr id="7" name="Google Shape;1881;p31"/>
            <p:cNvSpPr txBox="1">
              <a:spLocks/>
            </p:cNvSpPr>
            <p:nvPr/>
          </p:nvSpPr>
          <p:spPr>
            <a:xfrm>
              <a:off x="578069" y="917355"/>
              <a:ext cx="3923346" cy="1012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800" b="1" dirty="0">
                  <a:solidFill>
                    <a:schemeClr val="accent2"/>
                  </a:solidFill>
                </a:rPr>
                <a:t>h</a:t>
              </a:r>
              <a:r>
                <a:rPr lang="en-US" sz="4800" b="1" dirty="0" smtClean="0">
                  <a:solidFill>
                    <a:schemeClr val="accent2"/>
                  </a:solidFill>
                </a:rPr>
                <a:t>ouse (v)   </a:t>
              </a:r>
              <a:endParaRPr lang="en-US" sz="4800" b="1" dirty="0">
                <a:solidFill>
                  <a:schemeClr val="accent2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142999" y="1780681"/>
              <a:ext cx="31514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/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haʊz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/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" name="Picture 2" descr="Animal homes isolated on a white backgroundhomes#Animal#isolated#background  | Animals and their homes, Animal house, Animals house preschool">
            <a:extLst>
              <a:ext uri="{FF2B5EF4-FFF2-40B4-BE49-F238E27FC236}">
                <a16:creationId xmlns:a16="http://schemas.microsoft.com/office/drawing/2014/main" id="{B26B5F1B-C3F1-6929-B1AE-129737EDB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"/>
          <a:stretch/>
        </p:blipFill>
        <p:spPr bwMode="auto">
          <a:xfrm>
            <a:off x="5062766" y="960071"/>
            <a:ext cx="2938235" cy="260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p3-output-ttsfree(dot)com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3907" y="2523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65613" y="3800131"/>
            <a:ext cx="6404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at risk of no longer existing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578069" y="917355"/>
            <a:ext cx="3923346" cy="2158888"/>
            <a:chOff x="578069" y="917355"/>
            <a:chExt cx="3923346" cy="2158888"/>
          </a:xfrm>
        </p:grpSpPr>
        <p:sp>
          <p:nvSpPr>
            <p:cNvPr id="7" name="Google Shape;1881;p31"/>
            <p:cNvSpPr txBox="1">
              <a:spLocks/>
            </p:cNvSpPr>
            <p:nvPr/>
          </p:nvSpPr>
          <p:spPr>
            <a:xfrm>
              <a:off x="578069" y="917355"/>
              <a:ext cx="3923346" cy="1012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800" b="1" dirty="0" smtClean="0">
                  <a:solidFill>
                    <a:schemeClr val="accent2"/>
                  </a:solidFill>
                </a:rPr>
                <a:t>endangered (adj) </a:t>
              </a:r>
              <a:endParaRPr lang="en-US" sz="4800" b="1" dirty="0">
                <a:solidFill>
                  <a:schemeClr val="accent2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202265" y="2429912"/>
              <a:ext cx="31514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/ɪnˈdeɪndʒəd/</a:t>
              </a:r>
              <a:endParaRPr lang="en-US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026" name="Picture 2" descr="Teach Kids: Names of Animals That Are Endange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74" y="1086752"/>
            <a:ext cx="4185908" cy="28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p3-output-ttsfree(dot)com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4942" y="3076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6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02359"/>
              </p:ext>
            </p:extLst>
          </p:nvPr>
        </p:nvGraphicFramePr>
        <p:xfrm>
          <a:off x="185737" y="705992"/>
          <a:ext cx="8772525" cy="447192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6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90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93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2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22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enclosure (n)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ɪnˈkləʊʒə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 area surrounded by a fence, used for a particular purpose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mảnh đất đã được rào lại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985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primate (n) 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praɪmeɪt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member of the group of animals that includes humans and monkeys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7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house 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(v)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haʊz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someone with a place to live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61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endangered (adj) 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ɪnˈdeɪndʒəd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 risk of no longer existing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32508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2095</TotalTime>
  <Words>435</Words>
  <PresentationFormat>On-screen Show (16:9)</PresentationFormat>
  <Paragraphs>115</Paragraphs>
  <Slides>17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2024-06-10T07:21:30Z</dcterms:modified>
</cp:coreProperties>
</file>