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333" r:id="rId6"/>
    <p:sldId id="350" r:id="rId7"/>
    <p:sldId id="352" r:id="rId8"/>
    <p:sldId id="356" r:id="rId9"/>
    <p:sldId id="355" r:id="rId10"/>
    <p:sldId id="354" r:id="rId11"/>
    <p:sldId id="357" r:id="rId12"/>
    <p:sldId id="353" r:id="rId13"/>
    <p:sldId id="358" r:id="rId14"/>
    <p:sldId id="351" r:id="rId15"/>
    <p:sldId id="307" r:id="rId16"/>
    <p:sldId id="360" r:id="rId17"/>
    <p:sldId id="361" r:id="rId18"/>
    <p:sldId id="359" r:id="rId19"/>
    <p:sldId id="261" r:id="rId20"/>
    <p:sldId id="363" r:id="rId21"/>
    <p:sldId id="364" r:id="rId22"/>
    <p:sldId id="365" r:id="rId23"/>
    <p:sldId id="366" r:id="rId24"/>
    <p:sldId id="362" r:id="rId25"/>
    <p:sldId id="367" r:id="rId26"/>
    <p:sldId id="368" r:id="rId27"/>
    <p:sldId id="263" r:id="rId28"/>
    <p:sldId id="369" r:id="rId29"/>
    <p:sldId id="370" r:id="rId30"/>
    <p:sldId id="371" r:id="rId31"/>
    <p:sldId id="373" r:id="rId32"/>
    <p:sldId id="349" r:id="rId33"/>
    <p:sldId id="264" r:id="rId34"/>
    <p:sldId id="372" r:id="rId35"/>
    <p:sldId id="335" r:id="rId36"/>
    <p:sldId id="336" r:id="rId37"/>
    <p:sldId id="33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D334A1-3F8A-F4F7-F896-B4BA6DAADBC8}" v="2" dt="2023-07-27T12:49:14.2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9" d="100"/>
          <a:sy n="69" d="100"/>
        </p:scale>
        <p:origin x="100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771ef21e9021d26279b0e387dcb0eb71d986e1a89e1c4156a39de55a63ba1c8::" providerId="AD" clId="Web-{FAD334A1-3F8A-F4F7-F896-B4BA6DAADBC8}"/>
    <pc:docChg chg="modSld">
      <pc:chgData name="Người dùng Khách" userId="S::urn:spo:anon#e771ef21e9021d26279b0e387dcb0eb71d986e1a89e1c4156a39de55a63ba1c8::" providerId="AD" clId="Web-{FAD334A1-3F8A-F4F7-F896-B4BA6DAADBC8}" dt="2023-07-27T12:49:14.263" v="1"/>
      <pc:docMkLst>
        <pc:docMk/>
      </pc:docMkLst>
      <pc:sldChg chg="addSp delSp modSp modMedia addAnim delAnim">
        <pc:chgData name="Người dùng Khách" userId="S::urn:spo:anon#e771ef21e9021d26279b0e387dcb0eb71d986e1a89e1c4156a39de55a63ba1c8::" providerId="AD" clId="Web-{FAD334A1-3F8A-F4F7-F896-B4BA6DAADBC8}" dt="2023-07-27T12:49:14.263" v="1"/>
        <pc:sldMkLst>
          <pc:docMk/>
          <pc:sldMk cId="0" sldId="307"/>
        </pc:sldMkLst>
        <pc:picChg chg="add del mod">
          <ac:chgData name="Người dùng Khách" userId="S::urn:spo:anon#e771ef21e9021d26279b0e387dcb0eb71d986e1a89e1c4156a39de55a63ba1c8::" providerId="AD" clId="Web-{FAD334A1-3F8A-F4F7-F896-B4BA6DAADBC8}" dt="2023-07-27T12:49:14.263" v="1"/>
          <ac:picMkLst>
            <pc:docMk/>
            <pc:sldMk cId="0" sldId="307"/>
            <ac:picMk id="3" creationId="{947BE742-34CD-0163-AD49-0A635F1663D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35"/>
            <a:ext cx="12213590" cy="6865620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6"/>
            <a:ext cx="3408680" cy="3683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b="1" dirty="0">
                <a:solidFill>
                  <a:schemeClr val="bg1"/>
                </a:solidFill>
              </a:rPr>
              <a:t>Unit 8: Festivals around the World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1038512" y="-36475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2.1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slideLayout" Target="../slideLayouts/slideLayout3.xml"/><Relationship Id="rId18" Type="http://schemas.openxmlformats.org/officeDocument/2006/relationships/audio" Target="../media/audio4.wav"/><Relationship Id="rId3" Type="http://schemas.microsoft.com/office/2007/relationships/media" Target="../media/media3.mp3"/><Relationship Id="rId21" Type="http://schemas.openxmlformats.org/officeDocument/2006/relationships/image" Target="../media/image21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audio" Target="../media/audio3.wav"/><Relationship Id="rId2" Type="http://schemas.openxmlformats.org/officeDocument/2006/relationships/audio" Target="../media/media2.mp3"/><Relationship Id="rId16" Type="http://schemas.openxmlformats.org/officeDocument/2006/relationships/audio" Target="../media/audio2.wav"/><Relationship Id="rId20" Type="http://schemas.openxmlformats.org/officeDocument/2006/relationships/audio" Target="../media/audio6.wav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audio" Target="../media/audio1.wav"/><Relationship Id="rId10" Type="http://schemas.openxmlformats.org/officeDocument/2006/relationships/audio" Target="../media/media6.mp3"/><Relationship Id="rId19" Type="http://schemas.openxmlformats.org/officeDocument/2006/relationships/audio" Target="../media/audio5.wav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eduhome.com.vn/DHALesson?idGrade=10&amp;idSubject=1&amp;idSeries=118&amp;idTheme=1067&amp;IdLevel=3&amp;idThemeServer=84" TargetMode="Externa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6806" y="2473607"/>
            <a:ext cx="659674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8: Festivals around the World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2.1: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63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are the people doing?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They are _____________ a birthday.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0827" y="5524848"/>
            <a:ext cx="25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celebrating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52" y="1328633"/>
            <a:ext cx="6286012" cy="4182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are they doing?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They are _____________ gifts.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8767" y="5516236"/>
            <a:ext cx="25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exchanging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815" y="1341764"/>
            <a:ext cx="5859624" cy="39064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4623" y="5206195"/>
            <a:ext cx="9871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It’s 12 o’clock at night (12 </a:t>
            </a:r>
            <a:r>
              <a:rPr lang="en-US" sz="3600" dirty="0" err="1">
                <a:solidFill>
                  <a:schemeClr val="accent2"/>
                </a:solidFill>
                <a:ea typeface="Times New Roman" panose="02020603050405020304" pitchFamily="18" charset="0"/>
              </a:rPr>
              <a:t>a.m</a:t>
            </a:r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). </a:t>
            </a:r>
          </a:p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It’s ___________.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5699596"/>
            <a:ext cx="25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midnight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1381" y="373626"/>
            <a:ext cx="993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time is it?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05"/>
          <a:stretch>
            <a:fillRect/>
          </a:stretch>
        </p:blipFill>
        <p:spPr>
          <a:xfrm>
            <a:off x="4219292" y="1147665"/>
            <a:ext cx="4089363" cy="4058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94623" y="5206195"/>
            <a:ext cx="9871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It’s our family’s ___________ to have a party on New Year’s Eve.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5459" y="5196362"/>
            <a:ext cx="25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tradition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7301" y="1595535"/>
            <a:ext cx="3729084" cy="3244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4438" t="25805" b="-1"/>
          <a:stretch>
            <a:fillRect/>
          </a:stretch>
        </p:blipFill>
        <p:spPr>
          <a:xfrm>
            <a:off x="514679" y="353678"/>
            <a:ext cx="6533538" cy="6063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2966" y="964834"/>
            <a:ext cx="9846068" cy="635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64382" y="1613043"/>
            <a:ext cx="12356382" cy="5223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Some Asian countries, such as Vietnam and South Korea, ___________ 	Lunar New Year.</a:t>
            </a:r>
          </a:p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The boy wanted to stay up until ___________ to see the fireworks, but he 	fell asleep at 11:30 p.m.</a:t>
            </a:r>
            <a:endParaRPr lang="en-US" sz="3200" spc="-100" dirty="0">
              <a:solidFill>
                <a:srgbClr val="002060"/>
              </a:solidFill>
            </a:endParaRPr>
          </a:p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I'm going to send him a card and ___________ him a happy birthday.</a:t>
            </a:r>
            <a:endParaRPr lang="en-US" sz="3200" spc="-100" dirty="0">
              <a:solidFill>
                <a:srgbClr val="002060"/>
              </a:solidFill>
            </a:endParaRPr>
          </a:p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Many European countries share the ___________ of having a big family 	meal on Christmas Day.</a:t>
            </a:r>
            <a:endParaRPr lang="en-US" sz="3200" spc="-100" dirty="0">
              <a:solidFill>
                <a:srgbClr val="002060"/>
              </a:solidFill>
            </a:endParaRPr>
          </a:p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He welcomed me with a warm ________ and introduced me to his friends.</a:t>
            </a:r>
            <a:endParaRPr lang="en-US" sz="3200" spc="-100" dirty="0">
              <a:solidFill>
                <a:srgbClr val="002060"/>
              </a:solidFill>
            </a:endParaRPr>
          </a:p>
          <a:p>
            <a:pPr marL="514350" indent="-288925">
              <a:lnSpc>
                <a:spcPct val="90000"/>
              </a:lnSpc>
              <a:spcBef>
                <a:spcPts val="2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3200" b="0" i="0" spc="-100" dirty="0">
                <a:solidFill>
                  <a:srgbClr val="002060"/>
                </a:solidFill>
                <a:effectLst/>
              </a:rPr>
              <a:t> We share the same birthday, so we often ___________ gifts with each 	other. Last year, I gave him a book and he gave me a board game.</a:t>
            </a:r>
            <a:r>
              <a:rPr lang="en-US" sz="3200" spc="-100" dirty="0">
                <a:solidFill>
                  <a:srgbClr val="002060"/>
                </a:solidFill>
              </a:rPr>
              <a:t> </a:t>
            </a:r>
            <a:br>
              <a:rPr lang="en-US" sz="3200" spc="-100" dirty="0">
                <a:solidFill>
                  <a:srgbClr val="002060"/>
                </a:solidFill>
              </a:rPr>
            </a:br>
            <a:endParaRPr lang="en-US" sz="3200" spc="-1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65817" y="1559301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celebrate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0464" y="2471985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midnight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23280" y="3415491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wish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85954" y="3896664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tradition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77375" y="4823200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greeting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44525" y="5323055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exchange</a:t>
            </a:r>
          </a:p>
        </p:txBody>
      </p:sp>
      <p:pic>
        <p:nvPicPr>
          <p:cNvPr id="2" name="CD2-TRACK 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3766" y="385795"/>
            <a:ext cx="502791" cy="502791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8593455" y="453390"/>
            <a:ext cx="3598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3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145983" y="4578996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27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150599" y="3927835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26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155215" y="3184310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25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136746" y="2482346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7166" y="2283181"/>
            <a:ext cx="1137122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tradition</a:t>
            </a:r>
            <a:r>
              <a:rPr lang="en-US" sz="4000" i="1" dirty="0">
                <a:solidFill>
                  <a:srgbClr val="0070C0"/>
                </a:solidFill>
              </a:rPr>
              <a:t> </a:t>
            </a:r>
            <a:r>
              <a:rPr lang="vi-VN" sz="3200" dirty="0"/>
              <a:t>(</a:t>
            </a:r>
            <a:r>
              <a:rPr lang="en-US" sz="3200" dirty="0"/>
              <a:t>n</a:t>
            </a:r>
            <a:r>
              <a:rPr lang="vi-VN" sz="3200" dirty="0"/>
              <a:t>) /</a:t>
            </a:r>
            <a:r>
              <a:rPr lang="en-US" sz="3200" dirty="0" err="1">
                <a:solidFill>
                  <a:srgbClr val="FF0000"/>
                </a:solidFill>
              </a:rPr>
              <a:t>trəˈdɪʃn</a:t>
            </a:r>
            <a:r>
              <a:rPr lang="vi-VN" sz="3200" dirty="0"/>
              <a:t>/ </a:t>
            </a:r>
            <a:r>
              <a:rPr lang="en-US" sz="3200" dirty="0" err="1"/>
              <a:t>truyền</a:t>
            </a:r>
            <a:r>
              <a:rPr lang="en-US" sz="3200" dirty="0"/>
              <a:t> </a:t>
            </a:r>
            <a:r>
              <a:rPr lang="en-US" sz="3200" dirty="0" err="1"/>
              <a:t>thống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7" name="Rectangle 36">
            <a:hlinkClick r:id="" action="ppaction://noaction">
              <a:snd r:embed="rId16" name="tradition.wav"/>
            </a:hlinkClick>
          </p:cNvPr>
          <p:cNvSpPr>
            <a:spLocks noChangeArrowheads="1"/>
          </p:cNvSpPr>
          <p:nvPr/>
        </p:nvSpPr>
        <p:spPr bwMode="auto">
          <a:xfrm>
            <a:off x="839280" y="2390205"/>
            <a:ext cx="977305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24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159834" y="1877367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2" name="Rectangle 1"/>
          <p:cNvSpPr/>
          <p:nvPr/>
        </p:nvSpPr>
        <p:spPr>
          <a:xfrm>
            <a:off x="687313" y="724942"/>
            <a:ext cx="11100315" cy="645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800" b="1" i="1" dirty="0">
                <a:solidFill>
                  <a:srgbClr val="FF0000"/>
                </a:solidFill>
              </a:rPr>
              <a:t>Click each phrase to hear the sound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7801" y="5079915"/>
            <a:ext cx="1137122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celebrate </a:t>
            </a:r>
            <a:r>
              <a:rPr lang="vi-VN" sz="3200" dirty="0"/>
              <a:t>(</a:t>
            </a:r>
            <a:r>
              <a:rPr lang="en-US" sz="3200" dirty="0"/>
              <a:t>v</a:t>
            </a:r>
            <a:r>
              <a:rPr lang="vi-VN" sz="3200" dirty="0"/>
              <a:t>)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seləbreɪt</a:t>
            </a:r>
            <a:r>
              <a:rPr lang="vi-VN" sz="3200" dirty="0"/>
              <a:t>/ </a:t>
            </a:r>
            <a:r>
              <a:rPr lang="en-US" sz="3200" dirty="0" err="1">
                <a:cs typeface="Calibri" panose="020F0502020204030204" charset="0"/>
              </a:rPr>
              <a:t>ăn</a:t>
            </a:r>
            <a:r>
              <a:rPr lang="en-US" sz="3200" dirty="0">
                <a:cs typeface="Calibri" panose="020F0502020204030204" charset="0"/>
              </a:rPr>
              <a:t> </a:t>
            </a:r>
            <a:r>
              <a:rPr lang="en-US" sz="3200" dirty="0" err="1">
                <a:cs typeface="Calibri" panose="020F0502020204030204" charset="0"/>
              </a:rPr>
              <a:t>mừng</a:t>
            </a:r>
            <a:r>
              <a:rPr lang="en-US" sz="3200" dirty="0">
                <a:cs typeface="Calibri" panose="020F0502020204030204" charset="0"/>
              </a:rPr>
              <a:t>, </a:t>
            </a:r>
            <a:r>
              <a:rPr lang="en-US" sz="3200" dirty="0" err="1">
                <a:cs typeface="Calibri" panose="020F0502020204030204" charset="0"/>
              </a:rPr>
              <a:t>làm</a:t>
            </a:r>
            <a:r>
              <a:rPr lang="en-US" sz="3200" dirty="0">
                <a:cs typeface="Calibri" panose="020F0502020204030204" charset="0"/>
              </a:rPr>
              <a:t> </a:t>
            </a:r>
            <a:r>
              <a:rPr lang="en-US" sz="3200" dirty="0" err="1">
                <a:cs typeface="Calibri" panose="020F0502020204030204" charset="0"/>
              </a:rPr>
              <a:t>lễ</a:t>
            </a:r>
            <a:r>
              <a:rPr lang="en-US" sz="3200" dirty="0">
                <a:cs typeface="Calibri" panose="020F0502020204030204" charset="0"/>
              </a:rPr>
              <a:t> </a:t>
            </a:r>
            <a:r>
              <a:rPr lang="en-US" sz="3200" dirty="0" err="1">
                <a:cs typeface="Calibri" panose="020F0502020204030204" charset="0"/>
              </a:rPr>
              <a:t>kỷ</a:t>
            </a:r>
            <a:r>
              <a:rPr lang="en-US" sz="3200" dirty="0">
                <a:cs typeface="Calibri" panose="020F0502020204030204" charset="0"/>
              </a:rPr>
              <a:t> </a:t>
            </a:r>
            <a:r>
              <a:rPr lang="en-US" sz="3200" dirty="0" err="1">
                <a:cs typeface="Calibri" panose="020F0502020204030204" charset="0"/>
              </a:rPr>
              <a:t>niệm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7135" y="4347309"/>
            <a:ext cx="1137122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greeting</a:t>
            </a:r>
            <a:r>
              <a:rPr lang="en-US" sz="4000" i="1" dirty="0">
                <a:solidFill>
                  <a:srgbClr val="0070C0"/>
                </a:solidFill>
              </a:rPr>
              <a:t> </a:t>
            </a:r>
            <a:r>
              <a:rPr lang="vi-VN" sz="3200" dirty="0"/>
              <a:t>(</a:t>
            </a:r>
            <a:r>
              <a:rPr lang="en-US" sz="3200" dirty="0"/>
              <a:t>n</a:t>
            </a:r>
            <a:r>
              <a:rPr lang="vi-VN" sz="3200" dirty="0"/>
              <a:t>)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griːtɪŋ</a:t>
            </a:r>
            <a:r>
              <a:rPr lang="vi-VN" sz="3200" dirty="0"/>
              <a:t>/ </a:t>
            </a:r>
            <a:r>
              <a:rPr lang="en-US" sz="3200" dirty="0" err="1">
                <a:cs typeface="Calibri" panose="020F0502020204030204" charset="0"/>
              </a:rPr>
              <a:t>lời</a:t>
            </a:r>
            <a:r>
              <a:rPr lang="en-US" sz="3200" dirty="0">
                <a:cs typeface="Calibri" panose="020F0502020204030204" charset="0"/>
              </a:rPr>
              <a:t> </a:t>
            </a:r>
            <a:r>
              <a:rPr lang="en-US" sz="3200" dirty="0" err="1">
                <a:cs typeface="Calibri" panose="020F0502020204030204" charset="0"/>
              </a:rPr>
              <a:t>chào</a:t>
            </a:r>
            <a:r>
              <a:rPr lang="en-US" sz="3200" dirty="0">
                <a:cs typeface="Calibri" panose="020F0502020204030204" charset="0"/>
              </a:rPr>
              <a:t> </a:t>
            </a:r>
            <a:r>
              <a:rPr lang="en-US" sz="3200" dirty="0" err="1">
                <a:cs typeface="Calibri" panose="020F0502020204030204" charset="0"/>
              </a:rPr>
              <a:t>hỏi</a:t>
            </a:r>
            <a:endParaRPr lang="en-US" sz="3200" i="1" dirty="0">
              <a:solidFill>
                <a:srgbClr val="0070C0"/>
              </a:solidFill>
              <a:cs typeface="Calibri" panose="020F05020202040302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136" y="3685933"/>
            <a:ext cx="1137122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wish </a:t>
            </a:r>
            <a:r>
              <a:rPr lang="en-US" sz="3200" dirty="0"/>
              <a:t>(v) /</a:t>
            </a:r>
            <a:r>
              <a:rPr lang="en-US" sz="3200" dirty="0" err="1">
                <a:solidFill>
                  <a:srgbClr val="FF0000"/>
                </a:solidFill>
              </a:rPr>
              <a:t>wɪʃ</a:t>
            </a:r>
            <a:r>
              <a:rPr lang="en-US" sz="3200" dirty="0"/>
              <a:t>/ </a:t>
            </a:r>
            <a:r>
              <a:rPr lang="en-US" sz="3200" dirty="0" err="1"/>
              <a:t>chúc</a:t>
            </a:r>
            <a:r>
              <a:rPr lang="en-US" sz="3200" dirty="0"/>
              <a:t>, </a:t>
            </a:r>
            <a:r>
              <a:rPr lang="en-US" sz="3200" dirty="0" err="1"/>
              <a:t>mong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0061" y="2966908"/>
            <a:ext cx="11371227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midnight</a:t>
            </a:r>
            <a:r>
              <a:rPr lang="en-US" sz="4000" i="1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(n) 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mɪdnaɪt</a:t>
            </a:r>
            <a:r>
              <a:rPr lang="en-US" sz="3200" dirty="0"/>
              <a:t>/ </a:t>
            </a:r>
            <a:r>
              <a:rPr lang="en-US" sz="3200" dirty="0" err="1"/>
              <a:t>nửa</a:t>
            </a:r>
            <a:r>
              <a:rPr lang="en-US" sz="3200" dirty="0"/>
              <a:t> </a:t>
            </a:r>
            <a:r>
              <a:rPr lang="en-US" sz="3200" dirty="0" err="1"/>
              <a:t>đêm</a:t>
            </a:r>
            <a:endParaRPr lang="en-US" sz="3200" dirty="0">
              <a:cs typeface="Calibri" panose="020F05020202040302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505" y="1558025"/>
            <a:ext cx="11362534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i="1" dirty="0">
                <a:solidFill>
                  <a:srgbClr val="0070C0"/>
                </a:solidFill>
              </a:rPr>
              <a:t>	exchange</a:t>
            </a:r>
            <a:r>
              <a:rPr lang="en-US" sz="3200" i="1" dirty="0">
                <a:solidFill>
                  <a:srgbClr val="0070C0"/>
                </a:solidFill>
              </a:rPr>
              <a:t> </a:t>
            </a:r>
            <a:r>
              <a:rPr lang="en-US" sz="3200" dirty="0"/>
              <a:t>(v) /</a:t>
            </a:r>
            <a:r>
              <a:rPr lang="en-US" sz="3200" dirty="0" err="1">
                <a:solidFill>
                  <a:srgbClr val="FF0000"/>
                </a:solidFill>
              </a:rPr>
              <a:t>ɪksˈtʃeɪndʒ</a:t>
            </a:r>
            <a:r>
              <a:rPr lang="en-US" sz="3200" dirty="0"/>
              <a:t>/ </a:t>
            </a:r>
            <a:r>
              <a:rPr lang="en-US" sz="3200" dirty="0" err="1"/>
              <a:t>trao</a:t>
            </a:r>
            <a:r>
              <a:rPr lang="en-US" sz="3200" dirty="0"/>
              <a:t> </a:t>
            </a:r>
            <a:r>
              <a:rPr lang="en-US" sz="3200" dirty="0" err="1"/>
              <a:t>đổi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5" name="Rectangle 36">
            <a:hlinkClick r:id="" action="ppaction://noaction">
              <a:snd r:embed="rId15" name="exchange.wav"/>
            </a:hlinkClick>
          </p:cNvPr>
          <p:cNvSpPr>
            <a:spLocks noChangeArrowheads="1"/>
          </p:cNvSpPr>
          <p:nvPr/>
        </p:nvSpPr>
        <p:spPr bwMode="auto">
          <a:xfrm>
            <a:off x="744631" y="1718452"/>
            <a:ext cx="892783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18" name="Rectangle 36">
            <a:hlinkClick r:id="" action="ppaction://noaction">
              <a:snd r:embed="rId17" name="midnight.wav"/>
            </a:hlinkClick>
          </p:cNvPr>
          <p:cNvSpPr>
            <a:spLocks noChangeArrowheads="1"/>
          </p:cNvSpPr>
          <p:nvPr/>
        </p:nvSpPr>
        <p:spPr bwMode="auto">
          <a:xfrm>
            <a:off x="781528" y="3083223"/>
            <a:ext cx="887347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20" name="Rectangle 36">
            <a:hlinkClick r:id="" action="ppaction://noaction">
              <a:snd r:embed="rId18" name="wish.wav"/>
            </a:hlinkClick>
          </p:cNvPr>
          <p:cNvSpPr>
            <a:spLocks noChangeArrowheads="1"/>
          </p:cNvSpPr>
          <p:nvPr/>
        </p:nvSpPr>
        <p:spPr bwMode="auto">
          <a:xfrm>
            <a:off x="847303" y="3822766"/>
            <a:ext cx="790111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21" name="Rectangle 36">
            <a:hlinkClick r:id="" action="ppaction://noaction">
              <a:snd r:embed="rId19" name="greeting.wav"/>
            </a:hlinkClick>
          </p:cNvPr>
          <p:cNvSpPr>
            <a:spLocks noChangeArrowheads="1"/>
          </p:cNvSpPr>
          <p:nvPr/>
        </p:nvSpPr>
        <p:spPr bwMode="auto">
          <a:xfrm>
            <a:off x="818427" y="4438779"/>
            <a:ext cx="901631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sp>
        <p:nvSpPr>
          <p:cNvPr id="29" name="AutoShape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122893" y="5294811"/>
            <a:ext cx="216383" cy="211465"/>
          </a:xfrm>
          <a:prstGeom prst="actionButtonBlank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sym typeface="Webdings" panose="05030102010509060703" pitchFamily="18" charset="2"/>
              </a:rPr>
              <a:t></a:t>
            </a:r>
          </a:p>
        </p:txBody>
      </p:sp>
      <p:sp>
        <p:nvSpPr>
          <p:cNvPr id="22" name="Rectangle 36">
            <a:hlinkClick r:id="" action="ppaction://noaction">
              <a:snd r:embed="rId20" name="celebrate.wav"/>
            </a:hlinkClick>
          </p:cNvPr>
          <p:cNvSpPr>
            <a:spLocks noChangeArrowheads="1"/>
          </p:cNvSpPr>
          <p:nvPr/>
        </p:nvSpPr>
        <p:spPr bwMode="auto">
          <a:xfrm>
            <a:off x="826448" y="5207192"/>
            <a:ext cx="1189762" cy="4616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>
                    <a:alpha val="70195"/>
                  </a:schemeClr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vi-VN" sz="2400"/>
          </a:p>
        </p:txBody>
      </p:sp>
      <p:pic>
        <p:nvPicPr>
          <p:cNvPr id="6" name="exchan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68490" y="1639560"/>
            <a:ext cx="609600" cy="609600"/>
          </a:xfrm>
          <a:prstGeom prst="rect">
            <a:avLst/>
          </a:prstGeom>
        </p:spPr>
      </p:pic>
      <p:pic>
        <p:nvPicPr>
          <p:cNvPr id="7" name="traditi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68490" y="2349838"/>
            <a:ext cx="609600" cy="609600"/>
          </a:xfrm>
          <a:prstGeom prst="rect">
            <a:avLst/>
          </a:prstGeom>
        </p:spPr>
      </p:pic>
      <p:pic>
        <p:nvPicPr>
          <p:cNvPr id="8" name="midnigh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82513" y="3053982"/>
            <a:ext cx="609600" cy="609600"/>
          </a:xfrm>
          <a:prstGeom prst="rect">
            <a:avLst/>
          </a:prstGeom>
        </p:spPr>
      </p:pic>
      <p:pic>
        <p:nvPicPr>
          <p:cNvPr id="16" name="wish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64264" y="3788125"/>
            <a:ext cx="609600" cy="609600"/>
          </a:xfrm>
          <a:prstGeom prst="rect">
            <a:avLst/>
          </a:prstGeom>
        </p:spPr>
      </p:pic>
      <p:pic>
        <p:nvPicPr>
          <p:cNvPr id="19" name="greeting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64264" y="4480958"/>
            <a:ext cx="609600" cy="609600"/>
          </a:xfrm>
          <a:prstGeom prst="rect">
            <a:avLst/>
          </a:prstGeom>
        </p:spPr>
      </p:pic>
      <p:pic>
        <p:nvPicPr>
          <p:cNvPr id="23" name="celebrate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364264" y="511811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exch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radi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mid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w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gree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celeb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8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9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7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39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0" grpId="0"/>
      <p:bldP spid="11" grpId="0"/>
      <p:bldP spid="12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27326" t="3999" r="598" b="1226"/>
          <a:stretch>
            <a:fillRect/>
          </a:stretch>
        </p:blipFill>
        <p:spPr>
          <a:xfrm>
            <a:off x="4294835" y="51372"/>
            <a:ext cx="7910634" cy="6774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79" y="1221962"/>
            <a:ext cx="4239666" cy="427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754" t="3999" r="81460" b="32011"/>
          <a:stretch>
            <a:fillRect/>
          </a:stretch>
        </p:blipFill>
        <p:spPr>
          <a:xfrm>
            <a:off x="1065553" y="1652029"/>
            <a:ext cx="2031352" cy="47594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582" y="354114"/>
            <a:ext cx="2052734" cy="83099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WB, page 46</a:t>
            </a:r>
          </a:p>
        </p:txBody>
      </p:sp>
      <p:sp>
        <p:nvSpPr>
          <p:cNvPr id="9" name="Oval 8"/>
          <p:cNvSpPr/>
          <p:nvPr/>
        </p:nvSpPr>
        <p:spPr>
          <a:xfrm>
            <a:off x="6268032" y="493159"/>
            <a:ext cx="4756139" cy="64727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0" name="Oval 9"/>
          <p:cNvSpPr/>
          <p:nvPr/>
        </p:nvSpPr>
        <p:spPr>
          <a:xfrm rot="2495138">
            <a:off x="9144153" y="2942471"/>
            <a:ext cx="2865711" cy="5847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1" name="Oval 10"/>
          <p:cNvSpPr/>
          <p:nvPr/>
        </p:nvSpPr>
        <p:spPr>
          <a:xfrm>
            <a:off x="6268032" y="4414811"/>
            <a:ext cx="4221883" cy="5887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" name="Oval 11"/>
          <p:cNvSpPr/>
          <p:nvPr/>
        </p:nvSpPr>
        <p:spPr>
          <a:xfrm>
            <a:off x="5824532" y="6159701"/>
            <a:ext cx="4756139" cy="5887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 rot="5400000">
            <a:off x="5279604" y="2043021"/>
            <a:ext cx="3688426" cy="5887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160" t="13421" r="85405" b="40995"/>
          <a:stretch>
            <a:fillRect/>
          </a:stretch>
        </p:blipFill>
        <p:spPr>
          <a:xfrm>
            <a:off x="1387357" y="1918258"/>
            <a:ext cx="1477249" cy="4202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elebr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dn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di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chan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582" y="354114"/>
            <a:ext cx="2052734" cy="830997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sz="2400" dirty="0">
                <a:solidFill>
                  <a:schemeClr val="bg1"/>
                </a:solidFill>
              </a:rPr>
              <a:t>WB, page 46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07458" y="639097"/>
            <a:ext cx="10729758" cy="5763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/>
            <a:r>
              <a:rPr lang="en-US" sz="3200" b="1" i="0" dirty="0">
                <a:solidFill>
                  <a:srgbClr val="242021"/>
                </a:solidFill>
                <a:effectLst/>
              </a:rPr>
              <a:t>Fill in the blanks with the words from the box:</a:t>
            </a:r>
            <a:br>
              <a:rPr lang="en-US" sz="3200" b="1" i="0" dirty="0">
                <a:solidFill>
                  <a:srgbClr val="242021"/>
                </a:solidFill>
                <a:effectLst/>
              </a:rPr>
            </a:br>
            <a:endParaRPr lang="en-US" sz="3100" b="1" i="0" dirty="0">
              <a:solidFill>
                <a:srgbClr val="242021"/>
              </a:solidFill>
              <a:effectLst/>
            </a:endParaRPr>
          </a:p>
          <a:p>
            <a:pPr marL="278130" indent="-27813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"Hello, how are you?" is a __________ we use every day.</a:t>
            </a:r>
          </a:p>
          <a:p>
            <a:pPr marL="278130" indent="-27813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When the clock shows __________, the new year will begin.</a:t>
            </a:r>
          </a:p>
          <a:p>
            <a:pPr marL="278130" indent="-27813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You should make a __________ before you blow out the candles.</a:t>
            </a:r>
          </a:p>
          <a:p>
            <a:pPr marL="278130" indent="-27813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I will __________ my birthday by having a party.</a:t>
            </a:r>
          </a:p>
          <a:p>
            <a:pPr marL="278130" indent="-27813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We always __________ lucky money with our family on </a:t>
            </a:r>
            <a:br>
              <a:rPr lang="en-US" sz="3100" b="0" i="0" dirty="0">
                <a:solidFill>
                  <a:srgbClr val="242021"/>
                </a:solidFill>
                <a:effectLst/>
              </a:rPr>
            </a:br>
            <a:r>
              <a:rPr lang="en-US" sz="3100" b="0" i="0" dirty="0">
                <a:solidFill>
                  <a:srgbClr val="242021"/>
                </a:solidFill>
                <a:effectLst/>
              </a:rPr>
              <a:t>New Year's Eve.</a:t>
            </a:r>
          </a:p>
          <a:p>
            <a:pPr marL="278130" indent="-278130"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n-US" sz="3100" b="0" i="0" dirty="0">
                <a:solidFill>
                  <a:srgbClr val="242021"/>
                </a:solidFill>
                <a:effectLst/>
              </a:rPr>
              <a:t> Wearing </a:t>
            </a:r>
            <a:r>
              <a:rPr lang="en-US" sz="3100" b="0" i="1" dirty="0" err="1">
                <a:solidFill>
                  <a:srgbClr val="242021"/>
                </a:solidFill>
                <a:effectLst/>
              </a:rPr>
              <a:t>áo</a:t>
            </a:r>
            <a:r>
              <a:rPr lang="en-US" sz="3100" b="0" i="1" dirty="0">
                <a:solidFill>
                  <a:srgbClr val="242021"/>
                </a:solidFill>
                <a:effectLst/>
              </a:rPr>
              <a:t> </a:t>
            </a:r>
            <a:r>
              <a:rPr lang="en-US" sz="3100" b="0" i="1" dirty="0" err="1">
                <a:solidFill>
                  <a:srgbClr val="242021"/>
                </a:solidFill>
                <a:effectLst/>
              </a:rPr>
              <a:t>dài</a:t>
            </a:r>
            <a:r>
              <a:rPr lang="en-US" sz="3100" b="0" i="1" dirty="0">
                <a:solidFill>
                  <a:srgbClr val="242021"/>
                </a:solidFill>
                <a:effectLst/>
              </a:rPr>
              <a:t> </a:t>
            </a:r>
            <a:r>
              <a:rPr lang="en-US" sz="3100" b="0" i="0" dirty="0">
                <a:solidFill>
                  <a:srgbClr val="242021"/>
                </a:solidFill>
                <a:effectLst/>
              </a:rPr>
              <a:t>is an important Vietnamese __________.</a:t>
            </a:r>
            <a:r>
              <a:rPr lang="en-US" sz="3100" dirty="0"/>
              <a:t> </a:t>
            </a:r>
            <a:endParaRPr lang="en-US" sz="3100" spc="-1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754" t="3999" r="81460" b="32011"/>
          <a:stretch>
            <a:fillRect/>
          </a:stretch>
        </p:blipFill>
        <p:spPr>
          <a:xfrm>
            <a:off x="93934" y="1446549"/>
            <a:ext cx="1796511" cy="47594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4160" t="13421" r="85405" b="40995"/>
          <a:stretch>
            <a:fillRect/>
          </a:stretch>
        </p:blipFill>
        <p:spPr>
          <a:xfrm>
            <a:off x="276845" y="1882655"/>
            <a:ext cx="1377857" cy="39197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18495" y="1644897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greeting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15063" y="2292179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midnight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7109" y="2918901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wish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17757" y="4018236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celebrate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82019" y="4623389"/>
            <a:ext cx="2579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exchange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31915" y="5732308"/>
            <a:ext cx="1627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tradition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570" y="780048"/>
            <a:ext cx="6852267" cy="7772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385" y="389068"/>
            <a:ext cx="10012493" cy="531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3461" y="2319970"/>
            <a:ext cx="9025079" cy="23413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1935" y="309245"/>
            <a:ext cx="9168130" cy="6111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56243" y="614338"/>
            <a:ext cx="323606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LISTENING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sp>
        <p:nvSpPr>
          <p:cNvPr id="3" name="Round Diagonal Corner Rectangle 10"/>
          <p:cNvSpPr/>
          <p:nvPr/>
        </p:nvSpPr>
        <p:spPr>
          <a:xfrm>
            <a:off x="3062586" y="4916619"/>
            <a:ext cx="2378633" cy="539496"/>
          </a:xfrm>
          <a:prstGeom prst="round2Diag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33" y="1559345"/>
            <a:ext cx="1920785" cy="570039"/>
          </a:xfrm>
          <a:prstGeom prst="rect">
            <a:avLst/>
          </a:prstGeom>
        </p:spPr>
      </p:pic>
      <p:sp>
        <p:nvSpPr>
          <p:cNvPr id="5" name="Round Diagonal Corner Rectangle 10"/>
          <p:cNvSpPr/>
          <p:nvPr/>
        </p:nvSpPr>
        <p:spPr>
          <a:xfrm>
            <a:off x="3498146" y="5836181"/>
            <a:ext cx="2378633" cy="539496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Wrap-up</a:t>
            </a:r>
          </a:p>
        </p:txBody>
      </p:sp>
      <p:sp>
        <p:nvSpPr>
          <p:cNvPr id="6" name="Round Diagonal Corner Rectangle 10"/>
          <p:cNvSpPr/>
          <p:nvPr/>
        </p:nvSpPr>
        <p:spPr>
          <a:xfrm>
            <a:off x="1670851" y="2315238"/>
            <a:ext cx="2409536" cy="539496"/>
          </a:xfrm>
          <a:prstGeom prst="round2Diag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Vocabulary</a:t>
            </a:r>
          </a:p>
        </p:txBody>
      </p:sp>
      <p:sp>
        <p:nvSpPr>
          <p:cNvPr id="7" name="Round Diagonal Corner Rectangle 10"/>
          <p:cNvSpPr/>
          <p:nvPr/>
        </p:nvSpPr>
        <p:spPr>
          <a:xfrm>
            <a:off x="2059725" y="3159251"/>
            <a:ext cx="2378633" cy="539496"/>
          </a:xfrm>
          <a:prstGeom prst="round2Diag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Listening</a:t>
            </a:r>
          </a:p>
        </p:txBody>
      </p:sp>
      <p:sp>
        <p:nvSpPr>
          <p:cNvPr id="8" name="Round Diagonal Corner Rectangle 10"/>
          <p:cNvSpPr/>
          <p:nvPr/>
        </p:nvSpPr>
        <p:spPr>
          <a:xfrm>
            <a:off x="2429085" y="4037935"/>
            <a:ext cx="2378633" cy="539496"/>
          </a:xfrm>
          <a:prstGeom prst="round2Diag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Practice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587" y="490818"/>
            <a:ext cx="4201181" cy="5876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fruit can you see in the picture?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grapes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378" y="1146761"/>
            <a:ext cx="6491245" cy="43874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582" y="354114"/>
            <a:ext cx="1750057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Pre-listening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 in the picture?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coal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31" y="1604865"/>
            <a:ext cx="5439747" cy="36264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 in the picture?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coins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173" y="1455574"/>
            <a:ext cx="6013580" cy="40090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 in the picture?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bread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257" y="1660849"/>
            <a:ext cx="6291082" cy="3037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3" y="981858"/>
            <a:ext cx="3293181" cy="961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192" y="893016"/>
            <a:ext cx="8038631" cy="4704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8299" y="1437724"/>
            <a:ext cx="5471588" cy="5215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6613" y="2937177"/>
            <a:ext cx="10310390" cy="96398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 rot="16200000">
            <a:off x="6441018" y="3084195"/>
            <a:ext cx="816081" cy="8259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-19665" y="363795"/>
            <a:ext cx="2153265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While-listening</a:t>
            </a:r>
          </a:p>
        </p:txBody>
      </p:sp>
      <p:pic>
        <p:nvPicPr>
          <p:cNvPr id="2" name="CD2-TRACK 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26296" y="1471378"/>
            <a:ext cx="488387" cy="488387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8637905" y="2067560"/>
            <a:ext cx="3554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440" y="563104"/>
            <a:ext cx="11933120" cy="533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84525" y="1284889"/>
            <a:ext cx="1590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twelve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9583" y="3105834"/>
            <a:ext cx="1213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right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6330" y="4392826"/>
            <a:ext cx="1498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bread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40660" y="5120995"/>
            <a:ext cx="2122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happiness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CD2-TRACK 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9617" y="668141"/>
            <a:ext cx="490807" cy="490807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8463915" y="728980"/>
            <a:ext cx="3598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Click on the icon to hear the sound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00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rcRect l="3035" t="14792" b="2945"/>
          <a:stretch>
            <a:fillRect/>
          </a:stretch>
        </p:blipFill>
        <p:spPr>
          <a:xfrm>
            <a:off x="491612" y="1913257"/>
            <a:ext cx="11570948" cy="4391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2632" y="1886273"/>
            <a:ext cx="1204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12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2623" y="3691114"/>
            <a:ext cx="1213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right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0934" y="4997966"/>
            <a:ext cx="1498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bread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47104" y="5726487"/>
            <a:ext cx="2122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happiness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1" y="808347"/>
            <a:ext cx="11965899" cy="10134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9665" y="314635"/>
            <a:ext cx="2153265" cy="461665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Post-listening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1770" y="305052"/>
            <a:ext cx="9228460" cy="61523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878" y="660404"/>
            <a:ext cx="9956242" cy="5006246"/>
          </a:xfrm>
          <a:prstGeom prst="rect">
            <a:avLst/>
          </a:prstGeom>
        </p:spPr>
      </p:pic>
      <p:pic>
        <p:nvPicPr>
          <p:cNvPr id="2" name="CD2-TRACK 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8976" y="4437910"/>
            <a:ext cx="633819" cy="633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732949"/>
            <a:ext cx="5957319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/>
            <a:r>
              <a:rPr lang="en-US" sz="2500" b="1" i="1" dirty="0">
                <a:solidFill>
                  <a:srgbClr val="002060"/>
                </a:solidFill>
                <a:effectLst/>
                <a:latin typeface="MyriadPro-It"/>
              </a:rPr>
              <a:t>Emily</a:t>
            </a:r>
            <a:r>
              <a:rPr lang="en-US" sz="2500" b="0" i="1" dirty="0">
                <a:solidFill>
                  <a:srgbClr val="0070C0"/>
                </a:solidFill>
                <a:effectLst/>
                <a:latin typeface="MyriadPro-It"/>
              </a:rPr>
              <a:t>: Thanks for inviting me tonight!</a:t>
            </a:r>
          </a:p>
          <a:p>
            <a:pPr marL="225425"/>
            <a:r>
              <a:rPr lang="en-US" sz="2500" b="1" i="1" dirty="0">
                <a:solidFill>
                  <a:schemeClr val="accent6">
                    <a:lumMod val="50000"/>
                  </a:schemeClr>
                </a:solidFill>
                <a:effectLst/>
                <a:latin typeface="MyriadPro-It"/>
              </a:rPr>
              <a:t>Andy</a:t>
            </a:r>
            <a:r>
              <a:rPr lang="en-US" sz="2500" b="0" i="1" dirty="0">
                <a:solidFill>
                  <a:srgbClr val="0070C0"/>
                </a:solidFill>
                <a:effectLst/>
                <a:latin typeface="MyriadPro-It"/>
              </a:rPr>
              <a:t>: You're welcome. Do you like our </a:t>
            </a:r>
          </a:p>
          <a:p>
            <a:pPr marL="225425"/>
            <a:r>
              <a:rPr lang="en-US" sz="2500" i="1" dirty="0">
                <a:solidFill>
                  <a:srgbClr val="0070C0"/>
                </a:solidFill>
                <a:latin typeface="MyriadPro-It"/>
              </a:rPr>
              <a:t>	</a:t>
            </a:r>
            <a:r>
              <a:rPr lang="en-US" sz="2500" b="0" i="1" dirty="0">
                <a:solidFill>
                  <a:srgbClr val="0070C0"/>
                </a:solidFill>
                <a:effectLst/>
                <a:latin typeface="MyriadPro-It"/>
              </a:rPr>
              <a:t>Spanish way of celebrating?</a:t>
            </a:r>
            <a:r>
              <a:rPr lang="en-US" sz="2500" dirty="0">
                <a:solidFill>
                  <a:srgbClr val="0070C0"/>
                </a:solidFill>
              </a:rPr>
              <a:t> </a:t>
            </a:r>
          </a:p>
          <a:p>
            <a:pPr marL="225425"/>
            <a:r>
              <a:rPr lang="en-US" sz="2500" b="1" i="1" dirty="0">
                <a:solidFill>
                  <a:srgbClr val="002060"/>
                </a:solidFill>
                <a:effectLst/>
                <a:latin typeface="MyriadPro-It"/>
              </a:rPr>
              <a:t>Emily</a:t>
            </a:r>
            <a:r>
              <a:rPr lang="en-US" sz="2500" b="0" i="1" dirty="0">
                <a:solidFill>
                  <a:srgbClr val="0070C0"/>
                </a:solidFill>
                <a:effectLst/>
                <a:latin typeface="MyriadPro-It"/>
              </a:rPr>
              <a:t>: I love it! It's different from how</a:t>
            </a:r>
          </a:p>
          <a:p>
            <a:pPr marL="225425"/>
            <a:r>
              <a:rPr lang="en-US" sz="2500" i="1" dirty="0">
                <a:solidFill>
                  <a:srgbClr val="0070C0"/>
                </a:solidFill>
                <a:latin typeface="MyriadPro-It"/>
              </a:rPr>
              <a:t>	</a:t>
            </a:r>
            <a:r>
              <a:rPr lang="en-US" sz="2500" b="0" i="1" dirty="0">
                <a:solidFill>
                  <a:srgbClr val="0070C0"/>
                </a:solidFill>
                <a:effectLst/>
                <a:latin typeface="MyriadPro-It"/>
              </a:rPr>
              <a:t>we celebrate in Scotland.</a:t>
            </a:r>
          </a:p>
          <a:p>
            <a:pPr marL="225425"/>
            <a:r>
              <a:rPr lang="en-US" sz="2500" b="1" i="1" dirty="0">
                <a:solidFill>
                  <a:schemeClr val="accent6">
                    <a:lumMod val="50000"/>
                  </a:schemeClr>
                </a:solidFill>
                <a:effectLst/>
                <a:latin typeface="MyriadPro-It"/>
              </a:rPr>
              <a:t>Andy</a:t>
            </a:r>
            <a:r>
              <a:rPr lang="en-US" sz="2500" b="0" i="1" dirty="0">
                <a:solidFill>
                  <a:srgbClr val="0070C0"/>
                </a:solidFill>
                <a:effectLst/>
                <a:latin typeface="MyriadPro-It"/>
              </a:rPr>
              <a:t>: Now, here are your grapes.</a:t>
            </a:r>
          </a:p>
          <a:p>
            <a:pPr marL="225425"/>
            <a:r>
              <a:rPr lang="en-US" sz="2500" b="1" i="1" dirty="0">
                <a:solidFill>
                  <a:srgbClr val="002060"/>
                </a:solidFill>
                <a:effectLst/>
                <a:latin typeface="MyriadPro-It"/>
              </a:rPr>
              <a:t>Emily</a:t>
            </a:r>
            <a:r>
              <a:rPr lang="en-US" sz="2500" b="0" i="1" dirty="0">
                <a:solidFill>
                  <a:srgbClr val="0070C0"/>
                </a:solidFill>
                <a:effectLst/>
                <a:latin typeface="MyriadPro-It"/>
              </a:rPr>
              <a:t>: Grapes?</a:t>
            </a:r>
          </a:p>
          <a:p>
            <a:pPr marL="225425"/>
            <a:r>
              <a:rPr lang="en-US" sz="2500" b="1" i="1" dirty="0">
                <a:solidFill>
                  <a:schemeClr val="accent6">
                    <a:lumMod val="50000"/>
                  </a:schemeClr>
                </a:solidFill>
                <a:effectLst/>
                <a:latin typeface="MyriadPro-It"/>
              </a:rPr>
              <a:t>Andy</a:t>
            </a:r>
            <a:r>
              <a:rPr lang="en-US" sz="2500" b="0" i="1" dirty="0">
                <a:solidFill>
                  <a:srgbClr val="0070C0"/>
                </a:solidFill>
                <a:effectLst/>
                <a:latin typeface="MyriadPro-It"/>
              </a:rPr>
              <a:t>: Yes, it's a tradition here. You have</a:t>
            </a:r>
            <a:endParaRPr lang="en-US" sz="2500" i="1" dirty="0">
              <a:solidFill>
                <a:srgbClr val="0070C0"/>
              </a:solidFill>
              <a:latin typeface="MyriadPro-It"/>
            </a:endParaRPr>
          </a:p>
          <a:p>
            <a:pPr marL="225425"/>
            <a:r>
              <a:rPr lang="en-US" sz="2500" b="0" i="1" dirty="0">
                <a:solidFill>
                  <a:srgbClr val="0070C0"/>
                </a:solidFill>
                <a:effectLst/>
                <a:latin typeface="MyriadPro-It"/>
              </a:rPr>
              <a:t>	to eat twelve grapes at midnight.</a:t>
            </a:r>
            <a:endParaRPr lang="en-US" sz="2500" i="1" dirty="0">
              <a:solidFill>
                <a:srgbClr val="0070C0"/>
              </a:solidFill>
              <a:latin typeface="MyriadPro-It"/>
            </a:endParaRPr>
          </a:p>
          <a:p>
            <a:pPr marL="225425"/>
            <a:r>
              <a:rPr lang="en-US" sz="2500" b="0" i="1" dirty="0">
                <a:solidFill>
                  <a:srgbClr val="0070C0"/>
                </a:solidFill>
                <a:effectLst/>
                <a:latin typeface="MyriadPro-It"/>
              </a:rPr>
              <a:t>	You eat one grape every second.</a:t>
            </a:r>
          </a:p>
          <a:p>
            <a:pPr marL="225425"/>
            <a:r>
              <a:rPr lang="en-US" sz="2500" b="1" i="1" dirty="0">
                <a:solidFill>
                  <a:srgbClr val="002060"/>
                </a:solidFill>
                <a:effectLst/>
                <a:latin typeface="MyriadPro-It"/>
              </a:rPr>
              <a:t>Emily</a:t>
            </a:r>
            <a:r>
              <a:rPr lang="en-US" sz="2500" b="0" i="1" dirty="0">
                <a:solidFill>
                  <a:srgbClr val="0070C0"/>
                </a:solidFill>
                <a:effectLst/>
                <a:latin typeface="MyriadPro-It"/>
              </a:rPr>
              <a:t>: </a:t>
            </a:r>
            <a:r>
              <a:rPr lang="en-US" sz="2500" b="1" i="1" dirty="0">
                <a:solidFill>
                  <a:srgbClr val="FF0000"/>
                </a:solidFill>
                <a:effectLst/>
                <a:latin typeface="MyriadPro-It"/>
              </a:rPr>
              <a:t>Wow.</a:t>
            </a:r>
          </a:p>
          <a:p>
            <a:pPr marL="225425"/>
            <a:r>
              <a:rPr lang="en-US" sz="2500" b="1" i="1" dirty="0">
                <a:solidFill>
                  <a:schemeClr val="accent6">
                    <a:lumMod val="50000"/>
                  </a:schemeClr>
                </a:solidFill>
                <a:effectLst/>
                <a:latin typeface="MyriadPro-It"/>
              </a:rPr>
              <a:t>Andy</a:t>
            </a:r>
            <a:r>
              <a:rPr lang="en-US" sz="2500" b="0" i="1" dirty="0">
                <a:solidFill>
                  <a:srgbClr val="0070C0"/>
                </a:solidFill>
                <a:effectLst/>
                <a:latin typeface="MyriadPro-It"/>
              </a:rPr>
              <a:t>: Then, you should make the first</a:t>
            </a:r>
          </a:p>
          <a:p>
            <a:pPr marL="225425"/>
            <a:r>
              <a:rPr lang="en-US" sz="2500" i="1" dirty="0">
                <a:solidFill>
                  <a:srgbClr val="0070C0"/>
                </a:solidFill>
                <a:latin typeface="MyriadPro-It"/>
              </a:rPr>
              <a:t>	</a:t>
            </a:r>
            <a:r>
              <a:rPr lang="en-US" sz="2500" b="0" i="1" dirty="0">
                <a:solidFill>
                  <a:srgbClr val="0070C0"/>
                </a:solidFill>
                <a:effectLst/>
                <a:latin typeface="MyriadPro-It"/>
              </a:rPr>
              <a:t>step of the new year with your</a:t>
            </a:r>
          </a:p>
          <a:p>
            <a:pPr marL="225425"/>
            <a:r>
              <a:rPr lang="en-US" sz="2500" i="1" dirty="0">
                <a:solidFill>
                  <a:srgbClr val="0070C0"/>
                </a:solidFill>
                <a:latin typeface="MyriadPro-It"/>
              </a:rPr>
              <a:t>	</a:t>
            </a:r>
            <a:r>
              <a:rPr lang="en-US" sz="2500" b="0" i="1" dirty="0">
                <a:solidFill>
                  <a:srgbClr val="0070C0"/>
                </a:solidFill>
                <a:effectLst/>
                <a:latin typeface="MyriadPro-It"/>
              </a:rPr>
              <a:t>right foot.</a:t>
            </a:r>
            <a:br>
              <a:rPr lang="en-US" sz="2500" b="0" i="1" dirty="0">
                <a:solidFill>
                  <a:srgbClr val="0070C0"/>
                </a:solidFill>
                <a:effectLst/>
                <a:latin typeface="MyriadPro-It"/>
              </a:rPr>
            </a:br>
            <a:r>
              <a:rPr lang="en-US" sz="2500" dirty="0">
                <a:solidFill>
                  <a:srgbClr val="0070C0"/>
                </a:solidFill>
              </a:rPr>
              <a:t> </a:t>
            </a:r>
            <a:br>
              <a:rPr lang="en-US" sz="2500" dirty="0">
                <a:solidFill>
                  <a:srgbClr val="0070C0"/>
                </a:solidFill>
              </a:rPr>
            </a:br>
            <a:endParaRPr lang="en-US" sz="2500" spc="-1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57319" y="354680"/>
            <a:ext cx="6145637" cy="6632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/>
            <a:endParaRPr lang="en-US" sz="2500" i="1" dirty="0">
              <a:solidFill>
                <a:srgbClr val="0070C0"/>
              </a:solidFill>
              <a:latin typeface="MyriadPro-It"/>
            </a:endParaRPr>
          </a:p>
          <a:p>
            <a:pPr marL="225425"/>
            <a:r>
              <a:rPr lang="en-US" sz="2500" b="1" i="1" dirty="0">
                <a:solidFill>
                  <a:srgbClr val="002060"/>
                </a:solidFill>
                <a:latin typeface="MyriadPro-It"/>
              </a:rPr>
              <a:t>Emily</a:t>
            </a:r>
            <a:r>
              <a:rPr lang="en-US" sz="2500" i="1" dirty="0">
                <a:solidFill>
                  <a:srgbClr val="0070C0"/>
                </a:solidFill>
                <a:latin typeface="MyriadPro-It"/>
              </a:rPr>
              <a:t>: OK. Right foot. That's a bit like</a:t>
            </a:r>
          </a:p>
          <a:p>
            <a:pPr marL="225425"/>
            <a:r>
              <a:rPr lang="en-US" sz="2500" i="1" dirty="0">
                <a:solidFill>
                  <a:srgbClr val="0070C0"/>
                </a:solidFill>
                <a:latin typeface="MyriadPro-It"/>
              </a:rPr>
              <a:t>	our "First Footing!“</a:t>
            </a:r>
          </a:p>
          <a:p>
            <a:pPr marL="225425"/>
            <a:r>
              <a:rPr lang="en-US" sz="2500" b="1" i="1" dirty="0">
                <a:solidFill>
                  <a:schemeClr val="accent6">
                    <a:lumMod val="50000"/>
                  </a:schemeClr>
                </a:solidFill>
                <a:latin typeface="MyriadPro-It"/>
              </a:rPr>
              <a:t>Andy</a:t>
            </a:r>
            <a:r>
              <a:rPr lang="en-US" sz="2500" i="1" dirty="0">
                <a:solidFill>
                  <a:srgbClr val="0070C0"/>
                </a:solidFill>
                <a:latin typeface="MyriadPro-It"/>
              </a:rPr>
              <a:t>: What's "First Footing"?</a:t>
            </a:r>
          </a:p>
          <a:p>
            <a:pPr marL="225425"/>
            <a:r>
              <a:rPr lang="en-US" sz="2500" b="1" i="1" dirty="0">
                <a:solidFill>
                  <a:srgbClr val="002060"/>
                </a:solidFill>
                <a:latin typeface="MyriadPro-It"/>
              </a:rPr>
              <a:t>Emily</a:t>
            </a:r>
            <a:r>
              <a:rPr lang="en-US" sz="2500" i="1" dirty="0">
                <a:solidFill>
                  <a:srgbClr val="0070C0"/>
                </a:solidFill>
                <a:latin typeface="MyriadPro-It"/>
              </a:rPr>
              <a:t>: The first person to enter your house</a:t>
            </a:r>
          </a:p>
          <a:p>
            <a:pPr marL="225425"/>
            <a:r>
              <a:rPr lang="en-US" sz="2500" i="1" dirty="0">
                <a:solidFill>
                  <a:srgbClr val="0070C0"/>
                </a:solidFill>
                <a:latin typeface="MyriadPro-It"/>
              </a:rPr>
              <a:t>	should bring a piece of coal, bread, </a:t>
            </a:r>
          </a:p>
          <a:p>
            <a:pPr marL="225425"/>
            <a:r>
              <a:rPr lang="en-US" sz="2500" i="1" dirty="0">
                <a:solidFill>
                  <a:srgbClr val="0070C0"/>
                </a:solidFill>
                <a:latin typeface="MyriadPro-It"/>
              </a:rPr>
              <a:t>	a coin, and a drink for good luck.</a:t>
            </a:r>
          </a:p>
          <a:p>
            <a:pPr marL="225425"/>
            <a:r>
              <a:rPr lang="en-US" sz="2500" b="1" i="1" dirty="0">
                <a:solidFill>
                  <a:schemeClr val="accent6">
                    <a:lumMod val="50000"/>
                  </a:schemeClr>
                </a:solidFill>
                <a:latin typeface="MyriadPro-It"/>
              </a:rPr>
              <a:t>Andy</a:t>
            </a:r>
            <a:r>
              <a:rPr lang="en-US" sz="2500" i="1" dirty="0">
                <a:solidFill>
                  <a:srgbClr val="0070C0"/>
                </a:solidFill>
                <a:latin typeface="MyriadPro-It"/>
              </a:rPr>
              <a:t>: Why? Do they mean something?</a:t>
            </a:r>
          </a:p>
          <a:p>
            <a:pPr marL="225425"/>
            <a:r>
              <a:rPr lang="en-US" sz="2500" b="1" i="1" dirty="0">
                <a:solidFill>
                  <a:srgbClr val="002060"/>
                </a:solidFill>
                <a:latin typeface="MyriadPro-It"/>
              </a:rPr>
              <a:t>Emily</a:t>
            </a:r>
            <a:r>
              <a:rPr lang="en-US" sz="2500" i="1" dirty="0">
                <a:solidFill>
                  <a:srgbClr val="0070C0"/>
                </a:solidFill>
                <a:latin typeface="MyriadPro-It"/>
              </a:rPr>
              <a:t>: Yes. The coal brings you warmth.</a:t>
            </a:r>
          </a:p>
          <a:p>
            <a:pPr marL="225425"/>
            <a:r>
              <a:rPr lang="en-US" sz="2500" i="1" dirty="0">
                <a:solidFill>
                  <a:srgbClr val="0070C0"/>
                </a:solidFill>
                <a:latin typeface="MyriadPro-It"/>
              </a:rPr>
              <a:t>         Bread brings food. The coin brings </a:t>
            </a:r>
          </a:p>
          <a:p>
            <a:pPr marL="225425"/>
            <a:r>
              <a:rPr lang="en-US" sz="2500" i="1" dirty="0">
                <a:solidFill>
                  <a:srgbClr val="0070C0"/>
                </a:solidFill>
                <a:latin typeface="MyriadPro-It"/>
              </a:rPr>
              <a:t>       money and the drink brings happiness.</a:t>
            </a:r>
          </a:p>
          <a:p>
            <a:pPr marL="225425"/>
            <a:r>
              <a:rPr lang="en-US" sz="2500" b="1" i="1" dirty="0">
                <a:solidFill>
                  <a:schemeClr val="accent6">
                    <a:lumMod val="50000"/>
                  </a:schemeClr>
                </a:solidFill>
                <a:latin typeface="MyriadPro-It"/>
              </a:rPr>
              <a:t>Andy</a:t>
            </a:r>
            <a:r>
              <a:rPr lang="en-US" sz="2500" i="1" dirty="0">
                <a:solidFill>
                  <a:srgbClr val="0070C0"/>
                </a:solidFill>
                <a:latin typeface="MyriadPro-It"/>
              </a:rPr>
              <a:t>: </a:t>
            </a:r>
            <a:r>
              <a:rPr lang="en-US" sz="2500" b="1" i="1" dirty="0">
                <a:solidFill>
                  <a:srgbClr val="FF0000"/>
                </a:solidFill>
                <a:latin typeface="MyriadPro-It"/>
              </a:rPr>
              <a:t>That's interesting.</a:t>
            </a:r>
            <a:r>
              <a:rPr lang="en-US" sz="2500" i="1" dirty="0">
                <a:solidFill>
                  <a:srgbClr val="0070C0"/>
                </a:solidFill>
                <a:latin typeface="MyriadPro-It"/>
              </a:rPr>
              <a:t> Oh look! It’s</a:t>
            </a:r>
          </a:p>
          <a:p>
            <a:pPr marL="225425"/>
            <a:r>
              <a:rPr lang="en-US" sz="2500" i="1" dirty="0">
                <a:solidFill>
                  <a:srgbClr val="0070C0"/>
                </a:solidFill>
                <a:latin typeface="MyriadPro-It"/>
              </a:rPr>
              <a:t>	time! Are you ready?</a:t>
            </a:r>
          </a:p>
          <a:p>
            <a:pPr marL="225425"/>
            <a:r>
              <a:rPr lang="en-US" sz="2500" b="1" i="1" dirty="0">
                <a:solidFill>
                  <a:srgbClr val="002060"/>
                </a:solidFill>
                <a:latin typeface="MyriadPro-It"/>
              </a:rPr>
              <a:t>Emily</a:t>
            </a:r>
            <a:r>
              <a:rPr lang="en-US" sz="2500" i="1" dirty="0">
                <a:solidFill>
                  <a:srgbClr val="0070C0"/>
                </a:solidFill>
                <a:latin typeface="MyriadPro-It"/>
              </a:rPr>
              <a:t>: Yes!</a:t>
            </a:r>
            <a:r>
              <a:rPr lang="en-US" sz="2500" dirty="0">
                <a:solidFill>
                  <a:srgbClr val="0070C0"/>
                </a:solidFill>
              </a:rPr>
              <a:t> </a:t>
            </a:r>
            <a:br>
              <a:rPr lang="en-US" sz="2500" dirty="0">
                <a:solidFill>
                  <a:srgbClr val="0070C0"/>
                </a:solidFill>
              </a:rPr>
            </a:br>
            <a:endParaRPr lang="en-US" sz="2500" spc="-100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234" y="245805"/>
            <a:ext cx="1212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5425"/>
            <a:r>
              <a:rPr lang="en-US" sz="3200" b="1" dirty="0">
                <a:solidFill>
                  <a:srgbClr val="002060"/>
                </a:solidFill>
              </a:rPr>
              <a:t>Look and listen, then practice the conversation with a partner</a:t>
            </a:r>
            <a:r>
              <a:rPr lang="vi-VN" sz="3200" dirty="0">
                <a:solidFill>
                  <a:srgbClr val="FF0000"/>
                </a:solidFill>
                <a:sym typeface="Webdings" panose="05030102010509060703"/>
              </a:rPr>
              <a:t> </a:t>
            </a:r>
            <a:endParaRPr lang="en-US" sz="3100" i="0" dirty="0">
              <a:solidFill>
                <a:srgbClr val="00206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D2-TRACK 06_Segment_0_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000"/>
                            </p:stCondLst>
                            <p:childTnLst>
                              <p:par>
                                <p:cTn id="4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7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0"/>
                            </p:stCondLst>
                            <p:childTnLst>
                              <p:par>
                                <p:cTn id="4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1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0"/>
                            </p:stCondLst>
                            <p:childTnLst>
                              <p:par>
                                <p:cTn id="5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5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9000"/>
                            </p:stCondLst>
                            <p:childTnLst>
                              <p:par>
                                <p:cTn id="5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9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000"/>
                            </p:stCondLst>
                            <p:childTnLst>
                              <p:par>
                                <p:cTn id="6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3" dur="2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500"/>
                            </p:stCondLst>
                            <p:childTnLst>
                              <p:par>
                                <p:cTn id="6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7" dur="2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6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2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8500"/>
                            </p:stCondLst>
                            <p:childTnLst>
                              <p:par>
                                <p:cTn id="7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5" dur="2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1000"/>
                            </p:stCondLst>
                            <p:childTnLst>
                              <p:par>
                                <p:cTn id="7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2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3500"/>
                            </p:stCondLst>
                            <p:childTnLst>
                              <p:par>
                                <p:cTn id="8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3" dur="2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6000"/>
                            </p:stCondLst>
                            <p:childTnLst>
                              <p:par>
                                <p:cTn id="8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7" dur="2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8500"/>
                            </p:stCondLst>
                            <p:childTnLst>
                              <p:par>
                                <p:cTn id="8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1" dur="2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1000"/>
                            </p:stCondLst>
                            <p:childTnLst>
                              <p:par>
                                <p:cTn id="9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5" dur="2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3500"/>
                            </p:stCondLst>
                            <p:childTnLst>
                              <p:par>
                                <p:cTn id="9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9" dur="2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6000"/>
                            </p:stCondLst>
                            <p:childTnLst>
                              <p:par>
                                <p:cTn id="10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3" dur="25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8500"/>
                            </p:stCondLst>
                            <p:childTnLst>
                              <p:par>
                                <p:cTn id="10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2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1000"/>
                            </p:stCondLst>
                            <p:childTnLst>
                              <p:par>
                                <p:cTn id="10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1" dur="2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>
            <a:fillRect/>
          </a:stretch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58349" y="540774"/>
            <a:ext cx="63328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- use some vocabularies about      holidays, festivals and traditions.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talk about New Year traditions in Spain and Scotland.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333" y="379131"/>
            <a:ext cx="10444608" cy="604566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38019" y="591624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4" name="TextBox 3">
            <a:hlinkClick r:id="rId2"/>
          </p:cNvPr>
          <p:cNvSpPr txBox="1"/>
          <p:nvPr/>
        </p:nvSpPr>
        <p:spPr>
          <a:xfrm>
            <a:off x="261257" y="2864498"/>
            <a:ext cx="173549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070" y="1987316"/>
            <a:ext cx="8431402" cy="3758108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7923" y="1500870"/>
            <a:ext cx="992777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Work in pairs.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Talk about </a:t>
            </a:r>
            <a:r>
              <a:rPr lang="en-US" sz="3600" b="1" i="1" dirty="0">
                <a:solidFill>
                  <a:srgbClr val="0070C0"/>
                </a:solidFill>
              </a:rPr>
              <a:t>New Year traditions</a:t>
            </a:r>
            <a:r>
              <a:rPr lang="en-US" sz="3600" i="1" dirty="0">
                <a:solidFill>
                  <a:srgbClr val="0070C0"/>
                </a:solidFill>
              </a:rPr>
              <a:t> in your country.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" y="334296"/>
            <a:ext cx="9590049" cy="6017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290391" y="13580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celebrate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exchange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greeting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midnight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tradition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>
                <a:solidFill>
                  <a:srgbClr val="0070C0"/>
                </a:solidFill>
              </a:rPr>
              <a:t>wish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988142" y="2089348"/>
            <a:ext cx="1049784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Vocabulary about holidays, festivals, and traditions.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about New Year traditions in Spain and Scotland.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Conversation skill to show interest when you are listening to someone.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6857" y="457486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733234" y="1380826"/>
            <a:ext cx="10725150" cy="452310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vocabularies and practice using them.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Finish the Listening exercise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  <a:sym typeface="+mn-ea"/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  <a:sym typeface="+mn-ea"/>
              </a:rPr>
              <a:t>i</a:t>
            </a:r>
            <a:r>
              <a:rPr lang="en-US" sz="3600" b="1" i="1" dirty="0">
                <a:solidFill>
                  <a:srgbClr val="0070C0"/>
                </a:solidFill>
                <a:sym typeface="+mn-ea"/>
              </a:rPr>
              <a:t>-Learn Smart World Workbook</a:t>
            </a:r>
            <a:r>
              <a:rPr lang="en-US" sz="3600" i="1" dirty="0">
                <a:solidFill>
                  <a:srgbClr val="0070C0"/>
                </a:solidFill>
                <a:sym typeface="+mn-ea"/>
              </a:rPr>
              <a:t> on page 46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50.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64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/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>
            <a:fillRect/>
          </a:stretch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328576"/>
            <a:ext cx="9058275" cy="60388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610" y="554803"/>
            <a:ext cx="10097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Work in pairs.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Talk to your partner </a:t>
            </a:r>
            <a:r>
              <a:rPr lang="en-US" sz="3600" b="1" dirty="0">
                <a:solidFill>
                  <a:srgbClr val="0070C0"/>
                </a:solidFill>
              </a:rPr>
              <a:t>the best festival </a:t>
            </a:r>
            <a:r>
              <a:rPr lang="en-US" sz="3600" dirty="0">
                <a:solidFill>
                  <a:srgbClr val="0070C0"/>
                </a:solidFill>
              </a:rPr>
              <a:t>in the world.</a:t>
            </a:r>
          </a:p>
        </p:txBody>
      </p:sp>
      <p:sp>
        <p:nvSpPr>
          <p:cNvPr id="3" name="Rectangle 2"/>
          <p:cNvSpPr/>
          <p:nvPr/>
        </p:nvSpPr>
        <p:spPr>
          <a:xfrm>
            <a:off x="522516" y="2257068"/>
            <a:ext cx="1156132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THE BEST FESTIVAL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1. </a:t>
            </a:r>
            <a:r>
              <a:rPr lang="en-US" sz="4000" b="1" i="1" dirty="0">
                <a:solidFill>
                  <a:srgbClr val="0070C0"/>
                </a:solidFill>
              </a:rPr>
              <a:t>What</a:t>
            </a:r>
            <a:r>
              <a:rPr lang="en-US" sz="4000" i="1" dirty="0">
                <a:solidFill>
                  <a:srgbClr val="0070C0"/>
                </a:solidFill>
              </a:rPr>
              <a:t> do you </a:t>
            </a:r>
            <a:r>
              <a:rPr lang="en-US" sz="4000" b="1" i="1" dirty="0">
                <a:solidFill>
                  <a:srgbClr val="0070C0"/>
                </a:solidFill>
              </a:rPr>
              <a:t>think</a:t>
            </a:r>
            <a:r>
              <a:rPr lang="en-US" sz="4000" i="1" dirty="0">
                <a:solidFill>
                  <a:srgbClr val="0070C0"/>
                </a:solidFill>
              </a:rPr>
              <a:t> is </a:t>
            </a:r>
            <a:r>
              <a:rPr lang="en-US" sz="4000" b="1" i="1" dirty="0">
                <a:solidFill>
                  <a:srgbClr val="0070C0"/>
                </a:solidFill>
              </a:rPr>
              <a:t>the best festival</a:t>
            </a:r>
            <a:r>
              <a:rPr lang="en-US" sz="4000" i="1" dirty="0">
                <a:solidFill>
                  <a:srgbClr val="0070C0"/>
                </a:solidFill>
              </a:rPr>
              <a:t> in the world?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2. </a:t>
            </a:r>
            <a:r>
              <a:rPr lang="en-US" sz="4000" b="1" i="1" dirty="0">
                <a:solidFill>
                  <a:srgbClr val="0070C0"/>
                </a:solidFill>
              </a:rPr>
              <a:t>Where</a:t>
            </a:r>
            <a:r>
              <a:rPr lang="en-US" sz="4000" i="1" dirty="0">
                <a:solidFill>
                  <a:srgbClr val="0070C0"/>
                </a:solidFill>
              </a:rPr>
              <a:t> is it? </a:t>
            </a:r>
            <a:r>
              <a:rPr lang="en-US" sz="4000" b="1" i="1" dirty="0">
                <a:solidFill>
                  <a:srgbClr val="0070C0"/>
                </a:solidFill>
              </a:rPr>
              <a:t>When</a:t>
            </a:r>
            <a:r>
              <a:rPr lang="en-US" sz="4000" i="1" dirty="0">
                <a:solidFill>
                  <a:srgbClr val="0070C0"/>
                </a:solidFill>
              </a:rPr>
              <a:t> does it take place?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3. </a:t>
            </a:r>
            <a:r>
              <a:rPr lang="en-US" sz="4000" b="1" i="1" dirty="0">
                <a:solidFill>
                  <a:srgbClr val="0070C0"/>
                </a:solidFill>
              </a:rPr>
              <a:t>What</a:t>
            </a:r>
            <a:r>
              <a:rPr lang="en-US" sz="4000" i="1" dirty="0">
                <a:solidFill>
                  <a:srgbClr val="0070C0"/>
                </a:solidFill>
              </a:rPr>
              <a:t> can you </a:t>
            </a:r>
            <a:r>
              <a:rPr lang="en-US" sz="4000" b="1" i="1" dirty="0">
                <a:solidFill>
                  <a:srgbClr val="0070C0"/>
                </a:solidFill>
              </a:rPr>
              <a:t>see</a:t>
            </a:r>
            <a:r>
              <a:rPr lang="en-US" sz="4000" i="1" dirty="0">
                <a:solidFill>
                  <a:srgbClr val="0070C0"/>
                </a:solidFill>
              </a:rPr>
              <a:t> and </a:t>
            </a:r>
            <a:r>
              <a:rPr lang="en-US" sz="4000" b="1" i="1" dirty="0">
                <a:solidFill>
                  <a:srgbClr val="0070C0"/>
                </a:solidFill>
              </a:rPr>
              <a:t>do </a:t>
            </a:r>
            <a:r>
              <a:rPr lang="en-US" sz="4000" i="1" dirty="0">
                <a:solidFill>
                  <a:srgbClr val="0070C0"/>
                </a:solidFill>
              </a:rPr>
              <a:t>there?</a:t>
            </a:r>
          </a:p>
          <a:p>
            <a:r>
              <a:rPr lang="en-US" sz="4000" i="1" dirty="0">
                <a:solidFill>
                  <a:srgbClr val="0070C0"/>
                </a:solidFill>
              </a:rPr>
              <a:t>4. </a:t>
            </a:r>
            <a:r>
              <a:rPr lang="en-US" sz="4000" b="1" i="1" dirty="0">
                <a:solidFill>
                  <a:srgbClr val="0070C0"/>
                </a:solidFill>
              </a:rPr>
              <a:t>Why</a:t>
            </a:r>
            <a:r>
              <a:rPr lang="en-US" sz="4000" i="1" dirty="0">
                <a:solidFill>
                  <a:srgbClr val="0070C0"/>
                </a:solidFill>
              </a:rPr>
              <a:t> do you think it is </a:t>
            </a:r>
            <a:r>
              <a:rPr lang="en-US" sz="4000" b="1" i="1" dirty="0">
                <a:solidFill>
                  <a:srgbClr val="0070C0"/>
                </a:solidFill>
              </a:rPr>
              <a:t>the best festival</a:t>
            </a:r>
            <a:r>
              <a:rPr lang="en-US" sz="4000" i="1" dirty="0">
                <a:solidFill>
                  <a:srgbClr val="0070C0"/>
                </a:solidFill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300" y="368297"/>
            <a:ext cx="9749028" cy="59636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292" y="746526"/>
            <a:ext cx="5706488" cy="1081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91381" y="373626"/>
            <a:ext cx="9930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fireworks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14" y="1075529"/>
            <a:ext cx="5919404" cy="4438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0375" y="3736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can you see?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4623" y="556998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board game</a:t>
            </a:r>
            <a:endParaRPr lang="en-US" sz="3600" dirty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639" y="1282877"/>
            <a:ext cx="7149554" cy="4024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0375" y="344126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a typeface="Times New Roman" panose="02020603050405020304" pitchFamily="18" charset="0"/>
              </a:rPr>
              <a:t>What are the people doing?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4623" y="5707637"/>
            <a:ext cx="98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ea typeface="Times New Roman" panose="02020603050405020304" pitchFamily="18" charset="0"/>
              </a:rPr>
              <a:t>They are _____________ each other.</a:t>
            </a:r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53781" y="5666521"/>
            <a:ext cx="25794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greeting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9286" y="1343609"/>
            <a:ext cx="4153764" cy="41584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532</Words>
  <Application>Microsoft Office PowerPoint</Application>
  <PresentationFormat>Màn hình rộng</PresentationFormat>
  <Paragraphs>163</Paragraphs>
  <Slides>37</Slides>
  <Notes>1</Notes>
  <HiddenSlides>0</HiddenSlides>
  <MMClips>10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37</vt:i4>
      </vt:variant>
    </vt:vector>
  </HeadingPairs>
  <TitlesOfParts>
    <vt:vector size="38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201</cp:revision>
  <dcterms:created xsi:type="dcterms:W3CDTF">2020-12-08T03:17:00Z</dcterms:created>
  <dcterms:modified xsi:type="dcterms:W3CDTF">2023-07-27T12:49:14Z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377B70900B4D42C9BAC5E94D83599B84</vt:lpwstr>
  </property>
  <property fmtid="{D5CDD505-2E9C-101B-9397-08002B2CF9AE}" pid="3" name="KSOProductBuildVer">
    <vt:lpwstr>1033-11.2.0.11486</vt:lpwstr>
  </property>
</Properties>
</file>