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7" r:id="rId3"/>
    <p:sldId id="258" r:id="rId4"/>
    <p:sldId id="259" r:id="rId5"/>
    <p:sldId id="267" r:id="rId6"/>
    <p:sldId id="268" r:id="rId7"/>
    <p:sldId id="283" r:id="rId8"/>
    <p:sldId id="278" r:id="rId9"/>
    <p:sldId id="284" r:id="rId10"/>
    <p:sldId id="285" r:id="rId11"/>
    <p:sldId id="280" r:id="rId12"/>
    <p:sldId id="287" r:id="rId13"/>
    <p:sldId id="288" r:id="rId14"/>
    <p:sldId id="289" r:id="rId15"/>
    <p:sldId id="290" r:id="rId16"/>
    <p:sldId id="291" r:id="rId17"/>
    <p:sldId id="292" r:id="rId18"/>
    <p:sldId id="293" r:id="rId19"/>
    <p:sldId id="294" r:id="rId20"/>
    <p:sldId id="295" r:id="rId21"/>
    <p:sldId id="29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506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7.png"/><Relationship Id="rId10" Type="http://schemas.openxmlformats.org/officeDocument/2006/relationships/image" Target="../media/image33.gif"/><Relationship Id="rId4" Type="http://schemas.openxmlformats.org/officeDocument/2006/relationships/image" Target="../media/image6.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9.png"/><Relationship Id="rId10" Type="http://schemas.openxmlformats.org/officeDocument/2006/relationships/image" Target="../media/image33.gif"/><Relationship Id="rId4" Type="http://schemas.openxmlformats.org/officeDocument/2006/relationships/image" Target="../media/image8.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1.png"/><Relationship Id="rId10" Type="http://schemas.openxmlformats.org/officeDocument/2006/relationships/image" Target="../media/image33.gif"/><Relationship Id="rId4" Type="http://schemas.openxmlformats.org/officeDocument/2006/relationships/image" Target="../media/image10.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3.png"/><Relationship Id="rId10" Type="http://schemas.openxmlformats.org/officeDocument/2006/relationships/image" Target="../media/image33.gif"/><Relationship Id="rId4" Type="http://schemas.openxmlformats.org/officeDocument/2006/relationships/image" Target="../media/image12.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5.png"/><Relationship Id="rId10" Type="http://schemas.openxmlformats.org/officeDocument/2006/relationships/image" Target="../media/image33.gif"/><Relationship Id="rId4" Type="http://schemas.openxmlformats.org/officeDocument/2006/relationships/image" Target="../media/image14.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7.png"/><Relationship Id="rId10" Type="http://schemas.openxmlformats.org/officeDocument/2006/relationships/image" Target="../media/image33.gif"/><Relationship Id="rId4" Type="http://schemas.openxmlformats.org/officeDocument/2006/relationships/image" Target="../media/image16.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9.png"/><Relationship Id="rId10" Type="http://schemas.openxmlformats.org/officeDocument/2006/relationships/image" Target="../media/image33.gif"/><Relationship Id="rId4" Type="http://schemas.openxmlformats.org/officeDocument/2006/relationships/image" Target="../media/image18.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1.png"/><Relationship Id="rId10" Type="http://schemas.openxmlformats.org/officeDocument/2006/relationships/image" Target="../media/image33.gif"/><Relationship Id="rId4" Type="http://schemas.openxmlformats.org/officeDocument/2006/relationships/image" Target="../media/image20.png"/><Relationship Id="rId9" Type="http://schemas.openxmlformats.org/officeDocument/2006/relationships/image" Target="../media/image32.gif"/></Relationships>
</file>

<file path=ppt/slides/_rels/slide1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3.png"/><Relationship Id="rId10" Type="http://schemas.openxmlformats.org/officeDocument/2006/relationships/image" Target="../media/image33.gif"/><Relationship Id="rId4" Type="http://schemas.openxmlformats.org/officeDocument/2006/relationships/image" Target="../media/image22.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5.png"/><Relationship Id="rId10" Type="http://schemas.openxmlformats.org/officeDocument/2006/relationships/image" Target="../media/image33.gif"/><Relationship Id="rId4" Type="http://schemas.openxmlformats.org/officeDocument/2006/relationships/image" Target="../media/image24.png"/><Relationship Id="rId9"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slide" Target="slide16.xml"/><Relationship Id="rId26" Type="http://schemas.openxmlformats.org/officeDocument/2006/relationships/image" Target="../media/image21.png"/><Relationship Id="rId3" Type="http://schemas.openxmlformats.org/officeDocument/2006/relationships/slide" Target="slide11.xml"/><Relationship Id="rId21" Type="http://schemas.openxmlformats.org/officeDocument/2006/relationships/slide" Target="slide17.xml"/><Relationship Id="rId7" Type="http://schemas.openxmlformats.org/officeDocument/2006/relationships/image" Target="../media/image8.png"/><Relationship Id="rId12" Type="http://schemas.openxmlformats.org/officeDocument/2006/relationships/slide" Target="slide14.xml"/><Relationship Id="rId17" Type="http://schemas.openxmlformats.org/officeDocument/2006/relationships/image" Target="../media/image15.png"/><Relationship Id="rId25" Type="http://schemas.openxmlformats.org/officeDocument/2006/relationships/image" Target="../media/image20.png"/><Relationship Id="rId33" Type="http://schemas.openxmlformats.org/officeDocument/2006/relationships/image" Target="../media/image26.gif"/><Relationship Id="rId2" Type="http://schemas.openxmlformats.org/officeDocument/2006/relationships/image" Target="../media/image5.jpeg"/><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slide" Target="slide12.xml"/><Relationship Id="rId11" Type="http://schemas.openxmlformats.org/officeDocument/2006/relationships/image" Target="../media/image11.png"/><Relationship Id="rId24" Type="http://schemas.openxmlformats.org/officeDocument/2006/relationships/slide" Target="slide18.xml"/><Relationship Id="rId32"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slide" Target="slide15.xml"/><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10.png"/><Relationship Id="rId19" Type="http://schemas.openxmlformats.org/officeDocument/2006/relationships/image" Target="../media/image16.png"/><Relationship Id="rId31"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slide" Target="slide13.xml"/><Relationship Id="rId14" Type="http://schemas.openxmlformats.org/officeDocument/2006/relationships/image" Target="../media/image13.png"/><Relationship Id="rId22" Type="http://schemas.openxmlformats.org/officeDocument/2006/relationships/image" Target="../media/image18.png"/><Relationship Id="rId27" Type="http://schemas.openxmlformats.org/officeDocument/2006/relationships/slide" Target="slide19.xml"/><Relationship Id="rId30" Type="http://schemas.openxmlformats.org/officeDocument/2006/relationships/slide" Target="slide20.xml"/><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003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7715732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1426502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48137501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76661679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0073115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5743096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58224303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52513168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50936262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333739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2"/>
          <a:stretch>
            <a:fillRect/>
          </a:stretch>
        </p:blipFill>
        <p:spPr>
          <a:xfrm>
            <a:off x="0" y="316876"/>
            <a:ext cx="8024514" cy="1528316"/>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1C3AB54-1CF0-4425-8A49-70A9F71260AC}"/>
              </a:ext>
            </a:extLst>
          </p:cNvPr>
          <p:cNvSpPr txBox="1"/>
          <p:nvPr/>
        </p:nvSpPr>
        <p:spPr>
          <a:xfrm>
            <a:off x="1376669" y="2129231"/>
            <a:ext cx="7610168"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a.  Người phụ nữ ấy là bà Nguyễn Thị Duệ.</a:t>
            </a:r>
            <a:endParaRPr lang="en-US" sz="2800" b="1"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16E6AECD-E2D1-4D17-A3EE-C35D04CBD0D3}"/>
              </a:ext>
            </a:extLst>
          </p:cNvPr>
          <p:cNvSpPr txBox="1"/>
          <p:nvPr/>
        </p:nvSpPr>
        <p:spPr>
          <a:xfrm>
            <a:off x="1376669" y="2874669"/>
            <a:ext cx="7610168"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b. Thuận quét luôn nửa sân bên kia. Cả mảnh sân sạch bong.</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567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138D7B7-7B8C-4E2C-88AD-BCFFEDEDF82B}"/>
              </a:ext>
            </a:extLst>
          </p:cNvPr>
          <p:cNvSpPr txBox="1"/>
          <p:nvPr/>
        </p:nvSpPr>
        <p:spPr>
          <a:xfrm>
            <a:off x="1428059" y="2026136"/>
            <a:ext cx="4172641"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ea typeface="Calibri" panose="020F0502020204030204" pitchFamily="34" charset="0"/>
              </a:rPr>
              <a:t>C</a:t>
            </a:r>
            <a:r>
              <a:rPr lang="en-US" sz="2800" b="1" dirty="0" err="1">
                <a:solidFill>
                  <a:srgbClr val="FF0000"/>
                </a:solidFill>
                <a:effectLst/>
                <a:latin typeface="Times New Roman" panose="02020603050405020304" pitchFamily="18" charset="0"/>
                <a:ea typeface="Calibri" panose="020F0502020204030204" pitchFamily="34" charset="0"/>
              </a:rPr>
              <a:t>hủ</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ngữ</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là</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gì</a:t>
            </a:r>
            <a:r>
              <a:rPr lang="en-US" sz="2800" b="1"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
        <p:nvSpPr>
          <p:cNvPr id="14" name="TextBox 13">
            <a:extLst>
              <a:ext uri="{FF2B5EF4-FFF2-40B4-BE49-F238E27FC236}">
                <a16:creationId xmlns:a16="http://schemas.microsoft.com/office/drawing/2014/main" id="{A0A23B92-5419-4CBB-A4B8-485D5312D65E}"/>
              </a:ext>
            </a:extLst>
          </p:cNvPr>
          <p:cNvSpPr txBox="1"/>
          <p:nvPr/>
        </p:nvSpPr>
        <p:spPr>
          <a:xfrm>
            <a:off x="1428059" y="2455346"/>
            <a:ext cx="8030266"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Chủ ngữ là một trong hai thành phần chính của câu, chủ ngữ cho biết: </a:t>
            </a:r>
            <a:endParaRPr lang="en-US" sz="2800" b="1" dirty="0">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B44065DC-BC8B-4A6A-85D3-33622F1C4CB6}"/>
              </a:ext>
            </a:extLst>
          </p:cNvPr>
          <p:cNvSpPr txBox="1"/>
          <p:nvPr/>
        </p:nvSpPr>
        <p:spPr>
          <a:xfrm>
            <a:off x="1428059" y="3450881"/>
            <a:ext cx="8030266"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Sự vật được giới thiệu, nhận xét trong câu là ai.</a:t>
            </a:r>
            <a:endParaRPr lang="en-US" sz="2800" b="1" dirty="0">
              <a:effectLst/>
              <a:latin typeface="Times New Roman" panose="02020603050405020304" pitchFamily="18" charset="0"/>
              <a:ea typeface="Calibri" panose="020F0502020204030204" pitchFamily="34" charset="0"/>
            </a:endParaRPr>
          </a:p>
        </p:txBody>
      </p:sp>
      <p:sp>
        <p:nvSpPr>
          <p:cNvPr id="18" name="TextBox 17">
            <a:extLst>
              <a:ext uri="{FF2B5EF4-FFF2-40B4-BE49-F238E27FC236}">
                <a16:creationId xmlns:a16="http://schemas.microsoft.com/office/drawing/2014/main" id="{175D0E85-9AB4-494B-8BC1-C52B1F869E76}"/>
              </a:ext>
            </a:extLst>
          </p:cNvPr>
          <p:cNvSpPr txBox="1"/>
          <p:nvPr/>
        </p:nvSpPr>
        <p:spPr>
          <a:xfrm>
            <a:off x="1428059" y="4014955"/>
            <a:ext cx="8030266"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Sự vật được nêu hoạt động trong câu là ai.</a:t>
            </a:r>
            <a:endParaRPr lang="en-US" sz="2800" b="1" dirty="0">
              <a:effectLst/>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377F6B39-AD8D-448F-96FF-BA946A8608A2}"/>
              </a:ext>
            </a:extLst>
          </p:cNvPr>
          <p:cNvSpPr txBox="1"/>
          <p:nvPr/>
        </p:nvSpPr>
        <p:spPr>
          <a:xfrm>
            <a:off x="1428059" y="4532203"/>
            <a:ext cx="8030266" cy="954107"/>
          </a:xfrm>
          <a:prstGeom prst="rect">
            <a:avLst/>
          </a:prstGeom>
          <a:noFill/>
        </p:spPr>
        <p:txBody>
          <a:bodyPr wrap="square">
            <a:spAutoFit/>
          </a:bodyPr>
          <a:lstStyle/>
          <a:p>
            <a:r>
              <a:rPr lang="nl-NL" sz="2800" b="1" dirty="0">
                <a:solidFill>
                  <a:srgbClr val="000000"/>
                </a:solidFill>
                <a:effectLst/>
                <a:latin typeface="Times New Roman" panose="02020603050405020304" pitchFamily="18" charset="0"/>
                <a:ea typeface="Calibri" panose="020F0502020204030204" pitchFamily="34" charset="0"/>
              </a:rPr>
              <a:t> Sự vật được miêu tả đặc điểm, trạng thái trong câu là ai.</a:t>
            </a:r>
            <a:endParaRPr lang="en-US" sz="2800" b="1" dirty="0"/>
          </a:p>
        </p:txBody>
      </p:sp>
      <p:sp>
        <p:nvSpPr>
          <p:cNvPr id="22" name="TextBox 21">
            <a:extLst>
              <a:ext uri="{FF2B5EF4-FFF2-40B4-BE49-F238E27FC236}">
                <a16:creationId xmlns:a16="http://schemas.microsoft.com/office/drawing/2014/main" id="{35A9BE2F-6166-4D8B-A1DD-5082775C9D51}"/>
              </a:ext>
            </a:extLst>
          </p:cNvPr>
          <p:cNvSpPr txBox="1"/>
          <p:nvPr/>
        </p:nvSpPr>
        <p:spPr>
          <a:xfrm>
            <a:off x="1428059" y="5452736"/>
            <a:ext cx="8030266" cy="523220"/>
          </a:xfrm>
          <a:prstGeom prst="rect">
            <a:avLst/>
          </a:prstGeom>
          <a:noFill/>
        </p:spPr>
        <p:txBody>
          <a:bodyPr wrap="square">
            <a:spAutoFit/>
          </a:bodyPr>
          <a:lstStyle/>
          <a:p>
            <a:r>
              <a:rPr lang="nl-NL" sz="2800" b="1" dirty="0">
                <a:solidFill>
                  <a:srgbClr val="000000"/>
                </a:solidFill>
                <a:effectLst/>
                <a:latin typeface="Times New Roman" panose="02020603050405020304" pitchFamily="18" charset="0"/>
                <a:ea typeface="Calibri" panose="020F0502020204030204" pitchFamily="34" charset="0"/>
              </a:rPr>
              <a:t> Chủ ngữ trả lời cho câu hỏi Ai? (Con gì?, Cái gì?).</a:t>
            </a:r>
            <a:endParaRPr lang="en-US" sz="2800" b="1" dirty="0"/>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3" grpId="0"/>
      <p:bldP spid="1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5BCE9F0-6BFA-47C2-8D91-E42C6D74A563}"/>
              </a:ext>
            </a:extLst>
          </p:cNvPr>
          <p:cNvSpPr txBox="1"/>
          <p:nvPr/>
        </p:nvSpPr>
        <p:spPr>
          <a:xfrm>
            <a:off x="1083529" y="1341869"/>
            <a:ext cx="6438148" cy="547458"/>
          </a:xfrm>
          <a:prstGeom prst="rect">
            <a:avLst/>
          </a:prstGeom>
          <a:noFill/>
        </p:spPr>
        <p:txBody>
          <a:bodyPr wrap="square">
            <a:spAutoFit/>
          </a:bodyPr>
          <a:lstStyle/>
          <a:p>
            <a:pPr marL="0" marR="0" algn="just">
              <a:lnSpc>
                <a:spcPct val="120000"/>
              </a:lnSpc>
              <a:spcBef>
                <a:spcPts val="0"/>
              </a:spcBef>
              <a:spcAft>
                <a:spcPts val="0"/>
              </a:spcAft>
            </a:pP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7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1C3AB54-1CF0-4425-8A49-70A9F71260AC}"/>
              </a:ext>
            </a:extLst>
          </p:cNvPr>
          <p:cNvSpPr txBox="1"/>
          <p:nvPr/>
        </p:nvSpPr>
        <p:spPr>
          <a:xfrm>
            <a:off x="1376669" y="2129231"/>
            <a:ext cx="7610168" cy="564257"/>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a.  </a:t>
            </a:r>
            <a:r>
              <a:rPr lang="nl-NL" sz="2800" b="1" dirty="0">
                <a:solidFill>
                  <a:srgbClr val="FF0000"/>
                </a:solidFill>
                <a:effectLst/>
                <a:latin typeface="Times New Roman" panose="02020603050405020304" pitchFamily="18" charset="0"/>
                <a:ea typeface="Calibri" panose="020F0502020204030204" pitchFamily="34" charset="0"/>
              </a:rPr>
              <a:t>Người phụ nữ ấy / </a:t>
            </a:r>
            <a:r>
              <a:rPr lang="nl-NL" sz="2800" b="1" dirty="0">
                <a:solidFill>
                  <a:srgbClr val="000000"/>
                </a:solidFill>
                <a:effectLst/>
                <a:latin typeface="Times New Roman" panose="02020603050405020304" pitchFamily="18" charset="0"/>
                <a:ea typeface="Calibri" panose="020F0502020204030204" pitchFamily="34" charset="0"/>
              </a:rPr>
              <a:t>là bà Nguyễn Thị Duệ.</a:t>
            </a:r>
            <a:endParaRPr lang="en-US" sz="2800" b="1" dirty="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16E6AECD-E2D1-4D17-A3EE-C35D04CBD0D3}"/>
              </a:ext>
            </a:extLst>
          </p:cNvPr>
          <p:cNvSpPr txBox="1"/>
          <p:nvPr/>
        </p:nvSpPr>
        <p:spPr>
          <a:xfrm>
            <a:off x="1376669" y="2874669"/>
            <a:ext cx="6881506" cy="1081322"/>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000000"/>
                </a:solidFill>
                <a:effectLst/>
                <a:latin typeface="Times New Roman" panose="02020603050405020304" pitchFamily="18" charset="0"/>
                <a:ea typeface="Calibri" panose="020F0502020204030204" pitchFamily="34" charset="0"/>
              </a:rPr>
              <a:t>b. </a:t>
            </a:r>
            <a:r>
              <a:rPr lang="nl-NL" sz="2800" b="1" dirty="0">
                <a:solidFill>
                  <a:srgbClr val="FF0000"/>
                </a:solidFill>
                <a:effectLst/>
                <a:latin typeface="Times New Roman" panose="02020603050405020304" pitchFamily="18" charset="0"/>
                <a:ea typeface="Calibri" panose="020F0502020204030204" pitchFamily="34" charset="0"/>
              </a:rPr>
              <a:t>Thuận / </a:t>
            </a:r>
            <a:r>
              <a:rPr lang="nl-NL" sz="2800" b="1" dirty="0">
                <a:solidFill>
                  <a:srgbClr val="000000"/>
                </a:solidFill>
                <a:effectLst/>
                <a:latin typeface="Times New Roman" panose="02020603050405020304" pitchFamily="18" charset="0"/>
                <a:ea typeface="Calibri" panose="020F0502020204030204" pitchFamily="34" charset="0"/>
              </a:rPr>
              <a:t>quét luôn nửa sân bên kia. </a:t>
            </a:r>
          </a:p>
          <a:p>
            <a:pPr marL="0" marR="0" algn="just">
              <a:lnSpc>
                <a:spcPct val="120000"/>
              </a:lnSpc>
              <a:spcBef>
                <a:spcPts val="0"/>
              </a:spcBef>
              <a:spcAft>
                <a:spcPts val="0"/>
              </a:spcAft>
            </a:pPr>
            <a:r>
              <a:rPr lang="nl-NL" sz="2800" b="1" dirty="0">
                <a:solidFill>
                  <a:srgbClr val="000000"/>
                </a:solidFill>
                <a:latin typeface="Times New Roman" panose="02020603050405020304" pitchFamily="18" charset="0"/>
                <a:ea typeface="Calibri" panose="020F0502020204030204" pitchFamily="34" charset="0"/>
              </a:rPr>
              <a:t>     </a:t>
            </a:r>
            <a:r>
              <a:rPr lang="nl-NL" sz="2800" b="1" dirty="0">
                <a:solidFill>
                  <a:srgbClr val="FF0000"/>
                </a:solidFill>
                <a:effectLst/>
                <a:latin typeface="Times New Roman" panose="02020603050405020304" pitchFamily="18" charset="0"/>
                <a:ea typeface="Calibri" panose="020F0502020204030204" pitchFamily="34" charset="0"/>
              </a:rPr>
              <a:t>Cả mảnh sân / </a:t>
            </a:r>
            <a:r>
              <a:rPr lang="nl-NL" sz="2800" b="1" dirty="0">
                <a:solidFill>
                  <a:srgbClr val="000000"/>
                </a:solidFill>
                <a:effectLst/>
                <a:latin typeface="Times New Roman" panose="02020603050405020304" pitchFamily="18" charset="0"/>
                <a:ea typeface="Calibri" panose="020F0502020204030204" pitchFamily="34" charset="0"/>
              </a:rPr>
              <a:t>sạch bong.</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4696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3178755" cy="523220"/>
          </a:xfrm>
          <a:prstGeom prst="rect">
            <a:avLst/>
          </a:prstGeom>
          <a:solidFill>
            <a:schemeClr val="bg1"/>
          </a:solidFill>
        </p:spPr>
        <p:txBody>
          <a:bodyPr wrap="square">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944A554-6576-4DDD-8448-72C9056D59FE}"/>
              </a:ext>
            </a:extLst>
          </p:cNvPr>
          <p:cNvSpPr txBox="1"/>
          <p:nvPr/>
        </p:nvSpPr>
        <p:spPr>
          <a:xfrm>
            <a:off x="1289217" y="1408836"/>
            <a:ext cx="7997658" cy="1384995"/>
          </a:xfrm>
          <a:prstGeom prst="rect">
            <a:avLst/>
          </a:prstGeom>
          <a:noFill/>
        </p:spPr>
        <p:txBody>
          <a:bodyPr wrap="square">
            <a:spAutoFit/>
          </a:bodyPr>
          <a:lstStyle/>
          <a:p>
            <a:pPr algn="just"/>
            <a:r>
              <a:rPr lang="en-US" sz="2800" b="1" i="0" dirty="0">
                <a:solidFill>
                  <a:srgbClr val="FF0000"/>
                </a:solidFill>
                <a:effectLst/>
                <a:latin typeface="Times New Roman" panose="02020603050405020304" pitchFamily="18" charset="0"/>
                <a:cs typeface="Times New Roman" panose="02020603050405020304" pitchFamily="18" charset="0"/>
              </a:rPr>
              <a:t>2. </a:t>
            </a:r>
            <a:r>
              <a:rPr lang="vi-VN" sz="2800" b="1" i="0" dirty="0">
                <a:solidFill>
                  <a:srgbClr val="FF0000"/>
                </a:solidFill>
                <a:effectLst/>
                <a:latin typeface="Times New Roman" panose="02020603050405020304" pitchFamily="18" charset="0"/>
                <a:cs typeface="Times New Roman" panose="02020603050405020304" pitchFamily="18" charset="0"/>
              </a:rPr>
              <a:t>Viết một đoạn văn ngắn (4 - 5 câu) tả một bông hoa (hoặc một cây rau). Gạch dưới chủ ngữ ở mỗi câu trong đoạn văn đó.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28DBE23-2EBE-4763-AB51-DF02A19DDE0F}"/>
              </a:ext>
            </a:extLst>
          </p:cNvPr>
          <p:cNvSpPr txBox="1"/>
          <p:nvPr/>
        </p:nvSpPr>
        <p:spPr>
          <a:xfrm>
            <a:off x="1289216" y="2720662"/>
            <a:ext cx="8140533" cy="954107"/>
          </a:xfrm>
          <a:prstGeom prst="rect">
            <a:avLst/>
          </a:prstGeom>
          <a:noFill/>
        </p:spPr>
        <p:txBody>
          <a:bodyPr wrap="square">
            <a:spAutoFit/>
          </a:bodyPr>
          <a:lstStyle/>
          <a:p>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ướng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027D804-A17D-467A-9FF3-DA9A94A9391D}"/>
              </a:ext>
            </a:extLst>
          </p:cNvPr>
          <p:cNvSpPr txBox="1"/>
          <p:nvPr/>
        </p:nvSpPr>
        <p:spPr>
          <a:xfrm>
            <a:off x="1289217" y="3601599"/>
            <a:ext cx="8140532" cy="2677656"/>
          </a:xfrm>
          <a:prstGeom prst="rect">
            <a:avLst/>
          </a:prstGeom>
          <a:noFill/>
        </p:spPr>
        <p:txBody>
          <a:bodyPr wrap="square">
            <a:spAutoFit/>
          </a:bodyPr>
          <a:lstStyle/>
          <a:p>
            <a:pPr algn="just"/>
            <a:r>
              <a:rPr lang="en-US" sz="2800" b="1" i="1" dirty="0">
                <a:solidFill>
                  <a:schemeClr val="accent5">
                    <a:lumMod val="75000"/>
                  </a:schemeClr>
                </a:solidFill>
                <a:latin typeface="Times New Roman" panose="02020603050405020304" pitchFamily="18" charset="0"/>
                <a:cs typeface="Times New Roman" panose="02020603050405020304" pitchFamily="18" charset="0"/>
              </a:rPr>
              <a:t>	T</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rong số các loài hoa thì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em</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thích nhất là hoa sen.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Nụ 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như những mũi tên đồng nhọn hướng lên trời cao. Rồi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nở.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nở hồng cả mặt ao.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Những nụ sen</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to như hai bàn tay em chụm lại rung rung trong gió. Đẹp nhất khi nở thì </a:t>
            </a:r>
            <a:r>
              <a:rPr lang="vi-VN" sz="2800" b="1" i="1" u="sng" dirty="0">
                <a:solidFill>
                  <a:schemeClr val="accent5">
                    <a:lumMod val="75000"/>
                  </a:schemeClr>
                </a:solidFill>
                <a:effectLst/>
                <a:latin typeface="Times New Roman" panose="02020603050405020304" pitchFamily="18" charset="0"/>
                <a:cs typeface="Times New Roman" panose="02020603050405020304" pitchFamily="18" charset="0"/>
              </a:rPr>
              <a:t>cánh</a:t>
            </a:r>
            <a:r>
              <a:rPr lang="vi-VN" sz="2800" b="1" i="1" dirty="0">
                <a:solidFill>
                  <a:schemeClr val="accent5">
                    <a:lumMod val="75000"/>
                  </a:schemeClr>
                </a:solidFill>
                <a:effectLst/>
                <a:latin typeface="Times New Roman" panose="02020603050405020304" pitchFamily="18" charset="0"/>
                <a:cs typeface="Times New Roman" panose="02020603050405020304" pitchFamily="18" charset="0"/>
              </a:rPr>
              <a:t> xòe ra rất to y như một cái bát ô tô. </a:t>
            </a:r>
            <a:endParaRPr lang="en-US" sz="2800" b="1" i="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0" grpId="0"/>
      <p:bldP spid="1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272</TotalTime>
  <Words>1231</Words>
  <PresentationFormat>Widescreen</PresentationFormat>
  <Paragraphs>72</Paragraphs>
  <Slides>20</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2023-08-28T14:34:57Z</dcterms:created>
  <dcterms:modified xsi:type="dcterms:W3CDTF">2023-10-21T05:23:38Z</dcterms:modified>
</cp:coreProperties>
</file>