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sldIdLst>
    <p:sldId id="256" r:id="rId4"/>
    <p:sldId id="259" r:id="rId5"/>
    <p:sldId id="273" r:id="rId6"/>
    <p:sldId id="281" r:id="rId7"/>
    <p:sldId id="257" r:id="rId8"/>
    <p:sldId id="274" r:id="rId9"/>
    <p:sldId id="282" r:id="rId10"/>
    <p:sldId id="283" r:id="rId11"/>
    <p:sldId id="284" r:id="rId12"/>
    <p:sldId id="285" r:id="rId13"/>
    <p:sldId id="286" r:id="rId14"/>
    <p:sldId id="263" r:id="rId15"/>
    <p:sldId id="277" r:id="rId16"/>
    <p:sldId id="279" r:id="rId17"/>
    <p:sldId id="280"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UTM Avo" panose="02040603050506020204" pitchFamily="18" charset="0"/>
      <p:regular r:id="rId25"/>
      <p:bold r:id="rId26"/>
      <p:italic r:id="rId27"/>
      <p:boldItalic r:id="rId28"/>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8"/>
    <p:restoredTop sz="94643"/>
  </p:normalViewPr>
  <p:slideViewPr>
    <p:cSldViewPr snapToGrid="0">
      <p:cViewPr varScale="1">
        <p:scale>
          <a:sx n="65" d="100"/>
          <a:sy n="65" d="100"/>
        </p:scale>
        <p:origin x="90" y="10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hoc10.vn/doc-sach/tieng-viet-4-tap-2/1/388/41/" TargetMode="Externa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22.jpg"/><Relationship Id="rId1" Type="http://schemas.openxmlformats.org/officeDocument/2006/relationships/slideLayout" Target="../slideLayouts/slideLayout23.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41/"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hoc10.vn/doc-sach/tieng-viet-4-tap-2/1/388/41/"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22D710-9615-2315-A865-46F9FB8BA6AA}"/>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DBC9D062-DAD5-79B5-C3F9-C8EC10FAC07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12" name="Title 1">
            <a:extLst>
              <a:ext uri="{FF2B5EF4-FFF2-40B4-BE49-F238E27FC236}">
                <a16:creationId xmlns:a16="http://schemas.microsoft.com/office/drawing/2014/main" id="{E63D72D3-0655-742A-1739-650672E1426A}"/>
              </a:ext>
            </a:extLst>
          </p:cNvPr>
          <p:cNvSpPr>
            <a:spLocks noGrp="1"/>
          </p:cNvSpPr>
          <p:nvPr>
            <p:ph type="ctrTitle"/>
          </p:nvPr>
        </p:nvSpPr>
        <p:spPr>
          <a:xfrm>
            <a:off x="1524000" y="1794374"/>
            <a:ext cx="9144000" cy="1242146"/>
          </a:xfrm>
        </p:spPr>
        <p:txBody>
          <a:bodyPr>
            <a:normAutofit/>
          </a:bodyPr>
          <a:lstStyle/>
          <a:p>
            <a:r>
              <a:rPr lang="en-US" sz="5400" b="1" dirty="0" err="1">
                <a:solidFill>
                  <a:srgbClr val="001F60"/>
                </a:solidFill>
                <a:latin typeface="UTM Avo" panose="02040603050506020204" pitchFamily="18" charset="0"/>
              </a:rPr>
              <a:t>Tuần</a:t>
            </a:r>
            <a:r>
              <a:rPr lang="en-US" sz="5400" b="1" dirty="0">
                <a:solidFill>
                  <a:srgbClr val="001F60"/>
                </a:solidFill>
                <a:latin typeface="UTM Avo" panose="02040603050506020204" pitchFamily="18" charset="0"/>
              </a:rPr>
              <a:t> 24</a:t>
            </a:r>
          </a:p>
        </p:txBody>
      </p:sp>
      <p:sp>
        <p:nvSpPr>
          <p:cNvPr id="16" name="Subtitle 2">
            <a:extLst>
              <a:ext uri="{FF2B5EF4-FFF2-40B4-BE49-F238E27FC236}">
                <a16:creationId xmlns:a16="http://schemas.microsoft.com/office/drawing/2014/main" id="{2B695205-2C54-FA03-4CF6-6BFEC220057E}"/>
              </a:ext>
            </a:extLst>
          </p:cNvPr>
          <p:cNvSpPr>
            <a:spLocks noGrp="1"/>
          </p:cNvSpPr>
          <p:nvPr>
            <p:ph type="subTitle" idx="1"/>
          </p:nvPr>
        </p:nvSpPr>
        <p:spPr>
          <a:xfrm>
            <a:off x="0" y="3213847"/>
            <a:ext cx="12192000" cy="2989730"/>
          </a:xfrm>
        </p:spPr>
        <p:txBody>
          <a:bodyPr>
            <a:normAutofit/>
          </a:bodyPr>
          <a:lstStyle/>
          <a:p>
            <a:pPr>
              <a:lnSpc>
                <a:spcPct val="150000"/>
              </a:lnSpc>
            </a:pPr>
            <a:r>
              <a:rPr lang="en-US" sz="5400" b="1" dirty="0" err="1">
                <a:solidFill>
                  <a:srgbClr val="FF0000"/>
                </a:solidFill>
                <a:latin typeface="UTM Avo" panose="02040603050506020204" pitchFamily="18" charset="0"/>
              </a:rPr>
              <a:t>Bài</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viết</a:t>
            </a:r>
            <a:r>
              <a:rPr lang="en-US" sz="5400" b="1" dirty="0">
                <a:solidFill>
                  <a:srgbClr val="FF0000"/>
                </a:solidFill>
                <a:latin typeface="UTM Avo" panose="02040603050506020204" pitchFamily="18" charset="0"/>
              </a:rPr>
              <a:t> 3: </a:t>
            </a:r>
            <a:r>
              <a:rPr lang="en-US" sz="5400" b="1" dirty="0" err="1">
                <a:solidFill>
                  <a:srgbClr val="FF0000"/>
                </a:solidFill>
                <a:latin typeface="UTM Avo" panose="02040603050506020204" pitchFamily="18" charset="0"/>
              </a:rPr>
              <a:t>Luyện</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tập</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tả</a:t>
            </a:r>
            <a:r>
              <a:rPr lang="en-US" sz="5400" b="1" dirty="0">
                <a:solidFill>
                  <a:srgbClr val="FF0000"/>
                </a:solidFill>
                <a:latin typeface="UTM Avo" panose="02040603050506020204" pitchFamily="18" charset="0"/>
              </a:rPr>
              <a:t> con </a:t>
            </a:r>
            <a:r>
              <a:rPr lang="en-US" sz="5400" b="1" dirty="0" err="1">
                <a:solidFill>
                  <a:srgbClr val="FF0000"/>
                </a:solidFill>
                <a:latin typeface="UTM Avo" panose="02040603050506020204" pitchFamily="18" charset="0"/>
              </a:rPr>
              <a:t>vật</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Kết</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bài</a:t>
            </a:r>
            <a:r>
              <a:rPr lang="en-US" sz="5400" b="1" dirty="0">
                <a:solidFill>
                  <a:srgbClr val="FF0000"/>
                </a:solidFill>
                <a:latin typeface="UTM Avo" panose="02040603050506020204" pitchFamily="18" charset="0"/>
              </a:rPr>
              <a:t>)</a:t>
            </a: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234;p12">
            <a:extLst>
              <a:ext uri="{FF2B5EF4-FFF2-40B4-BE49-F238E27FC236}">
                <a16:creationId xmlns:a16="http://schemas.microsoft.com/office/drawing/2014/main" id="{995B20F8-D2C4-ED2A-F387-F4C39B6C4F6C}"/>
              </a:ext>
            </a:extLst>
          </p:cNvPr>
          <p:cNvSpPr/>
          <p:nvPr/>
        </p:nvSpPr>
        <p:spPr>
          <a:xfrm>
            <a:off x="6255813" y="1680567"/>
            <a:ext cx="4876800" cy="650006"/>
          </a:xfrm>
          <a:prstGeom prst="wedgeRoundRectCallout">
            <a:avLst>
              <a:gd name="adj1" fmla="val -20833"/>
              <a:gd name="adj2" fmla="val 62500"/>
              <a:gd name="adj3" fmla="val 0"/>
            </a:avLst>
          </a:prstGeom>
          <a:solidFill>
            <a:srgbClr val="FFFFFF"/>
          </a:solidFill>
          <a:ln w="25400" cap="flat" cmpd="sng">
            <a:solidFill>
              <a:srgbClr val="C2B5BE"/>
            </a:solidFill>
            <a:prstDash val="solid"/>
            <a:round/>
            <a:headEnd type="none" w="sm" len="sm"/>
            <a:tailEnd type="none" w="sm" len="sm"/>
          </a:ln>
        </p:spPr>
        <p:txBody>
          <a:bodyPr spcFirstLastPara="1" wrap="square" lIns="60950" tIns="30467" rIns="60950" bIns="1200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UTM Avo" panose="02040603050506020204" pitchFamily="18"/>
                <a:cs typeface="Arial"/>
                <a:sym typeface="Arial"/>
              </a:rPr>
              <a:t>a) Một đoạn kết bài mở rộng</a:t>
            </a:r>
            <a:endParaRPr kumimoji="0" sz="5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
        <p:nvSpPr>
          <p:cNvPr id="6" name="Google Shape;235;p12">
            <a:extLst>
              <a:ext uri="{FF2B5EF4-FFF2-40B4-BE49-F238E27FC236}">
                <a16:creationId xmlns:a16="http://schemas.microsoft.com/office/drawing/2014/main" id="{4DC082FA-E992-FD56-6FEE-73DD18EBE42F}"/>
              </a:ext>
            </a:extLst>
          </p:cNvPr>
          <p:cNvSpPr txBox="1"/>
          <p:nvPr/>
        </p:nvSpPr>
        <p:spPr>
          <a:xfrm>
            <a:off x="3446573" y="2745530"/>
            <a:ext cx="4064000" cy="430887"/>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2800" b="1" u="sng" kern="0">
                <a:solidFill>
                  <a:srgbClr val="221F4C"/>
                </a:solidFill>
                <a:latin typeface="UTM Avo" panose="02040603050506020204" pitchFamily="18"/>
                <a:cs typeface="Arial"/>
                <a:sym typeface="Arial"/>
              </a:rPr>
              <a:t>Đoạn văn tham khảo</a:t>
            </a:r>
            <a:endParaRPr sz="2800" b="1" u="sng" kern="0">
              <a:solidFill>
                <a:srgbClr val="221F4C"/>
              </a:solidFill>
              <a:latin typeface="UTM Avo" panose="02040603050506020204" pitchFamily="18"/>
              <a:cs typeface="Arial"/>
              <a:sym typeface="Arial"/>
            </a:endParaRPr>
          </a:p>
        </p:txBody>
      </p:sp>
      <p:sp>
        <p:nvSpPr>
          <p:cNvPr id="7" name="Google Shape;236;p12">
            <a:extLst>
              <a:ext uri="{FF2B5EF4-FFF2-40B4-BE49-F238E27FC236}">
                <a16:creationId xmlns:a16="http://schemas.microsoft.com/office/drawing/2014/main" id="{F1823A4A-53B2-F788-1084-2A88B83CBF86}"/>
              </a:ext>
            </a:extLst>
          </p:cNvPr>
          <p:cNvSpPr txBox="1"/>
          <p:nvPr/>
        </p:nvSpPr>
        <p:spPr>
          <a:xfrm>
            <a:off x="627173" y="3176417"/>
            <a:ext cx="9702800" cy="3385516"/>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400" kern="0" dirty="0">
                <a:solidFill>
                  <a:srgbClr val="000000"/>
                </a:solidFill>
                <a:latin typeface="UTM Avo" panose="02040603050506020204" pitchFamily="18"/>
                <a:cs typeface="Arial"/>
                <a:sym typeface="Arial"/>
              </a:rPr>
              <a:t> 	Từ ngày có Mimi trong nhà, lũ chuột dường như biến mất. Con mèo như một vị chúa tể bước đi đầy quyền uy trong lãnh địa của mình. Cả nhà em ai cũng yêu chú. Mẹ em còn gọi đùa chú là “Con hổ nhỏ”. Dường như chú cũng biết mọi người yêu quý mình nên chú dụi đầu hết vào chân người này lại sang chân người khác. Trông chú đáng yêu và đáng quý.</a:t>
            </a:r>
            <a:endParaRPr sz="2400" kern="0" dirty="0">
              <a:solidFill>
                <a:srgbClr val="000000"/>
              </a:solidFill>
              <a:latin typeface="UTM Avo" panose="02040603050506020204" pitchFamily="18"/>
              <a:cs typeface="Arial"/>
              <a:sym typeface="Arial"/>
            </a:endParaRPr>
          </a:p>
        </p:txBody>
      </p:sp>
      <p:sp>
        <p:nvSpPr>
          <p:cNvPr id="8" name="Google Shape;232;p12">
            <a:extLst>
              <a:ext uri="{FF2B5EF4-FFF2-40B4-BE49-F238E27FC236}">
                <a16:creationId xmlns:a16="http://schemas.microsoft.com/office/drawing/2014/main" id="{72FB5B50-1A41-C8F2-528A-6757589DC9CA}"/>
              </a:ext>
            </a:extLst>
          </p:cNvPr>
          <p:cNvSpPr/>
          <p:nvPr/>
        </p:nvSpPr>
        <p:spPr>
          <a:xfrm>
            <a:off x="10329973" y="4869175"/>
            <a:ext cx="2761654" cy="1767459"/>
          </a:xfrm>
          <a:custGeom>
            <a:avLst/>
            <a:gdLst/>
            <a:ahLst/>
            <a:cxnLst/>
            <a:rect l="l" t="t" r="r" b="b"/>
            <a:pathLst>
              <a:path w="4929022" h="3154574" extrusionOk="0">
                <a:moveTo>
                  <a:pt x="0" y="0"/>
                </a:moveTo>
                <a:lnTo>
                  <a:pt x="4929022" y="0"/>
                </a:lnTo>
                <a:lnTo>
                  <a:pt x="4929022" y="3154574"/>
                </a:lnTo>
                <a:lnTo>
                  <a:pt x="0" y="3154574"/>
                </a:lnTo>
                <a:lnTo>
                  <a:pt x="0" y="0"/>
                </a:lnTo>
                <a:close/>
              </a:path>
            </a:pathLst>
          </a:custGeom>
          <a:blipFill rotWithShape="1">
            <a:blip r:embed="rId3">
              <a:alphaModFix amt="60000"/>
              <a:duotone>
                <a:prstClr val="black"/>
                <a:schemeClr val="accent2">
                  <a:tint val="45000"/>
                  <a:satMod val="400000"/>
                </a:schemeClr>
              </a:duotone>
            </a:blip>
            <a:stretch>
              <a:fillRect/>
            </a:stretch>
          </a:blipFill>
          <a:ln>
            <a:noFill/>
          </a:ln>
        </p:spPr>
        <p:txBody>
          <a:bodyPr/>
          <a:lstStyle/>
          <a:p>
            <a:endParaRPr lang="en-US"/>
          </a:p>
        </p:txBody>
      </p:sp>
      <p:sp>
        <p:nvSpPr>
          <p:cNvPr id="10" name="Google Shape;233;p12">
            <a:extLst>
              <a:ext uri="{FF2B5EF4-FFF2-40B4-BE49-F238E27FC236}">
                <a16:creationId xmlns:a16="http://schemas.microsoft.com/office/drawing/2014/main" id="{D05E03F8-CB2D-A565-E7F2-7202674D007B}"/>
              </a:ext>
            </a:extLst>
          </p:cNvPr>
          <p:cNvSpPr/>
          <p:nvPr/>
        </p:nvSpPr>
        <p:spPr>
          <a:xfrm rot="-447945">
            <a:off x="10428390" y="4534393"/>
            <a:ext cx="1703426" cy="1037541"/>
          </a:xfrm>
          <a:custGeom>
            <a:avLst/>
            <a:gdLst/>
            <a:ahLst/>
            <a:cxnLst/>
            <a:rect l="l" t="t" r="r" b="b"/>
            <a:pathLst>
              <a:path w="2555139" h="1556312" extrusionOk="0">
                <a:moveTo>
                  <a:pt x="0" y="0"/>
                </a:moveTo>
                <a:lnTo>
                  <a:pt x="2555139" y="0"/>
                </a:lnTo>
                <a:lnTo>
                  <a:pt x="2555139" y="1556312"/>
                </a:lnTo>
                <a:lnTo>
                  <a:pt x="0" y="1556312"/>
                </a:lnTo>
                <a:lnTo>
                  <a:pt x="0" y="0"/>
                </a:lnTo>
                <a:close/>
              </a:path>
            </a:pathLst>
          </a:custGeom>
          <a:blipFill rotWithShape="1">
            <a:blip r:embed="rId4">
              <a:alphaModFix amt="60000"/>
            </a:blip>
            <a:stretch>
              <a:fillRect/>
            </a:stretch>
          </a:blipFill>
          <a:ln>
            <a:noFill/>
          </a:ln>
        </p:spPr>
        <p:txBody>
          <a:bodyPr/>
          <a:lstStyle/>
          <a:p>
            <a:endParaRPr lang="en-US"/>
          </a:p>
        </p:txBody>
      </p:sp>
    </p:spTree>
    <p:extLst>
      <p:ext uri="{BB962C8B-B14F-4D97-AF65-F5344CB8AC3E}">
        <p14:creationId xmlns:p14="http://schemas.microsoft.com/office/powerpoint/2010/main" val="237107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243;p13">
            <a:extLst>
              <a:ext uri="{FF2B5EF4-FFF2-40B4-BE49-F238E27FC236}">
                <a16:creationId xmlns:a16="http://schemas.microsoft.com/office/drawing/2014/main" id="{9876C570-5875-C734-CCFE-A9B22C273ACC}"/>
              </a:ext>
            </a:extLst>
          </p:cNvPr>
          <p:cNvSpPr/>
          <p:nvPr/>
        </p:nvSpPr>
        <p:spPr>
          <a:xfrm>
            <a:off x="5229779" y="1800438"/>
            <a:ext cx="5997815" cy="956002"/>
          </a:xfrm>
          <a:prstGeom prst="wedgeRoundRectCallout">
            <a:avLst>
              <a:gd name="adj1" fmla="val -20833"/>
              <a:gd name="adj2" fmla="val 62500"/>
              <a:gd name="adj3" fmla="val 0"/>
            </a:avLst>
          </a:prstGeom>
          <a:solidFill>
            <a:srgbClr val="FFFFFF"/>
          </a:solidFill>
          <a:ln w="25400" cap="flat" cmpd="sng">
            <a:solidFill>
              <a:srgbClr val="C2B5BE"/>
            </a:solidFill>
            <a:prstDash val="solid"/>
            <a:round/>
            <a:headEnd type="none" w="sm" len="sm"/>
            <a:tailEnd type="none" w="sm" len="sm"/>
          </a:ln>
        </p:spPr>
        <p:txBody>
          <a:bodyPr spcFirstLastPara="1" wrap="square" lIns="60950" tIns="30467" rIns="60950" bIns="1200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a:ln>
                  <a:noFill/>
                </a:ln>
                <a:solidFill>
                  <a:srgbClr val="000000"/>
                </a:solidFill>
                <a:effectLst/>
                <a:uLnTx/>
                <a:uFillTx/>
                <a:latin typeface="UTM Avo" panose="02040603050506020204" pitchFamily="18"/>
                <a:cs typeface="Arial"/>
                <a:sym typeface="Arial"/>
              </a:rPr>
              <a:t>b) Một đoạn kết bài không mở rộng</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0" name="Google Shape;244;p13">
            <a:extLst>
              <a:ext uri="{FF2B5EF4-FFF2-40B4-BE49-F238E27FC236}">
                <a16:creationId xmlns:a16="http://schemas.microsoft.com/office/drawing/2014/main" id="{CE77F454-A16C-5CCA-A7F3-92344433BD88}"/>
              </a:ext>
            </a:extLst>
          </p:cNvPr>
          <p:cNvSpPr txBox="1"/>
          <p:nvPr/>
        </p:nvSpPr>
        <p:spPr>
          <a:xfrm>
            <a:off x="3197779" y="3213556"/>
            <a:ext cx="4064000" cy="430887"/>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2800" b="1" u="sng" kern="0" dirty="0">
                <a:solidFill>
                  <a:srgbClr val="221F4C"/>
                </a:solidFill>
                <a:latin typeface="UTM Avo" panose="02040603050506020204" pitchFamily="18"/>
                <a:cs typeface="Arial"/>
                <a:sym typeface="Arial"/>
              </a:rPr>
              <a:t>Đoạn văn tham khảo</a:t>
            </a:r>
            <a:endParaRPr sz="2800" b="1" u="sng" kern="0" dirty="0">
              <a:solidFill>
                <a:srgbClr val="221F4C"/>
              </a:solidFill>
              <a:latin typeface="UTM Avo" panose="02040603050506020204" pitchFamily="18"/>
              <a:cs typeface="Arial"/>
              <a:sym typeface="Arial"/>
            </a:endParaRPr>
          </a:p>
        </p:txBody>
      </p:sp>
      <p:sp>
        <p:nvSpPr>
          <p:cNvPr id="11" name="Google Shape;245;p13">
            <a:extLst>
              <a:ext uri="{FF2B5EF4-FFF2-40B4-BE49-F238E27FC236}">
                <a16:creationId xmlns:a16="http://schemas.microsoft.com/office/drawing/2014/main" id="{D038768C-C6FD-2C60-5570-487C87BD0764}"/>
              </a:ext>
            </a:extLst>
          </p:cNvPr>
          <p:cNvSpPr txBox="1"/>
          <p:nvPr/>
        </p:nvSpPr>
        <p:spPr>
          <a:xfrm>
            <a:off x="514979" y="3774038"/>
            <a:ext cx="9429600" cy="1723522"/>
          </a:xfrm>
          <a:prstGeom prst="rect">
            <a:avLst/>
          </a:prstGeom>
          <a:noFill/>
          <a:ln>
            <a:noFill/>
          </a:ln>
        </p:spPr>
        <p:txBody>
          <a:bodyPr spcFirstLastPara="1" wrap="square" lIns="60950" tIns="30467" rIns="60950" bIns="30467" anchor="t" anchorCtr="0">
            <a:spAutoFit/>
          </a:bodyPr>
          <a:lstStyle/>
          <a:p>
            <a:pPr indent="304815" algn="just">
              <a:lnSpc>
                <a:spcPct val="150000"/>
              </a:lnSpc>
              <a:buClr>
                <a:srgbClr val="000000"/>
              </a:buClr>
              <a:buFont typeface="Arial"/>
              <a:buNone/>
            </a:pPr>
            <a:r>
              <a:rPr lang="vi-VN" sz="2400" kern="0" dirty="0">
                <a:solidFill>
                  <a:srgbClr val="000000"/>
                </a:solidFill>
                <a:latin typeface="UTM Avo" panose="02040603050506020204" pitchFamily="18"/>
                <a:cs typeface="Arial"/>
                <a:sym typeface="Arial"/>
              </a:rPr>
              <a:t>Em rất quý con mèo đen của mình, bởi chú không chỉ là người bạn hiền thân thiết mà còn là một "chiến sĩ diệt chuột" bảo vệ mùa màng, sức khỏe cho mọi gia đình.</a:t>
            </a:r>
            <a:endParaRPr sz="2400" kern="0" dirty="0">
              <a:solidFill>
                <a:srgbClr val="000000"/>
              </a:solidFill>
              <a:latin typeface="UTM Avo" panose="02040603050506020204" pitchFamily="18"/>
              <a:cs typeface="Arial"/>
              <a:sym typeface="Arial"/>
            </a:endParaRPr>
          </a:p>
        </p:txBody>
      </p:sp>
      <p:sp>
        <p:nvSpPr>
          <p:cNvPr id="12" name="Google Shape;246;p13">
            <a:extLst>
              <a:ext uri="{FF2B5EF4-FFF2-40B4-BE49-F238E27FC236}">
                <a16:creationId xmlns:a16="http://schemas.microsoft.com/office/drawing/2014/main" id="{3266F5DA-7C07-17F4-179A-1885482AFFB5}"/>
              </a:ext>
            </a:extLst>
          </p:cNvPr>
          <p:cNvSpPr/>
          <p:nvPr/>
        </p:nvSpPr>
        <p:spPr>
          <a:xfrm>
            <a:off x="9604269" y="4162520"/>
            <a:ext cx="2582971" cy="2670079"/>
          </a:xfrm>
          <a:custGeom>
            <a:avLst/>
            <a:gdLst/>
            <a:ahLst/>
            <a:cxnLst/>
            <a:rect l="l" t="t" r="r" b="b"/>
            <a:pathLst>
              <a:path w="1514223" h="1565288" extrusionOk="0">
                <a:moveTo>
                  <a:pt x="0" y="0"/>
                </a:moveTo>
                <a:lnTo>
                  <a:pt x="1514223" y="0"/>
                </a:lnTo>
                <a:lnTo>
                  <a:pt x="1514223" y="1565288"/>
                </a:lnTo>
                <a:lnTo>
                  <a:pt x="0" y="1565288"/>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97948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0EF9966-2A42-ACE0-2FE6-3D951F3D3ADE}"/>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940220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252;p21">
            <a:extLst>
              <a:ext uri="{FF2B5EF4-FFF2-40B4-BE49-F238E27FC236}">
                <a16:creationId xmlns:a16="http://schemas.microsoft.com/office/drawing/2014/main" id="{E49671E0-D515-8F80-E2EC-D05646BF015A}"/>
              </a:ext>
            </a:extLst>
          </p:cNvPr>
          <p:cNvSpPr/>
          <p:nvPr/>
        </p:nvSpPr>
        <p:spPr>
          <a:xfrm>
            <a:off x="3922691" y="4315026"/>
            <a:ext cx="8291875" cy="2546603"/>
          </a:xfrm>
          <a:custGeom>
            <a:avLst/>
            <a:gdLst/>
            <a:ahLst/>
            <a:cxnLst/>
            <a:rect l="l" t="t" r="r" b="b"/>
            <a:pathLst>
              <a:path w="12437813" h="3819904" extrusionOk="0">
                <a:moveTo>
                  <a:pt x="0" y="0"/>
                </a:moveTo>
                <a:lnTo>
                  <a:pt x="12437812" y="0"/>
                </a:lnTo>
                <a:lnTo>
                  <a:pt x="12437812" y="3819904"/>
                </a:lnTo>
                <a:lnTo>
                  <a:pt x="0" y="3819904"/>
                </a:lnTo>
                <a:lnTo>
                  <a:pt x="0" y="0"/>
                </a:lnTo>
                <a:close/>
              </a:path>
            </a:pathLst>
          </a:custGeom>
          <a:blipFill rotWithShape="1">
            <a:blip r:embed="rId3">
              <a:alphaModFix amt="81000"/>
            </a:blip>
            <a:stretch>
              <a:fillRect r="-83600"/>
            </a:stretch>
          </a:blipFill>
          <a:ln>
            <a:noFill/>
          </a:ln>
        </p:spPr>
        <p:txBody>
          <a:bodyPr/>
          <a:lstStyle/>
          <a:p>
            <a:endParaRPr lang="en-US"/>
          </a:p>
        </p:txBody>
      </p:sp>
      <p:sp>
        <p:nvSpPr>
          <p:cNvPr id="7" name="Google Shape;255;p21">
            <a:extLst>
              <a:ext uri="{FF2B5EF4-FFF2-40B4-BE49-F238E27FC236}">
                <a16:creationId xmlns:a16="http://schemas.microsoft.com/office/drawing/2014/main" id="{5BA06965-43DC-9C62-1575-205E6EE065BF}"/>
              </a:ext>
            </a:extLst>
          </p:cNvPr>
          <p:cNvSpPr/>
          <p:nvPr/>
        </p:nvSpPr>
        <p:spPr>
          <a:xfrm>
            <a:off x="661194" y="2667000"/>
            <a:ext cx="3945599" cy="1762598"/>
          </a:xfrm>
          <a:prstGeom prst="cloud">
            <a:avLst/>
          </a:prstGeom>
          <a:solidFill>
            <a:srgbClr val="FFFFFF"/>
          </a:solidFill>
          <a:ln w="25400" cap="flat" cmpd="sng">
            <a:solidFill>
              <a:srgbClr val="C2B5BE"/>
            </a:solidFill>
            <a:prstDash val="solid"/>
            <a:round/>
            <a:headEnd type="none" w="sm" len="sm"/>
            <a:tailEnd type="none" w="sm" len="sm"/>
          </a:ln>
        </p:spPr>
        <p:txBody>
          <a:bodyPr spcFirstLastPara="1" wrap="square" lIns="60950" tIns="30467" rIns="60950" bIns="1200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Ôn lại kiến thức đã học</a:t>
            </a: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8" name="Google Shape;256;p21">
            <a:extLst>
              <a:ext uri="{FF2B5EF4-FFF2-40B4-BE49-F238E27FC236}">
                <a16:creationId xmlns:a16="http://schemas.microsoft.com/office/drawing/2014/main" id="{BE1821BD-E085-397A-DC4B-377A58C80FF5}"/>
              </a:ext>
            </a:extLst>
          </p:cNvPr>
          <p:cNvSpPr/>
          <p:nvPr/>
        </p:nvSpPr>
        <p:spPr>
          <a:xfrm>
            <a:off x="5182394" y="1848367"/>
            <a:ext cx="7280928" cy="2379240"/>
          </a:xfrm>
          <a:prstGeom prst="cloud">
            <a:avLst/>
          </a:prstGeom>
          <a:solidFill>
            <a:srgbClr val="FFFFFF"/>
          </a:solidFill>
          <a:ln w="25400" cap="flat" cmpd="sng">
            <a:solidFill>
              <a:srgbClr val="C2B5BE"/>
            </a:solidFill>
            <a:prstDash val="solid"/>
            <a:round/>
            <a:headEnd type="none" w="sm" len="sm"/>
            <a:tailEnd type="none" w="sm" len="sm"/>
          </a:ln>
        </p:spPr>
        <p:txBody>
          <a:bodyPr spcFirstLastPara="1" wrap="square" lIns="60950" tIns="30467" rIns="60950" bIns="1200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Chuẩn bị </a:t>
            </a: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a:ln>
                  <a:noFill/>
                </a:ln>
                <a:solidFill>
                  <a:srgbClr val="000000"/>
                </a:solidFill>
                <a:effectLst/>
                <a:uLnTx/>
                <a:uFillTx/>
                <a:latin typeface="UTM Avo" panose="02040603050506020204" pitchFamily="18"/>
                <a:cs typeface="Arial"/>
                <a:sym typeface="Arial"/>
              </a:rPr>
              <a:t>Trao đổi:</a:t>
            </a:r>
            <a:r>
              <a:rPr kumimoji="0" lang="vi-VN" sz="2400" b="1" i="1" u="none" strike="noStrike" kern="0" cap="none" spc="0" normalizeH="0" baseline="0" noProof="0">
                <a:ln>
                  <a:noFill/>
                </a:ln>
                <a:solidFill>
                  <a:srgbClr val="000000"/>
                </a:solidFill>
                <a:effectLst/>
                <a:uLnTx/>
                <a:uFillTx/>
                <a:latin typeface="UTM Avo" panose="02040603050506020204" pitchFamily="18"/>
                <a:cs typeface="Arial"/>
                <a:sym typeface="Arial"/>
              </a:rPr>
              <a:t> Em đọc sách báo</a:t>
            </a:r>
            <a:endParaRPr kumimoji="0" sz="2400" b="1"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9" name="Google Shape;257;p21">
            <a:extLst>
              <a:ext uri="{FF2B5EF4-FFF2-40B4-BE49-F238E27FC236}">
                <a16:creationId xmlns:a16="http://schemas.microsoft.com/office/drawing/2014/main" id="{3D622649-26E6-EB28-6B96-5AD666E5DCB7}"/>
              </a:ext>
            </a:extLst>
          </p:cNvPr>
          <p:cNvSpPr/>
          <p:nvPr/>
        </p:nvSpPr>
        <p:spPr>
          <a:xfrm>
            <a:off x="2894605" y="4996331"/>
            <a:ext cx="854451" cy="1077863"/>
          </a:xfrm>
          <a:custGeom>
            <a:avLst/>
            <a:gdLst/>
            <a:ahLst/>
            <a:cxnLst/>
            <a:rect l="l" t="t" r="r" b="b"/>
            <a:pathLst>
              <a:path w="1281677" h="1616794" extrusionOk="0">
                <a:moveTo>
                  <a:pt x="1281677" y="0"/>
                </a:moveTo>
                <a:lnTo>
                  <a:pt x="0" y="0"/>
                </a:lnTo>
                <a:lnTo>
                  <a:pt x="0" y="1616794"/>
                </a:lnTo>
                <a:lnTo>
                  <a:pt x="1281677" y="1616794"/>
                </a:lnTo>
                <a:lnTo>
                  <a:pt x="1281677" y="0"/>
                </a:lnTo>
                <a:close/>
              </a:path>
            </a:pathLst>
          </a:custGeom>
          <a:blipFill rotWithShape="1">
            <a:blip r:embed="rId4">
              <a:alphaModFix/>
            </a:blip>
            <a:stretch>
              <a:fillRect/>
            </a:stretch>
          </a:blipFill>
          <a:ln>
            <a:noFill/>
          </a:ln>
        </p:spPr>
        <p:txBody>
          <a:bodyPr/>
          <a:lstStyle/>
          <a:p>
            <a:endParaRPr lang="en-US"/>
          </a:p>
        </p:txBody>
      </p:sp>
    </p:spTree>
    <p:extLst>
      <p:ext uri="{BB962C8B-B14F-4D97-AF65-F5344CB8AC3E}">
        <p14:creationId xmlns:p14="http://schemas.microsoft.com/office/powerpoint/2010/main" val="98339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ppt_w</p:attrName>
                                        </p:attrNameLst>
                                      </p:cBhvr>
                                      <p:tavLst>
                                        <p:tav tm="0">
                                          <p:val>
                                            <p:strVal val="0"/>
                                          </p:val>
                                        </p:tav>
                                        <p:tav tm="100000">
                                          <p:val>
                                            <p:strVal val="#ppt_w"/>
                                          </p:val>
                                        </p:tav>
                                      </p:tavLst>
                                    </p:anim>
                                    <p:anim calcmode="lin" valueType="num">
                                      <p:cBhvr additive="base">
                                        <p:cTn id="8" dur="500"/>
                                        <p:tgtEl>
                                          <p:spTgt spid="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ppt_w</p:attrName>
                                        </p:attrNameLst>
                                      </p:cBhvr>
                                      <p:tavLst>
                                        <p:tav tm="0">
                                          <p:val>
                                            <p:strVal val="0"/>
                                          </p:val>
                                        </p:tav>
                                        <p:tav tm="100000">
                                          <p:val>
                                            <p:strVal val="#ppt_w"/>
                                          </p:val>
                                        </p:tav>
                                      </p:tavLst>
                                    </p:anim>
                                    <p:anim calcmode="lin" valueType="num">
                                      <p:cBhvr additive="base">
                                        <p:cTn id="12" dur="500"/>
                                        <p:tgtEl>
                                          <p:spTgt spid="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1BDC085-DEE6-4FCC-6E95-A4BE3711DCF6}"/>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82045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97;p2">
            <a:extLst>
              <a:ext uri="{FF2B5EF4-FFF2-40B4-BE49-F238E27FC236}">
                <a16:creationId xmlns:a16="http://schemas.microsoft.com/office/drawing/2014/main" id="{E4C73181-2298-2DE0-740B-75F2EBF9D1B8}"/>
              </a:ext>
            </a:extLst>
          </p:cNvPr>
          <p:cNvSpPr/>
          <p:nvPr/>
        </p:nvSpPr>
        <p:spPr>
          <a:xfrm rot="-429992">
            <a:off x="6234471" y="4594380"/>
            <a:ext cx="8291875" cy="2546603"/>
          </a:xfrm>
          <a:custGeom>
            <a:avLst/>
            <a:gdLst/>
            <a:ahLst/>
            <a:cxnLst/>
            <a:rect l="l" t="t" r="r" b="b"/>
            <a:pathLst>
              <a:path w="12437813" h="3819904" extrusionOk="0">
                <a:moveTo>
                  <a:pt x="0" y="0"/>
                </a:moveTo>
                <a:lnTo>
                  <a:pt x="12437812" y="0"/>
                </a:lnTo>
                <a:lnTo>
                  <a:pt x="12437812" y="3819904"/>
                </a:lnTo>
                <a:lnTo>
                  <a:pt x="0" y="3819904"/>
                </a:lnTo>
                <a:lnTo>
                  <a:pt x="0" y="0"/>
                </a:lnTo>
                <a:close/>
              </a:path>
            </a:pathLst>
          </a:custGeom>
          <a:blipFill rotWithShape="1">
            <a:blip r:embed="rId3">
              <a:alphaModFix amt="81000"/>
            </a:blip>
            <a:stretch>
              <a:fillRect r="-83600"/>
            </a:stretch>
          </a:blipFill>
          <a:ln>
            <a:noFill/>
          </a:ln>
        </p:spPr>
        <p:txBody>
          <a:bodyPr/>
          <a:lstStyle/>
          <a:p>
            <a:endParaRPr lang="en-US"/>
          </a:p>
        </p:txBody>
      </p:sp>
      <p:sp>
        <p:nvSpPr>
          <p:cNvPr id="3" name="Google Shape;98;p2">
            <a:extLst>
              <a:ext uri="{FF2B5EF4-FFF2-40B4-BE49-F238E27FC236}">
                <a16:creationId xmlns:a16="http://schemas.microsoft.com/office/drawing/2014/main" id="{66E66994-504D-1863-CCEC-F95E60BCA7CB}"/>
              </a:ext>
            </a:extLst>
          </p:cNvPr>
          <p:cNvSpPr/>
          <p:nvPr/>
        </p:nvSpPr>
        <p:spPr>
          <a:xfrm>
            <a:off x="7173914" y="1649684"/>
            <a:ext cx="5018881" cy="4712079"/>
          </a:xfrm>
          <a:custGeom>
            <a:avLst/>
            <a:gdLst/>
            <a:ahLst/>
            <a:cxnLst/>
            <a:rect l="l" t="t" r="r" b="b"/>
            <a:pathLst>
              <a:path w="7528321" h="7068118" extrusionOk="0">
                <a:moveTo>
                  <a:pt x="0" y="0"/>
                </a:moveTo>
                <a:lnTo>
                  <a:pt x="7528321" y="0"/>
                </a:lnTo>
                <a:lnTo>
                  <a:pt x="7528321" y="7068118"/>
                </a:lnTo>
                <a:lnTo>
                  <a:pt x="0" y="7068118"/>
                </a:lnTo>
                <a:lnTo>
                  <a:pt x="0" y="0"/>
                </a:lnTo>
                <a:close/>
              </a:path>
            </a:pathLst>
          </a:custGeom>
          <a:blipFill rotWithShape="1">
            <a:blip r:embed="rId4">
              <a:alphaModFix/>
            </a:blip>
            <a:stretch>
              <a:fillRect/>
            </a:stretch>
          </a:blipFill>
          <a:ln>
            <a:noFill/>
          </a:ln>
        </p:spPr>
        <p:txBody>
          <a:bodyPr/>
          <a:lstStyle/>
          <a:p>
            <a:endParaRPr lang="en-US"/>
          </a:p>
        </p:txBody>
      </p:sp>
      <p:sp>
        <p:nvSpPr>
          <p:cNvPr id="4" name="Google Shape;101;p2">
            <a:extLst>
              <a:ext uri="{FF2B5EF4-FFF2-40B4-BE49-F238E27FC236}">
                <a16:creationId xmlns:a16="http://schemas.microsoft.com/office/drawing/2014/main" id="{C7508AA0-ABC1-610A-BF3A-85264BF2C99C}"/>
              </a:ext>
            </a:extLst>
          </p:cNvPr>
          <p:cNvSpPr/>
          <p:nvPr/>
        </p:nvSpPr>
        <p:spPr>
          <a:xfrm>
            <a:off x="932247" y="2481723"/>
            <a:ext cx="5520147" cy="3048000"/>
          </a:xfrm>
          <a:prstGeom prst="cloud">
            <a:avLst/>
          </a:prstGeom>
          <a:solidFill>
            <a:schemeClr val="lt1"/>
          </a:solidFill>
          <a:ln w="25400" cap="flat" cmpd="sng">
            <a:solidFill>
              <a:srgbClr val="C2B5BE"/>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400" dirty="0">
                <a:solidFill>
                  <a:schemeClr val="bg1"/>
                </a:solidFill>
                <a:latin typeface="UTM Avo" panose="02040603050506020204" pitchFamily="18"/>
              </a:rPr>
              <a:t>Em hãy </a:t>
            </a:r>
            <a:r>
              <a:rPr lang="vi-VN" sz="2400">
                <a:solidFill>
                  <a:schemeClr val="bg1"/>
                </a:solidFill>
                <a:latin typeface="UTM Avo" panose="02040603050506020204" pitchFamily="18"/>
              </a:rPr>
              <a:t>nhắc lại</a:t>
            </a:r>
            <a:r>
              <a:rPr lang="en-US" sz="2400">
                <a:solidFill>
                  <a:schemeClr val="bg1"/>
                </a:solidFill>
                <a:latin typeface="UTM Avo" panose="02040603050506020204" pitchFamily="18"/>
              </a:rPr>
              <a:t> </a:t>
            </a:r>
            <a:r>
              <a:rPr lang="vi-VN" sz="2400">
                <a:solidFill>
                  <a:schemeClr val="bg1"/>
                </a:solidFill>
                <a:latin typeface="UTM Avo" panose="02040603050506020204" pitchFamily="18"/>
              </a:rPr>
              <a:t>có </a:t>
            </a:r>
            <a:r>
              <a:rPr lang="vi-VN" sz="2400" dirty="0">
                <a:solidFill>
                  <a:schemeClr val="bg1"/>
                </a:solidFill>
                <a:latin typeface="UTM Avo" panose="02040603050506020204" pitchFamily="18"/>
              </a:rPr>
              <a:t>mấy kiểu kết bài và đó là những kiểu nào?</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370388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07;p3">
            <a:extLst>
              <a:ext uri="{FF2B5EF4-FFF2-40B4-BE49-F238E27FC236}">
                <a16:creationId xmlns:a16="http://schemas.microsoft.com/office/drawing/2014/main" id="{353E15E4-3CEC-D23D-0B86-7967896B27A9}"/>
              </a:ext>
            </a:extLst>
          </p:cNvPr>
          <p:cNvSpPr/>
          <p:nvPr/>
        </p:nvSpPr>
        <p:spPr>
          <a:xfrm>
            <a:off x="3922691" y="4315026"/>
            <a:ext cx="8291875" cy="2546603"/>
          </a:xfrm>
          <a:custGeom>
            <a:avLst/>
            <a:gdLst/>
            <a:ahLst/>
            <a:cxnLst/>
            <a:rect l="l" t="t" r="r" b="b"/>
            <a:pathLst>
              <a:path w="12437813" h="3819904" extrusionOk="0">
                <a:moveTo>
                  <a:pt x="0" y="0"/>
                </a:moveTo>
                <a:lnTo>
                  <a:pt x="12437812" y="0"/>
                </a:lnTo>
                <a:lnTo>
                  <a:pt x="12437812" y="3819904"/>
                </a:lnTo>
                <a:lnTo>
                  <a:pt x="0" y="3819904"/>
                </a:lnTo>
                <a:lnTo>
                  <a:pt x="0" y="0"/>
                </a:lnTo>
                <a:close/>
              </a:path>
            </a:pathLst>
          </a:custGeom>
          <a:blipFill rotWithShape="1">
            <a:blip r:embed="rId3">
              <a:alphaModFix amt="81000"/>
            </a:blip>
            <a:stretch>
              <a:fillRect r="-83600"/>
            </a:stretch>
          </a:blipFill>
          <a:ln>
            <a:noFill/>
          </a:ln>
        </p:spPr>
        <p:txBody>
          <a:bodyPr/>
          <a:lstStyle/>
          <a:p>
            <a:endParaRPr lang="en-US"/>
          </a:p>
        </p:txBody>
      </p:sp>
      <p:sp>
        <p:nvSpPr>
          <p:cNvPr id="7" name="Google Shape;110;p3">
            <a:extLst>
              <a:ext uri="{FF2B5EF4-FFF2-40B4-BE49-F238E27FC236}">
                <a16:creationId xmlns:a16="http://schemas.microsoft.com/office/drawing/2014/main" id="{D909605C-ED8B-4D4B-1342-A895F29EF5C1}"/>
              </a:ext>
            </a:extLst>
          </p:cNvPr>
          <p:cNvSpPr/>
          <p:nvPr/>
        </p:nvSpPr>
        <p:spPr>
          <a:xfrm>
            <a:off x="1067594" y="2682402"/>
            <a:ext cx="3945599" cy="1493197"/>
          </a:xfrm>
          <a:prstGeom prst="cloud">
            <a:avLst/>
          </a:prstGeom>
          <a:solidFill>
            <a:srgbClr val="FFFFFF"/>
          </a:solidFill>
          <a:ln w="25400" cap="flat" cmpd="sng">
            <a:solidFill>
              <a:srgbClr val="C2B5BE"/>
            </a:solidFill>
            <a:prstDash val="solid"/>
            <a:round/>
            <a:headEnd type="none" w="sm" len="sm"/>
            <a:tailEnd type="none" w="sm" len="sm"/>
          </a:ln>
        </p:spPr>
        <p:txBody>
          <a:bodyPr spcFirstLastPara="1" wrap="square" lIns="60950" tIns="30467" rIns="60950" bIns="1200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Kết bài mở rộng</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8" name="Google Shape;111;p3">
            <a:extLst>
              <a:ext uri="{FF2B5EF4-FFF2-40B4-BE49-F238E27FC236}">
                <a16:creationId xmlns:a16="http://schemas.microsoft.com/office/drawing/2014/main" id="{D3486242-65F4-0C62-EC6E-19B9DA07FFB1}"/>
              </a:ext>
            </a:extLst>
          </p:cNvPr>
          <p:cNvSpPr/>
          <p:nvPr/>
        </p:nvSpPr>
        <p:spPr>
          <a:xfrm>
            <a:off x="5537994" y="1796376"/>
            <a:ext cx="5588000" cy="1493197"/>
          </a:xfrm>
          <a:prstGeom prst="cloud">
            <a:avLst/>
          </a:prstGeom>
          <a:solidFill>
            <a:srgbClr val="FFFFFF"/>
          </a:solidFill>
          <a:ln w="25400" cap="flat" cmpd="sng">
            <a:solidFill>
              <a:srgbClr val="C2B5BE"/>
            </a:solidFill>
            <a:prstDash val="solid"/>
            <a:round/>
            <a:headEnd type="none" w="sm" len="sm"/>
            <a:tailEnd type="none" w="sm" len="sm"/>
          </a:ln>
        </p:spPr>
        <p:txBody>
          <a:bodyPr spcFirstLastPara="1" wrap="square" lIns="60950" tIns="30467" rIns="60950" bIns="1200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Kết bài không mở rộng</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9" name="Google Shape;112;p3">
            <a:extLst>
              <a:ext uri="{FF2B5EF4-FFF2-40B4-BE49-F238E27FC236}">
                <a16:creationId xmlns:a16="http://schemas.microsoft.com/office/drawing/2014/main" id="{2ADFE8CB-63B3-D2C4-0EEA-6A86DB896A18}"/>
              </a:ext>
            </a:extLst>
          </p:cNvPr>
          <p:cNvSpPr/>
          <p:nvPr/>
        </p:nvSpPr>
        <p:spPr>
          <a:xfrm>
            <a:off x="2894605" y="4996331"/>
            <a:ext cx="854451" cy="1077863"/>
          </a:xfrm>
          <a:custGeom>
            <a:avLst/>
            <a:gdLst/>
            <a:ahLst/>
            <a:cxnLst/>
            <a:rect l="l" t="t" r="r" b="b"/>
            <a:pathLst>
              <a:path w="1281677" h="1616794" extrusionOk="0">
                <a:moveTo>
                  <a:pt x="1281677" y="0"/>
                </a:moveTo>
                <a:lnTo>
                  <a:pt x="0" y="0"/>
                </a:lnTo>
                <a:lnTo>
                  <a:pt x="0" y="1616794"/>
                </a:lnTo>
                <a:lnTo>
                  <a:pt x="1281677" y="1616794"/>
                </a:lnTo>
                <a:lnTo>
                  <a:pt x="1281677" y="0"/>
                </a:lnTo>
                <a:close/>
              </a:path>
            </a:pathLst>
          </a:custGeom>
          <a:blipFill rotWithShape="1">
            <a:blip r:embed="rId4">
              <a:alphaModFix/>
            </a:blip>
            <a:stretch>
              <a:fillRect/>
            </a:stretch>
          </a:blipFill>
          <a:ln>
            <a:noFill/>
          </a:ln>
        </p:spPr>
        <p:txBody>
          <a:bodyPr/>
          <a:lstStyle/>
          <a:p>
            <a:endParaRPr lang="en-US"/>
          </a:p>
        </p:txBody>
      </p:sp>
    </p:spTree>
    <p:extLst>
      <p:ext uri="{BB962C8B-B14F-4D97-AF65-F5344CB8AC3E}">
        <p14:creationId xmlns:p14="http://schemas.microsoft.com/office/powerpoint/2010/main" val="41961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0E0198DF-34EC-9ED1-A5EE-58746D98A20A}"/>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62163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59;p7">
            <a:extLst>
              <a:ext uri="{FF2B5EF4-FFF2-40B4-BE49-F238E27FC236}">
                <a16:creationId xmlns:a16="http://schemas.microsoft.com/office/drawing/2014/main" id="{F9AF6153-3096-E33B-8423-DEA0EDE3773B}"/>
              </a:ext>
            </a:extLst>
          </p:cNvPr>
          <p:cNvSpPr/>
          <p:nvPr/>
        </p:nvSpPr>
        <p:spPr>
          <a:xfrm rot="757154" flipH="1">
            <a:off x="-3775730" y="4905185"/>
            <a:ext cx="12785581" cy="3556716"/>
          </a:xfrm>
          <a:custGeom>
            <a:avLst/>
            <a:gdLst/>
            <a:ahLst/>
            <a:cxnLst/>
            <a:rect l="l" t="t" r="r" b="b"/>
            <a:pathLst>
              <a:path w="19178372" h="5335074" extrusionOk="0">
                <a:moveTo>
                  <a:pt x="19178373" y="0"/>
                </a:moveTo>
                <a:lnTo>
                  <a:pt x="0" y="0"/>
                </a:lnTo>
                <a:lnTo>
                  <a:pt x="0" y="5335074"/>
                </a:lnTo>
                <a:lnTo>
                  <a:pt x="19178373" y="5335074"/>
                </a:lnTo>
                <a:lnTo>
                  <a:pt x="19178373" y="0"/>
                </a:lnTo>
                <a:close/>
              </a:path>
            </a:pathLst>
          </a:custGeom>
          <a:blipFill rotWithShape="1">
            <a:blip r:embed="rId3">
              <a:alphaModFix amt="81000"/>
            </a:blip>
            <a:stretch>
              <a:fillRect/>
            </a:stretch>
          </a:blipFill>
          <a:ln>
            <a:noFill/>
          </a:ln>
        </p:spPr>
        <p:txBody>
          <a:bodyPr/>
          <a:lstStyle/>
          <a:p>
            <a:endParaRPr lang="en-US"/>
          </a:p>
        </p:txBody>
      </p:sp>
      <p:sp>
        <p:nvSpPr>
          <p:cNvPr id="6" name="Google Shape;162;p7">
            <a:extLst>
              <a:ext uri="{FF2B5EF4-FFF2-40B4-BE49-F238E27FC236}">
                <a16:creationId xmlns:a16="http://schemas.microsoft.com/office/drawing/2014/main" id="{428CF192-ED54-D8F0-E132-749EC1A7323B}"/>
              </a:ext>
            </a:extLst>
          </p:cNvPr>
          <p:cNvSpPr/>
          <p:nvPr/>
        </p:nvSpPr>
        <p:spPr>
          <a:xfrm>
            <a:off x="508000" y="2228114"/>
            <a:ext cx="5588000" cy="775889"/>
          </a:xfrm>
          <a:prstGeom prst="cloud">
            <a:avLst/>
          </a:prstGeom>
          <a:solidFill>
            <a:srgbClr val="FFFFFF"/>
          </a:solidFill>
          <a:ln w="25400" cap="flat" cmpd="sng">
            <a:solidFill>
              <a:srgbClr val="C2B5BE"/>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a:ln>
                  <a:noFill/>
                </a:ln>
                <a:solidFill>
                  <a:srgbClr val="000000"/>
                </a:solidFill>
                <a:effectLst/>
                <a:uLnTx/>
                <a:uFillTx/>
                <a:latin typeface="UTM Avo" panose="02040603050506020204" pitchFamily="18"/>
                <a:cs typeface="Arial"/>
                <a:sym typeface="Arial"/>
              </a:rPr>
              <a:t>THẢO LUẬN NHÓM</a:t>
            </a:r>
            <a:endParaRPr kumimoji="0" sz="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7" name="Google Shape;163;p7">
            <a:extLst>
              <a:ext uri="{FF2B5EF4-FFF2-40B4-BE49-F238E27FC236}">
                <a16:creationId xmlns:a16="http://schemas.microsoft.com/office/drawing/2014/main" id="{31842B65-DEAF-50C3-6C89-7819B44691F3}"/>
              </a:ext>
            </a:extLst>
          </p:cNvPr>
          <p:cNvSpPr txBox="1"/>
          <p:nvPr/>
        </p:nvSpPr>
        <p:spPr>
          <a:xfrm>
            <a:off x="1408967" y="3037869"/>
            <a:ext cx="10058400" cy="3385516"/>
          </a:xfrm>
          <a:prstGeom prst="rect">
            <a:avLst/>
          </a:prstGeom>
          <a:noFill/>
          <a:ln>
            <a:noFill/>
          </a:ln>
        </p:spPr>
        <p:txBody>
          <a:bodyPr spcFirstLastPara="1" wrap="square" lIns="60950" tIns="30467" rIns="60950" bIns="30467" anchor="t" anchorCtr="0">
            <a:spAutoFit/>
          </a:bodyPr>
          <a:lstStyle/>
          <a:p>
            <a:pPr marL="381019" indent="-381019" algn="just">
              <a:lnSpc>
                <a:spcPct val="150000"/>
              </a:lnSpc>
              <a:buClr>
                <a:srgbClr val="000000"/>
              </a:buClr>
              <a:buSzPts val="3600"/>
              <a:buFont typeface="Arial"/>
              <a:buChar char="•"/>
            </a:pPr>
            <a:r>
              <a:rPr lang="vi-VN" sz="2400" kern="0" dirty="0">
                <a:solidFill>
                  <a:srgbClr val="000000"/>
                </a:solidFill>
                <a:latin typeface="UTM Avo" panose="02040603050506020204" pitchFamily="18"/>
                <a:cs typeface="Arial"/>
                <a:sym typeface="Arial"/>
              </a:rPr>
              <a:t>Đọc câu hỏi 1 SGK và bài văn </a:t>
            </a:r>
            <a:r>
              <a:rPr lang="vi-VN" sz="2400" i="1" kern="0" dirty="0">
                <a:solidFill>
                  <a:srgbClr val="000000"/>
                </a:solidFill>
                <a:latin typeface="UTM Avo" panose="02040603050506020204" pitchFamily="18"/>
                <a:cs typeface="Arial"/>
                <a:sym typeface="Arial"/>
              </a:rPr>
              <a:t>Chiền chiện bay lên</a:t>
            </a:r>
            <a:r>
              <a:rPr lang="vi-VN" sz="2400" kern="0" dirty="0">
                <a:solidFill>
                  <a:srgbClr val="000000"/>
                </a:solidFill>
                <a:latin typeface="UTM Avo" panose="02040603050506020204" pitchFamily="18"/>
                <a:cs typeface="Arial"/>
                <a:sym typeface="Arial"/>
              </a:rPr>
              <a:t>; đọc lại đoạn kết bài </a:t>
            </a:r>
            <a:r>
              <a:rPr lang="vi-VN" sz="2400" i="1" kern="0" dirty="0">
                <a:solidFill>
                  <a:srgbClr val="000000"/>
                </a:solidFill>
                <a:latin typeface="UTM Avo" panose="02040603050506020204" pitchFamily="18"/>
                <a:cs typeface="Arial"/>
                <a:sym typeface="Arial"/>
              </a:rPr>
              <a:t>Con thỏ trắng </a:t>
            </a:r>
            <a:r>
              <a:rPr lang="vi-VN" sz="2400" kern="0" dirty="0">
                <a:solidFill>
                  <a:srgbClr val="000000"/>
                </a:solidFill>
                <a:latin typeface="UTM Avo" panose="02040603050506020204" pitchFamily="18"/>
                <a:cs typeface="Arial"/>
                <a:sym typeface="Arial"/>
              </a:rPr>
              <a:t>(trang 19 – 20).</a:t>
            </a:r>
            <a:endParaRPr sz="2400" kern="0" dirty="0">
              <a:solidFill>
                <a:srgbClr val="000000"/>
              </a:solidFill>
              <a:latin typeface="UTM Avo" panose="02040603050506020204" pitchFamily="18"/>
              <a:cs typeface="Arial"/>
              <a:sym typeface="Arial"/>
            </a:endParaRPr>
          </a:p>
          <a:p>
            <a:pPr marL="381019" indent="-381019" algn="just">
              <a:lnSpc>
                <a:spcPct val="150000"/>
              </a:lnSpc>
              <a:buClr>
                <a:srgbClr val="000000"/>
              </a:buClr>
              <a:buSzPts val="3600"/>
              <a:buFont typeface="Arial"/>
              <a:buChar char="•"/>
            </a:pPr>
            <a:r>
              <a:rPr lang="vi-VN" sz="2400" kern="0" dirty="0">
                <a:solidFill>
                  <a:srgbClr val="000000"/>
                </a:solidFill>
                <a:latin typeface="UTM Avo" panose="02040603050506020204" pitchFamily="18"/>
                <a:cs typeface="Arial"/>
                <a:sym typeface="Arial"/>
              </a:rPr>
              <a:t>Đọc thông tin về kết bài mở rộng và kết bài không mở rộng.</a:t>
            </a:r>
            <a:endParaRPr sz="2400" kern="0" dirty="0">
              <a:solidFill>
                <a:srgbClr val="000000"/>
              </a:solidFill>
              <a:latin typeface="UTM Avo" panose="02040603050506020204" pitchFamily="18"/>
              <a:cs typeface="Arial"/>
              <a:sym typeface="Arial"/>
            </a:endParaRPr>
          </a:p>
          <a:p>
            <a:pPr marL="381019" indent="-381019" algn="just">
              <a:lnSpc>
                <a:spcPct val="150000"/>
              </a:lnSpc>
              <a:buClr>
                <a:srgbClr val="000000"/>
              </a:buClr>
              <a:buSzPts val="3600"/>
              <a:buFont typeface="Arial"/>
              <a:buChar char="•"/>
            </a:pPr>
            <a:r>
              <a:rPr lang="vi-VN" sz="2400" kern="0" dirty="0">
                <a:solidFill>
                  <a:srgbClr val="000000"/>
                </a:solidFill>
                <a:latin typeface="UTM Avo" panose="02040603050506020204" pitchFamily="18"/>
                <a:cs typeface="Arial"/>
                <a:sym typeface="Arial"/>
              </a:rPr>
              <a:t>Nêu điểm khác nhau giữa các đoạn kết bài của hai bài văn </a:t>
            </a:r>
            <a:r>
              <a:rPr lang="vi-VN" sz="2400" i="1" kern="0" dirty="0">
                <a:solidFill>
                  <a:srgbClr val="000000"/>
                </a:solidFill>
                <a:latin typeface="UTM Avo" panose="02040603050506020204" pitchFamily="18"/>
                <a:cs typeface="Arial"/>
                <a:sym typeface="Arial"/>
              </a:rPr>
              <a:t>Chiền chiện bay lên </a:t>
            </a:r>
            <a:r>
              <a:rPr lang="vi-VN" sz="2400" kern="0" dirty="0">
                <a:solidFill>
                  <a:srgbClr val="000000"/>
                </a:solidFill>
                <a:latin typeface="UTM Avo" panose="02040603050506020204" pitchFamily="18"/>
                <a:cs typeface="Arial"/>
                <a:sym typeface="Arial"/>
              </a:rPr>
              <a:t>và </a:t>
            </a:r>
            <a:r>
              <a:rPr lang="vi-VN" sz="2400" i="1" kern="0" dirty="0">
                <a:solidFill>
                  <a:srgbClr val="000000"/>
                </a:solidFill>
                <a:latin typeface="UTM Avo" panose="02040603050506020204" pitchFamily="18"/>
                <a:cs typeface="Arial"/>
                <a:sym typeface="Arial"/>
              </a:rPr>
              <a:t>Con thỏ trắng</a:t>
            </a:r>
            <a:r>
              <a:rPr lang="vi-VN" sz="2400" kern="0" dirty="0">
                <a:solidFill>
                  <a:srgbClr val="000000"/>
                </a:solidFill>
                <a:latin typeface="UTM Avo" panose="02040603050506020204" pitchFamily="18"/>
                <a:cs typeface="Arial"/>
                <a:sym typeface="Arial"/>
              </a:rPr>
              <a:t>: Đoạn văn nào là kết bài mở rộng ? Đoạn văn nào là kết bài không </a:t>
            </a:r>
            <a:r>
              <a:rPr lang="vi-VN" sz="2400" kern="0">
                <a:solidFill>
                  <a:srgbClr val="000000"/>
                </a:solidFill>
                <a:latin typeface="UTM Avo" panose="02040603050506020204" pitchFamily="18"/>
                <a:cs typeface="Arial"/>
                <a:sym typeface="Arial"/>
              </a:rPr>
              <a:t>mở rộng?</a:t>
            </a:r>
            <a:endParaRPr sz="2400" kern="0" dirty="0">
              <a:solidFill>
                <a:srgbClr val="000000"/>
              </a:solidFill>
              <a:latin typeface="UTM Avo" panose="02040603050506020204" pitchFamily="18"/>
              <a:cs typeface="Arial"/>
              <a:sym typeface="Arial"/>
            </a:endParaRPr>
          </a:p>
        </p:txBody>
      </p:sp>
      <p:sp>
        <p:nvSpPr>
          <p:cNvPr id="9" name="Google Shape;154;p6">
            <a:extLst>
              <a:ext uri="{FF2B5EF4-FFF2-40B4-BE49-F238E27FC236}">
                <a16:creationId xmlns:a16="http://schemas.microsoft.com/office/drawing/2014/main" id="{1339B818-513F-6E46-DCEF-F6ED59CC0D75}"/>
              </a:ext>
            </a:extLst>
          </p:cNvPr>
          <p:cNvSpPr txBox="1"/>
          <p:nvPr/>
        </p:nvSpPr>
        <p:spPr>
          <a:xfrm>
            <a:off x="3083744" y="1514051"/>
            <a:ext cx="6024511" cy="646331"/>
          </a:xfrm>
          <a:prstGeom prst="rect">
            <a:avLst/>
          </a:prstGeom>
          <a:noFill/>
          <a:ln>
            <a:noFill/>
          </a:ln>
        </p:spPr>
        <p:txBody>
          <a:bodyPr spcFirstLastPara="1" wrap="square" lIns="0" tIns="0" rIns="0" bIns="0" anchor="t" anchorCtr="0">
            <a:spAutoFit/>
          </a:bodyPr>
          <a:lstStyle/>
          <a:p>
            <a:pPr algn="ctr">
              <a:lnSpc>
                <a:spcPct val="150000"/>
              </a:lnSpc>
              <a:buClr>
                <a:srgbClr val="000000"/>
              </a:buClr>
              <a:buFont typeface="Arial"/>
              <a:buNone/>
            </a:pPr>
            <a:r>
              <a:rPr lang="vi-VN" sz="2800" b="1" kern="0" dirty="0">
                <a:solidFill>
                  <a:srgbClr val="000000"/>
                </a:solidFill>
                <a:latin typeface="UTM Avo" panose="02040603050506020204" pitchFamily="18"/>
                <a:cs typeface="Arial"/>
                <a:sym typeface="Arial"/>
              </a:rPr>
              <a:t>1. So sánh hai đoạn văn kết bài</a:t>
            </a:r>
            <a:endParaRPr sz="2800" b="1" kern="0" dirty="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32523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59;p7">
            <a:extLst>
              <a:ext uri="{FF2B5EF4-FFF2-40B4-BE49-F238E27FC236}">
                <a16:creationId xmlns:a16="http://schemas.microsoft.com/office/drawing/2014/main" id="{F9AF6153-3096-E33B-8423-DEA0EDE3773B}"/>
              </a:ext>
            </a:extLst>
          </p:cNvPr>
          <p:cNvSpPr/>
          <p:nvPr/>
        </p:nvSpPr>
        <p:spPr>
          <a:xfrm rot="757154" flipH="1">
            <a:off x="-3775730" y="4905185"/>
            <a:ext cx="12785581" cy="3556716"/>
          </a:xfrm>
          <a:custGeom>
            <a:avLst/>
            <a:gdLst/>
            <a:ahLst/>
            <a:cxnLst/>
            <a:rect l="l" t="t" r="r" b="b"/>
            <a:pathLst>
              <a:path w="19178372" h="5335074" extrusionOk="0">
                <a:moveTo>
                  <a:pt x="19178373" y="0"/>
                </a:moveTo>
                <a:lnTo>
                  <a:pt x="0" y="0"/>
                </a:lnTo>
                <a:lnTo>
                  <a:pt x="0" y="5335074"/>
                </a:lnTo>
                <a:lnTo>
                  <a:pt x="19178373" y="5335074"/>
                </a:lnTo>
                <a:lnTo>
                  <a:pt x="19178373" y="0"/>
                </a:lnTo>
                <a:close/>
              </a:path>
            </a:pathLst>
          </a:custGeom>
          <a:blipFill rotWithShape="1">
            <a:blip r:embed="rId3">
              <a:alphaModFix amt="81000"/>
            </a:blip>
            <a:stretch>
              <a:fillRect/>
            </a:stretch>
          </a:blipFill>
          <a:ln>
            <a:noFill/>
          </a:ln>
        </p:spPr>
        <p:txBody>
          <a:bodyPr/>
          <a:lstStyle/>
          <a:p>
            <a:endParaRPr lang="en-US"/>
          </a:p>
        </p:txBody>
      </p:sp>
      <p:sp>
        <p:nvSpPr>
          <p:cNvPr id="6" name="Google Shape;162;p7">
            <a:extLst>
              <a:ext uri="{FF2B5EF4-FFF2-40B4-BE49-F238E27FC236}">
                <a16:creationId xmlns:a16="http://schemas.microsoft.com/office/drawing/2014/main" id="{428CF192-ED54-D8F0-E132-749EC1A7323B}"/>
              </a:ext>
            </a:extLst>
          </p:cNvPr>
          <p:cNvSpPr/>
          <p:nvPr/>
        </p:nvSpPr>
        <p:spPr>
          <a:xfrm>
            <a:off x="6265333" y="1686248"/>
            <a:ext cx="5588000" cy="775889"/>
          </a:xfrm>
          <a:prstGeom prst="cloud">
            <a:avLst/>
          </a:prstGeom>
          <a:solidFill>
            <a:srgbClr val="FFFFFF"/>
          </a:solidFill>
          <a:ln w="25400" cap="flat" cmpd="sng">
            <a:solidFill>
              <a:srgbClr val="C2B5BE"/>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a:ln>
                  <a:noFill/>
                </a:ln>
                <a:solidFill>
                  <a:srgbClr val="000000"/>
                </a:solidFill>
                <a:effectLst/>
                <a:uLnTx/>
                <a:uFillTx/>
                <a:latin typeface="UTM Avo" panose="02040603050506020204" pitchFamily="18"/>
                <a:cs typeface="Arial"/>
                <a:sym typeface="Arial"/>
              </a:rPr>
              <a:t>THẢO LUẬN NHÓM</a:t>
            </a:r>
            <a:endParaRPr kumimoji="0" sz="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4" name="Google Shape;172;p8">
            <a:extLst>
              <a:ext uri="{FF2B5EF4-FFF2-40B4-BE49-F238E27FC236}">
                <a16:creationId xmlns:a16="http://schemas.microsoft.com/office/drawing/2014/main" id="{FC1935B6-3579-60B8-B4FB-63FF1970E8D5}"/>
              </a:ext>
            </a:extLst>
          </p:cNvPr>
          <p:cNvSpPr/>
          <p:nvPr/>
        </p:nvSpPr>
        <p:spPr>
          <a:xfrm>
            <a:off x="863600" y="2074192"/>
            <a:ext cx="4876800" cy="3525689"/>
          </a:xfrm>
          <a:prstGeom prst="wedgeRoundRectCallout">
            <a:avLst>
              <a:gd name="adj1" fmla="val -20833"/>
              <a:gd name="adj2" fmla="val 62500"/>
              <a:gd name="adj3" fmla="val 0"/>
            </a:avLst>
          </a:prstGeom>
          <a:solidFill>
            <a:srgbClr val="FFFFFF"/>
          </a:solidFill>
          <a:ln w="25400" cap="flat" cmpd="sng">
            <a:solidFill>
              <a:srgbClr val="C2B5BE"/>
            </a:solidFill>
            <a:prstDash val="solid"/>
            <a:round/>
            <a:headEnd type="none" w="sm" len="sm"/>
            <a:tailEnd type="none" w="sm" len="sm"/>
          </a:ln>
        </p:spPr>
        <p:txBody>
          <a:bodyPr spcFirstLastPara="1" wrap="square" lIns="60950" tIns="30467" rIns="60950" bIns="120000" anchor="ctr" anchorCtr="0">
            <a:noAutofit/>
          </a:bodyPr>
          <a:lstStyle/>
          <a:p>
            <a:pPr marR="0" lvl="0" algn="ctr" defTabSz="914400" eaLnBrk="1" fontAlgn="auto" latinLnBrk="0" hangingPunct="1">
              <a:lnSpc>
                <a:spcPct val="150000"/>
              </a:lnSpc>
              <a:spcBef>
                <a:spcPts val="0"/>
              </a:spcBef>
              <a:spcAft>
                <a:spcPts val="0"/>
              </a:spcAft>
              <a:buClr>
                <a:srgbClr val="000000"/>
              </a:buClr>
              <a:buSzPts val="3600"/>
              <a:tabLst/>
              <a:defRPr/>
            </a:pPr>
            <a:r>
              <a:rPr lang="vi-VN" sz="2400" b="1" kern="0" dirty="0">
                <a:solidFill>
                  <a:srgbClr val="000000"/>
                </a:solidFill>
                <a:latin typeface="UTM Avo" panose="02040603050506020204" pitchFamily="18"/>
                <a:cs typeface="Arial"/>
                <a:sym typeface="Arial"/>
              </a:rPr>
              <a:t>1. </a:t>
            </a:r>
            <a:r>
              <a:rPr kumimoji="0" lang="vi-VN" sz="2400" b="1" i="0" u="none" strike="noStrike" kern="0" cap="none" spc="0" normalizeH="0" baseline="0" noProof="0" dirty="0">
                <a:ln>
                  <a:noFill/>
                </a:ln>
                <a:solidFill>
                  <a:srgbClr val="000000"/>
                </a:solidFill>
                <a:effectLst/>
                <a:uLnTx/>
                <a:uFillTx/>
                <a:latin typeface="UTM Avo" panose="02040603050506020204" pitchFamily="18"/>
                <a:cs typeface="Arial"/>
                <a:sym typeface="Arial"/>
              </a:rPr>
              <a:t>Kết bài mở rộng</a:t>
            </a:r>
            <a:endParaRPr kumimoji="0" sz="24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Kết thúc bài viết bằng một số câu nêu lên tình cảm, cảm xúc, suy nghĩ, liên tưởng,...của người viết (hoặc của nhân vật) về đối tượng miêu tả.</a:t>
            </a:r>
            <a:endParaRPr kumimoji="0" sz="24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
        <p:nvSpPr>
          <p:cNvPr id="8" name="Google Shape;173;p8">
            <a:extLst>
              <a:ext uri="{FF2B5EF4-FFF2-40B4-BE49-F238E27FC236}">
                <a16:creationId xmlns:a16="http://schemas.microsoft.com/office/drawing/2014/main" id="{5A6ACDB9-F49A-40D1-F5AE-09BFEE851447}"/>
              </a:ext>
            </a:extLst>
          </p:cNvPr>
          <p:cNvSpPr/>
          <p:nvPr/>
        </p:nvSpPr>
        <p:spPr>
          <a:xfrm>
            <a:off x="6516487" y="2778736"/>
            <a:ext cx="4811913" cy="3234255"/>
          </a:xfrm>
          <a:prstGeom prst="wedgeRoundRectCallout">
            <a:avLst>
              <a:gd name="adj1" fmla="val -20833"/>
              <a:gd name="adj2" fmla="val 62500"/>
              <a:gd name="adj3" fmla="val 0"/>
            </a:avLst>
          </a:prstGeom>
          <a:solidFill>
            <a:srgbClr val="FFFFFF"/>
          </a:solidFill>
          <a:ln w="25400" cap="flat" cmpd="sng">
            <a:solidFill>
              <a:srgbClr val="C2B5BE"/>
            </a:solidFill>
            <a:prstDash val="solid"/>
            <a:round/>
            <a:headEnd type="none" w="sm" len="sm"/>
            <a:tailEnd type="none" w="sm" len="sm"/>
          </a:ln>
        </p:spPr>
        <p:txBody>
          <a:bodyPr spcFirstLastPara="1" wrap="square" lIns="60950" tIns="30467" rIns="60950" bIns="1200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UTM Avo" panose="02040603050506020204" pitchFamily="18"/>
                <a:cs typeface="Arial"/>
                <a:sym typeface="Arial"/>
              </a:rPr>
              <a:t>2. Kết bài không mở rộng</a:t>
            </a:r>
            <a:endParaRPr kumimoji="0" sz="24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Kết thúc bài viết bằng một câu nêu lên cảm nghĩ của người viết (hoặc của nhân vật) về đối tượng miêu tả.</a:t>
            </a:r>
            <a:endParaRPr kumimoji="0" sz="24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Tree>
    <p:extLst>
      <p:ext uri="{BB962C8B-B14F-4D97-AF65-F5344CB8AC3E}">
        <p14:creationId xmlns:p14="http://schemas.microsoft.com/office/powerpoint/2010/main" val="353086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78;p9">
            <a:extLst>
              <a:ext uri="{FF2B5EF4-FFF2-40B4-BE49-F238E27FC236}">
                <a16:creationId xmlns:a16="http://schemas.microsoft.com/office/drawing/2014/main" id="{0A8FAA0D-355A-CF33-3558-2854B1BE2F83}"/>
              </a:ext>
            </a:extLst>
          </p:cNvPr>
          <p:cNvSpPr/>
          <p:nvPr/>
        </p:nvSpPr>
        <p:spPr>
          <a:xfrm>
            <a:off x="-966812" y="4399700"/>
            <a:ext cx="3286015" cy="2103049"/>
          </a:xfrm>
          <a:custGeom>
            <a:avLst/>
            <a:gdLst/>
            <a:ahLst/>
            <a:cxnLst/>
            <a:rect l="l" t="t" r="r" b="b"/>
            <a:pathLst>
              <a:path w="4929022" h="3154574" extrusionOk="0">
                <a:moveTo>
                  <a:pt x="0" y="0"/>
                </a:moveTo>
                <a:lnTo>
                  <a:pt x="4929021" y="0"/>
                </a:lnTo>
                <a:lnTo>
                  <a:pt x="4929021" y="3154574"/>
                </a:lnTo>
                <a:lnTo>
                  <a:pt x="0" y="3154574"/>
                </a:lnTo>
                <a:lnTo>
                  <a:pt x="0" y="0"/>
                </a:lnTo>
                <a:close/>
              </a:path>
            </a:pathLst>
          </a:custGeom>
          <a:blipFill rotWithShape="1">
            <a:blip r:embed="rId3">
              <a:alphaModFix amt="60000"/>
              <a:duotone>
                <a:prstClr val="black"/>
                <a:srgbClr val="D9C3A5">
                  <a:tint val="50000"/>
                  <a:satMod val="180000"/>
                </a:srgbClr>
              </a:duotone>
            </a:blip>
            <a:stretch>
              <a:fillRect/>
            </a:stretch>
          </a:blipFill>
          <a:ln>
            <a:noFill/>
          </a:ln>
        </p:spPr>
        <p:txBody>
          <a:bodyPr/>
          <a:lstStyle/>
          <a:p>
            <a:endParaRPr lang="en-US"/>
          </a:p>
        </p:txBody>
      </p:sp>
      <p:sp>
        <p:nvSpPr>
          <p:cNvPr id="3" name="Google Shape;181;p9">
            <a:extLst>
              <a:ext uri="{FF2B5EF4-FFF2-40B4-BE49-F238E27FC236}">
                <a16:creationId xmlns:a16="http://schemas.microsoft.com/office/drawing/2014/main" id="{A89FFE64-C869-5B46-1AEE-E8FEFFDD1C47}"/>
              </a:ext>
            </a:extLst>
          </p:cNvPr>
          <p:cNvSpPr/>
          <p:nvPr/>
        </p:nvSpPr>
        <p:spPr>
          <a:xfrm rot="-447945">
            <a:off x="465794" y="4505967"/>
            <a:ext cx="1703426" cy="1037541"/>
          </a:xfrm>
          <a:custGeom>
            <a:avLst/>
            <a:gdLst/>
            <a:ahLst/>
            <a:cxnLst/>
            <a:rect l="l" t="t" r="r" b="b"/>
            <a:pathLst>
              <a:path w="2555139" h="1556312" extrusionOk="0">
                <a:moveTo>
                  <a:pt x="0" y="0"/>
                </a:moveTo>
                <a:lnTo>
                  <a:pt x="2555139" y="0"/>
                </a:lnTo>
                <a:lnTo>
                  <a:pt x="2555139" y="1556312"/>
                </a:lnTo>
                <a:lnTo>
                  <a:pt x="0" y="1556312"/>
                </a:lnTo>
                <a:lnTo>
                  <a:pt x="0" y="0"/>
                </a:lnTo>
                <a:close/>
              </a:path>
            </a:pathLst>
          </a:custGeom>
          <a:blipFill rotWithShape="1">
            <a:blip r:embed="rId4">
              <a:alphaModFix amt="60000"/>
            </a:blip>
            <a:stretch>
              <a:fillRect/>
            </a:stretch>
          </a:blipFill>
          <a:ln>
            <a:noFill/>
          </a:ln>
        </p:spPr>
        <p:txBody>
          <a:bodyPr/>
          <a:lstStyle/>
          <a:p>
            <a:endParaRPr lang="en-US"/>
          </a:p>
        </p:txBody>
      </p:sp>
      <p:sp>
        <p:nvSpPr>
          <p:cNvPr id="7" name="Google Shape;183;p9">
            <a:extLst>
              <a:ext uri="{FF2B5EF4-FFF2-40B4-BE49-F238E27FC236}">
                <a16:creationId xmlns:a16="http://schemas.microsoft.com/office/drawing/2014/main" id="{6911763C-E839-77DC-BC82-7A5C2E64649E}"/>
              </a:ext>
            </a:extLst>
          </p:cNvPr>
          <p:cNvSpPr txBox="1"/>
          <p:nvPr/>
        </p:nvSpPr>
        <p:spPr>
          <a:xfrm>
            <a:off x="3249386" y="1719276"/>
            <a:ext cx="8356215" cy="2215991"/>
          </a:xfrm>
          <a:prstGeom prst="rect">
            <a:avLst/>
          </a:prstGeom>
          <a:noFill/>
          <a:ln>
            <a:noFill/>
          </a:ln>
        </p:spPr>
        <p:txBody>
          <a:bodyPr spcFirstLastPara="1" wrap="square" lIns="0" tIns="0" rIns="0" bIns="0" anchor="t" anchorCtr="0">
            <a:spAutoFit/>
          </a:bodyPr>
          <a:lstStyle/>
          <a:p>
            <a:pPr algn="just">
              <a:lnSpc>
                <a:spcPct val="150000"/>
              </a:lnSpc>
            </a:pPr>
            <a:r>
              <a:rPr lang="vi-VN" sz="2400" b="1" dirty="0">
                <a:solidFill>
                  <a:schemeClr val="bg1"/>
                </a:solidFill>
                <a:latin typeface="UTM Avo" panose="02040603050506020204" pitchFamily="18"/>
              </a:rPr>
              <a:t>Kết bài của bài </a:t>
            </a:r>
            <a:r>
              <a:rPr lang="vi-VN" sz="2400" b="1" i="1" dirty="0">
                <a:solidFill>
                  <a:schemeClr val="bg1"/>
                </a:solidFill>
                <a:latin typeface="UTM Avo" panose="02040603050506020204" pitchFamily="18"/>
              </a:rPr>
              <a:t>Con thỏ trắng </a:t>
            </a:r>
            <a:r>
              <a:rPr lang="vi-VN" sz="2400" b="1" dirty="0">
                <a:solidFill>
                  <a:schemeClr val="bg1"/>
                </a:solidFill>
                <a:latin typeface="UTM Avo" panose="02040603050506020204" pitchFamily="18"/>
              </a:rPr>
              <a:t>là kết bài mở rộng</a:t>
            </a:r>
            <a:r>
              <a:rPr lang="vi-VN" sz="2400" dirty="0">
                <a:solidFill>
                  <a:schemeClr val="bg1"/>
                </a:solidFill>
                <a:latin typeface="UTM Avo" panose="02040603050506020204" pitchFamily="18"/>
              </a:rPr>
              <a:t>: Kết thúc bài viết bằng một số câu nêu tình cảm, suy nghĩ của người viết về đối tượng được miêu tả (con thỏ trắng).</a:t>
            </a:r>
            <a:endParaRPr sz="2400" dirty="0">
              <a:solidFill>
                <a:schemeClr val="bg1"/>
              </a:solidFill>
              <a:latin typeface="UTM Avo" panose="02040603050506020204" pitchFamily="18"/>
            </a:endParaRPr>
          </a:p>
        </p:txBody>
      </p:sp>
      <p:sp>
        <p:nvSpPr>
          <p:cNvPr id="9" name="Google Shape;184;p9">
            <a:extLst>
              <a:ext uri="{FF2B5EF4-FFF2-40B4-BE49-F238E27FC236}">
                <a16:creationId xmlns:a16="http://schemas.microsoft.com/office/drawing/2014/main" id="{9F5D55A2-5D77-521B-661E-385313B6B62A}"/>
              </a:ext>
            </a:extLst>
          </p:cNvPr>
          <p:cNvSpPr txBox="1"/>
          <p:nvPr/>
        </p:nvSpPr>
        <p:spPr>
          <a:xfrm>
            <a:off x="5262054" y="3957243"/>
            <a:ext cx="6343547" cy="2769989"/>
          </a:xfrm>
          <a:prstGeom prst="rect">
            <a:avLst/>
          </a:prstGeom>
          <a:noFill/>
          <a:ln>
            <a:noFill/>
          </a:ln>
        </p:spPr>
        <p:txBody>
          <a:bodyPr spcFirstLastPara="1" wrap="square" lIns="0" tIns="0" rIns="0" bIns="0" anchor="t" anchorCtr="0">
            <a:spAutoFit/>
          </a:bodyPr>
          <a:lstStyle/>
          <a:p>
            <a:pPr algn="just">
              <a:lnSpc>
                <a:spcPct val="150000"/>
              </a:lnSpc>
            </a:pPr>
            <a:r>
              <a:rPr lang="vi-VN" sz="2400" b="1" dirty="0">
                <a:solidFill>
                  <a:schemeClr val="bg1"/>
                </a:solidFill>
                <a:latin typeface="UTM Avo" panose="02040603050506020204" pitchFamily="18"/>
              </a:rPr>
              <a:t>Kết bài của bài </a:t>
            </a:r>
            <a:r>
              <a:rPr lang="vi-VN" sz="2400" b="1" i="1" dirty="0">
                <a:solidFill>
                  <a:schemeClr val="bg1"/>
                </a:solidFill>
                <a:latin typeface="UTM Avo" panose="02040603050506020204" pitchFamily="18"/>
              </a:rPr>
              <a:t>Chiền chiện bay lên </a:t>
            </a:r>
            <a:r>
              <a:rPr lang="vi-VN" sz="2400" b="1" dirty="0">
                <a:solidFill>
                  <a:schemeClr val="bg1"/>
                </a:solidFill>
                <a:latin typeface="UTM Avo" panose="02040603050506020204" pitchFamily="18"/>
              </a:rPr>
              <a:t>là kết bài không mở rộng: </a:t>
            </a:r>
            <a:r>
              <a:rPr lang="vi-VN" sz="2400" dirty="0">
                <a:solidFill>
                  <a:schemeClr val="bg1"/>
                </a:solidFill>
                <a:latin typeface="UTM Avo" panose="02040603050506020204" pitchFamily="18"/>
              </a:rPr>
              <a:t>Kết thúc bài viết bằng một câu, khắc hoạ một cách cô đọng hình ảnh và tiếng hót của chim chiền chiện.</a:t>
            </a:r>
            <a:endParaRPr sz="2400" dirty="0">
              <a:solidFill>
                <a:schemeClr val="bg1"/>
              </a:solidFill>
              <a:latin typeface="UTM Avo" panose="02040603050506020204" pitchFamily="18"/>
            </a:endParaRPr>
          </a:p>
        </p:txBody>
      </p:sp>
      <p:grpSp>
        <p:nvGrpSpPr>
          <p:cNvPr id="10" name="Google Shape;185;p9">
            <a:extLst>
              <a:ext uri="{FF2B5EF4-FFF2-40B4-BE49-F238E27FC236}">
                <a16:creationId xmlns:a16="http://schemas.microsoft.com/office/drawing/2014/main" id="{B2286218-B5FA-A969-6295-E78CA06B9506}"/>
              </a:ext>
            </a:extLst>
          </p:cNvPr>
          <p:cNvGrpSpPr/>
          <p:nvPr/>
        </p:nvGrpSpPr>
        <p:grpSpPr>
          <a:xfrm>
            <a:off x="586399" y="1719277"/>
            <a:ext cx="2216314" cy="2215991"/>
            <a:chOff x="967382" y="994871"/>
            <a:chExt cx="4210494" cy="4209881"/>
          </a:xfrm>
        </p:grpSpPr>
        <p:sp>
          <p:nvSpPr>
            <p:cNvPr id="11" name="Google Shape;186;p9">
              <a:extLst>
                <a:ext uri="{FF2B5EF4-FFF2-40B4-BE49-F238E27FC236}">
                  <a16:creationId xmlns:a16="http://schemas.microsoft.com/office/drawing/2014/main" id="{728FF6C0-ABFD-C70A-FDF4-3E0D35B1B838}"/>
                </a:ext>
              </a:extLst>
            </p:cNvPr>
            <p:cNvSpPr/>
            <p:nvPr/>
          </p:nvSpPr>
          <p:spPr>
            <a:xfrm>
              <a:off x="967382" y="994871"/>
              <a:ext cx="4210494" cy="4209881"/>
            </a:xfrm>
            <a:prstGeom prst="ellipse">
              <a:avLst/>
            </a:prstGeom>
            <a:solidFill>
              <a:srgbClr val="874831"/>
            </a:solidFill>
            <a:ln w="12700" cap="flat" cmpd="sng">
              <a:solidFill>
                <a:srgbClr val="000000"/>
              </a:solidFill>
              <a:prstDash val="solid"/>
              <a:round/>
              <a:headEnd type="none" w="sm" len="sm"/>
              <a:tailEnd type="none" w="sm" len="sm"/>
            </a:ln>
          </p:spPr>
          <p:txBody>
            <a:bodyPr spcFirstLastPara="1" wrap="square" lIns="60950" tIns="60950" rIns="60950" bIns="60950" anchor="ctr" anchorCtr="0">
              <a:noAutofit/>
            </a:bodyPr>
            <a:lstStyle/>
            <a:p>
              <a:endParaRPr sz="622">
                <a:solidFill>
                  <a:schemeClr val="bg1"/>
                </a:solidFill>
                <a:latin typeface="UTM Avo" panose="02040603050506020204" pitchFamily="18"/>
              </a:endParaRPr>
            </a:p>
          </p:txBody>
        </p:sp>
        <p:pic>
          <p:nvPicPr>
            <p:cNvPr id="12" name="Google Shape;187;p9" descr="VÌ SAO MẮT CỦA LOÀI THỎ TRẮNG LẠI CÓ MÀU ĐỎ? - DaoHieu.com">
              <a:extLst>
                <a:ext uri="{FF2B5EF4-FFF2-40B4-BE49-F238E27FC236}">
                  <a16:creationId xmlns:a16="http://schemas.microsoft.com/office/drawing/2014/main" id="{833858A6-40AA-F84C-6DDA-CAF910F1A203}"/>
                </a:ext>
              </a:extLst>
            </p:cNvPr>
            <p:cNvPicPr preferRelativeResize="0"/>
            <p:nvPr/>
          </p:nvPicPr>
          <p:blipFill rotWithShape="1">
            <a:blip r:embed="rId5">
              <a:alphaModFix/>
            </a:blip>
            <a:srcRect/>
            <a:stretch/>
          </p:blipFill>
          <p:spPr>
            <a:xfrm>
              <a:off x="1137975" y="1181362"/>
              <a:ext cx="3869308" cy="3836897"/>
            </a:xfrm>
            <a:prstGeom prst="ellipse">
              <a:avLst/>
            </a:prstGeom>
            <a:noFill/>
            <a:ln>
              <a:noFill/>
            </a:ln>
          </p:spPr>
        </p:pic>
      </p:grpSp>
      <p:grpSp>
        <p:nvGrpSpPr>
          <p:cNvPr id="13" name="Google Shape;188;p9">
            <a:extLst>
              <a:ext uri="{FF2B5EF4-FFF2-40B4-BE49-F238E27FC236}">
                <a16:creationId xmlns:a16="http://schemas.microsoft.com/office/drawing/2014/main" id="{F734D240-4487-3DE2-1727-02C865EC9F47}"/>
              </a:ext>
            </a:extLst>
          </p:cNvPr>
          <p:cNvGrpSpPr/>
          <p:nvPr/>
        </p:nvGrpSpPr>
        <p:grpSpPr>
          <a:xfrm>
            <a:off x="2682471" y="4234243"/>
            <a:ext cx="2216315" cy="2215992"/>
            <a:chOff x="5737772" y="5109671"/>
            <a:chExt cx="4210494" cy="4209881"/>
          </a:xfrm>
        </p:grpSpPr>
        <p:sp>
          <p:nvSpPr>
            <p:cNvPr id="14" name="Google Shape;189;p9">
              <a:extLst>
                <a:ext uri="{FF2B5EF4-FFF2-40B4-BE49-F238E27FC236}">
                  <a16:creationId xmlns:a16="http://schemas.microsoft.com/office/drawing/2014/main" id="{0E5F5F90-1EA6-BC1A-C8D8-F278249C8AD2}"/>
                </a:ext>
              </a:extLst>
            </p:cNvPr>
            <p:cNvSpPr/>
            <p:nvPr/>
          </p:nvSpPr>
          <p:spPr>
            <a:xfrm>
              <a:off x="5737772" y="5109671"/>
              <a:ext cx="4210494" cy="4209881"/>
            </a:xfrm>
            <a:prstGeom prst="ellipse">
              <a:avLst/>
            </a:prstGeom>
            <a:solidFill>
              <a:srgbClr val="874831"/>
            </a:solidFill>
            <a:ln w="12700" cap="flat" cmpd="sng">
              <a:solidFill>
                <a:srgbClr val="000000"/>
              </a:solidFill>
              <a:prstDash val="solid"/>
              <a:round/>
              <a:headEnd type="none" w="sm" len="sm"/>
              <a:tailEnd type="none" w="sm" len="sm"/>
            </a:ln>
          </p:spPr>
          <p:txBody>
            <a:bodyPr spcFirstLastPara="1" wrap="square" lIns="60950" tIns="60950" rIns="60950" bIns="60950" anchor="ctr" anchorCtr="0">
              <a:noAutofit/>
            </a:bodyPr>
            <a:lstStyle/>
            <a:p>
              <a:endParaRPr sz="622">
                <a:solidFill>
                  <a:schemeClr val="bg1"/>
                </a:solidFill>
                <a:latin typeface="UTM Avo" panose="02040603050506020204" pitchFamily="18"/>
              </a:endParaRPr>
            </a:p>
          </p:txBody>
        </p:sp>
        <p:pic>
          <p:nvPicPr>
            <p:cNvPr id="15" name="Google Shape;190;p9" descr="Chiền chiện bụng vàng - Yellow-bellied Prinia - Prinia flaviventris">
              <a:extLst>
                <a:ext uri="{FF2B5EF4-FFF2-40B4-BE49-F238E27FC236}">
                  <a16:creationId xmlns:a16="http://schemas.microsoft.com/office/drawing/2014/main" id="{02ABA233-F2AF-D1A8-2585-4A457A74B0C9}"/>
                </a:ext>
              </a:extLst>
            </p:cNvPr>
            <p:cNvPicPr preferRelativeResize="0"/>
            <p:nvPr/>
          </p:nvPicPr>
          <p:blipFill rotWithShape="1">
            <a:blip r:embed="rId6">
              <a:alphaModFix/>
            </a:blip>
            <a:srcRect/>
            <a:stretch/>
          </p:blipFill>
          <p:spPr>
            <a:xfrm>
              <a:off x="5961747" y="5328890"/>
              <a:ext cx="3762544" cy="3771442"/>
            </a:xfrm>
            <a:prstGeom prst="flowChartConnector">
              <a:avLst/>
            </a:prstGeom>
            <a:noFill/>
            <a:ln>
              <a:noFill/>
            </a:ln>
          </p:spPr>
        </p:pic>
      </p:grpSp>
    </p:spTree>
    <p:extLst>
      <p:ext uri="{BB962C8B-B14F-4D97-AF65-F5344CB8AC3E}">
        <p14:creationId xmlns:p14="http://schemas.microsoft.com/office/powerpoint/2010/main" val="78803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54;p6">
            <a:extLst>
              <a:ext uri="{FF2B5EF4-FFF2-40B4-BE49-F238E27FC236}">
                <a16:creationId xmlns:a16="http://schemas.microsoft.com/office/drawing/2014/main" id="{1339B818-513F-6E46-DCEF-F6ED59CC0D75}"/>
              </a:ext>
            </a:extLst>
          </p:cNvPr>
          <p:cNvSpPr txBox="1"/>
          <p:nvPr/>
        </p:nvSpPr>
        <p:spPr>
          <a:xfrm>
            <a:off x="0" y="1581783"/>
            <a:ext cx="12192000" cy="646331"/>
          </a:xfrm>
          <a:prstGeom prst="rect">
            <a:avLst/>
          </a:prstGeom>
          <a:noFill/>
          <a:ln>
            <a:noFill/>
          </a:ln>
        </p:spPr>
        <p:txBody>
          <a:bodyPr spcFirstLastPara="1" wrap="square" lIns="0" tIns="0" rIns="0" bIns="0" anchor="t" anchorCtr="0">
            <a:spAutoFit/>
          </a:bodyPr>
          <a:lstStyle/>
          <a:p>
            <a:pPr algn="ctr">
              <a:lnSpc>
                <a:spcPct val="150000"/>
              </a:lnSpc>
              <a:buClr>
                <a:srgbClr val="000000"/>
              </a:buClr>
              <a:buFont typeface="Arial"/>
              <a:buNone/>
            </a:pPr>
            <a:r>
              <a:rPr lang="vi-VN" sz="2800" b="1" kern="0" dirty="0">
                <a:solidFill>
                  <a:srgbClr val="000000"/>
                </a:solidFill>
                <a:latin typeface="UTM Avo" panose="02040603050506020204" pitchFamily="18"/>
                <a:cs typeface="Arial"/>
                <a:sym typeface="Arial"/>
              </a:rPr>
              <a:t>2. Viết kết bài cho bài văn tả con vật theo dàn ý đã lập</a:t>
            </a:r>
            <a:endParaRPr sz="2800" b="1" kern="0" dirty="0">
              <a:solidFill>
                <a:srgbClr val="000000"/>
              </a:solidFill>
              <a:latin typeface="UTM Avo" panose="02040603050506020204" pitchFamily="18"/>
              <a:cs typeface="Arial"/>
              <a:sym typeface="Arial"/>
            </a:endParaRPr>
          </a:p>
        </p:txBody>
      </p:sp>
      <p:sp>
        <p:nvSpPr>
          <p:cNvPr id="14" name="Google Shape;213;p11">
            <a:extLst>
              <a:ext uri="{FF2B5EF4-FFF2-40B4-BE49-F238E27FC236}">
                <a16:creationId xmlns:a16="http://schemas.microsoft.com/office/drawing/2014/main" id="{F8CA00FE-F3F9-4138-99B0-683B57ABC974}"/>
              </a:ext>
            </a:extLst>
          </p:cNvPr>
          <p:cNvSpPr/>
          <p:nvPr/>
        </p:nvSpPr>
        <p:spPr>
          <a:xfrm>
            <a:off x="40640" y="5595599"/>
            <a:ext cx="12192000" cy="2571403"/>
          </a:xfrm>
          <a:custGeom>
            <a:avLst/>
            <a:gdLst/>
            <a:ahLst/>
            <a:cxnLst/>
            <a:rect l="l" t="t" r="r" b="b"/>
            <a:pathLst>
              <a:path w="18288000" h="3857105" extrusionOk="0">
                <a:moveTo>
                  <a:pt x="0" y="0"/>
                </a:moveTo>
                <a:lnTo>
                  <a:pt x="18288000" y="0"/>
                </a:lnTo>
                <a:lnTo>
                  <a:pt x="18288000" y="3857106"/>
                </a:lnTo>
                <a:lnTo>
                  <a:pt x="0" y="3857106"/>
                </a:lnTo>
                <a:lnTo>
                  <a:pt x="0" y="0"/>
                </a:lnTo>
                <a:close/>
              </a:path>
            </a:pathLst>
          </a:custGeom>
          <a:blipFill rotWithShape="1">
            <a:blip r:embed="rId3">
              <a:alphaModFix amt="81000"/>
            </a:blip>
            <a:stretch>
              <a:fillRect/>
            </a:stretch>
          </a:blipFill>
          <a:ln>
            <a:noFill/>
          </a:ln>
        </p:spPr>
        <p:txBody>
          <a:bodyPr/>
          <a:lstStyle/>
          <a:p>
            <a:endParaRPr lang="en-US"/>
          </a:p>
        </p:txBody>
      </p:sp>
      <p:sp>
        <p:nvSpPr>
          <p:cNvPr id="15" name="Google Shape;214;p11">
            <a:extLst>
              <a:ext uri="{FF2B5EF4-FFF2-40B4-BE49-F238E27FC236}">
                <a16:creationId xmlns:a16="http://schemas.microsoft.com/office/drawing/2014/main" id="{984B843F-429F-6FEC-13D4-702DFFA1E2C9}"/>
              </a:ext>
            </a:extLst>
          </p:cNvPr>
          <p:cNvSpPr/>
          <p:nvPr/>
        </p:nvSpPr>
        <p:spPr>
          <a:xfrm>
            <a:off x="-1181944" y="5213323"/>
            <a:ext cx="3407877" cy="3104266"/>
          </a:xfrm>
          <a:custGeom>
            <a:avLst/>
            <a:gdLst/>
            <a:ahLst/>
            <a:cxnLst/>
            <a:rect l="l" t="t" r="r" b="b"/>
            <a:pathLst>
              <a:path w="5111815" h="4656399" extrusionOk="0">
                <a:moveTo>
                  <a:pt x="0" y="0"/>
                </a:moveTo>
                <a:lnTo>
                  <a:pt x="5111815" y="0"/>
                </a:lnTo>
                <a:lnTo>
                  <a:pt x="5111815" y="4656399"/>
                </a:lnTo>
                <a:lnTo>
                  <a:pt x="0" y="4656399"/>
                </a:lnTo>
                <a:lnTo>
                  <a:pt x="0" y="0"/>
                </a:lnTo>
                <a:close/>
              </a:path>
            </a:pathLst>
          </a:custGeom>
          <a:blipFill rotWithShape="1">
            <a:blip r:embed="rId4">
              <a:alphaModFix/>
            </a:blip>
            <a:stretch>
              <a:fillRect/>
            </a:stretch>
          </a:blipFill>
          <a:ln>
            <a:noFill/>
          </a:ln>
        </p:spPr>
        <p:txBody>
          <a:bodyPr/>
          <a:lstStyle/>
          <a:p>
            <a:endParaRPr lang="en-US"/>
          </a:p>
        </p:txBody>
      </p:sp>
      <p:sp>
        <p:nvSpPr>
          <p:cNvPr id="16" name="Google Shape;215;p11">
            <a:extLst>
              <a:ext uri="{FF2B5EF4-FFF2-40B4-BE49-F238E27FC236}">
                <a16:creationId xmlns:a16="http://schemas.microsoft.com/office/drawing/2014/main" id="{42F1785E-ACAC-8C42-8091-0DD2DA052502}"/>
              </a:ext>
            </a:extLst>
          </p:cNvPr>
          <p:cNvSpPr txBox="1"/>
          <p:nvPr/>
        </p:nvSpPr>
        <p:spPr>
          <a:xfrm>
            <a:off x="1588384" y="2228114"/>
            <a:ext cx="9015231" cy="553998"/>
          </a:xfrm>
          <a:prstGeom prst="rect">
            <a:avLst/>
          </a:prstGeom>
          <a:noFill/>
          <a:ln>
            <a:noFill/>
          </a:ln>
        </p:spPr>
        <p:txBody>
          <a:bodyPr spcFirstLastPara="1" wrap="square" lIns="0" tIns="0" rIns="0" bIns="0" anchor="t" anchorCtr="0">
            <a:spAutoFit/>
          </a:bodyPr>
          <a:lstStyle/>
          <a:p>
            <a:pPr algn="ctr">
              <a:lnSpc>
                <a:spcPct val="150000"/>
              </a:lnSpc>
              <a:buClr>
                <a:srgbClr val="000000"/>
              </a:buClr>
              <a:buFont typeface="Arial"/>
              <a:buNone/>
            </a:pPr>
            <a:r>
              <a:rPr lang="vi-VN" sz="2400" b="1" kern="0" dirty="0">
                <a:solidFill>
                  <a:srgbClr val="221F4C"/>
                </a:solidFill>
                <a:latin typeface="UTM Avo" panose="02040603050506020204" pitchFamily="18"/>
                <a:cs typeface="Arial"/>
                <a:sym typeface="Arial"/>
              </a:rPr>
              <a:t>Viết kết bài cho bài văn tả con vật mà em đã lập dàn ý</a:t>
            </a:r>
            <a:endParaRPr sz="2400" b="1" kern="0" dirty="0">
              <a:solidFill>
                <a:srgbClr val="221F4C"/>
              </a:solidFill>
              <a:latin typeface="UTM Avo" panose="02040603050506020204" pitchFamily="18"/>
              <a:cs typeface="Arial"/>
              <a:sym typeface="Arial"/>
            </a:endParaRPr>
          </a:p>
        </p:txBody>
      </p:sp>
      <p:sp>
        <p:nvSpPr>
          <p:cNvPr id="17" name="Google Shape;216;p11">
            <a:extLst>
              <a:ext uri="{FF2B5EF4-FFF2-40B4-BE49-F238E27FC236}">
                <a16:creationId xmlns:a16="http://schemas.microsoft.com/office/drawing/2014/main" id="{6AB01206-09B9-275D-C597-7216FC2BEA44}"/>
              </a:ext>
            </a:extLst>
          </p:cNvPr>
          <p:cNvSpPr/>
          <p:nvPr/>
        </p:nvSpPr>
        <p:spPr>
          <a:xfrm>
            <a:off x="4432702" y="5123003"/>
            <a:ext cx="3407877" cy="3104266"/>
          </a:xfrm>
          <a:custGeom>
            <a:avLst/>
            <a:gdLst/>
            <a:ahLst/>
            <a:cxnLst/>
            <a:rect l="l" t="t" r="r" b="b"/>
            <a:pathLst>
              <a:path w="5111815" h="4656399" extrusionOk="0">
                <a:moveTo>
                  <a:pt x="0" y="0"/>
                </a:moveTo>
                <a:lnTo>
                  <a:pt x="5111814" y="0"/>
                </a:lnTo>
                <a:lnTo>
                  <a:pt x="5111814" y="4656398"/>
                </a:lnTo>
                <a:lnTo>
                  <a:pt x="0" y="4656398"/>
                </a:lnTo>
                <a:lnTo>
                  <a:pt x="0" y="0"/>
                </a:lnTo>
                <a:close/>
              </a:path>
            </a:pathLst>
          </a:custGeom>
          <a:blipFill rotWithShape="1">
            <a:blip r:embed="rId4">
              <a:alphaModFix/>
            </a:blip>
            <a:stretch>
              <a:fillRect/>
            </a:stretch>
          </a:blipFill>
          <a:ln>
            <a:noFill/>
          </a:ln>
        </p:spPr>
        <p:txBody>
          <a:bodyPr/>
          <a:lstStyle/>
          <a:p>
            <a:endParaRPr lang="en-US"/>
          </a:p>
        </p:txBody>
      </p:sp>
      <p:sp>
        <p:nvSpPr>
          <p:cNvPr id="18" name="Google Shape;217;p11">
            <a:extLst>
              <a:ext uri="{FF2B5EF4-FFF2-40B4-BE49-F238E27FC236}">
                <a16:creationId xmlns:a16="http://schemas.microsoft.com/office/drawing/2014/main" id="{FA3879EA-AA5F-1285-FE7D-2200F231A63B}"/>
              </a:ext>
            </a:extLst>
          </p:cNvPr>
          <p:cNvSpPr/>
          <p:nvPr/>
        </p:nvSpPr>
        <p:spPr>
          <a:xfrm>
            <a:off x="9687166" y="5123003"/>
            <a:ext cx="3407877" cy="3104266"/>
          </a:xfrm>
          <a:custGeom>
            <a:avLst/>
            <a:gdLst/>
            <a:ahLst/>
            <a:cxnLst/>
            <a:rect l="l" t="t" r="r" b="b"/>
            <a:pathLst>
              <a:path w="5111815" h="4656399" extrusionOk="0">
                <a:moveTo>
                  <a:pt x="0" y="0"/>
                </a:moveTo>
                <a:lnTo>
                  <a:pt x="5111815" y="0"/>
                </a:lnTo>
                <a:lnTo>
                  <a:pt x="5111815" y="4656398"/>
                </a:lnTo>
                <a:lnTo>
                  <a:pt x="0" y="4656398"/>
                </a:lnTo>
                <a:lnTo>
                  <a:pt x="0" y="0"/>
                </a:lnTo>
                <a:close/>
              </a:path>
            </a:pathLst>
          </a:custGeom>
          <a:blipFill rotWithShape="1">
            <a:blip r:embed="rId4">
              <a:alphaModFix/>
            </a:blip>
            <a:stretch>
              <a:fillRect/>
            </a:stretch>
          </a:blipFill>
          <a:ln>
            <a:noFill/>
          </a:ln>
        </p:spPr>
        <p:txBody>
          <a:bodyPr/>
          <a:lstStyle/>
          <a:p>
            <a:endParaRPr lang="en-US"/>
          </a:p>
        </p:txBody>
      </p:sp>
      <p:sp>
        <p:nvSpPr>
          <p:cNvPr id="19" name="Google Shape;223;p11">
            <a:extLst>
              <a:ext uri="{FF2B5EF4-FFF2-40B4-BE49-F238E27FC236}">
                <a16:creationId xmlns:a16="http://schemas.microsoft.com/office/drawing/2014/main" id="{2AC56115-CBA4-88CC-C211-DDF361A2A50F}"/>
              </a:ext>
            </a:extLst>
          </p:cNvPr>
          <p:cNvSpPr/>
          <p:nvPr/>
        </p:nvSpPr>
        <p:spPr>
          <a:xfrm flipH="1">
            <a:off x="6644388" y="4584071"/>
            <a:ext cx="854451" cy="1077863"/>
          </a:xfrm>
          <a:custGeom>
            <a:avLst/>
            <a:gdLst/>
            <a:ahLst/>
            <a:cxnLst/>
            <a:rect l="l" t="t" r="r" b="b"/>
            <a:pathLst>
              <a:path w="1281677" h="1616794" extrusionOk="0">
                <a:moveTo>
                  <a:pt x="1281677" y="0"/>
                </a:moveTo>
                <a:lnTo>
                  <a:pt x="0" y="0"/>
                </a:lnTo>
                <a:lnTo>
                  <a:pt x="0" y="1616795"/>
                </a:lnTo>
                <a:lnTo>
                  <a:pt x="1281677" y="1616795"/>
                </a:lnTo>
                <a:lnTo>
                  <a:pt x="1281677" y="0"/>
                </a:lnTo>
                <a:close/>
              </a:path>
            </a:pathLst>
          </a:custGeom>
          <a:blipFill rotWithShape="1">
            <a:blip r:embed="rId5">
              <a:alphaModFix/>
            </a:blip>
            <a:stretch>
              <a:fillRect/>
            </a:stretch>
          </a:blipFill>
          <a:ln>
            <a:noFill/>
          </a:ln>
        </p:spPr>
        <p:txBody>
          <a:bodyPr/>
          <a:lstStyle/>
          <a:p>
            <a:endParaRPr lang="en-US"/>
          </a:p>
        </p:txBody>
      </p:sp>
      <p:sp>
        <p:nvSpPr>
          <p:cNvPr id="20" name="Google Shape;224;p11">
            <a:extLst>
              <a:ext uri="{FF2B5EF4-FFF2-40B4-BE49-F238E27FC236}">
                <a16:creationId xmlns:a16="http://schemas.microsoft.com/office/drawing/2014/main" id="{1D8514B9-ABD1-F236-1758-328224C2F916}"/>
              </a:ext>
            </a:extLst>
          </p:cNvPr>
          <p:cNvSpPr/>
          <p:nvPr/>
        </p:nvSpPr>
        <p:spPr>
          <a:xfrm>
            <a:off x="995428" y="3010249"/>
            <a:ext cx="4876800" cy="1366071"/>
          </a:xfrm>
          <a:prstGeom prst="wedgeRoundRectCallout">
            <a:avLst>
              <a:gd name="adj1" fmla="val -20833"/>
              <a:gd name="adj2" fmla="val 62500"/>
              <a:gd name="adj3" fmla="val 0"/>
            </a:avLst>
          </a:prstGeom>
          <a:solidFill>
            <a:srgbClr val="FFFFFF"/>
          </a:solidFill>
          <a:ln w="25400" cap="flat" cmpd="sng">
            <a:solidFill>
              <a:srgbClr val="C2B5BE"/>
            </a:solidFill>
            <a:prstDash val="solid"/>
            <a:round/>
            <a:headEnd type="none" w="sm" len="sm"/>
            <a:tailEnd type="none" w="sm" len="sm"/>
          </a:ln>
        </p:spPr>
        <p:txBody>
          <a:bodyPr spcFirstLastPara="1" wrap="square" lIns="60950" tIns="30467" rIns="60950" bIns="1200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UTM Avo" panose="02040603050506020204" pitchFamily="18"/>
                <a:cs typeface="Arial"/>
                <a:sym typeface="Arial"/>
              </a:rPr>
              <a:t>a) Một đoạn kết bài mở rộng</a:t>
            </a:r>
            <a:endParaRPr kumimoji="0" sz="2400" b="1"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
        <p:nvSpPr>
          <p:cNvPr id="21" name="Google Shape;225;p11">
            <a:extLst>
              <a:ext uri="{FF2B5EF4-FFF2-40B4-BE49-F238E27FC236}">
                <a16:creationId xmlns:a16="http://schemas.microsoft.com/office/drawing/2014/main" id="{DDB36514-FC95-70C6-CEDD-39D5CFA838EF}"/>
              </a:ext>
            </a:extLst>
          </p:cNvPr>
          <p:cNvSpPr/>
          <p:nvPr/>
        </p:nvSpPr>
        <p:spPr>
          <a:xfrm>
            <a:off x="6278628" y="3022306"/>
            <a:ext cx="4876800" cy="1366071"/>
          </a:xfrm>
          <a:prstGeom prst="wedgeRoundRectCallout">
            <a:avLst>
              <a:gd name="adj1" fmla="val -20833"/>
              <a:gd name="adj2" fmla="val 62500"/>
              <a:gd name="adj3" fmla="val 0"/>
            </a:avLst>
          </a:prstGeom>
          <a:solidFill>
            <a:srgbClr val="FFFFFF"/>
          </a:solidFill>
          <a:ln w="25400" cap="flat" cmpd="sng">
            <a:solidFill>
              <a:srgbClr val="C2B5BE"/>
            </a:solidFill>
            <a:prstDash val="solid"/>
            <a:round/>
            <a:headEnd type="none" w="sm" len="sm"/>
            <a:tailEnd type="none" w="sm" len="sm"/>
          </a:ln>
        </p:spPr>
        <p:txBody>
          <a:bodyPr spcFirstLastPara="1" wrap="square" lIns="60950" tIns="30467" rIns="60950" bIns="1200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a:ln>
                  <a:noFill/>
                </a:ln>
                <a:solidFill>
                  <a:srgbClr val="000000"/>
                </a:solidFill>
                <a:effectLst/>
                <a:uLnTx/>
                <a:uFillTx/>
                <a:latin typeface="UTM Avo" panose="02040603050506020204" pitchFamily="18"/>
                <a:cs typeface="Arial"/>
                <a:sym typeface="Arial"/>
              </a:rPr>
              <a:t>b) Một đoạn kết bài </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a:ln>
                  <a:noFill/>
                </a:ln>
                <a:solidFill>
                  <a:srgbClr val="000000"/>
                </a:solidFill>
                <a:effectLst/>
                <a:uLnTx/>
                <a:uFillTx/>
                <a:latin typeface="UTM Avo" panose="02040603050506020204" pitchFamily="18"/>
                <a:cs typeface="Arial"/>
                <a:sym typeface="Arial"/>
              </a:rPr>
              <a:t>không mở rộng</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Tree>
    <p:extLst>
      <p:ext uri="{BB962C8B-B14F-4D97-AF65-F5344CB8AC3E}">
        <p14:creationId xmlns:p14="http://schemas.microsoft.com/office/powerpoint/2010/main" val="264186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558</Words>
  <PresentationFormat>Widescreen</PresentationFormat>
  <Paragraphs>38</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UTM Avo</vt:lpstr>
      <vt:lpstr>Calibri Light</vt:lpstr>
      <vt:lpstr>Calibri</vt:lpstr>
      <vt:lpstr>Arial</vt:lpstr>
      <vt:lpstr>Office Theme</vt:lpstr>
      <vt:lpstr>2_Office Theme</vt:lpstr>
      <vt:lpstr>1_Office Theme</vt:lpstr>
      <vt:lpstr>Tuần 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2023-10-19T01:39:18Z</dcterms:created>
  <dcterms:modified xsi:type="dcterms:W3CDTF">2024-01-08T08:42:54Z</dcterms:modified>
</cp:coreProperties>
</file>