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20"/>
  </p:notesMasterIdLst>
  <p:sldIdLst>
    <p:sldId id="264" r:id="rId3"/>
    <p:sldId id="275" r:id="rId4"/>
    <p:sldId id="276" r:id="rId5"/>
    <p:sldId id="274" r:id="rId6"/>
    <p:sldId id="277" r:id="rId7"/>
    <p:sldId id="263" r:id="rId8"/>
    <p:sldId id="258" r:id="rId9"/>
    <p:sldId id="265" r:id="rId10"/>
    <p:sldId id="272" r:id="rId11"/>
    <p:sldId id="259" r:id="rId12"/>
    <p:sldId id="260" r:id="rId13"/>
    <p:sldId id="261" r:id="rId14"/>
    <p:sldId id="266" r:id="rId15"/>
    <p:sldId id="268" r:id="rId16"/>
    <p:sldId id="273" r:id="rId17"/>
    <p:sldId id="270" r:id="rId18"/>
    <p:sldId id="271" r:id="rId1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71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652CD3-0534-49D8-B835-6BADF38E1183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394B2A-277D-4072-8CDC-FD43EEDF9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60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60495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3" y="0"/>
            <a:ext cx="9932332" cy="51435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3" y="-16133"/>
            <a:ext cx="3679116" cy="470388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16133"/>
            <a:ext cx="3505200" cy="17346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6" y="2031357"/>
            <a:ext cx="3313355" cy="127662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6" y="3315811"/>
            <a:ext cx="3309803" cy="94547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137622"/>
            <a:ext cx="2133600" cy="563236"/>
          </a:xfrm>
        </p:spPr>
        <p:txBody>
          <a:bodyPr anchor="b"/>
          <a:lstStyle>
            <a:lvl1pPr algn="l">
              <a:defRPr sz="2400"/>
            </a:lvl1pPr>
          </a:lstStyle>
          <a:p>
            <a:fld id="{0F035B31-C3AF-4052-95CA-42F27A8C9A90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4566214"/>
            <a:ext cx="3505200" cy="61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4289976"/>
            <a:ext cx="2831592" cy="273844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7" y="4289976"/>
            <a:ext cx="643667" cy="27384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343FE92-8D82-4B90-9B21-1015CFAC8EFD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4566214"/>
            <a:ext cx="3505200" cy="61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35B31-C3AF-4052-95CA-42F27A8C9A90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3FE92-8D82-4B90-9B21-1015CFAC8E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772610"/>
            <a:ext cx="1484453" cy="3585258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772610"/>
            <a:ext cx="5423704" cy="358525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35B31-C3AF-4052-95CA-42F27A8C9A90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3FE92-8D82-4B90-9B21-1015CFAC8E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标题幻灯片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30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81C43-8C97-4787-9E67-6FEE1D84B4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585F07-951E-439A-A7DB-15EAAACEFB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62ED7-EB9D-47A9-BF9F-E8FBF1E30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34A0AA-8FD5-4C86-8F31-3D31ABD0C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3F7E8D-06E8-4965-9227-B2B540DF3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9488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CF411-3DEF-46D1-B675-C48FED390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91509-E546-43FB-98D6-6B6565906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402C0-5D64-4FA8-B7A1-2DC509FE2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69DC95-C7B6-475F-8785-3B9FAAAC7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DFA22-6D49-4339-B627-2EBBCC0B6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529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47905-26D5-4AAD-B9AA-0768E6AC4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004625-889A-4B5E-91DF-886F4BF9A1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2DD92D-CB11-4825-A48A-651A8410E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B2DDC4-A3D2-4682-8945-C0DA250DA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78F52F-B27B-49CB-A3E9-CD723026A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0772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D51D3-81D0-47D0-AFBB-001ADDD33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CBC757-CD1E-4576-A47C-CB261696FB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8A03A0-58CF-4752-9C67-37DF396D57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38A83D-B1BD-46AF-9B04-690C8CE8E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369FEE-1515-4398-953A-3B8604E0B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5AF395-FE11-4E4D-8D74-BFCA29B70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0876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58389-E235-40B6-936E-696FC8944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4DAA47-EFF5-4C2F-9FDC-F931255CB5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C21C54-9AE0-411F-9D51-FEFD85BFDA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FFB7A6-68BD-4C89-BA50-7D80DB0757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DE108A-A856-441A-966E-3E2BB71882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5D45AB-AD0C-43BD-9C71-577057BE2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C994C8-55A9-4DE7-A292-E46EFB616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0AFCDF-7718-40FD-9C0C-F867AE62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1525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A30F2-0C34-4AAF-BD4B-54C04629B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8AC8DE-6E65-40FA-970C-7DD78403A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6379B1-A738-45D1-9C4D-7A96F3D6F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3EE0E8-8B6F-4941-AE51-E8A78DF2C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6217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7FD9B6-FCA8-493A-8121-06350FF8D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BAF242-37ED-4A7C-8CB1-E0E053739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786D51-30FA-4C5E-AA2C-4F456027D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497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35B31-C3AF-4052-95CA-42F27A8C9A90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3FE92-8D82-4B90-9B21-1015CFAC8E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A13A2-0F07-409B-831B-72D749F7D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E48B1-9887-47FC-8B33-EFB791754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22928A-5C9B-4E0E-ACA5-DAC8E8FE67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497BF-46D2-4ED7-92A6-A0DF26DB8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C497B6-F20A-41CF-BF5E-E84D9A71A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0B5738-71BB-4769-8CEA-5E666A5EB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9753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FE272-8DF8-4794-AC33-8E0DC5354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5D5AD1-1ACC-41B3-9D01-029208B9BC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274EE8-8D24-4E30-85CE-3EAE8BCBF0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6C8062-9A78-4204-B41B-1281F0529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8CE470-79B5-4EC6-A8D6-3CDD3BC8D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23C154-4DC8-4458-89AB-A8E9B3F91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8547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62CCB-63AE-4BC5-882D-1818C3CE3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D9169F-AF3E-40B1-BC18-85A4C7B10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11AE00-ACD7-4A15-B185-BC11A1F04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37F78-7CCD-411A-9584-8030271C4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8F386-8401-4BD2-A118-F02C56B88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9039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4702B4-D98D-4F11-BE96-F1FF275EA9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53901C-0C8D-4F10-9997-6AE651BBC8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6520DE-DAA5-40CC-A3CE-E592942F4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67F7B6-A811-4FA8-B655-68D93BFD5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BD84E9-52C2-4612-8A21-06EFD27EA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608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6" y="2175623"/>
            <a:ext cx="6637468" cy="1021556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6" y="3200401"/>
            <a:ext cx="6637467" cy="114031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35B31-C3AF-4052-95CA-42F27A8C9A90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3FE92-8D82-4B90-9B21-1015CFAC8E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35B31-C3AF-4052-95CA-42F27A8C9A90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3FE92-8D82-4B90-9B21-1015CFAC8EF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1735074"/>
            <a:ext cx="3419856" cy="26197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1735073"/>
            <a:ext cx="3419856" cy="26197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1737007"/>
            <a:ext cx="3057148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231022"/>
            <a:ext cx="3419856" cy="21268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9" y="1737007"/>
            <a:ext cx="3055717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231022"/>
            <a:ext cx="3419856" cy="21268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35B31-C3AF-4052-95CA-42F27A8C9A90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3FE92-8D82-4B90-9B21-1015CFAC8E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35B31-C3AF-4052-95CA-42F27A8C9A90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3FE92-8D82-4B90-9B21-1015CFAC8E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35B31-C3AF-4052-95CA-42F27A8C9A90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3FE92-8D82-4B90-9B21-1015CFAC8E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3" y="0"/>
            <a:ext cx="9932332" cy="51435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3" y="-16133"/>
            <a:ext cx="3679116" cy="470388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16133"/>
            <a:ext cx="3505200" cy="4679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35B31-C3AF-4052-95CA-42F27A8C9A90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3FE92-8D82-4B90-9B21-1015CFAC8EFD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4" y="451413"/>
            <a:ext cx="3562257" cy="4236334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5" y="642395"/>
            <a:ext cx="3090440" cy="3863051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4566214"/>
            <a:ext cx="3505200" cy="61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4293627"/>
            <a:ext cx="3493664" cy="273844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4" y="1993077"/>
            <a:ext cx="3304572" cy="109736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3102746"/>
            <a:ext cx="3298784" cy="113842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3" y="0"/>
            <a:ext cx="9932332" cy="51435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3" y="-16133"/>
            <a:ext cx="3679116" cy="470388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16133"/>
            <a:ext cx="3505200" cy="4679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4" y="451413"/>
            <a:ext cx="3562257" cy="4236334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4566214"/>
            <a:ext cx="3505200" cy="61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1995678"/>
            <a:ext cx="3300984" cy="109728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11" y="520346"/>
            <a:ext cx="3359623" cy="4101084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2" y="3099817"/>
            <a:ext cx="3300573" cy="113967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35B31-C3AF-4052-95CA-42F27A8C9A90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4293627"/>
            <a:ext cx="3493664" cy="273844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3FE92-8D82-4B90-9B21-1015CFAC8E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799" y="0"/>
            <a:ext cx="9932332" cy="51435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250117"/>
            <a:ext cx="8229600" cy="4639235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3" y="-16133"/>
            <a:ext cx="3679116" cy="52443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16133"/>
            <a:ext cx="3505200" cy="4679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1" y="770748"/>
            <a:ext cx="7024744" cy="8572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3" y="1742739"/>
            <a:ext cx="6777317" cy="26317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168370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0F035B31-C3AF-4052-95CA-42F27A8C9A90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4389121"/>
            <a:ext cx="350215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7" y="168369"/>
            <a:ext cx="133215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E343FE92-8D82-4B90-9B21-1015CFAC8EF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A2E02D-E0E2-4A80-8F57-8FE31FB5D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E03057-A137-4B19-865C-2FC72969C7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EFA37F-7CDF-4AA6-93AE-94B3FA4F4A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D6ECB-C279-47B4-8FA3-DE1ADCE708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248301-85C3-4A8E-BC22-25CE7E8FE5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891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gif"/><Relationship Id="rId4" Type="http://schemas.openxmlformats.org/officeDocument/2006/relationships/image" Target="../media/image25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3" Type="http://schemas.openxmlformats.org/officeDocument/2006/relationships/audio" Target="../media/audio3.wav"/><Relationship Id="rId7" Type="http://schemas.openxmlformats.org/officeDocument/2006/relationships/image" Target="../media/image2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5.gif"/><Relationship Id="rId5" Type="http://schemas.openxmlformats.org/officeDocument/2006/relationships/image" Target="../media/image28.gif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3" Type="http://schemas.openxmlformats.org/officeDocument/2006/relationships/audio" Target="../media/audio3.wav"/><Relationship Id="rId7" Type="http://schemas.openxmlformats.org/officeDocument/2006/relationships/image" Target="../media/image3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5.gif"/><Relationship Id="rId5" Type="http://schemas.openxmlformats.org/officeDocument/2006/relationships/image" Target="../media/image28.gif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3" Type="http://schemas.openxmlformats.org/officeDocument/2006/relationships/audio" Target="../media/audio3.wav"/><Relationship Id="rId7" Type="http://schemas.openxmlformats.org/officeDocument/2006/relationships/image" Target="../media/image3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5.gif"/><Relationship Id="rId5" Type="http://schemas.openxmlformats.org/officeDocument/2006/relationships/image" Target="../media/image28.gif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872874" y="795673"/>
            <a:ext cx="365522" cy="365522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1"/>
          <p:cNvSpPr txBox="1"/>
          <p:nvPr/>
        </p:nvSpPr>
        <p:spPr>
          <a:xfrm>
            <a:off x="2066100" y="4371431"/>
            <a:ext cx="6263550" cy="415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endParaRPr/>
          </a:p>
        </p:txBody>
      </p:sp>
      <p:sp>
        <p:nvSpPr>
          <p:cNvPr id="3" name="Oval 2"/>
          <p:cNvSpPr/>
          <p:nvPr/>
        </p:nvSpPr>
        <p:spPr>
          <a:xfrm>
            <a:off x="4114800" y="2114550"/>
            <a:ext cx="28575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33400" y="1428750"/>
            <a:ext cx="8077200" cy="214674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45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Em</a:t>
            </a:r>
            <a:r>
              <a:rPr lang="en-US" sz="4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45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hãy</a:t>
            </a:r>
            <a:r>
              <a:rPr lang="en-US" sz="4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45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hoàn</a:t>
            </a:r>
            <a:r>
              <a:rPr lang="en-US" sz="4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45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thành</a:t>
            </a:r>
            <a:r>
              <a:rPr lang="en-US" sz="4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45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nhiệm</a:t>
            </a:r>
            <a:r>
              <a:rPr lang="en-US" sz="4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45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vụ</a:t>
            </a:r>
            <a:r>
              <a:rPr lang="en-US" sz="4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45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và</a:t>
            </a:r>
            <a:r>
              <a:rPr lang="en-US" sz="4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45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nộp</a:t>
            </a:r>
            <a:r>
              <a:rPr lang="en-US" sz="4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45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sản</a:t>
            </a:r>
            <a:r>
              <a:rPr lang="en-US" sz="4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45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phẩm</a:t>
            </a:r>
            <a:r>
              <a:rPr lang="en-US" sz="4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45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cho</a:t>
            </a:r>
            <a:r>
              <a:rPr lang="en-US" sz="4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45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giáo</a:t>
            </a:r>
            <a:r>
              <a:rPr lang="en-US" sz="4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45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viên</a:t>
            </a:r>
            <a:r>
              <a:rPr lang="en-US" sz="4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45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trước</a:t>
            </a:r>
            <a:r>
              <a:rPr lang="en-US" sz="4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22h</a:t>
            </a:r>
            <a:endParaRPr lang="en-US" sz="4500" b="1" dirty="0">
              <a:solidFill>
                <a:schemeClr val="tx1">
                  <a:lumMod val="65000"/>
                  <a:lumOff val="3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18459" y="449423"/>
            <a:ext cx="2858796" cy="70019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41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HÌNH HỌC 6</a:t>
            </a:r>
          </a:p>
        </p:txBody>
      </p:sp>
    </p:spTree>
    <p:extLst>
      <p:ext uri="{BB962C8B-B14F-4D97-AF65-F5344CB8AC3E}">
        <p14:creationId xmlns:p14="http://schemas.microsoft.com/office/powerpoint/2010/main" val="6163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14350"/>
            <a:ext cx="7927578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745932"/>
            <a:ext cx="7289220" cy="1938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648200" y="0"/>
            <a:ext cx="350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0373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17500"/>
            <a:ext cx="7848600" cy="1455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40224"/>
            <a:ext cx="7620000" cy="3088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401" y="1657350"/>
            <a:ext cx="1409700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1248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2" y="342900"/>
            <a:ext cx="2080711" cy="315102"/>
          </a:xfrm>
        </p:spPr>
        <p:txBody>
          <a:bodyPr>
            <a:noAutofit/>
          </a:bodyPr>
          <a:lstStyle/>
          <a:p>
            <a:r>
              <a:rPr lang="en-US" sz="2000" b="1" u="sng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20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78" y="628651"/>
            <a:ext cx="7964523" cy="914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245287"/>
            <a:ext cx="2933700" cy="1611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308" y="2175934"/>
            <a:ext cx="5105398" cy="1116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309" y="3314700"/>
            <a:ext cx="7578856" cy="1085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066800" y="1784721"/>
            <a:ext cx="2080711" cy="3151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000" b="1" u="sng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0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435619" y="146330"/>
            <a:ext cx="2537911" cy="25795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768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F8A28A4-4681-4BA9-86E8-2C3B0F385B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048" y="662939"/>
            <a:ext cx="2143125" cy="2143125"/>
          </a:xfrm>
          <a:prstGeom prst="rect">
            <a:avLst/>
          </a:prstGeom>
        </p:spPr>
      </p:pic>
      <p:sp>
        <p:nvSpPr>
          <p:cNvPr id="8" name="Hexagon 7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236887" y="1034415"/>
            <a:ext cx="2055116" cy="177165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r>
              <a:rPr lang="en-US" sz="5000" b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Ong</a:t>
            </a:r>
            <a:endParaRPr lang="en-US" sz="5000">
              <a:solidFill>
                <a:prstClr val="white"/>
              </a:solidFill>
            </a:endParaRPr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ECB32C92-7DDE-4979-AB3A-808B65CBF3F1}"/>
              </a:ext>
            </a:extLst>
          </p:cNvPr>
          <p:cNvSpPr/>
          <p:nvPr/>
        </p:nvSpPr>
        <p:spPr>
          <a:xfrm>
            <a:off x="1853946" y="148590"/>
            <a:ext cx="2055116" cy="177165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r>
              <a:rPr lang="en-US" sz="5000" b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non</a:t>
            </a:r>
            <a:endParaRPr lang="en-US" sz="5000">
              <a:solidFill>
                <a:prstClr val="white"/>
              </a:solidFill>
            </a:endParaRPr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CABDF488-8BEB-4D77-A429-CFB91F278DD1}"/>
              </a:ext>
            </a:extLst>
          </p:cNvPr>
          <p:cNvSpPr/>
          <p:nvPr/>
        </p:nvSpPr>
        <p:spPr>
          <a:xfrm>
            <a:off x="5088061" y="1920240"/>
            <a:ext cx="2055116" cy="177165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r>
              <a:rPr lang="en-US" sz="5000" b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việc</a:t>
            </a: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199C24C2-6B91-4322-BDB4-819FF0CB9BE4}"/>
              </a:ext>
            </a:extLst>
          </p:cNvPr>
          <p:cNvSpPr/>
          <p:nvPr/>
        </p:nvSpPr>
        <p:spPr>
          <a:xfrm>
            <a:off x="3471004" y="1034415"/>
            <a:ext cx="2055116" cy="177165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r>
              <a:rPr lang="en-US" sz="50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học</a:t>
            </a:r>
            <a:endParaRPr lang="en-US" sz="5000" dirty="0">
              <a:solidFill>
                <a:prstClr val="white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27D7D99-9E1A-47C2-9A0E-04166401D7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966" y="2577468"/>
            <a:ext cx="1987529" cy="199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063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3" grpId="0" animBg="1"/>
      <p:bldP spid="1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53" y="2109548"/>
            <a:ext cx="2200752" cy="22007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648" y="1"/>
            <a:ext cx="2143125" cy="214312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Speech Bubble: Rectangle with Corners Rounded 7">
                <a:extLst>
                  <a:ext uri="{FF2B5EF4-FFF2-40B4-BE49-F238E27FC236}">
                    <a16:creationId xmlns:a16="http://schemas.microsoft.com/office/drawing/2014/main" id="{0667024D-077C-41FB-84FC-D91D5651A194}"/>
                  </a:ext>
                </a:extLst>
              </p:cNvPr>
              <p:cNvSpPr/>
              <p:nvPr/>
            </p:nvSpPr>
            <p:spPr>
              <a:xfrm>
                <a:off x="906011" y="1"/>
                <a:ext cx="6488407" cy="2109548"/>
              </a:xfrm>
              <a:prstGeom prst="wedgeRoundRectCallout">
                <a:avLst>
                  <a:gd name="adj1" fmla="val 62786"/>
                  <a:gd name="adj2" fmla="val 8254"/>
                  <a:gd name="adj3" fmla="val 16667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rtlCol="0" anchor="ctr"/>
              <a:lstStyle/>
              <a:p>
                <a:pPr defTabSz="685783">
                  <a:defRPr/>
                </a:pPr>
                <a:r>
                  <a:rPr lang="en-US" sz="24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24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1: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Khẳng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đây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 </a:t>
                </a:r>
              </a:p>
              <a:p>
                <a:pPr defTabSz="685783">
                  <a:defRPr/>
                </a:pPr>
                <a:r>
                  <a:rPr lang="en-US" sz="2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385754" indent="-385754" defTabSz="685783">
                  <a:buFontTx/>
                  <a:buAutoNum type="alphaUcParenBoth"/>
                  <a:defRPr/>
                </a:pP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Bốn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60</m:t>
                        </m:r>
                      </m:e>
                      <m:sup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85754" indent="-385754" defTabSz="685783">
                  <a:buFontTx/>
                  <a:buAutoNum type="alphaUcParenBoth"/>
                  <a:defRPr/>
                </a:pP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Bốn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90</m:t>
                        </m:r>
                      </m:e>
                      <m:sup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85754" indent="-385754" defTabSz="685783">
                  <a:buFontTx/>
                  <a:buAutoNum type="alphaUcParenBoth"/>
                  <a:defRPr/>
                </a:pP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chéo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endParaRPr lang="en-US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85754" indent="-385754" defTabSz="685783">
                  <a:buFontTx/>
                  <a:buAutoNum type="alphaUcParenBoth"/>
                  <a:defRPr/>
                </a:pP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chéo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song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song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8" name="Speech Bubble: Rectangle with Corners Rounded 7">
                <a:extLst>
                  <a:ext uri="{FF2B5EF4-FFF2-40B4-BE49-F238E27FC236}">
                    <a16:creationId xmlns:a16="http://schemas.microsoft.com/office/drawing/2014/main" id="{0667024D-077C-41FB-84FC-D91D5651A1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011" y="1"/>
                <a:ext cx="6488407" cy="2109548"/>
              </a:xfrm>
              <a:prstGeom prst="wedgeRoundRectCallout">
                <a:avLst>
                  <a:gd name="adj1" fmla="val 62786"/>
                  <a:gd name="adj2" fmla="val 8254"/>
                  <a:gd name="adj3" fmla="val 16667"/>
                </a:avLst>
              </a:prstGeom>
              <a:blipFill>
                <a:blip r:embed="rId7"/>
                <a:stretch>
                  <a:fillRect l="-250" t="-6358" b="-1098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654" y="1102130"/>
            <a:ext cx="1200530" cy="1205865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1026915" y="4310301"/>
            <a:ext cx="619229" cy="63137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A.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374" y="2109548"/>
            <a:ext cx="2200752" cy="2200752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3082954" y="4310301"/>
            <a:ext cx="662522" cy="63137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595" y="2109548"/>
            <a:ext cx="2200752" cy="2200752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5265101" y="4310301"/>
            <a:ext cx="639742" cy="63137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>
              <a:defRPr/>
            </a:pPr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816" y="2109548"/>
            <a:ext cx="2200752" cy="2200752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7394419" y="4293048"/>
            <a:ext cx="629546" cy="63137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>
              <a:defRPr/>
            </a:pPr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</a:p>
        </p:txBody>
      </p:sp>
    </p:spTree>
    <p:extLst>
      <p:ext uri="{BB962C8B-B14F-4D97-AF65-F5344CB8AC3E}">
        <p14:creationId xmlns:p14="http://schemas.microsoft.com/office/powerpoint/2010/main" val="4248930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53" y="2109548"/>
            <a:ext cx="2200752" cy="22007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647" y="0"/>
            <a:ext cx="2143125" cy="214312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Speech Bubble: Rectangle with Corners Rounded 7">
                <a:extLst>
                  <a:ext uri="{FF2B5EF4-FFF2-40B4-BE49-F238E27FC236}">
                    <a16:creationId xmlns:a16="http://schemas.microsoft.com/office/drawing/2014/main" id="{0667024D-077C-41FB-84FC-D91D5651A194}"/>
                  </a:ext>
                </a:extLst>
              </p:cNvPr>
              <p:cNvSpPr/>
              <p:nvPr/>
            </p:nvSpPr>
            <p:spPr>
              <a:xfrm>
                <a:off x="914400" y="383796"/>
                <a:ext cx="6222923" cy="1252058"/>
              </a:xfrm>
              <a:prstGeom prst="wedgeRoundRectCallout">
                <a:avLst>
                  <a:gd name="adj1" fmla="val 62786"/>
                  <a:gd name="adj2" fmla="val 8254"/>
                  <a:gd name="adj3" fmla="val 16667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>
                  <a:defRPr/>
                </a:pPr>
                <a:r>
                  <a:rPr lang="en-US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2: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800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𝒎</m:t>
                        </m:r>
                      </m:e>
                      <m:sup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40m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vi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nó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Speech Bubble: Rectangle with Corners Rounded 7">
                <a:extLst>
                  <a:ext uri="{FF2B5EF4-FFF2-40B4-BE49-F238E27FC236}">
                    <a16:creationId xmlns:a16="http://schemas.microsoft.com/office/drawing/2014/main" id="{0667024D-077C-41FB-84FC-D91D5651A1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383796"/>
                <a:ext cx="6222923" cy="1252058"/>
              </a:xfrm>
              <a:prstGeom prst="wedgeRoundRectCallout">
                <a:avLst>
                  <a:gd name="adj1" fmla="val 62786"/>
                  <a:gd name="adj2" fmla="val 8254"/>
                  <a:gd name="adj3" fmla="val 16667"/>
                </a:avLst>
              </a:prstGeom>
              <a:blipFill>
                <a:blip r:embed="rId7"/>
                <a:stretch>
                  <a:fillRect l="-78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654" y="1102130"/>
            <a:ext cx="1200530" cy="1205865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774031" y="4310300"/>
            <a:ext cx="1481930" cy="63137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lvl="0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A. 100m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374" y="2109548"/>
            <a:ext cx="2200752" cy="2200752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2812392" y="4310301"/>
            <a:ext cx="1585537" cy="63137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lvl="0" algn="ct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120m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595" y="2109548"/>
            <a:ext cx="2200752" cy="2200752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5003840" y="4310301"/>
            <a:ext cx="1531022" cy="63137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60m 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816" y="2109548"/>
            <a:ext cx="2200752" cy="2200752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7137323" y="4293048"/>
            <a:ext cx="1506621" cy="63137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80m </a:t>
            </a:r>
          </a:p>
        </p:txBody>
      </p:sp>
    </p:spTree>
    <p:extLst>
      <p:ext uri="{BB962C8B-B14F-4D97-AF65-F5344CB8AC3E}">
        <p14:creationId xmlns:p14="http://schemas.microsoft.com/office/powerpoint/2010/main" val="2284086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53" y="2109548"/>
            <a:ext cx="2200752" cy="22007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648" y="1"/>
            <a:ext cx="2143125" cy="214312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Speech Bubble: Rectangle with Corners Rounded 7">
                <a:extLst>
                  <a:ext uri="{FF2B5EF4-FFF2-40B4-BE49-F238E27FC236}">
                    <a16:creationId xmlns:a16="http://schemas.microsoft.com/office/drawing/2014/main" id="{0667024D-077C-41FB-84FC-D91D5651A194}"/>
                  </a:ext>
                </a:extLst>
              </p:cNvPr>
              <p:cNvSpPr/>
              <p:nvPr/>
            </p:nvSpPr>
            <p:spPr>
              <a:xfrm>
                <a:off x="1089157" y="58805"/>
                <a:ext cx="6040532" cy="2143307"/>
              </a:xfrm>
              <a:prstGeom prst="wedgeRoundRectCallout">
                <a:avLst>
                  <a:gd name="adj1" fmla="val 62786"/>
                  <a:gd name="adj2" fmla="val 8254"/>
                  <a:gd name="adj3" fmla="val 16667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rtlCol="0" anchor="ctr"/>
              <a:lstStyle/>
              <a:p>
                <a:pPr defTabSz="685783">
                  <a:defRPr/>
                </a:pPr>
                <a:r>
                  <a:rPr lang="en-US" sz="21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21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b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3: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Khẳng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đây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1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Sai?</a:t>
                </a:r>
              </a:p>
              <a:p>
                <a:pPr defTabSz="685783">
                  <a:defRPr/>
                </a:pPr>
                <a:r>
                  <a:rPr lang="en-US" sz="21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1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1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1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21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defTabSz="685783"/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(a)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Bốn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cạnh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nhau</a:t>
                </a:r>
                <a:endParaRPr lang="en-US" sz="21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defTabSz="685783"/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(b)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Bốn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góc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nhau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1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1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90</m:t>
                        </m:r>
                      </m:e>
                      <m:sup>
                        <m:r>
                          <a:rPr lang="en-US" sz="21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𝑜</m:t>
                        </m:r>
                      </m:sup>
                    </m:sSup>
                  </m:oMath>
                </a14:m>
                <a:endParaRPr lang="en-US" sz="21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defTabSz="685783"/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(c)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chéo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nhau</a:t>
                </a:r>
                <a:endParaRPr lang="en-US" sz="21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defTabSz="685783"/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(d)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chéo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vuông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góc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nhau</a:t>
                </a:r>
                <a:endParaRPr lang="en-US" sz="21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8" name="Speech Bubble: Rectangle with Corners Rounded 7">
                <a:extLst>
                  <a:ext uri="{FF2B5EF4-FFF2-40B4-BE49-F238E27FC236}">
                    <a16:creationId xmlns:a16="http://schemas.microsoft.com/office/drawing/2014/main" id="{0667024D-077C-41FB-84FC-D91D5651A1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157" y="58805"/>
                <a:ext cx="6040532" cy="2143307"/>
              </a:xfrm>
              <a:prstGeom prst="wedgeRoundRectCallout">
                <a:avLst>
                  <a:gd name="adj1" fmla="val 62786"/>
                  <a:gd name="adj2" fmla="val 8254"/>
                  <a:gd name="adj3" fmla="val 16667"/>
                </a:avLst>
              </a:prstGeom>
              <a:blipFill>
                <a:blip r:embed="rId7"/>
                <a:stretch>
                  <a:fillRect b="-284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3" y="1202312"/>
            <a:ext cx="1200530" cy="1205865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856178" y="4293048"/>
            <a:ext cx="937843" cy="63137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>
              <a:defRPr/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374" y="2109548"/>
            <a:ext cx="2200752" cy="2200752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2980399" y="4293048"/>
            <a:ext cx="937843" cy="63137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>
              <a:defRPr/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595" y="2109548"/>
            <a:ext cx="2200752" cy="2200752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5104621" y="4293048"/>
            <a:ext cx="937843" cy="63137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816" y="2109548"/>
            <a:ext cx="2200752" cy="2200752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7228842" y="4310301"/>
            <a:ext cx="937843" cy="63137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</a:p>
        </p:txBody>
      </p:sp>
    </p:spTree>
    <p:extLst>
      <p:ext uri="{BB962C8B-B14F-4D97-AF65-F5344CB8AC3E}">
        <p14:creationId xmlns:p14="http://schemas.microsoft.com/office/powerpoint/2010/main" val="2095673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Google Shape;15;p1" descr="图片包含 地图, 文字&#10;&#10;描述已自动生成"/>
          <p:cNvPicPr preferRelativeResize="0"/>
          <p:nvPr/>
        </p:nvPicPr>
        <p:blipFill rotWithShape="1">
          <a:blip r:embed="rId2">
            <a:alphaModFix/>
          </a:blip>
          <a:srcRect l="11111"/>
          <a:stretch/>
        </p:blipFill>
        <p:spPr>
          <a:xfrm>
            <a:off x="16" y="-19050"/>
            <a:ext cx="9143984" cy="514349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1752600" y="590550"/>
            <a:ext cx="49059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1066800" y="1504950"/>
            <a:ext cx="6553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4.23, 4.24, 4.25trong SGK</a:t>
            </a: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5778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7818"/>
            <a:ext cx="7230035" cy="502217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 VỤ-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880178140"/>
                  </p:ext>
                </p:extLst>
              </p:nvPr>
            </p:nvGraphicFramePr>
            <p:xfrm>
              <a:off x="838200" y="666750"/>
              <a:ext cx="7086600" cy="404907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716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71026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00473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800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Hình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Tên</a:t>
                          </a:r>
                          <a:r>
                            <a:rPr lang="en-US" sz="14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4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hình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Tính</a:t>
                          </a:r>
                          <a:r>
                            <a:rPr lang="en-US" sz="14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4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chất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34290" marB="3429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62940"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marL="0" indent="0">
                            <a:buFontTx/>
                            <a:buNone/>
                          </a:pP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Tam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giác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đều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34290" marB="34290" anchor="ctr"/>
                    </a:tc>
                    <a:tc>
                      <a:txBody>
                        <a:bodyPr/>
                        <a:lstStyle/>
                        <a:p>
                          <a:pPr marL="285750" indent="-285750">
                            <a:buFontTx/>
                            <a:buChar char="-"/>
                          </a:pPr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Ba </a:t>
                          </a:r>
                          <a:r>
                            <a:rPr lang="en-US" sz="160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cạnh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bằng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nhau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.</a:t>
                          </a:r>
                        </a:p>
                        <a:p>
                          <a:pPr marL="285750" indent="-285750">
                            <a:buFontTx/>
                            <a:buChar char="-"/>
                          </a:pP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Ba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góc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bằng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nhau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và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bằng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60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60</m:t>
                                  </m:r>
                                </m:e>
                                <m:sup>
                                  <m:r>
                                    <a:rPr lang="en-US" sz="16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𝑜</m:t>
                                  </m:r>
                                </m:sup>
                              </m:sSup>
                            </m:oMath>
                          </a14:m>
                          <a:endParaRPr lang="en-US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34290" marB="34290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968693"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endParaRPr lang="en-US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34290" marB="34290" anchor="ctr"/>
                    </a:tc>
                    <a:tc>
                      <a:txBody>
                        <a:bodyPr/>
                        <a:lstStyle/>
                        <a:p>
                          <a:pPr marL="285750" indent="-285750">
                            <a:buFontTx/>
                            <a:buChar char="-"/>
                          </a:pPr>
                          <a:endParaRPr lang="en-US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34290" marB="34290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968693"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endParaRPr lang="en-US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34290" marB="34290" anchor="ctr"/>
                    </a:tc>
                    <a:tc>
                      <a:txBody>
                        <a:bodyPr/>
                        <a:lstStyle/>
                        <a:p>
                          <a:pPr marL="285750" indent="-285750">
                            <a:buFontTx/>
                            <a:buChar char="-"/>
                          </a:pPr>
                          <a:endParaRPr lang="en-US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34290" marB="34290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968693"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endParaRPr lang="en-US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34290" marB="34290" anchor="ctr"/>
                    </a:tc>
                    <a:tc>
                      <a:txBody>
                        <a:bodyPr/>
                        <a:lstStyle/>
                        <a:p>
                          <a:pPr marL="285750" indent="-285750">
                            <a:buFontTx/>
                            <a:buChar char="-"/>
                          </a:pPr>
                          <a:endParaRPr lang="en-US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34290" marB="34290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880178140"/>
                  </p:ext>
                </p:extLst>
              </p:nvPr>
            </p:nvGraphicFramePr>
            <p:xfrm>
              <a:off x="838200" y="666750"/>
              <a:ext cx="7086600" cy="404907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716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71026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00473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800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Hình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Tên</a:t>
                          </a:r>
                          <a:r>
                            <a:rPr lang="en-US" sz="14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4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hình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Tính</a:t>
                          </a:r>
                          <a:r>
                            <a:rPr lang="en-US" sz="14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4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chất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34290" marB="3429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62940"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marL="0" indent="0">
                            <a:buFontTx/>
                            <a:buNone/>
                          </a:pP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Tam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giác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đều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34290" marB="3429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34290" marB="34290">
                        <a:blipFill>
                          <a:blip r:embed="rId2"/>
                          <a:stretch>
                            <a:fillRect l="-77169" t="-75229" r="-761" b="-4394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968693"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endParaRPr lang="en-US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34290" marB="34290" anchor="ctr"/>
                    </a:tc>
                    <a:tc>
                      <a:txBody>
                        <a:bodyPr/>
                        <a:lstStyle/>
                        <a:p>
                          <a:pPr marL="285750" indent="-285750">
                            <a:buFontTx/>
                            <a:buChar char="-"/>
                          </a:pPr>
                          <a:endParaRPr lang="en-US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34290" marB="34290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968693"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endParaRPr lang="en-US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34290" marB="34290" anchor="ctr"/>
                    </a:tc>
                    <a:tc>
                      <a:txBody>
                        <a:bodyPr/>
                        <a:lstStyle/>
                        <a:p>
                          <a:pPr marL="285750" indent="-285750">
                            <a:buFontTx/>
                            <a:buChar char="-"/>
                          </a:pPr>
                          <a:endParaRPr lang="en-US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34290" marB="34290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968693"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endParaRPr lang="en-US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34290" marB="34290" anchor="ctr"/>
                    </a:tc>
                    <a:tc>
                      <a:txBody>
                        <a:bodyPr/>
                        <a:lstStyle/>
                        <a:p>
                          <a:pPr marL="285750" indent="-285750">
                            <a:buFontTx/>
                            <a:buChar char="-"/>
                          </a:pPr>
                          <a:endParaRPr lang="en-US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34290" marB="34290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Isosceles Triangle 5"/>
          <p:cNvSpPr/>
          <p:nvPr/>
        </p:nvSpPr>
        <p:spPr>
          <a:xfrm>
            <a:off x="1066800" y="1167235"/>
            <a:ext cx="753837" cy="640610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8" name="Hexagon 7"/>
          <p:cNvSpPr/>
          <p:nvPr/>
        </p:nvSpPr>
        <p:spPr>
          <a:xfrm>
            <a:off x="1026876" y="2876550"/>
            <a:ext cx="839416" cy="685800"/>
          </a:xfrm>
          <a:prstGeom prst="hexagon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24851" y="1923442"/>
            <a:ext cx="763216" cy="72450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42209" y="4019550"/>
            <a:ext cx="1105508" cy="495300"/>
          </a:xfrm>
          <a:prstGeom prst="rect">
            <a:avLst/>
          </a:prstGeom>
          <a:solidFill>
            <a:srgbClr val="7030A0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37247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2134826"/>
              </p:ext>
            </p:extLst>
          </p:nvPr>
        </p:nvGraphicFramePr>
        <p:xfrm>
          <a:off x="1066800" y="819150"/>
          <a:ext cx="7086600" cy="36042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02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047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816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Tính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chất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8715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US" sz="18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867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US" sz="18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8715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endParaRPr lang="en-US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Parallelogram 4"/>
          <p:cNvSpPr/>
          <p:nvPr/>
        </p:nvSpPr>
        <p:spPr>
          <a:xfrm>
            <a:off x="1109625" y="3653367"/>
            <a:ext cx="1233111" cy="533400"/>
          </a:xfrm>
          <a:prstGeom prst="parallelogram">
            <a:avLst>
              <a:gd name="adj" fmla="val 60556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Diamond 5"/>
          <p:cNvSpPr/>
          <p:nvPr/>
        </p:nvSpPr>
        <p:spPr>
          <a:xfrm>
            <a:off x="1282695" y="1581150"/>
            <a:ext cx="886973" cy="7620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" name="Trapezoid 6"/>
          <p:cNvSpPr/>
          <p:nvPr/>
        </p:nvSpPr>
        <p:spPr>
          <a:xfrm>
            <a:off x="1203904" y="2671233"/>
            <a:ext cx="999631" cy="438150"/>
          </a:xfrm>
          <a:prstGeom prst="trapezoid">
            <a:avLst>
              <a:gd name="adj" fmla="val 52053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8475" y="446390"/>
            <a:ext cx="55349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Học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sinh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hoàn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thiện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bảng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sau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vào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vở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5150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609600" y="968122"/>
          <a:ext cx="7848601" cy="41182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22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8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38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6753">
                <a:tc rowSpan="2">
                  <a:txBody>
                    <a:bodyPr/>
                    <a:lstStyle/>
                    <a:p>
                      <a:pPr algn="ctr"/>
                      <a:r>
                        <a:rPr lang="en-US" sz="15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endParaRPr lang="en-US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Công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thức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5117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Chu vi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Diện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b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tích</a:t>
                      </a:r>
                      <a:endParaRPr lang="en-US" sz="12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27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vuông</a:t>
                      </a:r>
                      <a:endParaRPr lang="en-US" sz="16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08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chữ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nhật</a:t>
                      </a:r>
                      <a:endParaRPr lang="en-US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12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08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thang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cân</a:t>
                      </a:r>
                      <a:endParaRPr lang="en-US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08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bình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hành</a:t>
                      </a:r>
                      <a:endParaRPr lang="en-US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400" dirty="0" smtClean="0"/>
                    </a:p>
                    <a:p>
                      <a:endParaRPr lang="en-US" sz="1400" dirty="0" smtClean="0"/>
                    </a:p>
                    <a:p>
                      <a:endParaRPr lang="en-US" sz="1400" dirty="0"/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9478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thoi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endParaRPr lang="en-US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  </a:t>
                      </a:r>
                      <a:endParaRPr lang="en-US" sz="1400" dirty="0"/>
                    </a:p>
                    <a:p>
                      <a:endParaRPr lang="en-US" sz="1400" dirty="0"/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743200" y="1085850"/>
            <a:ext cx="2209800" cy="514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895600" y="2724150"/>
            <a:ext cx="2133600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590800" y="4362450"/>
            <a:ext cx="2133600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8475" y="446390"/>
            <a:ext cx="55349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Học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sinh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hoàn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thiện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bảng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sau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vào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vở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493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1" descr="图片包含 地图, 文字&#10;&#10;描述已自动生成"/>
          <p:cNvPicPr preferRelativeResize="0"/>
          <p:nvPr/>
        </p:nvPicPr>
        <p:blipFill rotWithShape="1">
          <a:blip r:embed="rId3">
            <a:alphaModFix/>
          </a:blip>
          <a:srcRect l="11111"/>
          <a:stretch/>
        </p:blipFill>
        <p:spPr>
          <a:xfrm>
            <a:off x="16" y="8"/>
            <a:ext cx="9143984" cy="51434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872874" y="795673"/>
            <a:ext cx="365522" cy="365522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1"/>
          <p:cNvSpPr txBox="1"/>
          <p:nvPr/>
        </p:nvSpPr>
        <p:spPr>
          <a:xfrm>
            <a:off x="2066100" y="4371431"/>
            <a:ext cx="6263550" cy="415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" name="Oval 2"/>
          <p:cNvSpPr/>
          <p:nvPr/>
        </p:nvSpPr>
        <p:spPr>
          <a:xfrm>
            <a:off x="4114800" y="2114550"/>
            <a:ext cx="28575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600" y="1423972"/>
            <a:ext cx="8001000" cy="7617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Tiết</a:t>
            </a:r>
            <a:r>
              <a:rPr kumimoji="0" lang="en-US" sz="4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10: LUYỆN TẬP CHUNG (t1)</a:t>
            </a: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18459" y="449423"/>
            <a:ext cx="2858796" cy="70019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HÌNH HỌC 6</a:t>
            </a:r>
          </a:p>
        </p:txBody>
      </p:sp>
    </p:spTree>
    <p:extLst>
      <p:ext uri="{BB962C8B-B14F-4D97-AF65-F5344CB8AC3E}">
        <p14:creationId xmlns:p14="http://schemas.microsoft.com/office/powerpoint/2010/main" val="3074526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37398"/>
            <a:ext cx="6096000" cy="257952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Isosceles Triangle 4"/>
          <p:cNvSpPr/>
          <p:nvPr/>
        </p:nvSpPr>
        <p:spPr>
          <a:xfrm>
            <a:off x="6849530" y="1403350"/>
            <a:ext cx="1007535" cy="670983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Hexagon 5"/>
          <p:cNvSpPr/>
          <p:nvPr/>
        </p:nvSpPr>
        <p:spPr>
          <a:xfrm>
            <a:off x="7027332" y="2386542"/>
            <a:ext cx="973667" cy="871008"/>
          </a:xfrm>
          <a:prstGeom prst="hexagon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72960" y="1403350"/>
            <a:ext cx="673708" cy="558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52120" y="2297112"/>
            <a:ext cx="1153919" cy="488951"/>
          </a:xfrm>
          <a:prstGeom prst="rect">
            <a:avLst/>
          </a:prstGeom>
          <a:solidFill>
            <a:srgbClr val="7030A0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Parallelogram 8"/>
          <p:cNvSpPr/>
          <p:nvPr/>
        </p:nvSpPr>
        <p:spPr>
          <a:xfrm>
            <a:off x="1377025" y="3904721"/>
            <a:ext cx="1213773" cy="540808"/>
          </a:xfrm>
          <a:prstGeom prst="parallelogram">
            <a:avLst>
              <a:gd name="adj" fmla="val 60556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Diamond 9"/>
          <p:cNvSpPr/>
          <p:nvPr/>
        </p:nvSpPr>
        <p:spPr>
          <a:xfrm>
            <a:off x="1587182" y="2952750"/>
            <a:ext cx="793457" cy="805921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rapezoid 10"/>
          <p:cNvSpPr/>
          <p:nvPr/>
        </p:nvSpPr>
        <p:spPr>
          <a:xfrm>
            <a:off x="7027332" y="3620558"/>
            <a:ext cx="1126068" cy="627591"/>
          </a:xfrm>
          <a:prstGeom prst="trapezoid">
            <a:avLst>
              <a:gd name="adj" fmla="val 37142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00400" y="895350"/>
            <a:ext cx="22098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am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191934" y="1504950"/>
            <a:ext cx="22098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00400" y="2074333"/>
            <a:ext cx="22098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00400" y="2593446"/>
            <a:ext cx="22098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183467" y="3163358"/>
            <a:ext cx="22098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thoi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191933" y="3717925"/>
            <a:ext cx="22098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cân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200400" y="4324350"/>
            <a:ext cx="22098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Straight Arrow Connector 23"/>
          <p:cNvCxnSpPr>
            <a:endCxn id="13" idx="1"/>
          </p:cNvCxnSpPr>
          <p:nvPr/>
        </p:nvCxnSpPr>
        <p:spPr>
          <a:xfrm>
            <a:off x="2246668" y="1682750"/>
            <a:ext cx="945266" cy="50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406039" y="2529416"/>
            <a:ext cx="777428" cy="2566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389859" y="3355710"/>
            <a:ext cx="793608" cy="25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19" idx="1"/>
          </p:cNvCxnSpPr>
          <p:nvPr/>
        </p:nvCxnSpPr>
        <p:spPr>
          <a:xfrm>
            <a:off x="2414504" y="4246032"/>
            <a:ext cx="785896" cy="3069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5" idx="1"/>
          </p:cNvCxnSpPr>
          <p:nvPr/>
        </p:nvCxnSpPr>
        <p:spPr>
          <a:xfrm flipH="1" flipV="1">
            <a:off x="5410200" y="1123950"/>
            <a:ext cx="1691214" cy="6148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 flipV="1">
            <a:off x="5393267" y="2272241"/>
            <a:ext cx="1634065" cy="5138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 flipV="1">
            <a:off x="5426074" y="3905250"/>
            <a:ext cx="1601258" cy="412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Title 1"/>
          <p:cNvSpPr txBox="1">
            <a:spLocks/>
          </p:cNvSpPr>
          <p:nvPr/>
        </p:nvSpPr>
        <p:spPr>
          <a:xfrm>
            <a:off x="4909606" y="103998"/>
            <a:ext cx="2895600" cy="33415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350" y="514350"/>
            <a:ext cx="933450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4456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342900"/>
            <a:ext cx="7230035" cy="25795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8352215"/>
                  </p:ext>
                </p:extLst>
              </p:nvPr>
            </p:nvGraphicFramePr>
            <p:xfrm>
              <a:off x="838200" y="666750"/>
              <a:ext cx="7086600" cy="404907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716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71026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00473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800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Hình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Tên</a:t>
                          </a:r>
                          <a:r>
                            <a:rPr lang="en-US" sz="14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4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hình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Tính</a:t>
                          </a:r>
                          <a:r>
                            <a:rPr lang="en-US" sz="14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4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chất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34290" marB="3429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62940"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marL="0" indent="0">
                            <a:buFontTx/>
                            <a:buNone/>
                          </a:pP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Tam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giác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đều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34290" marB="34290" anchor="ctr"/>
                    </a:tc>
                    <a:tc>
                      <a:txBody>
                        <a:bodyPr/>
                        <a:lstStyle/>
                        <a:p>
                          <a:pPr marL="285750" indent="-285750">
                            <a:buFontTx/>
                            <a:buChar char="-"/>
                          </a:pPr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Ba </a:t>
                          </a:r>
                          <a:r>
                            <a:rPr lang="en-US" sz="160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cạnh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bằng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nhau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.</a:t>
                          </a:r>
                        </a:p>
                        <a:p>
                          <a:pPr marL="285750" indent="-285750">
                            <a:buFontTx/>
                            <a:buChar char="-"/>
                          </a:pP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Ba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góc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bằng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nhau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và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bằng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60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60</m:t>
                                  </m:r>
                                </m:e>
                                <m:sup>
                                  <m:r>
                                    <a:rPr lang="en-US" sz="16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𝑜</m:t>
                                  </m:r>
                                </m:sup>
                              </m:sSup>
                            </m:oMath>
                          </a14:m>
                          <a:endParaRPr lang="en-US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34290" marB="34290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968693"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Hình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vuông</a:t>
                          </a:r>
                          <a:endParaRPr lang="en-US" sz="1600" baseline="0" dirty="0" smtClean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  <a:p>
                          <a:endParaRPr lang="en-US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34290" marB="34290" anchor="ctr"/>
                    </a:tc>
                    <a:tc>
                      <a:txBody>
                        <a:bodyPr/>
                        <a:lstStyle/>
                        <a:p>
                          <a:pPr marL="285750" indent="-285750">
                            <a:buFontTx/>
                            <a:buChar char="-"/>
                          </a:pPr>
                          <a:r>
                            <a:rPr lang="en-US" sz="1600" b="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B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ốn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cạnh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bằng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nhau</a:t>
                          </a:r>
                          <a:endParaRPr lang="en-US" sz="1600" baseline="0" dirty="0" smtClean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  <a:p>
                          <a:pPr marL="285750" indent="-285750">
                            <a:buFontTx/>
                            <a:buChar char="-"/>
                          </a:pPr>
                          <a:r>
                            <a:rPr lang="en-US" sz="160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Bốn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góc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bằng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nhau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và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bằng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60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90</m:t>
                                  </m:r>
                                </m:e>
                                <m:sup>
                                  <m:r>
                                    <a:rPr lang="en-US" sz="16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𝑜</m:t>
                                  </m:r>
                                </m:sup>
                              </m:sSup>
                            </m:oMath>
                          </a14:m>
                          <a:endParaRPr lang="en-US" sz="1600" dirty="0" smtClean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  <a:p>
                          <a:pPr marL="285750" indent="-285750">
                            <a:buFontTx/>
                            <a:buChar char="-"/>
                          </a:pPr>
                          <a:r>
                            <a:rPr lang="en-US" sz="160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Hai</a:t>
                          </a:r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đường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chéo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bằng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nhau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34290" marB="34290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968693"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Hình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lục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giác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đều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34290" marB="34290" anchor="ctr"/>
                    </a:tc>
                    <a:tc>
                      <a:txBody>
                        <a:bodyPr/>
                        <a:lstStyle/>
                        <a:p>
                          <a:pPr marL="285750" indent="-285750">
                            <a:buFontTx/>
                            <a:buChar char="-"/>
                          </a:pPr>
                          <a:r>
                            <a:rPr lang="en-US" sz="1600" b="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Sáu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cạnh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bằng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nhau</a:t>
                          </a:r>
                          <a:endParaRPr lang="en-US" sz="1600" baseline="0" dirty="0" smtClean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  <a:p>
                          <a:pPr marL="285750" indent="-285750">
                            <a:buFontTx/>
                            <a:buChar char="-"/>
                          </a:pPr>
                          <a:r>
                            <a:rPr lang="en-US" sz="1600" b="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Sáu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góc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bằng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nhau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và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bằng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60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120</m:t>
                                  </m:r>
                                </m:e>
                                <m:sup>
                                  <m:r>
                                    <a:rPr lang="en-US" sz="16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𝑜</m:t>
                                  </m:r>
                                </m:sup>
                              </m:sSup>
                            </m:oMath>
                          </a14:m>
                          <a:endParaRPr lang="en-US" sz="1600" dirty="0" smtClean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  <a:p>
                          <a:pPr marL="285750" indent="-285750">
                            <a:buFontTx/>
                            <a:buChar char="-"/>
                          </a:pPr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Ba </a:t>
                          </a:r>
                          <a:r>
                            <a:rPr lang="en-US" sz="160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đường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chéo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chính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bằng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nhau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34290" marB="34290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968693"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Hình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chữ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nhật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34290" marB="34290" anchor="ctr"/>
                    </a:tc>
                    <a:tc>
                      <a:txBody>
                        <a:bodyPr/>
                        <a:lstStyle/>
                        <a:p>
                          <a:pPr marL="285750" indent="-285750">
                            <a:buFontTx/>
                            <a:buChar char="-"/>
                          </a:pPr>
                          <a:r>
                            <a:rPr lang="en-US" sz="160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Bốn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góc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bằng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nhau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và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bằng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60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90</m:t>
                                  </m:r>
                                </m:e>
                                <m:sup>
                                  <m:r>
                                    <a:rPr lang="en-US" sz="16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𝑜</m:t>
                                  </m:r>
                                </m:sup>
                              </m:sSup>
                            </m:oMath>
                          </a14:m>
                          <a:endParaRPr lang="en-US" sz="1600" dirty="0" smtClean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  <a:p>
                          <a:pPr marL="285750" indent="-285750">
                            <a:buFontTx/>
                            <a:buChar char="-"/>
                          </a:pPr>
                          <a:r>
                            <a:rPr lang="en-US" sz="160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Các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cạnh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đối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bằng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nhau</a:t>
                          </a:r>
                          <a:endParaRPr lang="en-US" sz="1600" baseline="0" dirty="0" smtClean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  <a:p>
                          <a:pPr marL="285750" indent="-285750">
                            <a:buFontTx/>
                            <a:buChar char="-"/>
                          </a:pPr>
                          <a:r>
                            <a:rPr lang="en-US" sz="160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Hai</a:t>
                          </a:r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đường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chéo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bằng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nhau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34290" marB="34290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8352215"/>
                  </p:ext>
                </p:extLst>
              </p:nvPr>
            </p:nvGraphicFramePr>
            <p:xfrm>
              <a:off x="838200" y="666750"/>
              <a:ext cx="7086600" cy="404907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716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71026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00473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800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Hình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Tên</a:t>
                          </a:r>
                          <a:r>
                            <a:rPr lang="en-US" sz="14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4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hình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Tính</a:t>
                          </a:r>
                          <a:r>
                            <a:rPr lang="en-US" sz="14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4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chất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34290" marB="3429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62940"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marL="0" indent="0">
                            <a:buFontTx/>
                            <a:buNone/>
                          </a:pP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Tam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giác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đều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34290" marB="3429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34290" marB="34290">
                        <a:blipFill>
                          <a:blip r:embed="rId2"/>
                          <a:stretch>
                            <a:fillRect l="-77169" t="-75229" r="-761" b="-4394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968693"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Hình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vuông</a:t>
                          </a:r>
                          <a:endParaRPr lang="en-US" sz="1600" baseline="0" dirty="0" smtClean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  <a:p>
                          <a:endParaRPr lang="en-US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34290" marB="3429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34290" marB="34290">
                        <a:blipFill>
                          <a:blip r:embed="rId2"/>
                          <a:stretch>
                            <a:fillRect l="-77169" t="-120126" r="-761" b="-20125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968693"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Hình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lục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giác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đều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34290" marB="3429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34290" marB="34290">
                        <a:blipFill>
                          <a:blip r:embed="rId2"/>
                          <a:stretch>
                            <a:fillRect l="-77169" t="-220126" r="-761" b="-10125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968693"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Hình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chữ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nhật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34290" marB="3429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34290" marB="34290">
                        <a:blipFill>
                          <a:blip r:embed="rId2"/>
                          <a:stretch>
                            <a:fillRect l="-77169" t="-320126" r="-761" b="-125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Isosceles Triangle 5"/>
          <p:cNvSpPr/>
          <p:nvPr/>
        </p:nvSpPr>
        <p:spPr>
          <a:xfrm>
            <a:off x="1066800" y="1167235"/>
            <a:ext cx="753837" cy="640610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exagon 7"/>
          <p:cNvSpPr/>
          <p:nvPr/>
        </p:nvSpPr>
        <p:spPr>
          <a:xfrm>
            <a:off x="1026876" y="2876550"/>
            <a:ext cx="839416" cy="685800"/>
          </a:xfrm>
          <a:prstGeom prst="hexagon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124851" y="1923442"/>
            <a:ext cx="763216" cy="72450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42209" y="4019550"/>
            <a:ext cx="1105508" cy="495300"/>
          </a:xfrm>
          <a:prstGeom prst="rect">
            <a:avLst/>
          </a:prstGeom>
          <a:solidFill>
            <a:srgbClr val="7030A0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2846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151493"/>
              </p:ext>
            </p:extLst>
          </p:nvPr>
        </p:nvGraphicFramePr>
        <p:xfrm>
          <a:off x="1066800" y="819150"/>
          <a:ext cx="7086600" cy="36385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02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047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816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Tính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chất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8715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thoi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ốn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cạnh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bằng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nhau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Hai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đường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chéo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vuông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góc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với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nhau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cạnh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đối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song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song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với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nhau</a:t>
                      </a:r>
                      <a:endParaRPr lang="en-US" sz="18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góc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đối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bằng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nhau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867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bình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hành</a:t>
                      </a:r>
                      <a:endParaRPr lang="en-US" sz="18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cạnh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đối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góc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đối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bằng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nhau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cạnh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đối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song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song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với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nhau</a:t>
                      </a:r>
                      <a:endParaRPr lang="en-US" sz="18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8715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thang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cân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Hai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cạnh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bên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hai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đường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chéo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bằng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nhau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Hai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đáy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song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song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với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nhau</a:t>
                      </a:r>
                      <a:endParaRPr lang="en-US" sz="18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Hai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góc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kề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một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đáy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bằng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nhau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Parallelogram 4"/>
          <p:cNvSpPr/>
          <p:nvPr/>
        </p:nvSpPr>
        <p:spPr>
          <a:xfrm>
            <a:off x="1109625" y="3653367"/>
            <a:ext cx="1233111" cy="533400"/>
          </a:xfrm>
          <a:prstGeom prst="parallelogram">
            <a:avLst>
              <a:gd name="adj" fmla="val 60556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iamond 5"/>
          <p:cNvSpPr/>
          <p:nvPr/>
        </p:nvSpPr>
        <p:spPr>
          <a:xfrm>
            <a:off x="1282695" y="1581150"/>
            <a:ext cx="886973" cy="7620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rapezoid 6"/>
          <p:cNvSpPr/>
          <p:nvPr/>
        </p:nvSpPr>
        <p:spPr>
          <a:xfrm>
            <a:off x="1203904" y="2671233"/>
            <a:ext cx="999631" cy="438150"/>
          </a:xfrm>
          <a:prstGeom prst="trapezoid">
            <a:avLst>
              <a:gd name="adj" fmla="val 52053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761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66700"/>
            <a:ext cx="7230035" cy="257952"/>
          </a:xfrm>
        </p:spPr>
        <p:txBody>
          <a:bodyPr>
            <a:normAutofit fontScale="90000"/>
          </a:bodyPr>
          <a:lstStyle/>
          <a:p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0017180"/>
              </p:ext>
            </p:extLst>
          </p:nvPr>
        </p:nvGraphicFramePr>
        <p:xfrm>
          <a:off x="685800" y="209551"/>
          <a:ext cx="7086600" cy="4876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9649">
                <a:tc rowSpan="2">
                  <a:txBody>
                    <a:bodyPr/>
                    <a:lstStyle/>
                    <a:p>
                      <a:pPr algn="ctr"/>
                      <a:r>
                        <a:rPr lang="en-US" sz="15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endParaRPr lang="en-US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Công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thức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8719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Chu vi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Diện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b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tích</a:t>
                      </a:r>
                      <a:endParaRPr lang="en-US" sz="12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94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vuông</a:t>
                      </a:r>
                      <a:endParaRPr lang="en-US" sz="16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chữ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nhật</a:t>
                      </a:r>
                      <a:endParaRPr lang="en-US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12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12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12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thang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cân</a:t>
                      </a:r>
                      <a:endParaRPr lang="en-US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686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bình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hành</a:t>
                      </a:r>
                      <a:endParaRPr lang="en-US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400" dirty="0" smtClean="0"/>
                    </a:p>
                    <a:p>
                      <a:endParaRPr lang="en-US" sz="1400" dirty="0" smtClean="0"/>
                    </a:p>
                    <a:p>
                      <a:endParaRPr lang="en-US" sz="1400" dirty="0"/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thoi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endParaRPr lang="en-US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  </a:t>
                      </a:r>
                      <a:endParaRPr lang="en-US" sz="1400" dirty="0"/>
                    </a:p>
                    <a:p>
                      <a:endParaRPr lang="en-US" sz="1400" dirty="0"/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886347" y="1181100"/>
            <a:ext cx="430890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71" y="1932384"/>
            <a:ext cx="1194867" cy="516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336" y="2800350"/>
            <a:ext cx="885824" cy="496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02" y="3701654"/>
            <a:ext cx="104180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71" y="4529981"/>
            <a:ext cx="1241535" cy="497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743200" y="1009650"/>
            <a:ext cx="2209800" cy="514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743200" y="952500"/>
            <a:ext cx="4724400" cy="571500"/>
            <a:chOff x="2743200" y="1371600"/>
            <a:chExt cx="4724400" cy="762000"/>
          </a:xfrm>
        </p:grpSpPr>
        <p:sp>
          <p:nvSpPr>
            <p:cNvPr id="5" name="Rectangle 4"/>
            <p:cNvSpPr/>
            <p:nvPr/>
          </p:nvSpPr>
          <p:spPr>
            <a:xfrm>
              <a:off x="2743200" y="1371600"/>
              <a:ext cx="2133600" cy="762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 = </a:t>
              </a:r>
              <a:r>
                <a:rPr lang="en-US" dirty="0" smtClean="0">
                  <a:solidFill>
                    <a:schemeClr val="tx1"/>
                  </a:solidFill>
                </a:rPr>
                <a:t>4a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/>
                <p:cNvSpPr/>
                <p:nvPr/>
              </p:nvSpPr>
              <p:spPr>
                <a:xfrm>
                  <a:off x="5334000" y="1371600"/>
                  <a:ext cx="2133600" cy="7620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 smtClean="0">
                      <a:solidFill>
                        <a:schemeClr val="tx1"/>
                      </a:solidFill>
                    </a:rPr>
                    <a:t>S =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sz="2000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Rectangle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34000" y="1371600"/>
                  <a:ext cx="2133600" cy="76200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319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/>
          <p:cNvGrpSpPr/>
          <p:nvPr/>
        </p:nvGrpSpPr>
        <p:grpSpPr>
          <a:xfrm>
            <a:off x="2743200" y="1695450"/>
            <a:ext cx="4724400" cy="571500"/>
            <a:chOff x="2743200" y="1371600"/>
            <a:chExt cx="4724400" cy="762000"/>
          </a:xfrm>
        </p:grpSpPr>
        <p:sp>
          <p:nvSpPr>
            <p:cNvPr id="15" name="Rectangle 14"/>
            <p:cNvSpPr/>
            <p:nvPr/>
          </p:nvSpPr>
          <p:spPr>
            <a:xfrm>
              <a:off x="2743200" y="1371600"/>
              <a:ext cx="2133600" cy="762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 = </a:t>
              </a:r>
              <a:r>
                <a:rPr lang="en-US" dirty="0" smtClean="0">
                  <a:solidFill>
                    <a:schemeClr val="tx1"/>
                  </a:solidFill>
                </a:rPr>
                <a:t>2(a + b)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232400" y="1371600"/>
              <a:ext cx="2235200" cy="762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S =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ab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895600" y="2647950"/>
            <a:ext cx="4724400" cy="571500"/>
            <a:chOff x="2743200" y="1371600"/>
            <a:chExt cx="4724400" cy="762000"/>
          </a:xfrm>
        </p:grpSpPr>
        <p:sp>
          <p:nvSpPr>
            <p:cNvPr id="18" name="Rectangle 17"/>
            <p:cNvSpPr/>
            <p:nvPr/>
          </p:nvSpPr>
          <p:spPr>
            <a:xfrm>
              <a:off x="2743200" y="1371600"/>
              <a:ext cx="2133600" cy="762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/>
                <p:cNvSpPr/>
                <p:nvPr/>
              </p:nvSpPr>
              <p:spPr>
                <a:xfrm>
                  <a:off x="5334000" y="1371600"/>
                  <a:ext cx="2133600" cy="7620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000" dirty="0" smtClean="0">
                      <a:solidFill>
                        <a:schemeClr val="tx1"/>
                      </a:solidFill>
                    </a:rPr>
                    <a:t>     S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00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000">
                          <a:solidFill>
                            <a:schemeClr val="tx1"/>
                          </a:solidFill>
                          <a:latin typeface="Cambria Math"/>
                        </a:rPr>
                        <m:t>a</m:t>
                      </m:r>
                      <m:r>
                        <a:rPr lang="en-US" sz="200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000">
                          <a:solidFill>
                            <a:schemeClr val="tx1"/>
                          </a:solidFill>
                          <a:latin typeface="Cambria Math"/>
                        </a:rPr>
                        <m:t>b</m:t>
                      </m:r>
                      <m:r>
                        <a:rPr lang="en-US" sz="200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  <m:r>
                        <m:rPr>
                          <m:sty m:val="p"/>
                        </m:rPr>
                        <a:rPr lang="en-US" sz="2000">
                          <a:solidFill>
                            <a:schemeClr val="tx1"/>
                          </a:solidFill>
                          <a:latin typeface="Cambria Math"/>
                        </a:rPr>
                        <m:t>h</m:t>
                      </m:r>
                    </m:oMath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Rectangle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34000" y="1371600"/>
                  <a:ext cx="2133600" cy="76200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212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" name="Group 19"/>
          <p:cNvGrpSpPr/>
          <p:nvPr/>
        </p:nvGrpSpPr>
        <p:grpSpPr>
          <a:xfrm>
            <a:off x="2692400" y="3486150"/>
            <a:ext cx="4673600" cy="571500"/>
            <a:chOff x="2794000" y="1371600"/>
            <a:chExt cx="4673600" cy="762000"/>
          </a:xfrm>
        </p:grpSpPr>
        <p:sp>
          <p:nvSpPr>
            <p:cNvPr id="21" name="Rectangle 20"/>
            <p:cNvSpPr/>
            <p:nvPr/>
          </p:nvSpPr>
          <p:spPr>
            <a:xfrm>
              <a:off x="2794000" y="1371600"/>
              <a:ext cx="2133600" cy="762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 = </a:t>
              </a:r>
              <a:r>
                <a:rPr lang="en-US" dirty="0" smtClean="0">
                  <a:solidFill>
                    <a:schemeClr val="tx1"/>
                  </a:solidFill>
                </a:rPr>
                <a:t>2(a + b)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334000" y="1371600"/>
              <a:ext cx="2133600" cy="762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S = ah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590800" y="4286250"/>
            <a:ext cx="4724400" cy="571500"/>
            <a:chOff x="2743200" y="1371600"/>
            <a:chExt cx="4724400" cy="762000"/>
          </a:xfrm>
        </p:grpSpPr>
        <p:sp>
          <p:nvSpPr>
            <p:cNvPr id="24" name="Rectangle 23"/>
            <p:cNvSpPr/>
            <p:nvPr/>
          </p:nvSpPr>
          <p:spPr>
            <a:xfrm>
              <a:off x="2743200" y="1371600"/>
              <a:ext cx="2133600" cy="762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 = </a:t>
              </a:r>
              <a:r>
                <a:rPr lang="en-US" dirty="0" smtClean="0">
                  <a:solidFill>
                    <a:schemeClr val="tx1"/>
                  </a:solidFill>
                </a:rPr>
                <a:t>4a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/>
                <p:cNvSpPr/>
                <p:nvPr/>
              </p:nvSpPr>
              <p:spPr>
                <a:xfrm>
                  <a:off x="5334000" y="1371600"/>
                  <a:ext cx="2133600" cy="7620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 smtClean="0">
                      <a:solidFill>
                        <a:schemeClr val="tx1"/>
                      </a:solidFill>
                    </a:rPr>
                    <a:t>       S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Rectangle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34000" y="1371600"/>
                  <a:ext cx="2133600" cy="76200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322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38" y="57150"/>
            <a:ext cx="509609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4163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261</TotalTime>
  <Words>470</Words>
  <Application>Microsoft Office PowerPoint</Application>
  <PresentationFormat>On-screen Show (16:9)</PresentationFormat>
  <Paragraphs>138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Century Gothic</vt:lpstr>
      <vt:lpstr>Times New Roman</vt:lpstr>
      <vt:lpstr>Wingdings 2</vt:lpstr>
      <vt:lpstr>Austin</vt:lpstr>
      <vt:lpstr>Office Theme</vt:lpstr>
      <vt:lpstr>PowerPoint Presentation</vt:lpstr>
      <vt:lpstr>NHIỆM VỤ- Hoàn thành bảng</vt:lpstr>
      <vt:lpstr>PowerPoint Presentation</vt:lpstr>
      <vt:lpstr>PowerPoint Presentation</vt:lpstr>
      <vt:lpstr>PowerPoint Presentation</vt:lpstr>
      <vt:lpstr>? Em hãy nối tên của các hình sau.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tập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Windows User</cp:lastModifiedBy>
  <cp:revision>40</cp:revision>
  <dcterms:created xsi:type="dcterms:W3CDTF">2021-08-11T15:33:22Z</dcterms:created>
  <dcterms:modified xsi:type="dcterms:W3CDTF">2021-11-23T02:49:05Z</dcterms:modified>
</cp:coreProperties>
</file>