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1" r:id="rId2"/>
    <p:sldId id="363" r:id="rId3"/>
    <p:sldId id="366" r:id="rId4"/>
    <p:sldId id="367" r:id="rId5"/>
    <p:sldId id="256" r:id="rId6"/>
    <p:sldId id="259" r:id="rId7"/>
    <p:sldId id="260" r:id="rId8"/>
    <p:sldId id="258" r:id="rId9"/>
    <p:sldId id="262" r:id="rId10"/>
    <p:sldId id="261" r:id="rId11"/>
    <p:sldId id="368" r:id="rId12"/>
    <p:sldId id="369" r:id="rId13"/>
    <p:sldId id="370" r:id="rId14"/>
    <p:sldId id="371" r:id="rId15"/>
    <p:sldId id="372" r:id="rId16"/>
    <p:sldId id="373" r:id="rId17"/>
    <p:sldId id="374" r:id="rId18"/>
    <p:sldId id="375" r:id="rId19"/>
    <p:sldId id="376" r:id="rId20"/>
    <p:sldId id="378" r:id="rId21"/>
    <p:sldId id="379" r:id="rId22"/>
    <p:sldId id="403"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1908"/>
    <a:srgbClr val="421C5E"/>
    <a:srgbClr val="FFFF00"/>
    <a:srgbClr val="993300"/>
    <a:srgbClr val="FFFF66"/>
    <a:srgbClr val="16A24B"/>
    <a:srgbClr val="FFFF99"/>
    <a:srgbClr val="CCFFCC"/>
    <a:srgbClr val="CCFF99"/>
    <a:srgbClr val="DAF4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044" autoAdjust="0"/>
    <p:restoredTop sz="94660"/>
  </p:normalViewPr>
  <p:slideViewPr>
    <p:cSldViewPr snapToGrid="0">
      <p:cViewPr varScale="1">
        <p:scale>
          <a:sx n="39" d="100"/>
          <a:sy n="39" d="100"/>
        </p:scale>
        <p:origin x="48"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C4798-73DD-4E19-82D3-C0A55328DD95}" type="datetimeFigureOut">
              <a:rPr lang="vi-VN" smtClean="0"/>
              <a:t>01/09/2022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DCCD9-A16E-4950-A33D-42259D2F4CDF}" type="slidenum">
              <a:rPr lang="vi-VN" smtClean="0"/>
              <a:t>‹#›</a:t>
            </a:fld>
            <a:endParaRPr lang="vi-VN"/>
          </a:p>
        </p:txBody>
      </p:sp>
    </p:spTree>
    <p:extLst>
      <p:ext uri="{BB962C8B-B14F-4D97-AF65-F5344CB8AC3E}">
        <p14:creationId xmlns:p14="http://schemas.microsoft.com/office/powerpoint/2010/main" val="166025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D0FFC-CF79-4F28-8F39-5AD12213E0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10EBEB0-066C-4769-94F0-4A7C856FB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248FECC-C4B4-4F93-BB42-151232918E95}"/>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9DDAEF25-0FCB-40FC-BF98-8AAE7BA5C0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5B7D1D-C527-4AE4-B4D0-0E821DAF586B}"/>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337779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649B7-F697-44FC-8F26-7A5F32417C1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86DCC43-2011-4A12-A2CF-6B3DBFE0BA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115454-446D-4689-BF32-6804976E04F3}"/>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61622C1F-67F2-465B-8CEE-4636330A6D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DAAB5A3-BAFD-4F3D-A641-C9F93A210DEE}"/>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332308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A5BD79-94C6-48AB-978B-E3820816A3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6FFE1F5-00A2-4604-9A92-EA887103D8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608F58-4392-4F10-A9E5-5AEE51A3EA57}"/>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DAA5E010-37D7-495E-9AA8-871DB896F65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93D90D2-C71D-4A37-81B6-65CBD5FB8515}"/>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320641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BD40-9B58-4D78-8EC2-145869D480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98B6A84-FA05-4F6B-AD9C-40F92D9F91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ADA582-7082-4A82-8B30-3C3F8C9235DF}"/>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1B2734A5-A3E5-4C6E-87C3-B78EBB6401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E5E308E-7F97-4AD4-98C2-77BC7D849F5E}"/>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226814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C6345-1873-4E0A-A3A2-6C5492068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4997FD1-B680-4BF5-BA87-3906507A5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CB9430-8385-438B-BD96-B992255C9B4F}"/>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C92BACDE-E715-4AF5-B7D6-0AAD7DC9B90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1DB0696-C32B-4230-A59F-F72B9AC18E42}"/>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1956991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4A1C-36E8-4BE7-A698-DA5925D69A8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C9CE19-9FED-4FDA-B1B6-1D76EABBED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1A94C11-8CBF-4568-A650-D3E626A961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B9EA0CB-ADBF-4EB8-BD8B-3013F0A52041}"/>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6" name="Footer Placeholder 5">
            <a:extLst>
              <a:ext uri="{FF2B5EF4-FFF2-40B4-BE49-F238E27FC236}">
                <a16:creationId xmlns:a16="http://schemas.microsoft.com/office/drawing/2014/main" id="{F56D82DE-6533-49FC-B832-C06B0227A1E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3F4123D-57C4-46D5-B8A9-3B722D41B596}"/>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423594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4B5B1-61C0-49F6-8AEE-81C7BBFFD9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72D772E-79AC-4B96-9E2C-0B996DE23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4A1A6F-2F92-4EFE-9D3D-59A53BC319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4DACD153-65B7-43B2-86E7-DC7F28663E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94029F-4124-47E9-A36E-FBFBC4478C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456E004-4B72-4C05-9F3A-DC6A09E576BB}"/>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8" name="Footer Placeholder 7">
            <a:extLst>
              <a:ext uri="{FF2B5EF4-FFF2-40B4-BE49-F238E27FC236}">
                <a16:creationId xmlns:a16="http://schemas.microsoft.com/office/drawing/2014/main" id="{55766536-4D68-4720-9B4E-63D03043798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A9E660B-2356-444C-8091-3633F2D9BE79}"/>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414626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825E-10F8-43F8-86D1-B27DB9EDAC0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C96FBED-627A-40C1-95E2-B8DF29570632}"/>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4" name="Footer Placeholder 3">
            <a:extLst>
              <a:ext uri="{FF2B5EF4-FFF2-40B4-BE49-F238E27FC236}">
                <a16:creationId xmlns:a16="http://schemas.microsoft.com/office/drawing/2014/main" id="{BE1EF78E-D521-455B-878C-F771B52B9BB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038A97F-078A-4971-A093-E7A7999E1E0D}"/>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238831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89538-EDB3-4C0E-B3B0-50B91261B338}"/>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3" name="Footer Placeholder 2">
            <a:extLst>
              <a:ext uri="{FF2B5EF4-FFF2-40B4-BE49-F238E27FC236}">
                <a16:creationId xmlns:a16="http://schemas.microsoft.com/office/drawing/2014/main" id="{6C49B09F-3245-4791-9847-96C59127419D}"/>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B4BEE67-3D4A-45A5-99C4-B6B222EB9BF9}"/>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3315035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25A6-8CF7-4616-8924-8AC325921B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A87621-E6E0-4B28-A35D-2759C5178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897762-C1E7-4FA8-821E-297087C8B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66336-4673-402E-ABA8-1EBEB3899F12}"/>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6" name="Footer Placeholder 5">
            <a:extLst>
              <a:ext uri="{FF2B5EF4-FFF2-40B4-BE49-F238E27FC236}">
                <a16:creationId xmlns:a16="http://schemas.microsoft.com/office/drawing/2014/main" id="{4362F7AD-E05A-44CE-A789-722D8D7EEC8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E5F40F6-413D-4164-9CB8-B2465859FB26}"/>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132511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72F03-A961-4E69-9183-787F4B03C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84E77A5-74A4-4B23-996C-7A3065890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94DE160-8CF9-4254-9CA1-67F5B9CCA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106939-97CD-4602-B14A-2A4776949620}"/>
              </a:ext>
            </a:extLst>
          </p:cNvPr>
          <p:cNvSpPr>
            <a:spLocks noGrp="1"/>
          </p:cNvSpPr>
          <p:nvPr>
            <p:ph type="dt" sz="half" idx="10"/>
          </p:nvPr>
        </p:nvSpPr>
        <p:spPr/>
        <p:txBody>
          <a:bodyPr/>
          <a:lstStyle/>
          <a:p>
            <a:fld id="{99C31D8C-DF0F-4268-8179-CF26499F6AC2}" type="datetimeFigureOut">
              <a:rPr lang="vi-VN" smtClean="0"/>
              <a:t>01/09/2022</a:t>
            </a:fld>
            <a:endParaRPr lang="vi-VN"/>
          </a:p>
        </p:txBody>
      </p:sp>
      <p:sp>
        <p:nvSpPr>
          <p:cNvPr id="6" name="Footer Placeholder 5">
            <a:extLst>
              <a:ext uri="{FF2B5EF4-FFF2-40B4-BE49-F238E27FC236}">
                <a16:creationId xmlns:a16="http://schemas.microsoft.com/office/drawing/2014/main" id="{1678A4BE-1FD3-462F-B2DE-31ED30E9050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B185DC9-B2CD-4730-BDFB-8922D2F80ED3}"/>
              </a:ext>
            </a:extLst>
          </p:cNvPr>
          <p:cNvSpPr>
            <a:spLocks noGrp="1"/>
          </p:cNvSpPr>
          <p:nvPr>
            <p:ph type="sldNum" sz="quarter" idx="12"/>
          </p:nvPr>
        </p:nvSpPr>
        <p:spPr/>
        <p:txBody>
          <a:bodyPr/>
          <a:lstStyle/>
          <a:p>
            <a:fld id="{16D0F786-83C5-4D75-A2F1-29E0D32CF7CD}" type="slidenum">
              <a:rPr lang="vi-VN" smtClean="0"/>
              <a:t>‹#›</a:t>
            </a:fld>
            <a:endParaRPr lang="vi-VN"/>
          </a:p>
        </p:txBody>
      </p:sp>
    </p:spTree>
    <p:extLst>
      <p:ext uri="{BB962C8B-B14F-4D97-AF65-F5344CB8AC3E}">
        <p14:creationId xmlns:p14="http://schemas.microsoft.com/office/powerpoint/2010/main" val="160101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4E9E1B-3F7B-4599-B42F-7287CCA5C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31EC51C-F8ED-4D04-B74A-F7C1BF0087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F81BC0D-4588-4032-A786-BD8827556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31D8C-DF0F-4268-8179-CF26499F6AC2}" type="datetimeFigureOut">
              <a:rPr lang="vi-VN" smtClean="0"/>
              <a:t>01/09/2022</a:t>
            </a:fld>
            <a:endParaRPr lang="vi-VN"/>
          </a:p>
        </p:txBody>
      </p:sp>
      <p:sp>
        <p:nvSpPr>
          <p:cNvPr id="5" name="Footer Placeholder 4">
            <a:extLst>
              <a:ext uri="{FF2B5EF4-FFF2-40B4-BE49-F238E27FC236}">
                <a16:creationId xmlns:a16="http://schemas.microsoft.com/office/drawing/2014/main" id="{8D2B2E2B-ECB6-4D66-B0D6-FB1D9AB8C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273C191-FCD7-4CE9-8D3C-BE756DC62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0F786-83C5-4D75-A2F1-29E0D32CF7CD}" type="slidenum">
              <a:rPr lang="vi-VN" smtClean="0"/>
              <a:t>‹#›</a:t>
            </a:fld>
            <a:endParaRPr lang="vi-VN"/>
          </a:p>
        </p:txBody>
      </p:sp>
    </p:spTree>
    <p:extLst>
      <p:ext uri="{BB962C8B-B14F-4D97-AF65-F5344CB8AC3E}">
        <p14:creationId xmlns:p14="http://schemas.microsoft.com/office/powerpoint/2010/main" val="31083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718" y="0"/>
              <a:ext cx="7479671" cy="2688007"/>
            </a:xfrm>
            <a:prstGeom prst="rect">
              <a:avLst/>
            </a:prstGeom>
          </p:spPr>
        </p:pic>
      </p:grpSp>
      <p:sp>
        <p:nvSpPr>
          <p:cNvPr id="6" name="TextBox 5">
            <a:extLst>
              <a:ext uri="{FF2B5EF4-FFF2-40B4-BE49-F238E27FC236}">
                <a16:creationId xmlns:a16="http://schemas.microsoft.com/office/drawing/2014/main" id="{AF0D4336-8310-4744-BAB8-0DCEF41893AE}"/>
              </a:ext>
            </a:extLst>
          </p:cNvPr>
          <p:cNvSpPr txBox="1"/>
          <p:nvPr/>
        </p:nvSpPr>
        <p:spPr>
          <a:xfrm>
            <a:off x="3328416" y="3265017"/>
            <a:ext cx="7155887" cy="1107996"/>
          </a:xfrm>
          <a:prstGeom prst="rect">
            <a:avLst/>
          </a:prstGeom>
          <a:noFill/>
        </p:spPr>
        <p:txBody>
          <a:bodyPr wrap="square" rtlCol="0">
            <a:spAutoFit/>
          </a:bodyPr>
          <a:lstStyle/>
          <a:p>
            <a:r>
              <a:rPr lang="vi-VN" sz="6600" b="1" dirty="0">
                <a:solidFill>
                  <a:schemeClr val="accent6">
                    <a:lumMod val="50000"/>
                  </a:schemeClr>
                </a:solidFill>
                <a:latin typeface="Bay buom"/>
                <a:cs typeface="Arial" panose="020B0604020202020204" pitchFamily="34" charset="0"/>
              </a:rPr>
              <a:t>Ô</a:t>
            </a:r>
            <a:r>
              <a:rPr lang="en-US" sz="6600" b="1" dirty="0">
                <a:solidFill>
                  <a:schemeClr val="accent6">
                    <a:lumMod val="50000"/>
                  </a:schemeClr>
                </a:solidFill>
                <a:latin typeface="Bay buom"/>
                <a:cs typeface="Arial" panose="020B0604020202020204" pitchFamily="34" charset="0"/>
              </a:rPr>
              <a:t>N TẬP PHẦN HAI</a:t>
            </a:r>
          </a:p>
        </p:txBody>
      </p:sp>
      <p:sp>
        <p:nvSpPr>
          <p:cNvPr id="5" name="TextBox 4">
            <a:extLst>
              <a:ext uri="{FF2B5EF4-FFF2-40B4-BE49-F238E27FC236}">
                <a16:creationId xmlns:a16="http://schemas.microsoft.com/office/drawing/2014/main" id="{B0821813-098B-4A82-83D7-8BC46249426A}"/>
              </a:ext>
            </a:extLst>
          </p:cNvPr>
          <p:cNvSpPr txBox="1"/>
          <p:nvPr/>
        </p:nvSpPr>
        <p:spPr>
          <a:xfrm>
            <a:off x="733927" y="2534964"/>
            <a:ext cx="2594489" cy="584775"/>
          </a:xfrm>
          <a:prstGeom prst="rect">
            <a:avLst/>
          </a:prstGeom>
          <a:noFill/>
        </p:spPr>
        <p:txBody>
          <a:bodyPr wrap="square" rtlCol="0">
            <a:spAutoFit/>
          </a:bodyPr>
          <a:lstStyle/>
          <a:p>
            <a:r>
              <a:rPr lang="en-US" sz="3200" b="1" dirty="0">
                <a:solidFill>
                  <a:schemeClr val="accent6">
                    <a:lumMod val="50000"/>
                  </a:schemeClr>
                </a:solidFill>
                <a:latin typeface="Arial" panose="020B0604020202020204" pitchFamily="34" charset="0"/>
                <a:cs typeface="Arial" panose="020B0604020202020204" pitchFamily="34" charset="0"/>
              </a:rPr>
              <a:t>BÀI HỌC:</a:t>
            </a:r>
            <a:endParaRPr lang="vi-VN" sz="3200" b="1" dirty="0">
              <a:solidFill>
                <a:schemeClr val="accent6">
                  <a:lumMod val="50000"/>
                </a:schemeClr>
              </a:solidFill>
              <a:latin typeface="Arial" panose="020B0604020202020204" pitchFamily="34" charset="0"/>
              <a:cs typeface="Arial" panose="020B0604020202020204" pitchFamily="34" charset="0"/>
            </a:endParaRPr>
          </a:p>
        </p:txBody>
      </p:sp>
      <p:pic>
        <p:nvPicPr>
          <p:cNvPr id="10" name="Graphic 9" descr="Hummingbird">
            <a:extLst>
              <a:ext uri="{FF2B5EF4-FFF2-40B4-BE49-F238E27FC236}">
                <a16:creationId xmlns:a16="http://schemas.microsoft.com/office/drawing/2014/main" id="{1608D597-896D-4C16-AFAD-C67A7AA379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4303" y="0"/>
            <a:ext cx="914400" cy="914400"/>
          </a:xfrm>
          <a:prstGeom prst="rect">
            <a:avLst/>
          </a:prstGeom>
        </p:spPr>
      </p:pic>
      <p:pic>
        <p:nvPicPr>
          <p:cNvPr id="12" name="Graphic 11" descr="Plant">
            <a:extLst>
              <a:ext uri="{FF2B5EF4-FFF2-40B4-BE49-F238E27FC236}">
                <a16:creationId xmlns:a16="http://schemas.microsoft.com/office/drawing/2014/main" id="{BB8FD2B8-EB83-4F72-AB3F-E9B1B9BA81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41503" y="724499"/>
            <a:ext cx="1178308" cy="1178308"/>
          </a:xfrm>
          <a:prstGeom prst="rect">
            <a:avLst/>
          </a:prstGeom>
        </p:spPr>
      </p:pic>
      <p:pic>
        <p:nvPicPr>
          <p:cNvPr id="14" name="Graphic 13" descr="Pencil">
            <a:extLst>
              <a:ext uri="{FF2B5EF4-FFF2-40B4-BE49-F238E27FC236}">
                <a16:creationId xmlns:a16="http://schemas.microsoft.com/office/drawing/2014/main" id="{1B65B856-722D-40C9-8C2A-98EEBFEE47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94777" y="904844"/>
            <a:ext cx="1589986" cy="1589986"/>
          </a:xfrm>
          <a:prstGeom prst="rect">
            <a:avLst/>
          </a:prstGeom>
        </p:spPr>
      </p:pic>
      <p:pic>
        <p:nvPicPr>
          <p:cNvPr id="15" name="Graphic 14" descr="Plant">
            <a:extLst>
              <a:ext uri="{FF2B5EF4-FFF2-40B4-BE49-F238E27FC236}">
                <a16:creationId xmlns:a16="http://schemas.microsoft.com/office/drawing/2014/main" id="{639A492F-AAEF-4B36-B3A8-4A241D97B6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619" y="5470014"/>
            <a:ext cx="1421338" cy="1421338"/>
          </a:xfrm>
          <a:prstGeom prst="rect">
            <a:avLst/>
          </a:prstGeom>
        </p:spPr>
      </p:pic>
      <p:pic>
        <p:nvPicPr>
          <p:cNvPr id="16" name="Graphic 15" descr="Hummingbird">
            <a:extLst>
              <a:ext uri="{FF2B5EF4-FFF2-40B4-BE49-F238E27FC236}">
                <a16:creationId xmlns:a16="http://schemas.microsoft.com/office/drawing/2014/main" id="{0758EDA3-C4B5-43F7-9EDC-39065C730F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15" y="5104756"/>
            <a:ext cx="914400" cy="914400"/>
          </a:xfrm>
          <a:prstGeom prst="rect">
            <a:avLst/>
          </a:prstGeom>
        </p:spPr>
      </p:pic>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F67A80D-7CD0-4C8F-BFF6-FF040202C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4" name="Rectangle: Rounded Corners 3">
            <a:extLst>
              <a:ext uri="{FF2B5EF4-FFF2-40B4-BE49-F238E27FC236}">
                <a16:creationId xmlns:a16="http://schemas.microsoft.com/office/drawing/2014/main" id="{3E72AF70-F71E-482B-9A55-DB3002090382}"/>
              </a:ext>
            </a:extLst>
          </p:cNvPr>
          <p:cNvSpPr/>
          <p:nvPr/>
        </p:nvSpPr>
        <p:spPr>
          <a:xfrm>
            <a:off x="170946" y="1297876"/>
            <a:ext cx="2027397" cy="100018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Arial" panose="020B0604020202020204" pitchFamily="34" charset="0"/>
                <a:cs typeface="Arial" panose="020B0604020202020204" pitchFamily="34" charset="0"/>
              </a:rPr>
              <a:t>Khái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niệm</a:t>
            </a:r>
            <a:endParaRPr lang="vi-VN" sz="2800" b="1" dirty="0">
              <a:solidFill>
                <a:srgbClr val="C00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EF5448-64DE-4830-8096-3C690D846DCA}"/>
              </a:ext>
            </a:extLst>
          </p:cNvPr>
          <p:cNvSpPr/>
          <p:nvPr/>
        </p:nvSpPr>
        <p:spPr>
          <a:xfrm>
            <a:off x="3034619" y="4605506"/>
            <a:ext cx="2847740" cy="90593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Phản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biệt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hoá</a:t>
            </a:r>
            <a:endParaRPr lang="vi-VN" sz="2400" b="1" dirty="0">
              <a:solidFill>
                <a:srgbClr val="00206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94754D0-0A80-4489-85A1-FF4BE735B1DE}"/>
              </a:ext>
            </a:extLst>
          </p:cNvPr>
          <p:cNvSpPr/>
          <p:nvPr/>
        </p:nvSpPr>
        <p:spPr>
          <a:xfrm>
            <a:off x="7730266" y="1296736"/>
            <a:ext cx="3672662" cy="8587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Arial" panose="020B0604020202020204" pitchFamily="34" charset="0"/>
                <a:cs typeface="Arial" panose="020B0604020202020204" pitchFamily="34" charset="0"/>
              </a:rPr>
              <a:t>Thành</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tựu</a:t>
            </a:r>
            <a:endParaRPr lang="vi-VN" sz="2800" b="1" dirty="0">
              <a:solidFill>
                <a:srgbClr val="C0000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5BF4A2BC-A4BC-4BA4-A92D-2766CAB119BD}"/>
              </a:ext>
            </a:extLst>
          </p:cNvPr>
          <p:cNvSpPr/>
          <p:nvPr/>
        </p:nvSpPr>
        <p:spPr>
          <a:xfrm>
            <a:off x="4458489" y="2580446"/>
            <a:ext cx="1055421" cy="142327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Biệt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hoá</a:t>
            </a:r>
            <a:endParaRPr lang="vi-VN" sz="2800" b="1" dirty="0">
              <a:solidFill>
                <a:srgbClr val="002060"/>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74E7A577-3823-4D5F-A168-60CF3BF4ADE7}"/>
              </a:ext>
            </a:extLst>
          </p:cNvPr>
          <p:cNvSpPr/>
          <p:nvPr/>
        </p:nvSpPr>
        <p:spPr>
          <a:xfrm>
            <a:off x="2083436" y="2610372"/>
            <a:ext cx="1261062" cy="155150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Tính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toàn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năng</a:t>
            </a:r>
            <a:endParaRPr lang="vi-VN" sz="2400" b="1" dirty="0">
              <a:solidFill>
                <a:srgbClr val="002060"/>
              </a:solidFill>
              <a:latin typeface="Arial" panose="020B0604020202020204" pitchFamily="34" charset="0"/>
              <a:cs typeface="Arial" panose="020B0604020202020204" pitchFamily="34" charset="0"/>
            </a:endParaRPr>
          </a:p>
        </p:txBody>
      </p:sp>
      <p:cxnSp>
        <p:nvCxnSpPr>
          <p:cNvPr id="15" name="Connector: Curved 14">
            <a:extLst>
              <a:ext uri="{FF2B5EF4-FFF2-40B4-BE49-F238E27FC236}">
                <a16:creationId xmlns:a16="http://schemas.microsoft.com/office/drawing/2014/main" id="{6F065891-F9DC-4EFA-A5BB-668DFCA47004}"/>
              </a:ext>
            </a:extLst>
          </p:cNvPr>
          <p:cNvCxnSpPr>
            <a:cxnSpLocks/>
            <a:endCxn id="30" idx="3"/>
          </p:cNvCxnSpPr>
          <p:nvPr/>
        </p:nvCxnSpPr>
        <p:spPr>
          <a:xfrm rot="5400000">
            <a:off x="2814923" y="2465549"/>
            <a:ext cx="1450154" cy="39100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or: Curved 31">
            <a:extLst>
              <a:ext uri="{FF2B5EF4-FFF2-40B4-BE49-F238E27FC236}">
                <a16:creationId xmlns:a16="http://schemas.microsoft.com/office/drawing/2014/main" id="{83FB8D93-B040-424E-A277-1215D753595D}"/>
              </a:ext>
            </a:extLst>
          </p:cNvPr>
          <p:cNvCxnSpPr>
            <a:cxnSpLocks/>
          </p:cNvCxnSpPr>
          <p:nvPr/>
        </p:nvCxnSpPr>
        <p:spPr>
          <a:xfrm rot="16200000" flipH="1">
            <a:off x="2671040" y="3243958"/>
            <a:ext cx="2669529" cy="5356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Curved 35">
            <a:extLst>
              <a:ext uri="{FF2B5EF4-FFF2-40B4-BE49-F238E27FC236}">
                <a16:creationId xmlns:a16="http://schemas.microsoft.com/office/drawing/2014/main" id="{3C356CA5-B536-404B-9A97-A4F2C8E820BD}"/>
              </a:ext>
            </a:extLst>
          </p:cNvPr>
          <p:cNvCxnSpPr>
            <a:cxnSpLocks/>
            <a:endCxn id="26" idx="1"/>
          </p:cNvCxnSpPr>
          <p:nvPr/>
        </p:nvCxnSpPr>
        <p:spPr>
          <a:xfrm rot="16200000" flipH="1">
            <a:off x="3653649" y="2487245"/>
            <a:ext cx="1356112" cy="25356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74" name="Rectangle: Rounded Corners 73">
            <a:extLst>
              <a:ext uri="{FF2B5EF4-FFF2-40B4-BE49-F238E27FC236}">
                <a16:creationId xmlns:a16="http://schemas.microsoft.com/office/drawing/2014/main" id="{1CAB4F3A-B48A-41D0-88E8-E99A1779AA75}"/>
              </a:ext>
            </a:extLst>
          </p:cNvPr>
          <p:cNvSpPr/>
          <p:nvPr/>
        </p:nvSpPr>
        <p:spPr>
          <a:xfrm>
            <a:off x="10068287" y="2580446"/>
            <a:ext cx="1817476" cy="377390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Một</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số</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thành</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tựu</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nổi</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bật</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của</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công</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nghệ</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tế</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bào</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thực</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vật</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cxnSp>
        <p:nvCxnSpPr>
          <p:cNvPr id="81" name="Connector: Curved 80">
            <a:extLst>
              <a:ext uri="{FF2B5EF4-FFF2-40B4-BE49-F238E27FC236}">
                <a16:creationId xmlns:a16="http://schemas.microsoft.com/office/drawing/2014/main" id="{BAED3030-6112-4EE7-A363-5994C09CB916}"/>
              </a:ext>
            </a:extLst>
          </p:cNvPr>
          <p:cNvCxnSpPr>
            <a:cxnSpLocks/>
            <a:stCxn id="21" idx="2"/>
            <a:endCxn id="35" idx="0"/>
          </p:cNvCxnSpPr>
          <p:nvPr/>
        </p:nvCxnSpPr>
        <p:spPr>
          <a:xfrm rot="5400000">
            <a:off x="8539867" y="1571771"/>
            <a:ext cx="443010" cy="1610451"/>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3" name="Connector: Curved 82">
            <a:extLst>
              <a:ext uri="{FF2B5EF4-FFF2-40B4-BE49-F238E27FC236}">
                <a16:creationId xmlns:a16="http://schemas.microsoft.com/office/drawing/2014/main" id="{9733BB74-B997-449F-8BE3-5C7CF24BDE64}"/>
              </a:ext>
            </a:extLst>
          </p:cNvPr>
          <p:cNvCxnSpPr>
            <a:cxnSpLocks/>
            <a:stCxn id="21" idx="2"/>
            <a:endCxn id="74" idx="0"/>
          </p:cNvCxnSpPr>
          <p:nvPr/>
        </p:nvCxnSpPr>
        <p:spPr>
          <a:xfrm rot="16200000" flipH="1">
            <a:off x="10059334" y="1662754"/>
            <a:ext cx="424955" cy="1410428"/>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Rounded Corners 26">
            <a:extLst>
              <a:ext uri="{FF2B5EF4-FFF2-40B4-BE49-F238E27FC236}">
                <a16:creationId xmlns:a16="http://schemas.microsoft.com/office/drawing/2014/main" id="{C97AA967-756C-499C-A434-644AC3E6308B}"/>
              </a:ext>
            </a:extLst>
          </p:cNvPr>
          <p:cNvSpPr/>
          <p:nvPr/>
        </p:nvSpPr>
        <p:spPr>
          <a:xfrm>
            <a:off x="3107081" y="1297876"/>
            <a:ext cx="2027396" cy="8587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latin typeface="Arial" panose="020B0604020202020204" pitchFamily="34" charset="0"/>
                <a:cs typeface="Arial" panose="020B0604020202020204" pitchFamily="34" charset="0"/>
              </a:rPr>
              <a:t>Nguyên</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lí</a:t>
            </a:r>
            <a:endParaRPr lang="vi-VN" sz="2800" b="1" dirty="0">
              <a:solidFill>
                <a:srgbClr val="C000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0832EB45-A608-4DB7-8853-028A0EFE02D5}"/>
              </a:ext>
            </a:extLst>
          </p:cNvPr>
          <p:cNvSpPr/>
          <p:nvPr/>
        </p:nvSpPr>
        <p:spPr>
          <a:xfrm>
            <a:off x="7047408" y="2598501"/>
            <a:ext cx="1817476" cy="36791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Một</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số</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thành</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tựu</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nổi</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bật</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của</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công</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nghệ</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tế</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bào</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động</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vật</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0F8F731C-A139-48C9-91A0-F6A0E153CD03}"/>
              </a:ext>
            </a:extLst>
          </p:cNvPr>
          <p:cNvSpPr/>
          <p:nvPr/>
        </p:nvSpPr>
        <p:spPr>
          <a:xfrm>
            <a:off x="4291256" y="72286"/>
            <a:ext cx="4744105" cy="638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panose="020B0604020202020204" pitchFamily="34" charset="0"/>
                <a:cs typeface="Arial" panose="020B0604020202020204" pitchFamily="34" charset="0"/>
              </a:rPr>
              <a:t>5. CÔNG NGHỆ TẾ BÀO</a:t>
            </a:r>
            <a:endParaRPr lang="vi-VN" sz="2800" b="1" dirty="0">
              <a:solidFill>
                <a:srgbClr val="C00000"/>
              </a:solidFill>
              <a:latin typeface="Arial" panose="020B0604020202020204" pitchFamily="34" charset="0"/>
              <a:cs typeface="Arial" panose="020B0604020202020204" pitchFamily="34" charset="0"/>
            </a:endParaRPr>
          </a:p>
        </p:txBody>
      </p:sp>
      <p:cxnSp>
        <p:nvCxnSpPr>
          <p:cNvPr id="17" name="Connector: Curved 16">
            <a:extLst>
              <a:ext uri="{FF2B5EF4-FFF2-40B4-BE49-F238E27FC236}">
                <a16:creationId xmlns:a16="http://schemas.microsoft.com/office/drawing/2014/main" id="{54C29AA1-CBDA-43BA-B67F-E96E3DA3240A}"/>
              </a:ext>
            </a:extLst>
          </p:cNvPr>
          <p:cNvCxnSpPr>
            <a:cxnSpLocks/>
          </p:cNvCxnSpPr>
          <p:nvPr/>
        </p:nvCxnSpPr>
        <p:spPr>
          <a:xfrm rot="10800000" flipV="1">
            <a:off x="707246" y="710382"/>
            <a:ext cx="5642565" cy="58635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or: Curved 18">
            <a:extLst>
              <a:ext uri="{FF2B5EF4-FFF2-40B4-BE49-F238E27FC236}">
                <a16:creationId xmlns:a16="http://schemas.microsoft.com/office/drawing/2014/main" id="{526D8A36-FCE9-4FD5-AF97-0D77CF5E128A}"/>
              </a:ext>
            </a:extLst>
          </p:cNvPr>
          <p:cNvCxnSpPr>
            <a:cxnSpLocks/>
            <a:endCxn id="27" idx="3"/>
          </p:cNvCxnSpPr>
          <p:nvPr/>
        </p:nvCxnSpPr>
        <p:spPr>
          <a:xfrm rot="10800000" flipV="1">
            <a:off x="5134477" y="721784"/>
            <a:ext cx="1528832" cy="1005470"/>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or: Curved 19">
            <a:extLst>
              <a:ext uri="{FF2B5EF4-FFF2-40B4-BE49-F238E27FC236}">
                <a16:creationId xmlns:a16="http://schemas.microsoft.com/office/drawing/2014/main" id="{53B0CA08-7182-46D8-84DC-7F2B5239A003}"/>
              </a:ext>
            </a:extLst>
          </p:cNvPr>
          <p:cNvCxnSpPr>
            <a:cxnSpLocks/>
          </p:cNvCxnSpPr>
          <p:nvPr/>
        </p:nvCxnSpPr>
        <p:spPr>
          <a:xfrm>
            <a:off x="6663309" y="704643"/>
            <a:ext cx="3608502" cy="59209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720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E961D-E60C-48C5-86B4-7C0843348A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1497FCB7-4921-46D2-80AC-F75EEB22C712}"/>
              </a:ext>
            </a:extLst>
          </p:cNvPr>
          <p:cNvSpPr>
            <a:spLocks noGrp="1"/>
          </p:cNvSpPr>
          <p:nvPr>
            <p:ph type="title"/>
          </p:nvPr>
        </p:nvSpPr>
        <p:spPr>
          <a:xfrm>
            <a:off x="838200" y="293579"/>
            <a:ext cx="10515600" cy="1325563"/>
          </a:xfrm>
        </p:spPr>
        <p:txBody>
          <a:bodyPr>
            <a:normAutofit fontScale="90000"/>
          </a:bodyPr>
          <a:lstStyle/>
          <a:p>
            <a:pPr algn="ctr"/>
            <a:r>
              <a:rPr lang="en-US" sz="6000" b="1" dirty="0">
                <a:solidFill>
                  <a:srgbClr val="C00000"/>
                </a:solidFill>
              </a:rPr>
              <a:t>LUYỆN TẬP</a:t>
            </a:r>
            <a:br>
              <a:rPr lang="en-US" sz="6000" b="1" dirty="0">
                <a:solidFill>
                  <a:srgbClr val="C00000"/>
                </a:solidFill>
              </a:rPr>
            </a:br>
            <a:r>
              <a:rPr lang="en-US" sz="4000" b="1" dirty="0">
                <a:solidFill>
                  <a:srgbClr val="C00000"/>
                </a:solidFill>
              </a:rPr>
              <a:t>C ÁC NH ÓM TH ẢO LU ẬN V À HO ÀN TH ÀNH PHT</a:t>
            </a:r>
            <a:endParaRPr lang="vi-VN" sz="6000" b="1" dirty="0">
              <a:solidFill>
                <a:srgbClr val="C00000"/>
              </a:solidFill>
            </a:endParaRPr>
          </a:p>
        </p:txBody>
      </p:sp>
      <p:sp>
        <p:nvSpPr>
          <p:cNvPr id="3" name="Content Placeholder 2">
            <a:extLst>
              <a:ext uri="{FF2B5EF4-FFF2-40B4-BE49-F238E27FC236}">
                <a16:creationId xmlns:a16="http://schemas.microsoft.com/office/drawing/2014/main" id="{9522DD42-1DAB-418F-8141-98E0668951C1}"/>
              </a:ext>
            </a:extLst>
          </p:cNvPr>
          <p:cNvSpPr>
            <a:spLocks noGrp="1"/>
          </p:cNvSpPr>
          <p:nvPr>
            <p:ph idx="1"/>
          </p:nvPr>
        </p:nvSpPr>
        <p:spPr/>
        <p:txBody>
          <a:bodyPr/>
          <a:lstStyle/>
          <a:p>
            <a:pPr algn="ctr"/>
            <a:r>
              <a:rPr lang="en-US" sz="4800" dirty="0">
                <a:solidFill>
                  <a:srgbClr val="002060"/>
                </a:solidFill>
              </a:rPr>
              <a:t>NHÓM A: </a:t>
            </a:r>
            <a:r>
              <a:rPr lang="en-US" sz="4800" dirty="0" err="1">
                <a:solidFill>
                  <a:srgbClr val="002060"/>
                </a:solidFill>
              </a:rPr>
              <a:t>Câu</a:t>
            </a:r>
            <a:r>
              <a:rPr lang="en-US" sz="4800" dirty="0">
                <a:solidFill>
                  <a:srgbClr val="002060"/>
                </a:solidFill>
              </a:rPr>
              <a:t> 1;2</a:t>
            </a:r>
            <a:endParaRPr lang="vi-VN" sz="4800" dirty="0">
              <a:solidFill>
                <a:srgbClr val="002060"/>
              </a:solidFill>
            </a:endParaRPr>
          </a:p>
          <a:p>
            <a:pPr algn="ctr"/>
            <a:r>
              <a:rPr lang="en-US" sz="4800" dirty="0">
                <a:solidFill>
                  <a:srgbClr val="7030A0"/>
                </a:solidFill>
              </a:rPr>
              <a:t>NHÓM B: </a:t>
            </a:r>
            <a:r>
              <a:rPr lang="en-US" sz="4800" dirty="0" err="1">
                <a:solidFill>
                  <a:srgbClr val="7030A0"/>
                </a:solidFill>
              </a:rPr>
              <a:t>Câu</a:t>
            </a:r>
            <a:r>
              <a:rPr lang="en-US" sz="4800" dirty="0">
                <a:solidFill>
                  <a:srgbClr val="7030A0"/>
                </a:solidFill>
              </a:rPr>
              <a:t> 3;4</a:t>
            </a:r>
            <a:endParaRPr lang="vi-VN" sz="4800" dirty="0">
              <a:solidFill>
                <a:srgbClr val="7030A0"/>
              </a:solidFill>
            </a:endParaRPr>
          </a:p>
          <a:p>
            <a:pPr algn="ctr"/>
            <a:r>
              <a:rPr lang="en-US" sz="4800" dirty="0">
                <a:solidFill>
                  <a:srgbClr val="0070C0"/>
                </a:solidFill>
              </a:rPr>
              <a:t>NHÓM C: </a:t>
            </a:r>
            <a:r>
              <a:rPr lang="en-US" sz="4800" dirty="0" err="1">
                <a:solidFill>
                  <a:srgbClr val="0070C0"/>
                </a:solidFill>
              </a:rPr>
              <a:t>Câu</a:t>
            </a:r>
            <a:r>
              <a:rPr lang="en-US" sz="4800" dirty="0">
                <a:solidFill>
                  <a:srgbClr val="0070C0"/>
                </a:solidFill>
              </a:rPr>
              <a:t> 5;6</a:t>
            </a:r>
            <a:endParaRPr lang="vi-VN" sz="4800" dirty="0">
              <a:solidFill>
                <a:srgbClr val="0070C0"/>
              </a:solidFill>
            </a:endParaRPr>
          </a:p>
          <a:p>
            <a:pPr algn="ctr"/>
            <a:r>
              <a:rPr lang="en-US" sz="4800" dirty="0">
                <a:solidFill>
                  <a:srgbClr val="00B050"/>
                </a:solidFill>
              </a:rPr>
              <a:t>NHÓM D: CÂU 7,8</a:t>
            </a:r>
            <a:endParaRPr lang="vi-VN" sz="4800" dirty="0">
              <a:solidFill>
                <a:srgbClr val="00B050"/>
              </a:solidFill>
            </a:endParaRPr>
          </a:p>
          <a:p>
            <a:pPr marL="0" indent="0">
              <a:buNone/>
            </a:pPr>
            <a:endParaRPr lang="vi-VN" dirty="0">
              <a:solidFill>
                <a:srgbClr val="002060"/>
              </a:solidFill>
            </a:endParaRPr>
          </a:p>
        </p:txBody>
      </p:sp>
    </p:spTree>
    <p:extLst>
      <p:ext uri="{BB962C8B-B14F-4D97-AF65-F5344CB8AC3E}">
        <p14:creationId xmlns:p14="http://schemas.microsoft.com/office/powerpoint/2010/main" val="239167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7DF048-1618-4C32-8BC2-EA8382579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738E8865-3AF0-44A3-B657-B2864F81FE40}"/>
              </a:ext>
            </a:extLst>
          </p:cNvPr>
          <p:cNvSpPr>
            <a:spLocks noGrp="1"/>
          </p:cNvSpPr>
          <p:nvPr>
            <p:ph type="title"/>
          </p:nvPr>
        </p:nvSpPr>
        <p:spPr>
          <a:xfrm>
            <a:off x="1061634" y="608033"/>
            <a:ext cx="10515600" cy="859241"/>
          </a:xfrm>
        </p:spPr>
        <p:txBody>
          <a:bodyPr>
            <a:noAutofit/>
          </a:bodyPr>
          <a:lstStyle/>
          <a:p>
            <a:r>
              <a:rPr lang="en-US" sz="3600" b="1" dirty="0">
                <a:solidFill>
                  <a:srgbClr val="C00000"/>
                </a:solidFill>
              </a:rPr>
              <a:t>C ÂU 1. </a:t>
            </a:r>
            <a:r>
              <a:rPr lang="en-US" sz="3600" b="1" dirty="0" err="1">
                <a:solidFill>
                  <a:srgbClr val="7030A0"/>
                </a:solidFill>
              </a:rPr>
              <a:t>Sự</a:t>
            </a:r>
            <a:r>
              <a:rPr lang="en-US" sz="3600" b="1" dirty="0">
                <a:solidFill>
                  <a:srgbClr val="7030A0"/>
                </a:solidFill>
              </a:rPr>
              <a:t> </a:t>
            </a:r>
            <a:r>
              <a:rPr lang="en-US" sz="3600" b="1" dirty="0" err="1">
                <a:solidFill>
                  <a:srgbClr val="7030A0"/>
                </a:solidFill>
              </a:rPr>
              <a:t>mất</a:t>
            </a:r>
            <a:r>
              <a:rPr lang="en-US" sz="3600" b="1" dirty="0">
                <a:solidFill>
                  <a:srgbClr val="7030A0"/>
                </a:solidFill>
              </a:rPr>
              <a:t> </a:t>
            </a:r>
            <a:r>
              <a:rPr lang="en-US" sz="3600" b="1" dirty="0" err="1">
                <a:solidFill>
                  <a:srgbClr val="7030A0"/>
                </a:solidFill>
              </a:rPr>
              <a:t>nước</a:t>
            </a:r>
            <a:r>
              <a:rPr lang="en-US" sz="3600" b="1" dirty="0">
                <a:solidFill>
                  <a:srgbClr val="7030A0"/>
                </a:solidFill>
              </a:rPr>
              <a:t> </a:t>
            </a:r>
            <a:r>
              <a:rPr lang="en-US" sz="3600" b="1" dirty="0" err="1">
                <a:solidFill>
                  <a:srgbClr val="7030A0"/>
                </a:solidFill>
              </a:rPr>
              <a:t>ảnh</a:t>
            </a:r>
            <a:r>
              <a:rPr lang="en-US" sz="3600" b="1" dirty="0">
                <a:solidFill>
                  <a:srgbClr val="7030A0"/>
                </a:solidFill>
              </a:rPr>
              <a:t> </a:t>
            </a:r>
            <a:r>
              <a:rPr lang="en-US" sz="3600" b="1" dirty="0" err="1">
                <a:solidFill>
                  <a:srgbClr val="7030A0"/>
                </a:solidFill>
              </a:rPr>
              <a:t>hưởng</a:t>
            </a:r>
            <a:r>
              <a:rPr lang="en-US" sz="3600" b="1" dirty="0">
                <a:solidFill>
                  <a:srgbClr val="7030A0"/>
                </a:solidFill>
              </a:rPr>
              <a:t> </a:t>
            </a:r>
            <a:r>
              <a:rPr lang="en-US" sz="3600" b="1" dirty="0" err="1">
                <a:solidFill>
                  <a:srgbClr val="7030A0"/>
                </a:solidFill>
              </a:rPr>
              <a:t>như</a:t>
            </a:r>
            <a:r>
              <a:rPr lang="en-US" sz="3600" b="1" dirty="0">
                <a:solidFill>
                  <a:srgbClr val="7030A0"/>
                </a:solidFill>
              </a:rPr>
              <a:t> </a:t>
            </a:r>
            <a:r>
              <a:rPr lang="en-US" sz="3600" b="1" dirty="0" err="1">
                <a:solidFill>
                  <a:srgbClr val="7030A0"/>
                </a:solidFill>
              </a:rPr>
              <a:t>thế</a:t>
            </a:r>
            <a:r>
              <a:rPr lang="en-US" sz="3600" b="1" dirty="0">
                <a:solidFill>
                  <a:srgbClr val="7030A0"/>
                </a:solidFill>
              </a:rPr>
              <a:t> </a:t>
            </a:r>
            <a:r>
              <a:rPr lang="en-US" sz="3600" b="1" dirty="0" err="1">
                <a:solidFill>
                  <a:srgbClr val="7030A0"/>
                </a:solidFill>
              </a:rPr>
              <a:t>nào</a:t>
            </a:r>
            <a:r>
              <a:rPr lang="en-US" sz="3600" b="1" dirty="0">
                <a:solidFill>
                  <a:srgbClr val="7030A0"/>
                </a:solidFill>
              </a:rPr>
              <a:t> </a:t>
            </a:r>
            <a:r>
              <a:rPr lang="en-US" sz="3600" b="1" dirty="0" err="1">
                <a:solidFill>
                  <a:srgbClr val="7030A0"/>
                </a:solidFill>
              </a:rPr>
              <a:t>đến</a:t>
            </a:r>
            <a:r>
              <a:rPr lang="en-US" sz="3600" b="1" dirty="0">
                <a:solidFill>
                  <a:srgbClr val="7030A0"/>
                </a:solidFill>
              </a:rPr>
              <a:t> </a:t>
            </a:r>
            <a:r>
              <a:rPr lang="en-US" sz="3600" b="1" dirty="0" err="1">
                <a:solidFill>
                  <a:srgbClr val="7030A0"/>
                </a:solidFill>
              </a:rPr>
              <a:t>hoạt</a:t>
            </a:r>
            <a:r>
              <a:rPr lang="en-US" sz="3600" b="1" dirty="0">
                <a:solidFill>
                  <a:srgbClr val="7030A0"/>
                </a:solidFill>
              </a:rPr>
              <a:t> </a:t>
            </a:r>
            <a:r>
              <a:rPr lang="en-US" sz="3600" b="1" dirty="0" err="1">
                <a:solidFill>
                  <a:srgbClr val="7030A0"/>
                </a:solidFill>
              </a:rPr>
              <a:t>động</a:t>
            </a:r>
            <a:r>
              <a:rPr lang="en-US" sz="3600" b="1" dirty="0">
                <a:solidFill>
                  <a:srgbClr val="7030A0"/>
                </a:solidFill>
              </a:rPr>
              <a:t> </a:t>
            </a:r>
            <a:r>
              <a:rPr lang="en-US" sz="3600" b="1" dirty="0" err="1">
                <a:solidFill>
                  <a:srgbClr val="7030A0"/>
                </a:solidFill>
              </a:rPr>
              <a:t>của</a:t>
            </a:r>
            <a:r>
              <a:rPr lang="en-US" sz="3600" b="1" dirty="0">
                <a:solidFill>
                  <a:srgbClr val="7030A0"/>
                </a:solidFill>
              </a:rPr>
              <a:t> </a:t>
            </a:r>
            <a:r>
              <a:rPr lang="en-US" sz="3600" b="1" dirty="0" err="1">
                <a:solidFill>
                  <a:srgbClr val="7030A0"/>
                </a:solidFill>
              </a:rPr>
              <a:t>tế</a:t>
            </a:r>
            <a:r>
              <a:rPr lang="en-US" sz="3600" b="1" dirty="0">
                <a:solidFill>
                  <a:srgbClr val="7030A0"/>
                </a:solidFill>
              </a:rPr>
              <a:t> </a:t>
            </a:r>
            <a:r>
              <a:rPr lang="en-US" sz="3600" b="1" dirty="0" err="1">
                <a:solidFill>
                  <a:srgbClr val="7030A0"/>
                </a:solidFill>
              </a:rPr>
              <a:t>bào</a:t>
            </a:r>
            <a:r>
              <a:rPr lang="en-US" sz="3600" b="1" dirty="0">
                <a:solidFill>
                  <a:srgbClr val="7030A0"/>
                </a:solidFill>
              </a:rPr>
              <a:t>? </a:t>
            </a:r>
            <a:r>
              <a:rPr lang="en-US" sz="3600" b="1" dirty="0" err="1">
                <a:solidFill>
                  <a:srgbClr val="7030A0"/>
                </a:solidFill>
              </a:rPr>
              <a:t>Giải</a:t>
            </a:r>
            <a:r>
              <a:rPr lang="en-US" sz="3600" b="1" dirty="0">
                <a:solidFill>
                  <a:srgbClr val="7030A0"/>
                </a:solidFill>
              </a:rPr>
              <a:t> </a:t>
            </a:r>
            <a:r>
              <a:rPr lang="en-US" sz="3600" b="1" dirty="0" err="1">
                <a:solidFill>
                  <a:srgbClr val="7030A0"/>
                </a:solidFill>
              </a:rPr>
              <a:t>thích</a:t>
            </a:r>
            <a:r>
              <a:rPr lang="en-US" sz="3600" b="1" dirty="0">
                <a:solidFill>
                  <a:srgbClr val="7030A0"/>
                </a:solidFill>
              </a:rPr>
              <a:t>?</a:t>
            </a:r>
            <a:br>
              <a:rPr lang="vi-VN" sz="3600" dirty="0"/>
            </a:br>
            <a:endParaRPr lang="vi-VN" sz="3600" dirty="0"/>
          </a:p>
        </p:txBody>
      </p:sp>
      <p:sp>
        <p:nvSpPr>
          <p:cNvPr id="3" name="Content Placeholder 2">
            <a:extLst>
              <a:ext uri="{FF2B5EF4-FFF2-40B4-BE49-F238E27FC236}">
                <a16:creationId xmlns:a16="http://schemas.microsoft.com/office/drawing/2014/main" id="{D3487F96-75C0-4226-9ADB-EFCAD4FA67A0}"/>
              </a:ext>
            </a:extLst>
          </p:cNvPr>
          <p:cNvSpPr>
            <a:spLocks noGrp="1"/>
          </p:cNvSpPr>
          <p:nvPr>
            <p:ph idx="1"/>
          </p:nvPr>
        </p:nvSpPr>
        <p:spPr>
          <a:xfrm>
            <a:off x="838200" y="1825625"/>
            <a:ext cx="10739034" cy="5297070"/>
          </a:xfrm>
        </p:spPr>
        <p:txBody>
          <a:bodyPr>
            <a:normAutofit/>
          </a:bodyPr>
          <a:lstStyle/>
          <a:p>
            <a:pPr marL="0" indent="0">
              <a:buNone/>
            </a:pPr>
            <a:r>
              <a:rPr lang="en-US" sz="4000" dirty="0" err="1">
                <a:solidFill>
                  <a:srgbClr val="C00000"/>
                </a:solidFill>
              </a:rPr>
              <a:t>Mất</a:t>
            </a:r>
            <a:r>
              <a:rPr lang="en-US" sz="4000" dirty="0">
                <a:solidFill>
                  <a:srgbClr val="C00000"/>
                </a:solidFill>
              </a:rPr>
              <a:t> </a:t>
            </a:r>
            <a:r>
              <a:rPr lang="en-US" sz="4000" dirty="0" err="1">
                <a:solidFill>
                  <a:srgbClr val="C00000"/>
                </a:solidFill>
              </a:rPr>
              <a:t>nước</a:t>
            </a:r>
            <a:r>
              <a:rPr lang="en-US" sz="4000" dirty="0">
                <a:solidFill>
                  <a:srgbClr val="C00000"/>
                </a:solidFill>
              </a:rPr>
              <a:t> </a:t>
            </a:r>
            <a:r>
              <a:rPr lang="en-US" sz="4000" dirty="0" err="1">
                <a:solidFill>
                  <a:srgbClr val="C00000"/>
                </a:solidFill>
              </a:rPr>
              <a:t>sẽ</a:t>
            </a:r>
            <a:r>
              <a:rPr lang="en-US" sz="4000" dirty="0">
                <a:solidFill>
                  <a:srgbClr val="C00000"/>
                </a:solidFill>
              </a:rPr>
              <a:t> </a:t>
            </a:r>
            <a:r>
              <a:rPr lang="en-US" sz="4000" dirty="0" err="1">
                <a:solidFill>
                  <a:srgbClr val="C00000"/>
                </a:solidFill>
              </a:rPr>
              <a:t>khiến</a:t>
            </a:r>
            <a:r>
              <a:rPr lang="en-US" sz="4000" dirty="0">
                <a:solidFill>
                  <a:srgbClr val="C00000"/>
                </a:solidFill>
              </a:rPr>
              <a:t> </a:t>
            </a:r>
            <a:r>
              <a:rPr lang="en-US" sz="4000" dirty="0" err="1">
                <a:solidFill>
                  <a:srgbClr val="C00000"/>
                </a:solidFill>
              </a:rPr>
              <a:t>cho</a:t>
            </a:r>
            <a:r>
              <a:rPr lang="en-US" sz="4000" dirty="0">
                <a:solidFill>
                  <a:srgbClr val="C00000"/>
                </a:solidFill>
              </a:rPr>
              <a:t> </a:t>
            </a:r>
            <a:r>
              <a:rPr lang="en-US" sz="4000" dirty="0" err="1">
                <a:solidFill>
                  <a:srgbClr val="C00000"/>
                </a:solidFill>
              </a:rPr>
              <a:t>các</a:t>
            </a:r>
            <a:r>
              <a:rPr lang="en-US" sz="4000" dirty="0">
                <a:solidFill>
                  <a:srgbClr val="C00000"/>
                </a:solidFill>
              </a:rPr>
              <a:t> </a:t>
            </a:r>
            <a:r>
              <a:rPr lang="en-US" sz="4000" dirty="0" err="1">
                <a:solidFill>
                  <a:srgbClr val="C00000"/>
                </a:solidFill>
              </a:rPr>
              <a:t>phản</a:t>
            </a:r>
            <a:r>
              <a:rPr lang="en-US" sz="4000" dirty="0">
                <a:solidFill>
                  <a:srgbClr val="C00000"/>
                </a:solidFill>
              </a:rPr>
              <a:t> </a:t>
            </a:r>
            <a:r>
              <a:rPr lang="en-US" sz="4000" dirty="0" err="1">
                <a:solidFill>
                  <a:srgbClr val="C00000"/>
                </a:solidFill>
              </a:rPr>
              <a:t>ứng</a:t>
            </a:r>
            <a:r>
              <a:rPr lang="en-US" sz="4000" dirty="0">
                <a:solidFill>
                  <a:srgbClr val="C00000"/>
                </a:solidFill>
              </a:rPr>
              <a:t> </a:t>
            </a:r>
            <a:r>
              <a:rPr lang="en-US" sz="4000" dirty="0" err="1">
                <a:solidFill>
                  <a:srgbClr val="C00000"/>
                </a:solidFill>
              </a:rPr>
              <a:t>trong</a:t>
            </a:r>
            <a:r>
              <a:rPr lang="en-US" sz="4000" dirty="0">
                <a:solidFill>
                  <a:srgbClr val="C00000"/>
                </a:solidFill>
              </a:rPr>
              <a:t> </a:t>
            </a:r>
            <a:r>
              <a:rPr lang="en-US" sz="4000" dirty="0" err="1">
                <a:solidFill>
                  <a:srgbClr val="C00000"/>
                </a:solidFill>
              </a:rPr>
              <a:t>tế</a:t>
            </a:r>
            <a:r>
              <a:rPr lang="en-US" sz="4000" dirty="0">
                <a:solidFill>
                  <a:srgbClr val="C00000"/>
                </a:solidFill>
              </a:rPr>
              <a:t> </a:t>
            </a:r>
            <a:r>
              <a:rPr lang="en-US" sz="4000" dirty="0" err="1">
                <a:solidFill>
                  <a:srgbClr val="C00000"/>
                </a:solidFill>
              </a:rPr>
              <a:t>bào</a:t>
            </a:r>
            <a:r>
              <a:rPr lang="en-US" sz="4000" dirty="0">
                <a:solidFill>
                  <a:srgbClr val="C00000"/>
                </a:solidFill>
              </a:rPr>
              <a:t> </a:t>
            </a:r>
            <a:r>
              <a:rPr lang="en-US" sz="4000" dirty="0" err="1">
                <a:solidFill>
                  <a:srgbClr val="C00000"/>
                </a:solidFill>
              </a:rPr>
              <a:t>không</a:t>
            </a:r>
            <a:r>
              <a:rPr lang="en-US" sz="4000" dirty="0">
                <a:solidFill>
                  <a:srgbClr val="C00000"/>
                </a:solidFill>
              </a:rPr>
              <a:t> </a:t>
            </a:r>
            <a:r>
              <a:rPr lang="en-US" sz="4000" dirty="0" err="1">
                <a:solidFill>
                  <a:srgbClr val="C00000"/>
                </a:solidFill>
              </a:rPr>
              <a:t>thể</a:t>
            </a:r>
            <a:r>
              <a:rPr lang="en-US" sz="4000" dirty="0">
                <a:solidFill>
                  <a:srgbClr val="C00000"/>
                </a:solidFill>
              </a:rPr>
              <a:t> </a:t>
            </a:r>
            <a:r>
              <a:rPr lang="en-US" sz="4000" dirty="0" err="1">
                <a:solidFill>
                  <a:srgbClr val="C00000"/>
                </a:solidFill>
              </a:rPr>
              <a:t>thực</a:t>
            </a:r>
            <a:r>
              <a:rPr lang="en-US" sz="4000" dirty="0">
                <a:solidFill>
                  <a:srgbClr val="C00000"/>
                </a:solidFill>
              </a:rPr>
              <a:t> </a:t>
            </a:r>
            <a:r>
              <a:rPr lang="en-US" sz="4000" dirty="0" err="1">
                <a:solidFill>
                  <a:srgbClr val="C00000"/>
                </a:solidFill>
              </a:rPr>
              <a:t>hiện</a:t>
            </a:r>
            <a:r>
              <a:rPr lang="en-US" sz="4000" dirty="0">
                <a:solidFill>
                  <a:srgbClr val="C00000"/>
                </a:solidFill>
              </a:rPr>
              <a:t> </a:t>
            </a:r>
            <a:r>
              <a:rPr lang="en-US" sz="4000" dirty="0" err="1">
                <a:solidFill>
                  <a:srgbClr val="C00000"/>
                </a:solidFill>
              </a:rPr>
              <a:t>được</a:t>
            </a:r>
            <a:r>
              <a:rPr lang="en-US" sz="4000" dirty="0">
                <a:solidFill>
                  <a:srgbClr val="C00000"/>
                </a:solidFill>
              </a:rPr>
              <a:t>, </a:t>
            </a:r>
            <a:r>
              <a:rPr lang="en-US" sz="4000" dirty="0" err="1">
                <a:solidFill>
                  <a:srgbClr val="C00000"/>
                </a:solidFill>
              </a:rPr>
              <a:t>từ</a:t>
            </a:r>
            <a:r>
              <a:rPr lang="en-US" sz="4000" dirty="0">
                <a:solidFill>
                  <a:srgbClr val="C00000"/>
                </a:solidFill>
              </a:rPr>
              <a:t> </a:t>
            </a:r>
            <a:r>
              <a:rPr lang="en-US" sz="4000" dirty="0" err="1">
                <a:solidFill>
                  <a:srgbClr val="C00000"/>
                </a:solidFill>
              </a:rPr>
              <a:t>đó</a:t>
            </a:r>
            <a:r>
              <a:rPr lang="en-US" sz="4000" dirty="0">
                <a:solidFill>
                  <a:srgbClr val="C00000"/>
                </a:solidFill>
              </a:rPr>
              <a:t> </a:t>
            </a:r>
            <a:r>
              <a:rPr lang="en-US" sz="4000" dirty="0" err="1">
                <a:solidFill>
                  <a:srgbClr val="C00000"/>
                </a:solidFill>
              </a:rPr>
              <a:t>ảnh</a:t>
            </a:r>
            <a:r>
              <a:rPr lang="en-US" sz="4000" dirty="0">
                <a:solidFill>
                  <a:srgbClr val="C00000"/>
                </a:solidFill>
              </a:rPr>
              <a:t> </a:t>
            </a:r>
            <a:r>
              <a:rPr lang="en-US" sz="4000" dirty="0" err="1">
                <a:solidFill>
                  <a:srgbClr val="C00000"/>
                </a:solidFill>
              </a:rPr>
              <a:t>hưởng</a:t>
            </a:r>
            <a:r>
              <a:rPr lang="en-US" sz="4000" dirty="0">
                <a:solidFill>
                  <a:srgbClr val="C00000"/>
                </a:solidFill>
              </a:rPr>
              <a:t> </a:t>
            </a:r>
            <a:r>
              <a:rPr lang="en-US" sz="4000" dirty="0" err="1">
                <a:solidFill>
                  <a:srgbClr val="C00000"/>
                </a:solidFill>
              </a:rPr>
              <a:t>đến</a:t>
            </a:r>
            <a:r>
              <a:rPr lang="en-US" sz="4000" dirty="0">
                <a:solidFill>
                  <a:srgbClr val="C00000"/>
                </a:solidFill>
              </a:rPr>
              <a:t> </a:t>
            </a:r>
            <a:r>
              <a:rPr lang="en-US" sz="4000" dirty="0" err="1">
                <a:solidFill>
                  <a:srgbClr val="C00000"/>
                </a:solidFill>
              </a:rPr>
              <a:t>hoạt</a:t>
            </a:r>
            <a:r>
              <a:rPr lang="en-US" sz="4000" dirty="0">
                <a:solidFill>
                  <a:srgbClr val="C00000"/>
                </a:solidFill>
              </a:rPr>
              <a:t> </a:t>
            </a:r>
            <a:r>
              <a:rPr lang="en-US" sz="4000" dirty="0" err="1">
                <a:solidFill>
                  <a:srgbClr val="C00000"/>
                </a:solidFill>
              </a:rPr>
              <a:t>động</a:t>
            </a:r>
            <a:r>
              <a:rPr lang="en-US" sz="4000" dirty="0">
                <a:solidFill>
                  <a:srgbClr val="C00000"/>
                </a:solidFill>
              </a:rPr>
              <a:t> </a:t>
            </a:r>
            <a:r>
              <a:rPr lang="en-US" sz="4000" dirty="0" err="1">
                <a:solidFill>
                  <a:srgbClr val="C00000"/>
                </a:solidFill>
              </a:rPr>
              <a:t>sống</a:t>
            </a:r>
            <a:r>
              <a:rPr lang="en-US" sz="4000" dirty="0">
                <a:solidFill>
                  <a:srgbClr val="C00000"/>
                </a:solidFill>
              </a:rPr>
              <a:t> </a:t>
            </a:r>
            <a:r>
              <a:rPr lang="en-US" sz="4000" dirty="0" err="1">
                <a:solidFill>
                  <a:srgbClr val="C00000"/>
                </a:solidFill>
              </a:rPr>
              <a:t>của</a:t>
            </a:r>
            <a:r>
              <a:rPr lang="en-US" sz="4000" dirty="0">
                <a:solidFill>
                  <a:srgbClr val="C00000"/>
                </a:solidFill>
              </a:rPr>
              <a:t> </a:t>
            </a:r>
            <a:r>
              <a:rPr lang="en-US" sz="4000" dirty="0" err="1">
                <a:solidFill>
                  <a:srgbClr val="C00000"/>
                </a:solidFill>
              </a:rPr>
              <a:t>tế</a:t>
            </a:r>
            <a:r>
              <a:rPr lang="en-US" sz="4000" dirty="0">
                <a:solidFill>
                  <a:srgbClr val="C00000"/>
                </a:solidFill>
              </a:rPr>
              <a:t> </a:t>
            </a:r>
            <a:r>
              <a:rPr lang="en-US" sz="4000" dirty="0" err="1">
                <a:solidFill>
                  <a:srgbClr val="C00000"/>
                </a:solidFill>
              </a:rPr>
              <a:t>bào</a:t>
            </a:r>
            <a:r>
              <a:rPr lang="en-US" sz="4000" dirty="0">
                <a:solidFill>
                  <a:srgbClr val="C00000"/>
                </a:solidFill>
              </a:rPr>
              <a:t> </a:t>
            </a:r>
            <a:r>
              <a:rPr lang="en-US" sz="4000" dirty="0" err="1">
                <a:solidFill>
                  <a:srgbClr val="C00000"/>
                </a:solidFill>
              </a:rPr>
              <a:t>vì</a:t>
            </a:r>
            <a:r>
              <a:rPr lang="en-US" sz="4000" dirty="0">
                <a:solidFill>
                  <a:srgbClr val="C00000"/>
                </a:solidFill>
              </a:rPr>
              <a:t> </a:t>
            </a:r>
            <a:r>
              <a:rPr lang="en-US" sz="4000" dirty="0" err="1">
                <a:solidFill>
                  <a:srgbClr val="C00000"/>
                </a:solidFill>
              </a:rPr>
              <a:t>nước</a:t>
            </a:r>
            <a:r>
              <a:rPr lang="en-US" sz="4000" dirty="0">
                <a:solidFill>
                  <a:srgbClr val="C00000"/>
                </a:solidFill>
              </a:rPr>
              <a:t> </a:t>
            </a:r>
            <a:r>
              <a:rPr lang="en-US" sz="4000" dirty="0" err="1">
                <a:solidFill>
                  <a:srgbClr val="C00000"/>
                </a:solidFill>
              </a:rPr>
              <a:t>là</a:t>
            </a:r>
            <a:r>
              <a:rPr lang="en-US" sz="4000" dirty="0">
                <a:solidFill>
                  <a:srgbClr val="C00000"/>
                </a:solidFill>
              </a:rPr>
              <a:t> "dung </a:t>
            </a:r>
            <a:r>
              <a:rPr lang="en-US" sz="4000" dirty="0" err="1">
                <a:solidFill>
                  <a:srgbClr val="C00000"/>
                </a:solidFill>
              </a:rPr>
              <a:t>môi</a:t>
            </a:r>
            <a:r>
              <a:rPr lang="en-US" sz="4000" dirty="0">
                <a:solidFill>
                  <a:srgbClr val="C00000"/>
                </a:solidFill>
              </a:rPr>
              <a:t> </a:t>
            </a:r>
            <a:r>
              <a:rPr lang="en-US" sz="4000" dirty="0" err="1">
                <a:solidFill>
                  <a:srgbClr val="C00000"/>
                </a:solidFill>
              </a:rPr>
              <a:t>của</a:t>
            </a:r>
            <a:r>
              <a:rPr lang="en-US" sz="4000" dirty="0">
                <a:solidFill>
                  <a:srgbClr val="C00000"/>
                </a:solidFill>
              </a:rPr>
              <a:t> </a:t>
            </a:r>
            <a:r>
              <a:rPr lang="en-US" sz="4000" dirty="0" err="1">
                <a:solidFill>
                  <a:srgbClr val="C00000"/>
                </a:solidFill>
              </a:rPr>
              <a:t>sự</a:t>
            </a:r>
            <a:r>
              <a:rPr lang="en-US" sz="4000" dirty="0">
                <a:solidFill>
                  <a:srgbClr val="C00000"/>
                </a:solidFill>
              </a:rPr>
              <a:t> </a:t>
            </a:r>
            <a:r>
              <a:rPr lang="en-US" sz="4000" dirty="0" err="1">
                <a:solidFill>
                  <a:srgbClr val="C00000"/>
                </a:solidFill>
              </a:rPr>
              <a:t>sống</a:t>
            </a:r>
            <a:r>
              <a:rPr lang="en-US" sz="4000" dirty="0">
                <a:solidFill>
                  <a:srgbClr val="C00000"/>
                </a:solidFill>
              </a:rPr>
              <a:t>", </a:t>
            </a:r>
            <a:r>
              <a:rPr lang="en-US" sz="4000" dirty="0" err="1">
                <a:solidFill>
                  <a:srgbClr val="C00000"/>
                </a:solidFill>
              </a:rPr>
              <a:t>có</a:t>
            </a:r>
            <a:r>
              <a:rPr lang="en-US" sz="4000" dirty="0">
                <a:solidFill>
                  <a:srgbClr val="C00000"/>
                </a:solidFill>
              </a:rPr>
              <a:t> </a:t>
            </a:r>
            <a:r>
              <a:rPr lang="en-US" sz="4000" dirty="0" err="1">
                <a:solidFill>
                  <a:srgbClr val="C00000"/>
                </a:solidFill>
              </a:rPr>
              <a:t>thể</a:t>
            </a:r>
            <a:r>
              <a:rPr lang="en-US" sz="4000" dirty="0">
                <a:solidFill>
                  <a:srgbClr val="C00000"/>
                </a:solidFill>
              </a:rPr>
              <a:t> </a:t>
            </a:r>
            <a:r>
              <a:rPr lang="en-US" sz="4000" dirty="0" err="1">
                <a:solidFill>
                  <a:srgbClr val="C00000"/>
                </a:solidFill>
              </a:rPr>
              <a:t>hòa</a:t>
            </a:r>
            <a:r>
              <a:rPr lang="en-US" sz="4000" dirty="0">
                <a:solidFill>
                  <a:srgbClr val="C00000"/>
                </a:solidFill>
              </a:rPr>
              <a:t> tan </a:t>
            </a:r>
            <a:r>
              <a:rPr lang="en-US" sz="4000" dirty="0" err="1">
                <a:solidFill>
                  <a:srgbClr val="C00000"/>
                </a:solidFill>
              </a:rPr>
              <a:t>nhiều</a:t>
            </a:r>
            <a:r>
              <a:rPr lang="en-US" sz="4000" dirty="0">
                <a:solidFill>
                  <a:srgbClr val="C00000"/>
                </a:solidFill>
              </a:rPr>
              <a:t> </a:t>
            </a:r>
            <a:r>
              <a:rPr lang="en-US" sz="4000" dirty="0" err="1">
                <a:solidFill>
                  <a:srgbClr val="C00000"/>
                </a:solidFill>
              </a:rPr>
              <a:t>hợp</a:t>
            </a:r>
            <a:r>
              <a:rPr lang="en-US" sz="4000" dirty="0">
                <a:solidFill>
                  <a:srgbClr val="C00000"/>
                </a:solidFill>
              </a:rPr>
              <a:t> </a:t>
            </a:r>
            <a:r>
              <a:rPr lang="en-US" sz="4000" dirty="0" err="1">
                <a:solidFill>
                  <a:srgbClr val="C00000"/>
                </a:solidFill>
              </a:rPr>
              <a:t>chất</a:t>
            </a:r>
            <a:r>
              <a:rPr lang="en-US" sz="4000" dirty="0">
                <a:solidFill>
                  <a:srgbClr val="C00000"/>
                </a:solidFill>
              </a:rPr>
              <a:t> </a:t>
            </a:r>
            <a:r>
              <a:rPr lang="en-US" sz="4000" dirty="0" err="1">
                <a:solidFill>
                  <a:srgbClr val="C00000"/>
                </a:solidFill>
              </a:rPr>
              <a:t>và</a:t>
            </a:r>
            <a:r>
              <a:rPr lang="en-US" sz="4000" dirty="0">
                <a:solidFill>
                  <a:srgbClr val="C00000"/>
                </a:solidFill>
              </a:rPr>
              <a:t> </a:t>
            </a:r>
            <a:r>
              <a:rPr lang="en-US" sz="4000" dirty="0" err="1">
                <a:solidFill>
                  <a:srgbClr val="C00000"/>
                </a:solidFill>
              </a:rPr>
              <a:t>tham</a:t>
            </a:r>
            <a:r>
              <a:rPr lang="en-US" sz="4000" dirty="0">
                <a:solidFill>
                  <a:srgbClr val="C00000"/>
                </a:solidFill>
              </a:rPr>
              <a:t> </a:t>
            </a:r>
            <a:r>
              <a:rPr lang="en-US" sz="4000" dirty="0" err="1">
                <a:solidFill>
                  <a:srgbClr val="C00000"/>
                </a:solidFill>
              </a:rPr>
              <a:t>gia</a:t>
            </a:r>
            <a:r>
              <a:rPr lang="en-US" sz="4000" dirty="0">
                <a:solidFill>
                  <a:srgbClr val="C00000"/>
                </a:solidFill>
              </a:rPr>
              <a:t> </a:t>
            </a:r>
            <a:r>
              <a:rPr lang="en-US" sz="4000" dirty="0" err="1">
                <a:solidFill>
                  <a:srgbClr val="C00000"/>
                </a:solidFill>
              </a:rPr>
              <a:t>trực</a:t>
            </a:r>
            <a:r>
              <a:rPr lang="en-US" sz="4000" dirty="0">
                <a:solidFill>
                  <a:srgbClr val="C00000"/>
                </a:solidFill>
              </a:rPr>
              <a:t> </a:t>
            </a:r>
            <a:r>
              <a:rPr lang="en-US" sz="4000" dirty="0" err="1">
                <a:solidFill>
                  <a:srgbClr val="C00000"/>
                </a:solidFill>
              </a:rPr>
              <a:t>tiếp</a:t>
            </a:r>
            <a:r>
              <a:rPr lang="en-US" sz="4000" dirty="0">
                <a:solidFill>
                  <a:srgbClr val="C00000"/>
                </a:solidFill>
              </a:rPr>
              <a:t> </a:t>
            </a:r>
            <a:r>
              <a:rPr lang="en-US" sz="4000" dirty="0" err="1">
                <a:solidFill>
                  <a:srgbClr val="C00000"/>
                </a:solidFill>
              </a:rPr>
              <a:t>vào</a:t>
            </a:r>
            <a:r>
              <a:rPr lang="en-US" sz="4000" dirty="0">
                <a:solidFill>
                  <a:srgbClr val="C00000"/>
                </a:solidFill>
              </a:rPr>
              <a:t> </a:t>
            </a:r>
            <a:r>
              <a:rPr lang="en-US" sz="4000" dirty="0" err="1">
                <a:solidFill>
                  <a:srgbClr val="C00000"/>
                </a:solidFill>
              </a:rPr>
              <a:t>nhiều</a:t>
            </a:r>
            <a:r>
              <a:rPr lang="en-US" sz="4000" dirty="0">
                <a:solidFill>
                  <a:srgbClr val="C00000"/>
                </a:solidFill>
              </a:rPr>
              <a:t> </a:t>
            </a:r>
            <a:r>
              <a:rPr lang="en-US" sz="4000" dirty="0" err="1">
                <a:solidFill>
                  <a:srgbClr val="C00000"/>
                </a:solidFill>
              </a:rPr>
              <a:t>phản</a:t>
            </a:r>
            <a:r>
              <a:rPr lang="en-US" sz="4000" dirty="0">
                <a:solidFill>
                  <a:srgbClr val="C00000"/>
                </a:solidFill>
              </a:rPr>
              <a:t> </a:t>
            </a:r>
            <a:r>
              <a:rPr lang="en-US" sz="4000" dirty="0" err="1">
                <a:solidFill>
                  <a:srgbClr val="C00000"/>
                </a:solidFill>
              </a:rPr>
              <a:t>ứng</a:t>
            </a:r>
            <a:r>
              <a:rPr lang="en-US" sz="4000" dirty="0">
                <a:solidFill>
                  <a:srgbClr val="C00000"/>
                </a:solidFill>
              </a:rPr>
              <a:t> </a:t>
            </a:r>
            <a:r>
              <a:rPr lang="en-US" sz="4000" dirty="0" err="1">
                <a:solidFill>
                  <a:srgbClr val="C00000"/>
                </a:solidFill>
              </a:rPr>
              <a:t>trong</a:t>
            </a:r>
            <a:r>
              <a:rPr lang="en-US" sz="4000" dirty="0">
                <a:solidFill>
                  <a:srgbClr val="C00000"/>
                </a:solidFill>
              </a:rPr>
              <a:t> </a:t>
            </a:r>
            <a:r>
              <a:rPr lang="en-US" sz="4000" dirty="0" err="1">
                <a:solidFill>
                  <a:srgbClr val="C00000"/>
                </a:solidFill>
              </a:rPr>
              <a:t>tế</a:t>
            </a:r>
            <a:r>
              <a:rPr lang="en-US" sz="4000" dirty="0">
                <a:solidFill>
                  <a:srgbClr val="C00000"/>
                </a:solidFill>
              </a:rPr>
              <a:t> </a:t>
            </a:r>
            <a:r>
              <a:rPr lang="en-US" sz="4000" dirty="0" err="1">
                <a:solidFill>
                  <a:srgbClr val="C00000"/>
                </a:solidFill>
              </a:rPr>
              <a:t>bào</a:t>
            </a:r>
            <a:r>
              <a:rPr lang="en-US" sz="4000" dirty="0">
                <a:solidFill>
                  <a:srgbClr val="C00000"/>
                </a:solidFill>
              </a:rPr>
              <a:t>.</a:t>
            </a:r>
            <a:endParaRPr lang="vi-VN" sz="4000" dirty="0">
              <a:solidFill>
                <a:srgbClr val="C00000"/>
              </a:solidFill>
            </a:endParaRPr>
          </a:p>
          <a:p>
            <a:pPr marL="0" indent="0">
              <a:buNone/>
            </a:pPr>
            <a:endParaRPr lang="vi-VN" dirty="0"/>
          </a:p>
        </p:txBody>
      </p:sp>
    </p:spTree>
    <p:extLst>
      <p:ext uri="{BB962C8B-B14F-4D97-AF65-F5344CB8AC3E}">
        <p14:creationId xmlns:p14="http://schemas.microsoft.com/office/powerpoint/2010/main" val="114227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8E1419-2FDF-4223-B9FA-E5E399A87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9FD55DCA-67DA-4116-BD1C-6635FEB193D7}"/>
              </a:ext>
            </a:extLst>
          </p:cNvPr>
          <p:cNvSpPr>
            <a:spLocks noGrp="1"/>
          </p:cNvSpPr>
          <p:nvPr>
            <p:ph type="title"/>
          </p:nvPr>
        </p:nvSpPr>
        <p:spPr/>
        <p:txBody>
          <a:bodyPr>
            <a:noAutofit/>
          </a:bodyPr>
          <a:lstStyle/>
          <a:p>
            <a:r>
              <a:rPr lang="en-US" sz="3600" b="1" dirty="0">
                <a:solidFill>
                  <a:srgbClr val="C00000"/>
                </a:solidFill>
              </a:rPr>
              <a:t>C ÂU 2. </a:t>
            </a:r>
            <a:r>
              <a:rPr lang="en-US" sz="3600" b="1" dirty="0" err="1">
                <a:solidFill>
                  <a:srgbClr val="7030A0"/>
                </a:solidFill>
              </a:rPr>
              <a:t>Hãy</a:t>
            </a:r>
            <a:r>
              <a:rPr lang="en-US" sz="3600" b="1" dirty="0">
                <a:solidFill>
                  <a:srgbClr val="7030A0"/>
                </a:solidFill>
              </a:rPr>
              <a:t> </a:t>
            </a:r>
            <a:r>
              <a:rPr lang="en-US" sz="3600" b="1" dirty="0" err="1">
                <a:solidFill>
                  <a:srgbClr val="7030A0"/>
                </a:solidFill>
              </a:rPr>
              <a:t>lấy</a:t>
            </a:r>
            <a:r>
              <a:rPr lang="en-US" sz="3600" b="1" dirty="0">
                <a:solidFill>
                  <a:srgbClr val="7030A0"/>
                </a:solidFill>
              </a:rPr>
              <a:t> </a:t>
            </a:r>
            <a:r>
              <a:rPr lang="en-US" sz="3600" b="1" dirty="0" err="1">
                <a:solidFill>
                  <a:srgbClr val="7030A0"/>
                </a:solidFill>
              </a:rPr>
              <a:t>ví</a:t>
            </a:r>
            <a:r>
              <a:rPr lang="en-US" sz="3600" b="1" dirty="0">
                <a:solidFill>
                  <a:srgbClr val="7030A0"/>
                </a:solidFill>
              </a:rPr>
              <a:t> </a:t>
            </a:r>
            <a:r>
              <a:rPr lang="en-US" sz="3600" b="1" dirty="0" err="1">
                <a:solidFill>
                  <a:srgbClr val="7030A0"/>
                </a:solidFill>
              </a:rPr>
              <a:t>dụ</a:t>
            </a:r>
            <a:r>
              <a:rPr lang="en-US" sz="3600" b="1" dirty="0">
                <a:solidFill>
                  <a:srgbClr val="7030A0"/>
                </a:solidFill>
              </a:rPr>
              <a:t> </a:t>
            </a:r>
            <a:r>
              <a:rPr lang="en-US" sz="3600" b="1" dirty="0" err="1">
                <a:solidFill>
                  <a:srgbClr val="7030A0"/>
                </a:solidFill>
              </a:rPr>
              <a:t>một</a:t>
            </a:r>
            <a:r>
              <a:rPr lang="en-US" sz="3600" b="1" dirty="0">
                <a:solidFill>
                  <a:srgbClr val="7030A0"/>
                </a:solidFill>
              </a:rPr>
              <a:t> </a:t>
            </a:r>
            <a:r>
              <a:rPr lang="en-US" sz="3600" b="1" dirty="0" err="1">
                <a:solidFill>
                  <a:srgbClr val="7030A0"/>
                </a:solidFill>
              </a:rPr>
              <a:t>phân</a:t>
            </a:r>
            <a:r>
              <a:rPr lang="en-US" sz="3600" b="1" dirty="0">
                <a:solidFill>
                  <a:srgbClr val="7030A0"/>
                </a:solidFill>
              </a:rPr>
              <a:t> </a:t>
            </a:r>
            <a:r>
              <a:rPr lang="en-US" sz="3600" b="1" dirty="0" err="1">
                <a:solidFill>
                  <a:srgbClr val="7030A0"/>
                </a:solidFill>
              </a:rPr>
              <a:t>tử</a:t>
            </a:r>
            <a:r>
              <a:rPr lang="en-US" sz="3600" b="1" dirty="0">
                <a:solidFill>
                  <a:srgbClr val="7030A0"/>
                </a:solidFill>
              </a:rPr>
              <a:t> </a:t>
            </a:r>
            <a:r>
              <a:rPr lang="en-US" sz="3600" b="1" dirty="0" err="1">
                <a:solidFill>
                  <a:srgbClr val="7030A0"/>
                </a:solidFill>
              </a:rPr>
              <a:t>sinh</a:t>
            </a:r>
            <a:r>
              <a:rPr lang="en-US" sz="3600" b="1" dirty="0">
                <a:solidFill>
                  <a:srgbClr val="7030A0"/>
                </a:solidFill>
              </a:rPr>
              <a:t> </a:t>
            </a:r>
            <a:r>
              <a:rPr lang="en-US" sz="3600" b="1" dirty="0" err="1">
                <a:solidFill>
                  <a:srgbClr val="7030A0"/>
                </a:solidFill>
              </a:rPr>
              <a:t>học</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nêu</a:t>
            </a:r>
            <a:r>
              <a:rPr lang="en-US" sz="3600" b="1" dirty="0">
                <a:solidFill>
                  <a:srgbClr val="7030A0"/>
                </a:solidFill>
              </a:rPr>
              <a:t> </a:t>
            </a:r>
            <a:r>
              <a:rPr lang="en-US" sz="3600" b="1" dirty="0" err="1">
                <a:solidFill>
                  <a:srgbClr val="7030A0"/>
                </a:solidFill>
              </a:rPr>
              <a:t>cấu</a:t>
            </a:r>
            <a:r>
              <a:rPr lang="en-US" sz="3600" b="1" dirty="0">
                <a:solidFill>
                  <a:srgbClr val="7030A0"/>
                </a:solidFill>
              </a:rPr>
              <a:t> </a:t>
            </a:r>
            <a:r>
              <a:rPr lang="en-US" sz="3600" b="1" dirty="0" err="1">
                <a:solidFill>
                  <a:srgbClr val="7030A0"/>
                </a:solidFill>
              </a:rPr>
              <a:t>trúc</a:t>
            </a:r>
            <a:r>
              <a:rPr lang="en-US" sz="3600" b="1" dirty="0">
                <a:solidFill>
                  <a:srgbClr val="7030A0"/>
                </a:solidFill>
              </a:rPr>
              <a:t> </a:t>
            </a:r>
            <a:r>
              <a:rPr lang="en-US" sz="3600" b="1" dirty="0" err="1">
                <a:solidFill>
                  <a:srgbClr val="7030A0"/>
                </a:solidFill>
              </a:rPr>
              <a:t>phù</a:t>
            </a:r>
            <a:r>
              <a:rPr lang="en-US" sz="3600" b="1" dirty="0">
                <a:solidFill>
                  <a:srgbClr val="7030A0"/>
                </a:solidFill>
              </a:rPr>
              <a:t> </a:t>
            </a:r>
            <a:r>
              <a:rPr lang="en-US" sz="3600" b="1" dirty="0" err="1">
                <a:solidFill>
                  <a:srgbClr val="7030A0"/>
                </a:solidFill>
              </a:rPr>
              <a:t>hợp</a:t>
            </a:r>
            <a:r>
              <a:rPr lang="en-US" sz="3600" b="1" dirty="0">
                <a:solidFill>
                  <a:srgbClr val="7030A0"/>
                </a:solidFill>
              </a:rPr>
              <a:t> </a:t>
            </a:r>
            <a:r>
              <a:rPr lang="en-US" sz="3600" b="1" dirty="0" err="1">
                <a:solidFill>
                  <a:srgbClr val="7030A0"/>
                </a:solidFill>
              </a:rPr>
              <a:t>với</a:t>
            </a:r>
            <a:r>
              <a:rPr lang="en-US" sz="3600" b="1" dirty="0">
                <a:solidFill>
                  <a:srgbClr val="7030A0"/>
                </a:solidFill>
              </a:rPr>
              <a:t> </a:t>
            </a:r>
            <a:r>
              <a:rPr lang="en-US" sz="3600" b="1" dirty="0" err="1">
                <a:solidFill>
                  <a:srgbClr val="7030A0"/>
                </a:solidFill>
              </a:rPr>
              <a:t>chức</a:t>
            </a:r>
            <a:r>
              <a:rPr lang="en-US" sz="3600" b="1" dirty="0">
                <a:solidFill>
                  <a:srgbClr val="7030A0"/>
                </a:solidFill>
              </a:rPr>
              <a:t> </a:t>
            </a:r>
            <a:r>
              <a:rPr lang="en-US" sz="3600" b="1" dirty="0" err="1">
                <a:solidFill>
                  <a:srgbClr val="7030A0"/>
                </a:solidFill>
              </a:rPr>
              <a:t>năng</a:t>
            </a:r>
            <a:r>
              <a:rPr lang="en-US" sz="3600" b="1" dirty="0">
                <a:solidFill>
                  <a:srgbClr val="7030A0"/>
                </a:solidFill>
              </a:rPr>
              <a:t> </a:t>
            </a:r>
            <a:r>
              <a:rPr lang="en-US" sz="3600" b="1" dirty="0" err="1">
                <a:solidFill>
                  <a:srgbClr val="7030A0"/>
                </a:solidFill>
              </a:rPr>
              <a:t>của</a:t>
            </a:r>
            <a:r>
              <a:rPr lang="en-US" sz="3600" b="1" dirty="0">
                <a:solidFill>
                  <a:srgbClr val="7030A0"/>
                </a:solidFill>
              </a:rPr>
              <a:t> </a:t>
            </a:r>
            <a:r>
              <a:rPr lang="en-US" sz="3600" b="1" dirty="0" err="1">
                <a:solidFill>
                  <a:srgbClr val="7030A0"/>
                </a:solidFill>
              </a:rPr>
              <a:t>nó</a:t>
            </a:r>
            <a:r>
              <a:rPr lang="en-US" sz="3600" b="1" dirty="0">
                <a:solidFill>
                  <a:srgbClr val="7030A0"/>
                </a:solidFill>
              </a:rPr>
              <a:t>?</a:t>
            </a:r>
            <a:br>
              <a:rPr lang="vi-VN" sz="3600" b="1" dirty="0">
                <a:solidFill>
                  <a:srgbClr val="C00000"/>
                </a:solidFill>
              </a:rPr>
            </a:br>
            <a:endParaRPr lang="vi-VN" sz="3600" b="1" dirty="0">
              <a:solidFill>
                <a:srgbClr val="C00000"/>
              </a:solidFill>
            </a:endParaRPr>
          </a:p>
        </p:txBody>
      </p:sp>
      <p:sp>
        <p:nvSpPr>
          <p:cNvPr id="3" name="Content Placeholder 2">
            <a:extLst>
              <a:ext uri="{FF2B5EF4-FFF2-40B4-BE49-F238E27FC236}">
                <a16:creationId xmlns:a16="http://schemas.microsoft.com/office/drawing/2014/main" id="{2507CC8D-83CE-4C43-8C7E-C6B03EF0B9F4}"/>
              </a:ext>
            </a:extLst>
          </p:cNvPr>
          <p:cNvSpPr>
            <a:spLocks noGrp="1"/>
          </p:cNvSpPr>
          <p:nvPr>
            <p:ph idx="1"/>
          </p:nvPr>
        </p:nvSpPr>
        <p:spPr/>
        <p:txBody>
          <a:bodyPr>
            <a:normAutofit/>
          </a:bodyPr>
          <a:lstStyle/>
          <a:p>
            <a:pPr marL="0" indent="0">
              <a:buNone/>
            </a:pPr>
            <a:r>
              <a:rPr lang="vi-VN" b="1" dirty="0">
                <a:solidFill>
                  <a:srgbClr val="C00000"/>
                </a:solidFill>
              </a:rPr>
              <a:t>Protein</a:t>
            </a:r>
            <a:endParaRPr lang="en-US" b="1" dirty="0">
              <a:solidFill>
                <a:srgbClr val="C00000"/>
              </a:solidFill>
            </a:endParaRPr>
          </a:p>
          <a:p>
            <a:pPr marL="0" indent="0">
              <a:buNone/>
            </a:pPr>
            <a:r>
              <a:rPr lang="vi-VN" dirty="0">
                <a:solidFill>
                  <a:srgbClr val="C00000"/>
                </a:solidFill>
              </a:rPr>
              <a:t>+ </a:t>
            </a:r>
            <a:r>
              <a:rPr lang="en-US" dirty="0">
                <a:solidFill>
                  <a:srgbClr val="C00000"/>
                </a:solidFill>
              </a:rPr>
              <a:t>B</a:t>
            </a:r>
            <a:r>
              <a:rPr lang="vi-VN" dirty="0">
                <a:solidFill>
                  <a:srgbClr val="C00000"/>
                </a:solidFill>
              </a:rPr>
              <a:t>ậc 1</a:t>
            </a:r>
            <a:r>
              <a:rPr lang="en-US" dirty="0">
                <a:solidFill>
                  <a:srgbClr val="C00000"/>
                </a:solidFill>
              </a:rPr>
              <a:t>: </a:t>
            </a:r>
            <a:r>
              <a:rPr lang="vi-VN" dirty="0">
                <a:solidFill>
                  <a:srgbClr val="C00000"/>
                </a:solidFill>
              </a:rPr>
              <a:t>là trình tự sắp xếp các amino acid trong chuỗi polypeptide và được ổn định bằng liên kết peptide. Cấu trúc bậc 1 đặc trưng cho từng loại protein và là một cơ sở để xác định quan hệ họ hàng của các sinh vật.</a:t>
            </a:r>
            <a:endParaRPr lang="en-US" dirty="0">
              <a:solidFill>
                <a:srgbClr val="C00000"/>
              </a:solidFill>
            </a:endParaRPr>
          </a:p>
          <a:p>
            <a:pPr marL="0" indent="0">
              <a:buNone/>
            </a:pPr>
            <a:r>
              <a:rPr lang="en-US" dirty="0">
                <a:solidFill>
                  <a:srgbClr val="C00000"/>
                </a:solidFill>
              </a:rPr>
              <a:t>+ B</a:t>
            </a:r>
            <a:r>
              <a:rPr lang="vi-VN" dirty="0">
                <a:solidFill>
                  <a:srgbClr val="C00000"/>
                </a:solidFill>
              </a:rPr>
              <a:t>ậc 2 </a:t>
            </a:r>
            <a:r>
              <a:rPr lang="en-US" dirty="0">
                <a:solidFill>
                  <a:srgbClr val="C00000"/>
                </a:solidFill>
              </a:rPr>
              <a:t>= </a:t>
            </a:r>
            <a:r>
              <a:rPr lang="en-US" dirty="0" err="1">
                <a:solidFill>
                  <a:srgbClr val="C00000"/>
                </a:solidFill>
              </a:rPr>
              <a:t>bậc</a:t>
            </a:r>
            <a:r>
              <a:rPr lang="en-US" dirty="0">
                <a:solidFill>
                  <a:srgbClr val="C00000"/>
                </a:solidFill>
              </a:rPr>
              <a:t> 1 </a:t>
            </a:r>
            <a:r>
              <a:rPr lang="vi-VN" dirty="0">
                <a:solidFill>
                  <a:srgbClr val="C00000"/>
                </a:solidFill>
              </a:rPr>
              <a:t>xoắn </a:t>
            </a:r>
            <a:r>
              <a:rPr lang="en-US" dirty="0" err="1">
                <a:solidFill>
                  <a:srgbClr val="C00000"/>
                </a:solidFill>
              </a:rPr>
              <a:t>anpha</a:t>
            </a:r>
            <a:r>
              <a:rPr lang="en-US" dirty="0">
                <a:solidFill>
                  <a:srgbClr val="C00000"/>
                </a:solidFill>
              </a:rPr>
              <a:t> </a:t>
            </a:r>
            <a:r>
              <a:rPr lang="en-US" dirty="0" err="1">
                <a:solidFill>
                  <a:srgbClr val="C00000"/>
                </a:solidFill>
              </a:rPr>
              <a:t>hoặc</a:t>
            </a:r>
            <a:r>
              <a:rPr lang="en-US" dirty="0">
                <a:solidFill>
                  <a:srgbClr val="C00000"/>
                </a:solidFill>
              </a:rPr>
              <a:t> </a:t>
            </a:r>
            <a:r>
              <a:rPr lang="en-US" dirty="0" err="1">
                <a:solidFill>
                  <a:srgbClr val="C00000"/>
                </a:solidFill>
              </a:rPr>
              <a:t>gấp</a:t>
            </a:r>
            <a:r>
              <a:rPr lang="en-US" dirty="0">
                <a:solidFill>
                  <a:srgbClr val="C00000"/>
                </a:solidFill>
              </a:rPr>
              <a:t> </a:t>
            </a:r>
            <a:r>
              <a:rPr lang="en-US" dirty="0" err="1">
                <a:solidFill>
                  <a:srgbClr val="C00000"/>
                </a:solidFill>
              </a:rPr>
              <a:t>bêta</a:t>
            </a:r>
            <a:r>
              <a:rPr lang="en-US" dirty="0">
                <a:solidFill>
                  <a:srgbClr val="C00000"/>
                </a:solidFill>
              </a:rPr>
              <a:t>. </a:t>
            </a:r>
          </a:p>
          <a:p>
            <a:pPr marL="0" indent="0">
              <a:buNone/>
            </a:pPr>
            <a:r>
              <a:rPr lang="vi-VN" dirty="0">
                <a:solidFill>
                  <a:srgbClr val="C00000"/>
                </a:solidFill>
              </a:rPr>
              <a:t>+ </a:t>
            </a:r>
            <a:r>
              <a:rPr lang="en-US" dirty="0">
                <a:solidFill>
                  <a:srgbClr val="C00000"/>
                </a:solidFill>
              </a:rPr>
              <a:t>B</a:t>
            </a:r>
            <a:r>
              <a:rPr lang="vi-VN" dirty="0">
                <a:solidFill>
                  <a:srgbClr val="C00000"/>
                </a:solidFill>
              </a:rPr>
              <a:t>ậc 3 </a:t>
            </a:r>
            <a:r>
              <a:rPr lang="en-US" dirty="0">
                <a:solidFill>
                  <a:srgbClr val="C00000"/>
                </a:solidFill>
              </a:rPr>
              <a:t>= B</a:t>
            </a:r>
            <a:r>
              <a:rPr lang="vi-VN" dirty="0">
                <a:solidFill>
                  <a:srgbClr val="C00000"/>
                </a:solidFill>
              </a:rPr>
              <a:t>ậc 2 </a:t>
            </a:r>
            <a:r>
              <a:rPr lang="en-US" dirty="0" err="1">
                <a:solidFill>
                  <a:srgbClr val="C00000"/>
                </a:solidFill>
              </a:rPr>
              <a:t>tiếp</a:t>
            </a:r>
            <a:r>
              <a:rPr lang="en-US" dirty="0">
                <a:solidFill>
                  <a:srgbClr val="C00000"/>
                </a:solidFill>
              </a:rPr>
              <a:t> </a:t>
            </a:r>
            <a:r>
              <a:rPr lang="en-US" dirty="0" err="1">
                <a:solidFill>
                  <a:srgbClr val="C00000"/>
                </a:solidFill>
              </a:rPr>
              <a:t>tục</a:t>
            </a:r>
            <a:r>
              <a:rPr lang="en-US" dirty="0">
                <a:solidFill>
                  <a:srgbClr val="C00000"/>
                </a:solidFill>
              </a:rPr>
              <a:t> </a:t>
            </a:r>
            <a:r>
              <a:rPr lang="en-US" dirty="0" err="1">
                <a:solidFill>
                  <a:srgbClr val="C00000"/>
                </a:solidFill>
              </a:rPr>
              <a:t>xoắn</a:t>
            </a:r>
            <a:r>
              <a:rPr lang="en-US" dirty="0">
                <a:solidFill>
                  <a:srgbClr val="C00000"/>
                </a:solidFill>
              </a:rPr>
              <a:t> </a:t>
            </a:r>
            <a:r>
              <a:rPr lang="en-US" dirty="0" err="1">
                <a:solidFill>
                  <a:srgbClr val="C00000"/>
                </a:solidFill>
              </a:rPr>
              <a:t>lại</a:t>
            </a:r>
            <a:r>
              <a:rPr lang="en-US" dirty="0">
                <a:solidFill>
                  <a:srgbClr val="C00000"/>
                </a:solidFill>
              </a:rPr>
              <a:t> </a:t>
            </a:r>
            <a:r>
              <a:rPr lang="en-US" dirty="0" err="1">
                <a:solidFill>
                  <a:srgbClr val="C00000"/>
                </a:solidFill>
              </a:rPr>
              <a:t>tạo</a:t>
            </a:r>
            <a:r>
              <a:rPr lang="en-US" dirty="0">
                <a:solidFill>
                  <a:srgbClr val="C00000"/>
                </a:solidFill>
              </a:rPr>
              <a:t> </a:t>
            </a:r>
            <a:r>
              <a:rPr lang="en-US" dirty="0" err="1">
                <a:solidFill>
                  <a:srgbClr val="C00000"/>
                </a:solidFill>
              </a:rPr>
              <a:t>khối</a:t>
            </a:r>
            <a:r>
              <a:rPr lang="en-US" dirty="0">
                <a:solidFill>
                  <a:srgbClr val="C00000"/>
                </a:solidFill>
              </a:rPr>
              <a:t> </a:t>
            </a:r>
            <a:r>
              <a:rPr lang="en-US" dirty="0" err="1">
                <a:solidFill>
                  <a:srgbClr val="C00000"/>
                </a:solidFill>
              </a:rPr>
              <a:t>ba</a:t>
            </a:r>
            <a:r>
              <a:rPr lang="en-US" dirty="0">
                <a:solidFill>
                  <a:srgbClr val="C00000"/>
                </a:solidFill>
              </a:rPr>
              <a:t> </a:t>
            </a:r>
            <a:r>
              <a:rPr lang="en-US" dirty="0" err="1">
                <a:solidFill>
                  <a:srgbClr val="C00000"/>
                </a:solidFill>
              </a:rPr>
              <a:t>chiều</a:t>
            </a:r>
            <a:r>
              <a:rPr lang="en-US" dirty="0">
                <a:solidFill>
                  <a:srgbClr val="C00000"/>
                </a:solidFill>
              </a:rPr>
              <a:t>.</a:t>
            </a:r>
            <a:endParaRPr lang="vi-VN" dirty="0">
              <a:solidFill>
                <a:srgbClr val="C00000"/>
              </a:solidFill>
            </a:endParaRPr>
          </a:p>
          <a:p>
            <a:pPr marL="0" indent="0">
              <a:buNone/>
            </a:pPr>
            <a:r>
              <a:rPr lang="vi-VN" dirty="0">
                <a:solidFill>
                  <a:srgbClr val="C00000"/>
                </a:solidFill>
              </a:rPr>
              <a:t>+ </a:t>
            </a:r>
            <a:r>
              <a:rPr lang="en-US" dirty="0">
                <a:solidFill>
                  <a:srgbClr val="C00000"/>
                </a:solidFill>
              </a:rPr>
              <a:t>B</a:t>
            </a:r>
            <a:r>
              <a:rPr lang="vi-VN" dirty="0">
                <a:solidFill>
                  <a:srgbClr val="C00000"/>
                </a:solidFill>
              </a:rPr>
              <a:t>ậc </a:t>
            </a:r>
            <a:r>
              <a:rPr lang="en-US" dirty="0">
                <a:solidFill>
                  <a:srgbClr val="C00000"/>
                </a:solidFill>
              </a:rPr>
              <a:t>4 = </a:t>
            </a:r>
            <a:r>
              <a:rPr lang="vi-VN" dirty="0">
                <a:solidFill>
                  <a:srgbClr val="C00000"/>
                </a:solidFill>
              </a:rPr>
              <a:t>hai hay nhiều </a:t>
            </a:r>
            <a:r>
              <a:rPr lang="en-US" dirty="0">
                <a:solidFill>
                  <a:srgbClr val="C00000"/>
                </a:solidFill>
              </a:rPr>
              <a:t>B</a:t>
            </a:r>
            <a:r>
              <a:rPr lang="vi-VN" dirty="0">
                <a:solidFill>
                  <a:srgbClr val="C00000"/>
                </a:solidFill>
              </a:rPr>
              <a:t>ậc </a:t>
            </a:r>
            <a:r>
              <a:rPr lang="en-US" dirty="0">
                <a:solidFill>
                  <a:srgbClr val="C00000"/>
                </a:solidFill>
              </a:rPr>
              <a:t>3 </a:t>
            </a:r>
            <a:r>
              <a:rPr lang="en-US" dirty="0" err="1">
                <a:solidFill>
                  <a:srgbClr val="C00000"/>
                </a:solidFill>
              </a:rPr>
              <a:t>liên</a:t>
            </a:r>
            <a:r>
              <a:rPr lang="en-US" dirty="0">
                <a:solidFill>
                  <a:srgbClr val="C00000"/>
                </a:solidFill>
              </a:rPr>
              <a:t> </a:t>
            </a:r>
            <a:r>
              <a:rPr lang="en-US" dirty="0" err="1">
                <a:solidFill>
                  <a:srgbClr val="C00000"/>
                </a:solidFill>
              </a:rPr>
              <a:t>kết</a:t>
            </a:r>
            <a:r>
              <a:rPr lang="en-US" dirty="0">
                <a:solidFill>
                  <a:srgbClr val="C00000"/>
                </a:solidFill>
              </a:rPr>
              <a:t> </a:t>
            </a:r>
            <a:r>
              <a:rPr lang="en-US" dirty="0" err="1">
                <a:solidFill>
                  <a:srgbClr val="C00000"/>
                </a:solidFill>
              </a:rPr>
              <a:t>với</a:t>
            </a:r>
            <a:r>
              <a:rPr lang="en-US" dirty="0">
                <a:solidFill>
                  <a:srgbClr val="C00000"/>
                </a:solidFill>
              </a:rPr>
              <a:t> </a:t>
            </a:r>
            <a:r>
              <a:rPr lang="en-US" dirty="0" err="1">
                <a:solidFill>
                  <a:srgbClr val="C00000"/>
                </a:solidFill>
              </a:rPr>
              <a:t>nhau</a:t>
            </a:r>
            <a:r>
              <a:rPr lang="en-US" dirty="0">
                <a:solidFill>
                  <a:srgbClr val="C00000"/>
                </a:solidFill>
              </a:rPr>
              <a:t> </a:t>
            </a:r>
            <a:r>
              <a:rPr lang="en-US" dirty="0" err="1">
                <a:solidFill>
                  <a:srgbClr val="C00000"/>
                </a:solidFill>
              </a:rPr>
              <a:t>thực</a:t>
            </a:r>
            <a:r>
              <a:rPr lang="en-US" dirty="0">
                <a:solidFill>
                  <a:srgbClr val="C00000"/>
                </a:solidFill>
              </a:rPr>
              <a:t> </a:t>
            </a:r>
            <a:r>
              <a:rPr lang="en-US" dirty="0" err="1">
                <a:solidFill>
                  <a:srgbClr val="C00000"/>
                </a:solidFill>
              </a:rPr>
              <a:t>hiện</a:t>
            </a:r>
            <a:r>
              <a:rPr lang="en-US" dirty="0">
                <a:solidFill>
                  <a:srgbClr val="C00000"/>
                </a:solidFill>
              </a:rPr>
              <a:t> </a:t>
            </a:r>
            <a:r>
              <a:rPr lang="en-US" dirty="0" err="1">
                <a:solidFill>
                  <a:srgbClr val="C00000"/>
                </a:solidFill>
              </a:rPr>
              <a:t>chức</a:t>
            </a:r>
            <a:r>
              <a:rPr lang="en-US" dirty="0">
                <a:solidFill>
                  <a:srgbClr val="C00000"/>
                </a:solidFill>
              </a:rPr>
              <a:t> </a:t>
            </a:r>
            <a:r>
              <a:rPr lang="en-US" dirty="0" err="1">
                <a:solidFill>
                  <a:srgbClr val="C00000"/>
                </a:solidFill>
              </a:rPr>
              <a:t>năng</a:t>
            </a:r>
            <a:r>
              <a:rPr lang="en-US" dirty="0">
                <a:solidFill>
                  <a:srgbClr val="C00000"/>
                </a:solidFill>
              </a:rPr>
              <a:t>.</a:t>
            </a:r>
            <a:endParaRPr lang="vi-VN" dirty="0">
              <a:solidFill>
                <a:srgbClr val="C00000"/>
              </a:solidFill>
            </a:endParaRPr>
          </a:p>
        </p:txBody>
      </p:sp>
    </p:spTree>
    <p:extLst>
      <p:ext uri="{BB962C8B-B14F-4D97-AF65-F5344CB8AC3E}">
        <p14:creationId xmlns:p14="http://schemas.microsoft.com/office/powerpoint/2010/main" val="331674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C19625-CC44-48DD-8EB8-DDBB8EE25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A2A98CDD-9F4C-4CB6-B330-2C8D5B300F8D}"/>
              </a:ext>
            </a:extLst>
          </p:cNvPr>
          <p:cNvSpPr>
            <a:spLocks noGrp="1"/>
          </p:cNvSpPr>
          <p:nvPr>
            <p:ph type="title"/>
          </p:nvPr>
        </p:nvSpPr>
        <p:spPr>
          <a:xfrm>
            <a:off x="838200" y="278969"/>
            <a:ext cx="10515600" cy="4943960"/>
          </a:xfrm>
        </p:spPr>
        <p:txBody>
          <a:bodyPr>
            <a:normAutofit/>
          </a:bodyPr>
          <a:lstStyle/>
          <a:p>
            <a:r>
              <a:rPr lang="en-US" b="1" dirty="0" err="1">
                <a:solidFill>
                  <a:srgbClr val="C00000"/>
                </a:solidFill>
              </a:rPr>
              <a:t>Câu</a:t>
            </a:r>
            <a:r>
              <a:rPr lang="en-US" b="1" dirty="0">
                <a:solidFill>
                  <a:srgbClr val="C00000"/>
                </a:solidFill>
              </a:rPr>
              <a:t> 3: </a:t>
            </a:r>
            <a:r>
              <a:rPr lang="vi-VN" dirty="0">
                <a:solidFill>
                  <a:srgbClr val="7030A0"/>
                </a:solidFill>
              </a:rPr>
              <a:t>Nếu xem tế bào nhân thực như một nhà máy sản xuất một sản phẩm nào đó thì thành phần cấu trúc nào đó đóng vai trò là cổng ra vào, bộ phận điều khiển, bộ phận trực tiếp làm ra sản phẩm đó, bộ phận đốt nhiên liệu để tạo ra sản phẩm, bộ phận đóng gói sản phẩm? Vì sao?</a:t>
            </a:r>
          </a:p>
        </p:txBody>
      </p:sp>
    </p:spTree>
    <p:extLst>
      <p:ext uri="{BB962C8B-B14F-4D97-AF65-F5344CB8AC3E}">
        <p14:creationId xmlns:p14="http://schemas.microsoft.com/office/powerpoint/2010/main" val="332431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647668-59A8-4EE6-9C3F-16C3FEDCF95A}"/>
              </a:ext>
            </a:extLst>
          </p:cNvPr>
          <p:cNvGraphicFramePr>
            <a:graphicFrameLocks noGrp="1"/>
          </p:cNvGraphicFramePr>
          <p:nvPr>
            <p:ph idx="1"/>
            <p:extLst>
              <p:ext uri="{D42A27DB-BD31-4B8C-83A1-F6EECF244321}">
                <p14:modId xmlns:p14="http://schemas.microsoft.com/office/powerpoint/2010/main" val="3644297636"/>
              </p:ext>
            </p:extLst>
          </p:nvPr>
        </p:nvGraphicFramePr>
        <p:xfrm>
          <a:off x="0" y="1"/>
          <a:ext cx="12192000" cy="6803254"/>
        </p:xfrm>
        <a:graphic>
          <a:graphicData uri="http://schemas.openxmlformats.org/drawingml/2006/table">
            <a:tbl>
              <a:tblPr firstRow="1" firstCol="1" bandRow="1">
                <a:tableStyleId>{5C22544A-7EE6-4342-B048-85BDC9FD1C3A}</a:tableStyleId>
              </a:tblPr>
              <a:tblGrid>
                <a:gridCol w="1892968">
                  <a:extLst>
                    <a:ext uri="{9D8B030D-6E8A-4147-A177-3AD203B41FA5}">
                      <a16:colId xmlns:a16="http://schemas.microsoft.com/office/drawing/2014/main" val="2740994083"/>
                    </a:ext>
                  </a:extLst>
                </a:gridCol>
                <a:gridCol w="962527">
                  <a:extLst>
                    <a:ext uri="{9D8B030D-6E8A-4147-A177-3AD203B41FA5}">
                      <a16:colId xmlns:a16="http://schemas.microsoft.com/office/drawing/2014/main" val="592206452"/>
                    </a:ext>
                  </a:extLst>
                </a:gridCol>
                <a:gridCol w="9336505">
                  <a:extLst>
                    <a:ext uri="{9D8B030D-6E8A-4147-A177-3AD203B41FA5}">
                      <a16:colId xmlns:a16="http://schemas.microsoft.com/office/drawing/2014/main" val="1082158251"/>
                    </a:ext>
                  </a:extLst>
                </a:gridCol>
              </a:tblGrid>
              <a:tr h="1169201">
                <a:tc>
                  <a:txBody>
                    <a:bodyPr/>
                    <a:lstStyle/>
                    <a:p>
                      <a:pPr algn="ctr">
                        <a:lnSpc>
                          <a:spcPct val="107000"/>
                        </a:lnSpc>
                        <a:spcAft>
                          <a:spcPts val="0"/>
                        </a:spcAft>
                      </a:pPr>
                      <a:br>
                        <a:rPr lang="vi-VN" sz="2400" dirty="0">
                          <a:effectLst/>
                        </a:rPr>
                      </a:br>
                      <a:r>
                        <a:rPr lang="vi-VN" sz="2400" dirty="0">
                          <a:effectLst/>
                        </a:rPr>
                        <a:t>Tên bộ phận</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endParaRPr lang="en-US" sz="2400" dirty="0">
                        <a:effectLst/>
                      </a:endParaRPr>
                    </a:p>
                    <a:p>
                      <a:pPr algn="ctr">
                        <a:lnSpc>
                          <a:spcPct val="107000"/>
                        </a:lnSpc>
                        <a:spcAft>
                          <a:spcPts val="0"/>
                        </a:spcAft>
                      </a:pPr>
                      <a:r>
                        <a:rPr lang="en-US" sz="2400" dirty="0" err="1">
                          <a:effectLst/>
                        </a:rPr>
                        <a:t>Bào</a:t>
                      </a:r>
                      <a:r>
                        <a:rPr lang="en-US" sz="2400" dirty="0">
                          <a:effectLst/>
                        </a:rPr>
                        <a:t> </a:t>
                      </a:r>
                      <a:r>
                        <a:rPr lang="en-US" sz="2400" dirty="0" err="1">
                          <a:effectLst/>
                        </a:rPr>
                        <a:t>quan</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800"/>
                        </a:spcAft>
                      </a:pPr>
                      <a:r>
                        <a:rPr lang="en-US" sz="2800" dirty="0">
                          <a:effectLst/>
                        </a:rPr>
                        <a:t>CHỨC  NĂNG</a:t>
                      </a:r>
                      <a:r>
                        <a:rPr lang="vi-VN" sz="2800" dirty="0">
                          <a:effectLst/>
                        </a:rPr>
                        <a:t> </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15865051"/>
                  </a:ext>
                </a:extLst>
              </a:tr>
              <a:tr h="1171563">
                <a:tc>
                  <a:txBody>
                    <a:bodyPr/>
                    <a:lstStyle/>
                    <a:p>
                      <a:pPr algn="ctr">
                        <a:lnSpc>
                          <a:spcPct val="107000"/>
                        </a:lnSpc>
                        <a:spcAft>
                          <a:spcPts val="0"/>
                        </a:spcAft>
                      </a:pPr>
                      <a:endParaRPr lang="en-US" sz="1800" dirty="0">
                        <a:effectLst/>
                      </a:endParaRPr>
                    </a:p>
                    <a:p>
                      <a:pPr algn="ctr">
                        <a:lnSpc>
                          <a:spcPct val="107000"/>
                        </a:lnSpc>
                        <a:spcAft>
                          <a:spcPts val="0"/>
                        </a:spcAft>
                      </a:pPr>
                      <a:endParaRPr lang="en-US" sz="1800" dirty="0">
                        <a:effectLst/>
                      </a:endParaRPr>
                    </a:p>
                    <a:p>
                      <a:pPr algn="ctr">
                        <a:lnSpc>
                          <a:spcPct val="107000"/>
                        </a:lnSpc>
                        <a:spcAft>
                          <a:spcPts val="0"/>
                        </a:spcAft>
                      </a:pPr>
                      <a:r>
                        <a:rPr lang="vi-VN" sz="2000" dirty="0">
                          <a:effectLst/>
                        </a:rPr>
                        <a:t>Cổng ra vào</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endParaRPr lang="en-US" sz="1800" dirty="0">
                        <a:effectLst/>
                      </a:endParaRPr>
                    </a:p>
                    <a:p>
                      <a:pPr algn="ctr">
                        <a:lnSpc>
                          <a:spcPct val="107000"/>
                        </a:lnSpc>
                        <a:spcAft>
                          <a:spcPts val="0"/>
                        </a:spcAft>
                      </a:pPr>
                      <a:r>
                        <a:rPr lang="vi-VN" sz="1800" dirty="0">
                          <a:effectLst/>
                        </a:rPr>
                        <a:t>Màng nhân </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l">
                        <a:lnSpc>
                          <a:spcPct val="107000"/>
                        </a:lnSpc>
                        <a:spcAft>
                          <a:spcPts val="0"/>
                        </a:spcAft>
                      </a:pPr>
                      <a:r>
                        <a:rPr lang="vi-VN" sz="1800" dirty="0">
                          <a:effectLst/>
                        </a:rPr>
                        <a:t>Màng nhân gồm màng ngoài và màng trong. Màng ngoài thường nối với lưới nội chất. Trên bề mặt màng nhân có rất nhiều lỗ nhân có đường kính từ 50 – 80nm. Lỗ nhân được gắn liền với nhiều phân tử prôtêin cho phép các phân tử nhất định đi vào hay đi ra khỏi nhân</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extLst>
                  <a:ext uri="{0D108BD9-81ED-4DB2-BD59-A6C34878D82A}">
                    <a16:rowId xmlns:a16="http://schemas.microsoft.com/office/drawing/2014/main" val="193724270"/>
                  </a:ext>
                </a:extLst>
              </a:tr>
              <a:tr h="1053527">
                <a:tc>
                  <a:txBody>
                    <a:bodyPr/>
                    <a:lstStyle/>
                    <a:p>
                      <a:pPr algn="ctr">
                        <a:lnSpc>
                          <a:spcPct val="107000"/>
                        </a:lnSpc>
                        <a:spcAft>
                          <a:spcPts val="0"/>
                        </a:spcAft>
                      </a:pPr>
                      <a:endParaRPr lang="en-US" sz="1800" dirty="0">
                        <a:effectLst/>
                      </a:endParaRPr>
                    </a:p>
                    <a:p>
                      <a:pPr algn="ctr">
                        <a:lnSpc>
                          <a:spcPct val="107000"/>
                        </a:lnSpc>
                        <a:spcAft>
                          <a:spcPts val="0"/>
                        </a:spcAft>
                      </a:pPr>
                      <a:r>
                        <a:rPr lang="vi-VN" sz="2000" dirty="0">
                          <a:effectLst/>
                        </a:rPr>
                        <a:t>Bộ phận điều khiển</a:t>
                      </a:r>
                      <a:endParaRPr lang="vi-V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endParaRPr lang="en-US" sz="1800" dirty="0">
                        <a:effectLst/>
                      </a:endParaRPr>
                    </a:p>
                    <a:p>
                      <a:pPr algn="ctr">
                        <a:lnSpc>
                          <a:spcPct val="107000"/>
                        </a:lnSpc>
                        <a:spcAft>
                          <a:spcPts val="0"/>
                        </a:spcAft>
                      </a:pPr>
                      <a:r>
                        <a:rPr lang="vi-VN" sz="1800" dirty="0">
                          <a:effectLst/>
                        </a:rPr>
                        <a:t>Nhân tế bào </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l">
                        <a:lnSpc>
                          <a:spcPct val="107000"/>
                        </a:lnSpc>
                        <a:spcAft>
                          <a:spcPts val="0"/>
                        </a:spcAft>
                      </a:pPr>
                      <a:r>
                        <a:rPr lang="en-US" sz="1800" dirty="0">
                          <a:effectLst/>
                        </a:rPr>
                        <a:t>    </a:t>
                      </a:r>
                      <a:r>
                        <a:rPr lang="vi-VN" sz="1800" dirty="0">
                          <a:effectLst/>
                        </a:rPr>
                        <a:t>Nhân tế bào là một trong những thành phần quan trọng bậc nhất của tế bào. Nhân tế bào </a:t>
                      </a:r>
                      <a:endParaRPr lang="en-US" sz="1800" dirty="0">
                        <a:effectLst/>
                      </a:endParaRPr>
                    </a:p>
                    <a:p>
                      <a:pPr algn="l">
                        <a:lnSpc>
                          <a:spcPct val="107000"/>
                        </a:lnSpc>
                        <a:spcAft>
                          <a:spcPts val="0"/>
                        </a:spcAft>
                      </a:pPr>
                      <a:r>
                        <a:rPr lang="en-US" sz="1800" dirty="0">
                          <a:effectLst/>
                        </a:rPr>
                        <a:t>     </a:t>
                      </a:r>
                      <a:r>
                        <a:rPr lang="vi-VN" sz="1800" dirty="0">
                          <a:effectLst/>
                        </a:rPr>
                        <a:t>là nơi lưu giữ thông tin di truyền, là trung tâm điều hành, định hướng và giám sát mọi </a:t>
                      </a:r>
                      <a:endParaRPr lang="en-US" sz="1800" dirty="0">
                        <a:effectLst/>
                      </a:endParaRPr>
                    </a:p>
                    <a:p>
                      <a:pPr algn="l">
                        <a:lnSpc>
                          <a:spcPct val="107000"/>
                        </a:lnSpc>
                        <a:spcAft>
                          <a:spcPts val="0"/>
                        </a:spcAft>
                      </a:pPr>
                      <a:r>
                        <a:rPr lang="en-US" sz="1800" dirty="0">
                          <a:effectLst/>
                        </a:rPr>
                        <a:t>     </a:t>
                      </a:r>
                      <a:r>
                        <a:rPr lang="vi-VN" sz="1800" dirty="0">
                          <a:effectLst/>
                        </a:rPr>
                        <a:t>hoạt động trao đổi chất trong quá trình sinh trưởng, phát triển của tế bào.</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extLst>
                  <a:ext uri="{0D108BD9-81ED-4DB2-BD59-A6C34878D82A}">
                    <a16:rowId xmlns:a16="http://schemas.microsoft.com/office/drawing/2014/main" val="456709162"/>
                  </a:ext>
                </a:extLst>
              </a:tr>
              <a:tr h="1171563">
                <a:tc>
                  <a:txBody>
                    <a:bodyPr/>
                    <a:lstStyle/>
                    <a:p>
                      <a:pPr algn="ctr">
                        <a:lnSpc>
                          <a:spcPct val="107000"/>
                        </a:lnSpc>
                        <a:spcAft>
                          <a:spcPts val="0"/>
                        </a:spcAft>
                      </a:pPr>
                      <a:endParaRPr lang="en-US" sz="1800" dirty="0">
                        <a:effectLst/>
                      </a:endParaRPr>
                    </a:p>
                    <a:p>
                      <a:pPr algn="ctr">
                        <a:lnSpc>
                          <a:spcPct val="107000"/>
                        </a:lnSpc>
                        <a:spcAft>
                          <a:spcPts val="0"/>
                        </a:spcAft>
                      </a:pPr>
                      <a:r>
                        <a:rPr lang="vi-VN" sz="1800" dirty="0">
                          <a:effectLst/>
                        </a:rPr>
                        <a:t>Bộ phận trực tiếp làm ra sản phẩm</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endParaRPr lang="en-US" sz="1800" dirty="0">
                        <a:effectLst/>
                      </a:endParaRPr>
                    </a:p>
                    <a:p>
                      <a:pPr algn="ctr">
                        <a:lnSpc>
                          <a:spcPct val="107000"/>
                        </a:lnSpc>
                        <a:spcAft>
                          <a:spcPts val="0"/>
                        </a:spcAft>
                      </a:pPr>
                      <a:r>
                        <a:rPr lang="vi-VN" sz="1800" dirty="0">
                          <a:effectLst/>
                        </a:rPr>
                        <a:t>Lưới nội chất </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l">
                        <a:lnSpc>
                          <a:spcPct val="107000"/>
                        </a:lnSpc>
                        <a:spcAft>
                          <a:spcPts val="0"/>
                        </a:spcAft>
                      </a:pPr>
                      <a:r>
                        <a:rPr lang="en-US" sz="1800" dirty="0">
                          <a:effectLst/>
                        </a:rPr>
                        <a:t>    </a:t>
                      </a:r>
                      <a:r>
                        <a:rPr lang="vi-VN" sz="1800" dirty="0">
                          <a:effectLst/>
                        </a:rPr>
                        <a:t>Lưới nội chất trong tế bào nhân thực tạo nên các xoang ngăn cách với phần còn lại của </a:t>
                      </a:r>
                      <a:r>
                        <a:rPr lang="en-US" sz="1800" dirty="0">
                          <a:effectLst/>
                        </a:rPr>
                        <a:t>  </a:t>
                      </a:r>
                    </a:p>
                    <a:p>
                      <a:pPr algn="l">
                        <a:lnSpc>
                          <a:spcPct val="107000"/>
                        </a:lnSpc>
                        <a:spcAft>
                          <a:spcPts val="0"/>
                        </a:spcAft>
                      </a:pPr>
                      <a:r>
                        <a:rPr lang="en-US" sz="1800" dirty="0">
                          <a:effectLst/>
                        </a:rPr>
                        <a:t>    </a:t>
                      </a:r>
                      <a:r>
                        <a:rPr lang="vi-VN" sz="1800" dirty="0">
                          <a:effectLst/>
                        </a:rPr>
                        <a:t>tế bào chất, sản xuất ra các sản phẩm nhất định đưa tới những nơi cần thiết trong tế bào </a:t>
                      </a:r>
                      <a:endParaRPr lang="en-US" sz="1800" dirty="0">
                        <a:effectLst/>
                      </a:endParaRPr>
                    </a:p>
                    <a:p>
                      <a:pPr algn="l">
                        <a:lnSpc>
                          <a:spcPct val="107000"/>
                        </a:lnSpc>
                        <a:spcAft>
                          <a:spcPts val="0"/>
                        </a:spcAft>
                      </a:pPr>
                      <a:r>
                        <a:rPr lang="en-US" sz="1800" dirty="0">
                          <a:effectLst/>
                        </a:rPr>
                        <a:t>    </a:t>
                      </a:r>
                      <a:r>
                        <a:rPr lang="vi-VN" sz="1800" dirty="0">
                          <a:effectLst/>
                        </a:rPr>
                        <a:t>hay xuất bào</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extLst>
                  <a:ext uri="{0D108BD9-81ED-4DB2-BD59-A6C34878D82A}">
                    <a16:rowId xmlns:a16="http://schemas.microsoft.com/office/drawing/2014/main" val="2342737308"/>
                  </a:ext>
                </a:extLst>
              </a:tr>
              <a:tr h="1451464">
                <a:tc>
                  <a:txBody>
                    <a:bodyPr/>
                    <a:lstStyle/>
                    <a:p>
                      <a:pPr algn="ctr">
                        <a:lnSpc>
                          <a:spcPct val="107000"/>
                        </a:lnSpc>
                        <a:spcAft>
                          <a:spcPts val="0"/>
                        </a:spcAft>
                      </a:pPr>
                      <a:endParaRPr lang="en-US" sz="1800" dirty="0">
                        <a:effectLst/>
                      </a:endParaRPr>
                    </a:p>
                    <a:p>
                      <a:pPr algn="ctr">
                        <a:lnSpc>
                          <a:spcPct val="107000"/>
                        </a:lnSpc>
                        <a:spcAft>
                          <a:spcPts val="0"/>
                        </a:spcAft>
                      </a:pPr>
                      <a:r>
                        <a:rPr lang="vi-VN" sz="1800" dirty="0">
                          <a:effectLst/>
                        </a:rPr>
                        <a:t>Bộ phận đốt nhiên liệu để tạo ra sản phẩm</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endParaRPr lang="en-US" sz="1800" dirty="0">
                        <a:effectLst/>
                      </a:endParaRPr>
                    </a:p>
                    <a:p>
                      <a:pPr algn="ctr">
                        <a:lnSpc>
                          <a:spcPct val="107000"/>
                        </a:lnSpc>
                        <a:spcAft>
                          <a:spcPts val="0"/>
                        </a:spcAft>
                      </a:pPr>
                      <a:endParaRPr lang="en-US" sz="1800" dirty="0">
                        <a:effectLst/>
                      </a:endParaRPr>
                    </a:p>
                    <a:p>
                      <a:pPr algn="ctr">
                        <a:lnSpc>
                          <a:spcPct val="107000"/>
                        </a:lnSpc>
                        <a:spcAft>
                          <a:spcPts val="0"/>
                        </a:spcAft>
                      </a:pPr>
                      <a:r>
                        <a:rPr lang="vi-VN" sz="1800" dirty="0">
                          <a:effectLst/>
                        </a:rPr>
                        <a:t>Riboxôm </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l">
                        <a:lnSpc>
                          <a:spcPct val="107000"/>
                        </a:lnSpc>
                        <a:spcAft>
                          <a:spcPts val="0"/>
                        </a:spcAft>
                      </a:pPr>
                      <a:endParaRPr lang="en-US" sz="1800" dirty="0">
                        <a:effectLst/>
                      </a:endParaRPr>
                    </a:p>
                    <a:p>
                      <a:pPr algn="l">
                        <a:lnSpc>
                          <a:spcPct val="107000"/>
                        </a:lnSpc>
                        <a:spcAft>
                          <a:spcPts val="0"/>
                        </a:spcAft>
                      </a:pPr>
                      <a:endParaRPr lang="en-US" sz="1800" dirty="0">
                        <a:effectLst/>
                      </a:endParaRPr>
                    </a:p>
                    <a:p>
                      <a:pPr algn="l">
                        <a:lnSpc>
                          <a:spcPct val="107000"/>
                        </a:lnSpc>
                        <a:spcAft>
                          <a:spcPts val="0"/>
                        </a:spcAft>
                      </a:pPr>
                      <a:r>
                        <a:rPr lang="en-US" sz="1800" dirty="0">
                          <a:effectLst/>
                        </a:rPr>
                        <a:t>    </a:t>
                      </a:r>
                      <a:r>
                        <a:rPr lang="vi-VN" sz="1800" dirty="0">
                          <a:effectLst/>
                        </a:rPr>
                        <a:t>Ribôxôm là nơi tổng hợp prôtêin cho tế bào</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extLst>
                  <a:ext uri="{0D108BD9-81ED-4DB2-BD59-A6C34878D82A}">
                    <a16:rowId xmlns:a16="http://schemas.microsoft.com/office/drawing/2014/main" val="3372982447"/>
                  </a:ext>
                </a:extLst>
              </a:tr>
              <a:tr h="672239">
                <a:tc>
                  <a:txBody>
                    <a:bodyPr/>
                    <a:lstStyle/>
                    <a:p>
                      <a:pPr algn="ctr">
                        <a:lnSpc>
                          <a:spcPct val="107000"/>
                        </a:lnSpc>
                        <a:spcAft>
                          <a:spcPts val="0"/>
                        </a:spcAft>
                      </a:pPr>
                      <a:r>
                        <a:rPr lang="vi-VN" sz="1800">
                          <a:effectLst/>
                        </a:rPr>
                        <a:t>Bộ phận đóng gói sản phẩm</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ctr">
                        <a:lnSpc>
                          <a:spcPct val="107000"/>
                        </a:lnSpc>
                        <a:spcAft>
                          <a:spcPts val="0"/>
                        </a:spcAft>
                      </a:pPr>
                      <a:r>
                        <a:rPr lang="vi-VN" sz="1800">
                          <a:effectLst/>
                        </a:rPr>
                        <a:t>Bộ máy Gongi </a:t>
                      </a:r>
                      <a:endParaRPr lang="vi-VN" sz="140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tc>
                  <a:txBody>
                    <a:bodyPr/>
                    <a:lstStyle/>
                    <a:p>
                      <a:pPr algn="l">
                        <a:lnSpc>
                          <a:spcPct val="107000"/>
                        </a:lnSpc>
                        <a:spcAft>
                          <a:spcPts val="0"/>
                        </a:spcAft>
                      </a:pPr>
                      <a:r>
                        <a:rPr lang="en-US" sz="1800" dirty="0">
                          <a:effectLst/>
                        </a:rPr>
                        <a:t>   L</a:t>
                      </a:r>
                      <a:r>
                        <a:rPr lang="vi-VN" sz="1800" dirty="0">
                          <a:effectLst/>
                        </a:rPr>
                        <a:t>à nơi thu nhận một số chất như prôtêin, lipit và đường rồi lắp ráp thành sản phẩm cuối </a:t>
                      </a:r>
                      <a:r>
                        <a:rPr lang="en-US" sz="1800" dirty="0">
                          <a:effectLst/>
                        </a:rPr>
                        <a:t>    </a:t>
                      </a:r>
                    </a:p>
                    <a:p>
                      <a:pPr algn="l">
                        <a:lnSpc>
                          <a:spcPct val="107000"/>
                        </a:lnSpc>
                        <a:spcAft>
                          <a:spcPts val="0"/>
                        </a:spcAft>
                      </a:pPr>
                      <a:r>
                        <a:rPr lang="en-US" sz="1800" dirty="0">
                          <a:effectLst/>
                        </a:rPr>
                        <a:t>   </a:t>
                      </a:r>
                      <a:r>
                        <a:rPr lang="vi-VN" sz="1800" dirty="0">
                          <a:effectLst/>
                        </a:rPr>
                        <a:t>cùng, sau đó đóng gói và gửi đến nơi cần thiết trong tế bào hay để xuất bào.</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638" marR="34638" marT="34638" marB="34638"/>
                </a:tc>
                <a:extLst>
                  <a:ext uri="{0D108BD9-81ED-4DB2-BD59-A6C34878D82A}">
                    <a16:rowId xmlns:a16="http://schemas.microsoft.com/office/drawing/2014/main" val="2299653317"/>
                  </a:ext>
                </a:extLst>
              </a:tr>
            </a:tbl>
          </a:graphicData>
        </a:graphic>
      </p:graphicFrame>
    </p:spTree>
    <p:extLst>
      <p:ext uri="{BB962C8B-B14F-4D97-AF65-F5344CB8AC3E}">
        <p14:creationId xmlns:p14="http://schemas.microsoft.com/office/powerpoint/2010/main" val="1411747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7ADF7E-120A-4056-9877-24CFD271A2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BD4A5B93-300D-4CFD-A493-C79A3ED1BD2F}"/>
              </a:ext>
            </a:extLst>
          </p:cNvPr>
          <p:cNvSpPr>
            <a:spLocks noGrp="1"/>
          </p:cNvSpPr>
          <p:nvPr>
            <p:ph type="title"/>
          </p:nvPr>
        </p:nvSpPr>
        <p:spPr/>
        <p:txBody>
          <a:bodyPr>
            <a:normAutofit fontScale="90000"/>
          </a:bodyPr>
          <a:lstStyle/>
          <a:p>
            <a:r>
              <a:rPr lang="en-US" b="1" dirty="0">
                <a:solidFill>
                  <a:srgbClr val="FF0000"/>
                </a:solidFill>
              </a:rPr>
              <a:t>C ÂU 4. </a:t>
            </a:r>
            <a:r>
              <a:rPr lang="vi-VN" dirty="0">
                <a:solidFill>
                  <a:srgbClr val="7030A0"/>
                </a:solidFill>
              </a:rPr>
              <a:t>Trong chuỗi phản ứng ở hình 16.8, xác định trung tâm hoạt động, cơ chất, sản phẩm của các enzyme E1, E2, E3.</a:t>
            </a:r>
          </a:p>
        </p:txBody>
      </p:sp>
      <p:pic>
        <p:nvPicPr>
          <p:cNvPr id="4" name="Picture 3">
            <a:extLst>
              <a:ext uri="{FF2B5EF4-FFF2-40B4-BE49-F238E27FC236}">
                <a16:creationId xmlns:a16="http://schemas.microsoft.com/office/drawing/2014/main" id="{9A40399C-649D-432A-AF8A-846293F5AC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58" y="2351839"/>
            <a:ext cx="5807242" cy="3952707"/>
          </a:xfrm>
          <a:prstGeom prst="rect">
            <a:avLst/>
          </a:prstGeom>
          <a:noFill/>
          <a:ln>
            <a:noFill/>
          </a:ln>
        </p:spPr>
      </p:pic>
      <p:sp>
        <p:nvSpPr>
          <p:cNvPr id="5" name="Rectangle 4">
            <a:extLst>
              <a:ext uri="{FF2B5EF4-FFF2-40B4-BE49-F238E27FC236}">
                <a16:creationId xmlns:a16="http://schemas.microsoft.com/office/drawing/2014/main" id="{995F76B9-D95F-4752-B2FF-9A9817FEEB22}"/>
              </a:ext>
            </a:extLst>
          </p:cNvPr>
          <p:cNvSpPr/>
          <p:nvPr/>
        </p:nvSpPr>
        <p:spPr>
          <a:xfrm>
            <a:off x="6521116" y="3129477"/>
            <a:ext cx="5245768" cy="1657826"/>
          </a:xfrm>
          <a:prstGeom prst="rect">
            <a:avLst/>
          </a:prstGeom>
        </p:spPr>
        <p:txBody>
          <a:bodyPr wrap="square">
            <a:spAutoFit/>
          </a:bodyPr>
          <a:lstStyle/>
          <a:p>
            <a:pPr>
              <a:lnSpc>
                <a:spcPct val="107000"/>
              </a:lnSpc>
              <a:spcAft>
                <a:spcPts val="80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E1, E2, E3: Trung tâm hoạt động</a:t>
            </a:r>
            <a:endParaRPr lang="vi-VN"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 B, C: Cơ chất</a:t>
            </a:r>
            <a:endParaRPr lang="vi-VN"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D: Sản phẩm</a:t>
            </a:r>
            <a:endParaRPr lang="vi-V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715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F9CB0C-2F83-4765-98D5-8E3A000CF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73BE9-C40C-460D-BAF5-19B215A1D2E5}"/>
              </a:ext>
            </a:extLst>
          </p:cNvPr>
          <p:cNvSpPr>
            <a:spLocks noGrp="1"/>
          </p:cNvSpPr>
          <p:nvPr>
            <p:ph type="title"/>
          </p:nvPr>
        </p:nvSpPr>
        <p:spPr>
          <a:xfrm>
            <a:off x="212558" y="944670"/>
            <a:ext cx="5257800" cy="436980"/>
          </a:xfrm>
        </p:spPr>
        <p:txBody>
          <a:bodyPr>
            <a:noAutofit/>
          </a:bodyPr>
          <a:lstStyle/>
          <a:p>
            <a:r>
              <a:rPr lang="en-US" sz="4000" b="1" dirty="0">
                <a:solidFill>
                  <a:srgbClr val="FF0000"/>
                </a:solidFill>
              </a:rPr>
              <a:t>C ÂU 5. </a:t>
            </a:r>
            <a:r>
              <a:rPr lang="vi-VN" sz="4000" b="1" dirty="0">
                <a:solidFill>
                  <a:srgbClr val="7030A0"/>
                </a:solidFill>
              </a:rPr>
              <a:t>Cho sơ đồ</a:t>
            </a:r>
            <a:r>
              <a:rPr lang="en-US" sz="4000" b="1" dirty="0">
                <a:solidFill>
                  <a:srgbClr val="7030A0"/>
                </a:solidFill>
              </a:rPr>
              <a:t>: </a:t>
            </a:r>
            <a:endParaRPr lang="vi-VN" sz="4000" b="1" dirty="0">
              <a:solidFill>
                <a:srgbClr val="7030A0"/>
              </a:solidFill>
            </a:endParaRPr>
          </a:p>
        </p:txBody>
      </p:sp>
      <p:sp>
        <p:nvSpPr>
          <p:cNvPr id="3" name="Content Placeholder 2">
            <a:extLst>
              <a:ext uri="{FF2B5EF4-FFF2-40B4-BE49-F238E27FC236}">
                <a16:creationId xmlns:a16="http://schemas.microsoft.com/office/drawing/2014/main" id="{82A1B663-3FCE-4F58-8A97-2EB938AE4107}"/>
              </a:ext>
            </a:extLst>
          </p:cNvPr>
          <p:cNvSpPr>
            <a:spLocks noGrp="1"/>
          </p:cNvSpPr>
          <p:nvPr>
            <p:ph idx="1"/>
          </p:nvPr>
        </p:nvSpPr>
        <p:spPr>
          <a:xfrm>
            <a:off x="838200" y="2504287"/>
            <a:ext cx="10515600" cy="3672676"/>
          </a:xfrm>
        </p:spPr>
        <p:txBody>
          <a:bodyPr/>
          <a:lstStyle/>
          <a:p>
            <a:pPr marL="0" indent="0">
              <a:buNone/>
            </a:pPr>
            <a:r>
              <a:rPr lang="en-US" sz="4800" dirty="0" err="1">
                <a:solidFill>
                  <a:srgbClr val="7030A0"/>
                </a:solidFill>
              </a:rPr>
              <a:t>Nêu</a:t>
            </a:r>
            <a:r>
              <a:rPr lang="en-US" sz="4800" dirty="0">
                <a:solidFill>
                  <a:srgbClr val="7030A0"/>
                </a:solidFill>
              </a:rPr>
              <a:t> </a:t>
            </a:r>
            <a:r>
              <a:rPr lang="en-US" sz="4800" dirty="0" err="1">
                <a:solidFill>
                  <a:srgbClr val="7030A0"/>
                </a:solidFill>
              </a:rPr>
              <a:t>tên</a:t>
            </a:r>
            <a:r>
              <a:rPr lang="en-US" sz="4800" dirty="0">
                <a:solidFill>
                  <a:srgbClr val="7030A0"/>
                </a:solidFill>
              </a:rPr>
              <a:t> </a:t>
            </a:r>
            <a:r>
              <a:rPr lang="en-US" sz="4800" dirty="0" err="1">
                <a:solidFill>
                  <a:srgbClr val="7030A0"/>
                </a:solidFill>
              </a:rPr>
              <a:t>các</a:t>
            </a:r>
            <a:r>
              <a:rPr lang="en-US" sz="4800" dirty="0">
                <a:solidFill>
                  <a:srgbClr val="7030A0"/>
                </a:solidFill>
              </a:rPr>
              <a:t> </a:t>
            </a:r>
            <a:r>
              <a:rPr lang="en-US" sz="4800" dirty="0" err="1">
                <a:solidFill>
                  <a:srgbClr val="7030A0"/>
                </a:solidFill>
              </a:rPr>
              <a:t>chất</a:t>
            </a:r>
            <a:r>
              <a:rPr lang="en-US" sz="4800" dirty="0">
                <a:solidFill>
                  <a:srgbClr val="7030A0"/>
                </a:solidFill>
              </a:rPr>
              <a:t> X, Y, T, H </a:t>
            </a:r>
            <a:r>
              <a:rPr lang="en-US" sz="4800" dirty="0" err="1">
                <a:solidFill>
                  <a:srgbClr val="7030A0"/>
                </a:solidFill>
              </a:rPr>
              <a:t>và</a:t>
            </a:r>
            <a:r>
              <a:rPr lang="en-US" sz="4800" dirty="0">
                <a:solidFill>
                  <a:srgbClr val="7030A0"/>
                </a:solidFill>
              </a:rPr>
              <a:t> </a:t>
            </a:r>
            <a:r>
              <a:rPr lang="en-US" sz="4800" dirty="0" err="1">
                <a:solidFill>
                  <a:srgbClr val="7030A0"/>
                </a:solidFill>
              </a:rPr>
              <a:t>tên</a:t>
            </a:r>
            <a:r>
              <a:rPr lang="en-US" sz="4800" dirty="0">
                <a:solidFill>
                  <a:srgbClr val="7030A0"/>
                </a:solidFill>
              </a:rPr>
              <a:t> </a:t>
            </a:r>
            <a:r>
              <a:rPr lang="en-US" sz="4800" dirty="0" err="1">
                <a:solidFill>
                  <a:srgbClr val="7030A0"/>
                </a:solidFill>
              </a:rPr>
              <a:t>các</a:t>
            </a:r>
            <a:r>
              <a:rPr lang="en-US" sz="4800" dirty="0">
                <a:solidFill>
                  <a:srgbClr val="7030A0"/>
                </a:solidFill>
              </a:rPr>
              <a:t> </a:t>
            </a:r>
            <a:r>
              <a:rPr lang="en-US" sz="4800" dirty="0" err="1">
                <a:solidFill>
                  <a:srgbClr val="7030A0"/>
                </a:solidFill>
              </a:rPr>
              <a:t>quá</a:t>
            </a:r>
            <a:r>
              <a:rPr lang="en-US" sz="4800" dirty="0">
                <a:solidFill>
                  <a:srgbClr val="7030A0"/>
                </a:solidFill>
              </a:rPr>
              <a:t> </a:t>
            </a:r>
            <a:r>
              <a:rPr lang="en-US" sz="4800" dirty="0" err="1">
                <a:solidFill>
                  <a:srgbClr val="7030A0"/>
                </a:solidFill>
              </a:rPr>
              <a:t>trình</a:t>
            </a:r>
            <a:r>
              <a:rPr lang="en-US" sz="4800" dirty="0">
                <a:solidFill>
                  <a:srgbClr val="7030A0"/>
                </a:solidFill>
              </a:rPr>
              <a:t> </a:t>
            </a:r>
            <a:r>
              <a:rPr lang="en-US" sz="4800" dirty="0" err="1">
                <a:solidFill>
                  <a:srgbClr val="7030A0"/>
                </a:solidFill>
              </a:rPr>
              <a:t>chuyển</a:t>
            </a:r>
            <a:r>
              <a:rPr lang="en-US" sz="4800" dirty="0">
                <a:solidFill>
                  <a:srgbClr val="7030A0"/>
                </a:solidFill>
              </a:rPr>
              <a:t> </a:t>
            </a:r>
            <a:r>
              <a:rPr lang="en-US" sz="4800" dirty="0" err="1">
                <a:solidFill>
                  <a:srgbClr val="7030A0"/>
                </a:solidFill>
              </a:rPr>
              <a:t>hoá</a:t>
            </a:r>
            <a:r>
              <a:rPr lang="en-US" sz="4800" dirty="0">
                <a:solidFill>
                  <a:srgbClr val="7030A0"/>
                </a:solidFill>
              </a:rPr>
              <a:t> </a:t>
            </a:r>
            <a:r>
              <a:rPr lang="en-US" sz="4800" dirty="0" err="1">
                <a:solidFill>
                  <a:srgbClr val="7030A0"/>
                </a:solidFill>
              </a:rPr>
              <a:t>tương</a:t>
            </a:r>
            <a:r>
              <a:rPr lang="en-US" sz="4800" dirty="0">
                <a:solidFill>
                  <a:srgbClr val="7030A0"/>
                </a:solidFill>
              </a:rPr>
              <a:t> </a:t>
            </a:r>
            <a:r>
              <a:rPr lang="en-US" sz="4800" dirty="0" err="1">
                <a:solidFill>
                  <a:srgbClr val="7030A0"/>
                </a:solidFill>
              </a:rPr>
              <a:t>ứng</a:t>
            </a:r>
            <a:r>
              <a:rPr lang="en-US" sz="4800" dirty="0">
                <a:solidFill>
                  <a:srgbClr val="7030A0"/>
                </a:solidFill>
              </a:rPr>
              <a:t> </a:t>
            </a:r>
            <a:r>
              <a:rPr lang="en-US" sz="4800" dirty="0" err="1">
                <a:solidFill>
                  <a:srgbClr val="7030A0"/>
                </a:solidFill>
              </a:rPr>
              <a:t>với</a:t>
            </a:r>
            <a:r>
              <a:rPr lang="en-US" sz="4800" dirty="0">
                <a:solidFill>
                  <a:srgbClr val="7030A0"/>
                </a:solidFill>
              </a:rPr>
              <a:t> </a:t>
            </a:r>
            <a:r>
              <a:rPr lang="en-US" sz="4800" dirty="0" err="1">
                <a:solidFill>
                  <a:srgbClr val="7030A0"/>
                </a:solidFill>
              </a:rPr>
              <a:t>các</a:t>
            </a:r>
            <a:r>
              <a:rPr lang="en-US" sz="4800" dirty="0">
                <a:solidFill>
                  <a:srgbClr val="7030A0"/>
                </a:solidFill>
              </a:rPr>
              <a:t> </a:t>
            </a:r>
            <a:r>
              <a:rPr lang="en-US" sz="4800" dirty="0" err="1">
                <a:solidFill>
                  <a:srgbClr val="7030A0"/>
                </a:solidFill>
              </a:rPr>
              <a:t>chất</a:t>
            </a:r>
            <a:r>
              <a:rPr lang="en-US" sz="4800" dirty="0">
                <a:solidFill>
                  <a:srgbClr val="7030A0"/>
                </a:solidFill>
              </a:rPr>
              <a:t> </a:t>
            </a:r>
            <a:r>
              <a:rPr lang="en-US" sz="4800" dirty="0" err="1">
                <a:solidFill>
                  <a:srgbClr val="7030A0"/>
                </a:solidFill>
              </a:rPr>
              <a:t>đó</a:t>
            </a:r>
            <a:r>
              <a:rPr lang="en-US" sz="4800" dirty="0">
                <a:solidFill>
                  <a:srgbClr val="7030A0"/>
                </a:solidFill>
              </a:rPr>
              <a:t>. </a:t>
            </a:r>
            <a:r>
              <a:rPr lang="en-US" sz="4800" dirty="0" err="1">
                <a:solidFill>
                  <a:srgbClr val="7030A0"/>
                </a:solidFill>
              </a:rPr>
              <a:t>Năng</a:t>
            </a:r>
            <a:r>
              <a:rPr lang="en-US" sz="4800" dirty="0">
                <a:solidFill>
                  <a:srgbClr val="7030A0"/>
                </a:solidFill>
              </a:rPr>
              <a:t> </a:t>
            </a:r>
            <a:r>
              <a:rPr lang="en-US" sz="4800" dirty="0" err="1">
                <a:solidFill>
                  <a:srgbClr val="7030A0"/>
                </a:solidFill>
              </a:rPr>
              <a:t>lượng</a:t>
            </a:r>
            <a:r>
              <a:rPr lang="en-US" sz="4800" dirty="0">
                <a:solidFill>
                  <a:srgbClr val="7030A0"/>
                </a:solidFill>
              </a:rPr>
              <a:t> </a:t>
            </a:r>
            <a:r>
              <a:rPr lang="en-US" sz="4800" dirty="0" err="1">
                <a:solidFill>
                  <a:srgbClr val="7030A0"/>
                </a:solidFill>
              </a:rPr>
              <a:t>được</a:t>
            </a:r>
            <a:r>
              <a:rPr lang="en-US" sz="4800" dirty="0">
                <a:solidFill>
                  <a:srgbClr val="7030A0"/>
                </a:solidFill>
              </a:rPr>
              <a:t> </a:t>
            </a:r>
            <a:r>
              <a:rPr lang="en-US" sz="4800" dirty="0" err="1">
                <a:solidFill>
                  <a:srgbClr val="7030A0"/>
                </a:solidFill>
              </a:rPr>
              <a:t>chuyển</a:t>
            </a:r>
            <a:r>
              <a:rPr lang="en-US" sz="4800" dirty="0">
                <a:solidFill>
                  <a:srgbClr val="7030A0"/>
                </a:solidFill>
              </a:rPr>
              <a:t> </a:t>
            </a:r>
            <a:r>
              <a:rPr lang="en-US" sz="4800" dirty="0" err="1">
                <a:solidFill>
                  <a:srgbClr val="7030A0"/>
                </a:solidFill>
              </a:rPr>
              <a:t>hoá</a:t>
            </a:r>
            <a:r>
              <a:rPr lang="en-US" sz="4800" dirty="0">
                <a:solidFill>
                  <a:srgbClr val="7030A0"/>
                </a:solidFill>
              </a:rPr>
              <a:t> </a:t>
            </a:r>
            <a:r>
              <a:rPr lang="en-US" sz="4800" dirty="0" err="1">
                <a:solidFill>
                  <a:srgbClr val="7030A0"/>
                </a:solidFill>
              </a:rPr>
              <a:t>trong</a:t>
            </a:r>
            <a:r>
              <a:rPr lang="en-US" sz="4800" dirty="0">
                <a:solidFill>
                  <a:srgbClr val="7030A0"/>
                </a:solidFill>
              </a:rPr>
              <a:t> </a:t>
            </a:r>
            <a:r>
              <a:rPr lang="en-US" sz="4800" dirty="0" err="1">
                <a:solidFill>
                  <a:srgbClr val="7030A0"/>
                </a:solidFill>
              </a:rPr>
              <a:t>các</a:t>
            </a:r>
            <a:r>
              <a:rPr lang="en-US" sz="4800" dirty="0">
                <a:solidFill>
                  <a:srgbClr val="7030A0"/>
                </a:solidFill>
              </a:rPr>
              <a:t> </a:t>
            </a:r>
            <a:r>
              <a:rPr lang="en-US" sz="4800" dirty="0" err="1">
                <a:solidFill>
                  <a:srgbClr val="7030A0"/>
                </a:solidFill>
              </a:rPr>
              <a:t>quá</a:t>
            </a:r>
            <a:r>
              <a:rPr lang="en-US" sz="4800" dirty="0">
                <a:solidFill>
                  <a:srgbClr val="7030A0"/>
                </a:solidFill>
              </a:rPr>
              <a:t> </a:t>
            </a:r>
            <a:r>
              <a:rPr lang="en-US" sz="4800" dirty="0" err="1">
                <a:solidFill>
                  <a:srgbClr val="7030A0"/>
                </a:solidFill>
              </a:rPr>
              <a:t>trình</a:t>
            </a:r>
            <a:r>
              <a:rPr lang="en-US" sz="4800" dirty="0">
                <a:solidFill>
                  <a:srgbClr val="7030A0"/>
                </a:solidFill>
              </a:rPr>
              <a:t> </a:t>
            </a:r>
            <a:r>
              <a:rPr lang="en-US" sz="4800" dirty="0" err="1">
                <a:solidFill>
                  <a:srgbClr val="7030A0"/>
                </a:solidFill>
              </a:rPr>
              <a:t>đó</a:t>
            </a:r>
            <a:r>
              <a:rPr lang="en-US" sz="4800" dirty="0">
                <a:solidFill>
                  <a:srgbClr val="7030A0"/>
                </a:solidFill>
              </a:rPr>
              <a:t> </a:t>
            </a:r>
            <a:r>
              <a:rPr lang="en-US" sz="4800" dirty="0" err="1">
                <a:solidFill>
                  <a:srgbClr val="7030A0"/>
                </a:solidFill>
              </a:rPr>
              <a:t>như</a:t>
            </a:r>
            <a:r>
              <a:rPr lang="en-US" sz="4800" dirty="0">
                <a:solidFill>
                  <a:srgbClr val="7030A0"/>
                </a:solidFill>
              </a:rPr>
              <a:t> </a:t>
            </a:r>
            <a:r>
              <a:rPr lang="en-US" sz="4800" dirty="0" err="1">
                <a:solidFill>
                  <a:srgbClr val="7030A0"/>
                </a:solidFill>
              </a:rPr>
              <a:t>thế</a:t>
            </a:r>
            <a:r>
              <a:rPr lang="en-US" sz="4800" dirty="0">
                <a:solidFill>
                  <a:srgbClr val="7030A0"/>
                </a:solidFill>
              </a:rPr>
              <a:t> </a:t>
            </a:r>
            <a:r>
              <a:rPr lang="en-US" sz="4800" dirty="0" err="1">
                <a:solidFill>
                  <a:srgbClr val="7030A0"/>
                </a:solidFill>
              </a:rPr>
              <a:t>nào</a:t>
            </a:r>
            <a:r>
              <a:rPr lang="en-US" sz="4800" dirty="0">
                <a:solidFill>
                  <a:srgbClr val="7030A0"/>
                </a:solidFill>
              </a:rPr>
              <a:t>?</a:t>
            </a:r>
            <a:endParaRPr lang="vi-VN" sz="4800" dirty="0">
              <a:solidFill>
                <a:srgbClr val="7030A0"/>
              </a:solidFill>
            </a:endParaRPr>
          </a:p>
          <a:p>
            <a:pPr marL="0" indent="0">
              <a:buNone/>
            </a:pPr>
            <a:endParaRPr lang="vi-VN" dirty="0"/>
          </a:p>
        </p:txBody>
      </p:sp>
      <p:pic>
        <p:nvPicPr>
          <p:cNvPr id="4" name="Picture 3" descr="https://baivan.net/sites/default/files/styles/giua_bai/public/d/m/Y/anh_chup_man_hinh_2022-05-05_luc_15.37.24.png?itok=LP7ErYuf">
            <a:extLst>
              <a:ext uri="{FF2B5EF4-FFF2-40B4-BE49-F238E27FC236}">
                <a16:creationId xmlns:a16="http://schemas.microsoft.com/office/drawing/2014/main" id="{812B0787-0189-43B8-8C76-3C78BDBDF0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1865" y="290512"/>
            <a:ext cx="7480135" cy="1875172"/>
          </a:xfrm>
          <a:prstGeom prst="rect">
            <a:avLst/>
          </a:prstGeom>
          <a:noFill/>
          <a:ln>
            <a:noFill/>
          </a:ln>
        </p:spPr>
      </p:pic>
    </p:spTree>
    <p:extLst>
      <p:ext uri="{BB962C8B-B14F-4D97-AF65-F5344CB8AC3E}">
        <p14:creationId xmlns:p14="http://schemas.microsoft.com/office/powerpoint/2010/main" val="407541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6421A8-7D4C-405B-8B10-A88112F94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E44E6B4C-81AB-4E16-A428-75F215240D65}"/>
              </a:ext>
            </a:extLst>
          </p:cNvPr>
          <p:cNvSpPr>
            <a:spLocks noGrp="1"/>
          </p:cNvSpPr>
          <p:nvPr>
            <p:ph type="title"/>
          </p:nvPr>
        </p:nvSpPr>
        <p:spPr/>
        <p:txBody>
          <a:bodyPr>
            <a:normAutofit fontScale="90000"/>
          </a:bodyPr>
          <a:lstStyle/>
          <a:p>
            <a:r>
              <a:rPr lang="en-US" sz="4000" b="1" dirty="0">
                <a:solidFill>
                  <a:srgbClr val="FC1908"/>
                </a:solidFill>
              </a:rPr>
              <a:t>C ÂU 6: </a:t>
            </a:r>
            <a:r>
              <a:rPr lang="en-US" sz="4000" b="1" dirty="0" err="1">
                <a:solidFill>
                  <a:srgbClr val="7030A0"/>
                </a:solidFill>
              </a:rPr>
              <a:t>Trình</a:t>
            </a:r>
            <a:r>
              <a:rPr lang="en-US" sz="4000" b="1" dirty="0">
                <a:solidFill>
                  <a:srgbClr val="7030A0"/>
                </a:solidFill>
              </a:rPr>
              <a:t> </a:t>
            </a:r>
            <a:r>
              <a:rPr lang="en-US" sz="4000" b="1" dirty="0" err="1">
                <a:solidFill>
                  <a:srgbClr val="7030A0"/>
                </a:solidFill>
              </a:rPr>
              <a:t>bày</a:t>
            </a:r>
            <a:r>
              <a:rPr lang="en-US" sz="4000" b="1" dirty="0">
                <a:solidFill>
                  <a:srgbClr val="7030A0"/>
                </a:solidFill>
              </a:rPr>
              <a:t> </a:t>
            </a:r>
            <a:r>
              <a:rPr lang="en-US" sz="4000" b="1" dirty="0" err="1">
                <a:solidFill>
                  <a:srgbClr val="7030A0"/>
                </a:solidFill>
              </a:rPr>
              <a:t>các</a:t>
            </a:r>
            <a:r>
              <a:rPr lang="en-US" sz="4000" b="1" dirty="0">
                <a:solidFill>
                  <a:srgbClr val="7030A0"/>
                </a:solidFill>
              </a:rPr>
              <a:t> </a:t>
            </a:r>
            <a:r>
              <a:rPr lang="en-US" sz="4000" b="1" dirty="0" err="1">
                <a:solidFill>
                  <a:srgbClr val="7030A0"/>
                </a:solidFill>
              </a:rPr>
              <a:t>giai</a:t>
            </a:r>
            <a:r>
              <a:rPr lang="en-US" sz="4000" b="1" dirty="0">
                <a:solidFill>
                  <a:srgbClr val="7030A0"/>
                </a:solidFill>
              </a:rPr>
              <a:t> </a:t>
            </a:r>
            <a:r>
              <a:rPr lang="en-US" sz="4000" b="1" dirty="0" err="1">
                <a:solidFill>
                  <a:srgbClr val="7030A0"/>
                </a:solidFill>
              </a:rPr>
              <a:t>đoạn</a:t>
            </a:r>
            <a:r>
              <a:rPr lang="en-US" sz="4000" b="1" dirty="0">
                <a:solidFill>
                  <a:srgbClr val="7030A0"/>
                </a:solidFill>
              </a:rPr>
              <a:t> </a:t>
            </a:r>
            <a:r>
              <a:rPr lang="en-US" sz="4000" b="1" dirty="0" err="1">
                <a:solidFill>
                  <a:srgbClr val="7030A0"/>
                </a:solidFill>
              </a:rPr>
              <a:t>của</a:t>
            </a:r>
            <a:r>
              <a:rPr lang="en-US" sz="4000" b="1" dirty="0">
                <a:solidFill>
                  <a:srgbClr val="7030A0"/>
                </a:solidFill>
              </a:rPr>
              <a:t> </a:t>
            </a:r>
            <a:r>
              <a:rPr lang="en-US" sz="4000" b="1" dirty="0" err="1">
                <a:solidFill>
                  <a:srgbClr val="7030A0"/>
                </a:solidFill>
              </a:rPr>
              <a:t>quá</a:t>
            </a:r>
            <a:r>
              <a:rPr lang="en-US" sz="4000" b="1" dirty="0">
                <a:solidFill>
                  <a:srgbClr val="7030A0"/>
                </a:solidFill>
              </a:rPr>
              <a:t> </a:t>
            </a:r>
            <a:r>
              <a:rPr lang="en-US" sz="4000" b="1" dirty="0" err="1">
                <a:solidFill>
                  <a:srgbClr val="7030A0"/>
                </a:solidFill>
              </a:rPr>
              <a:t>trình</a:t>
            </a:r>
            <a:r>
              <a:rPr lang="en-US" sz="4000" b="1" dirty="0">
                <a:solidFill>
                  <a:srgbClr val="7030A0"/>
                </a:solidFill>
              </a:rPr>
              <a:t> </a:t>
            </a:r>
            <a:r>
              <a:rPr lang="en-US" sz="4000" b="1" dirty="0" err="1">
                <a:solidFill>
                  <a:srgbClr val="7030A0"/>
                </a:solidFill>
              </a:rPr>
              <a:t>truyền</a:t>
            </a:r>
            <a:r>
              <a:rPr lang="en-US" sz="4000" b="1" dirty="0">
                <a:solidFill>
                  <a:srgbClr val="7030A0"/>
                </a:solidFill>
              </a:rPr>
              <a:t> </a:t>
            </a:r>
            <a:r>
              <a:rPr lang="en-US" sz="4000" b="1" dirty="0" err="1">
                <a:solidFill>
                  <a:srgbClr val="7030A0"/>
                </a:solidFill>
              </a:rPr>
              <a:t>thông</a:t>
            </a:r>
            <a:r>
              <a:rPr lang="en-US" sz="4000" b="1" dirty="0">
                <a:solidFill>
                  <a:srgbClr val="7030A0"/>
                </a:solidFill>
              </a:rPr>
              <a:t> tin </a:t>
            </a:r>
            <a:r>
              <a:rPr lang="en-US" sz="4000" b="1" dirty="0" err="1">
                <a:solidFill>
                  <a:srgbClr val="7030A0"/>
                </a:solidFill>
              </a:rPr>
              <a:t>giữa</a:t>
            </a:r>
            <a:r>
              <a:rPr lang="en-US" sz="4000" b="1" dirty="0">
                <a:solidFill>
                  <a:srgbClr val="7030A0"/>
                </a:solidFill>
              </a:rPr>
              <a:t> </a:t>
            </a:r>
            <a:r>
              <a:rPr lang="en-US" sz="4000" b="1" dirty="0" err="1">
                <a:solidFill>
                  <a:srgbClr val="7030A0"/>
                </a:solidFill>
              </a:rPr>
              <a:t>tế</a:t>
            </a:r>
            <a:r>
              <a:rPr lang="en-US" sz="4000" b="1" dirty="0">
                <a:solidFill>
                  <a:srgbClr val="7030A0"/>
                </a:solidFill>
              </a:rPr>
              <a:t> </a:t>
            </a:r>
            <a:r>
              <a:rPr lang="en-US" sz="4000" b="1" dirty="0" err="1">
                <a:solidFill>
                  <a:srgbClr val="7030A0"/>
                </a:solidFill>
              </a:rPr>
              <a:t>bào</a:t>
            </a:r>
            <a:r>
              <a:rPr lang="en-US" sz="4000" b="1" dirty="0">
                <a:solidFill>
                  <a:srgbClr val="7030A0"/>
                </a:solidFill>
              </a:rPr>
              <a:t> </a:t>
            </a:r>
            <a:r>
              <a:rPr lang="en-US" sz="4000" b="1" dirty="0" err="1">
                <a:solidFill>
                  <a:srgbClr val="7030A0"/>
                </a:solidFill>
              </a:rPr>
              <a:t>tuyến</a:t>
            </a:r>
            <a:r>
              <a:rPr lang="en-US" sz="4000" b="1" dirty="0">
                <a:solidFill>
                  <a:srgbClr val="7030A0"/>
                </a:solidFill>
              </a:rPr>
              <a:t> </a:t>
            </a:r>
            <a:r>
              <a:rPr lang="en-US" sz="4000" b="1" dirty="0" err="1">
                <a:solidFill>
                  <a:srgbClr val="7030A0"/>
                </a:solidFill>
              </a:rPr>
              <a:t>nội</a:t>
            </a:r>
            <a:r>
              <a:rPr lang="en-US" sz="4000" b="1" dirty="0">
                <a:solidFill>
                  <a:srgbClr val="7030A0"/>
                </a:solidFill>
              </a:rPr>
              <a:t> </a:t>
            </a:r>
            <a:r>
              <a:rPr lang="en-US" sz="4000" b="1" dirty="0" err="1">
                <a:solidFill>
                  <a:srgbClr val="7030A0"/>
                </a:solidFill>
              </a:rPr>
              <a:t>tiết</a:t>
            </a:r>
            <a:r>
              <a:rPr lang="en-US" sz="4000" b="1" dirty="0">
                <a:solidFill>
                  <a:srgbClr val="7030A0"/>
                </a:solidFill>
              </a:rPr>
              <a:t> </a:t>
            </a:r>
            <a:r>
              <a:rPr lang="en-US" sz="4000" b="1" dirty="0" err="1">
                <a:solidFill>
                  <a:srgbClr val="7030A0"/>
                </a:solidFill>
              </a:rPr>
              <a:t>và</a:t>
            </a:r>
            <a:r>
              <a:rPr lang="en-US" sz="4000" b="1" dirty="0">
                <a:solidFill>
                  <a:srgbClr val="7030A0"/>
                </a:solidFill>
              </a:rPr>
              <a:t> </a:t>
            </a:r>
            <a:r>
              <a:rPr lang="en-US" sz="4000" b="1" dirty="0" err="1">
                <a:solidFill>
                  <a:srgbClr val="7030A0"/>
                </a:solidFill>
              </a:rPr>
              <a:t>tế</a:t>
            </a:r>
            <a:r>
              <a:rPr lang="en-US" sz="4000" b="1" dirty="0">
                <a:solidFill>
                  <a:srgbClr val="7030A0"/>
                </a:solidFill>
              </a:rPr>
              <a:t> </a:t>
            </a:r>
            <a:r>
              <a:rPr lang="en-US" sz="4000" b="1" dirty="0" err="1">
                <a:solidFill>
                  <a:srgbClr val="7030A0"/>
                </a:solidFill>
              </a:rPr>
              <a:t>bào</a:t>
            </a:r>
            <a:r>
              <a:rPr lang="en-US" sz="4000" b="1" dirty="0">
                <a:solidFill>
                  <a:srgbClr val="7030A0"/>
                </a:solidFill>
              </a:rPr>
              <a:t> </a:t>
            </a:r>
            <a:r>
              <a:rPr lang="en-US" sz="4000" b="1" dirty="0" err="1">
                <a:solidFill>
                  <a:srgbClr val="7030A0"/>
                </a:solidFill>
              </a:rPr>
              <a:t>đích</a:t>
            </a:r>
            <a:r>
              <a:rPr lang="en-US" sz="4000" b="1" dirty="0">
                <a:solidFill>
                  <a:srgbClr val="7030A0"/>
                </a:solidFill>
              </a:rPr>
              <a:t>?</a:t>
            </a:r>
            <a:br>
              <a:rPr lang="vi-VN" dirty="0"/>
            </a:br>
            <a:endParaRPr lang="vi-VN" dirty="0"/>
          </a:p>
        </p:txBody>
      </p:sp>
      <p:sp>
        <p:nvSpPr>
          <p:cNvPr id="3" name="Content Placeholder 2">
            <a:extLst>
              <a:ext uri="{FF2B5EF4-FFF2-40B4-BE49-F238E27FC236}">
                <a16:creationId xmlns:a16="http://schemas.microsoft.com/office/drawing/2014/main" id="{4C56DD8C-7525-46B3-8AE6-E765AC0EA15C}"/>
              </a:ext>
            </a:extLst>
          </p:cNvPr>
          <p:cNvSpPr>
            <a:spLocks noGrp="1"/>
          </p:cNvSpPr>
          <p:nvPr>
            <p:ph idx="1"/>
          </p:nvPr>
        </p:nvSpPr>
        <p:spPr/>
        <p:txBody>
          <a:bodyPr/>
          <a:lstStyle/>
          <a:p>
            <a:r>
              <a:rPr lang="vi-VN" dirty="0">
                <a:solidFill>
                  <a:srgbClr val="FF0000"/>
                </a:solidFill>
              </a:rPr>
              <a:t>1. Tiếp nhận thông tin: phân tử tín hiệu liên kết với thụ thể làm thay đổi hình dạng thụ thể dẫn đến hoạt hóa thụ thể.</a:t>
            </a:r>
          </a:p>
          <a:p>
            <a:r>
              <a:rPr lang="vi-VN" dirty="0">
                <a:solidFill>
                  <a:srgbClr val="FF0000"/>
                </a:solidFill>
              </a:rPr>
              <a:t>2. Truyền tin nội bào: thụ thể được hoạt hóa sẽ hoạt hóa các phân tử nhất định trong tế bào theo chuỗi tương tác tới các phân tử đích.</a:t>
            </a:r>
          </a:p>
          <a:p>
            <a:r>
              <a:rPr lang="vi-VN" dirty="0">
                <a:solidFill>
                  <a:srgbClr val="FF0000"/>
                </a:solidFill>
              </a:rPr>
              <a:t>3. Đáp ứng: những thay đổi trong tế bào đích như tăng cường phiên mã, dịch mã, thay đổi quá trình chuyển hóa một hay một số chất,...</a:t>
            </a:r>
          </a:p>
          <a:p>
            <a:pPr marL="0" indent="0">
              <a:buNone/>
            </a:pPr>
            <a:endParaRPr lang="vi-VN" dirty="0"/>
          </a:p>
        </p:txBody>
      </p:sp>
    </p:spTree>
    <p:extLst>
      <p:ext uri="{BB962C8B-B14F-4D97-AF65-F5344CB8AC3E}">
        <p14:creationId xmlns:p14="http://schemas.microsoft.com/office/powerpoint/2010/main" val="1504260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BBE4EC-611D-4993-A607-904523F40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itle 1">
            <a:extLst>
              <a:ext uri="{FF2B5EF4-FFF2-40B4-BE49-F238E27FC236}">
                <a16:creationId xmlns:a16="http://schemas.microsoft.com/office/drawing/2014/main" id="{E59D8773-145E-44EA-B1E9-1A4469ED1415}"/>
              </a:ext>
            </a:extLst>
          </p:cNvPr>
          <p:cNvSpPr>
            <a:spLocks noGrp="1"/>
          </p:cNvSpPr>
          <p:nvPr>
            <p:ph type="title"/>
          </p:nvPr>
        </p:nvSpPr>
        <p:spPr/>
        <p:txBody>
          <a:bodyPr>
            <a:normAutofit fontScale="90000"/>
          </a:bodyPr>
          <a:lstStyle/>
          <a:p>
            <a:r>
              <a:rPr lang="en-US" b="1" dirty="0">
                <a:solidFill>
                  <a:srgbClr val="FF0000"/>
                </a:solidFill>
              </a:rPr>
              <a:t>C ÂU 7. </a:t>
            </a:r>
            <a:r>
              <a:rPr lang="en-US" sz="3600" b="1" dirty="0" err="1">
                <a:solidFill>
                  <a:srgbClr val="7030A0"/>
                </a:solidFill>
              </a:rPr>
              <a:t>Vì</a:t>
            </a:r>
            <a:r>
              <a:rPr lang="en-US" sz="3600" b="1" dirty="0">
                <a:solidFill>
                  <a:srgbClr val="7030A0"/>
                </a:solidFill>
              </a:rPr>
              <a:t> </a:t>
            </a:r>
            <a:r>
              <a:rPr lang="en-US" sz="3600" b="1" dirty="0" err="1">
                <a:solidFill>
                  <a:srgbClr val="7030A0"/>
                </a:solidFill>
              </a:rPr>
              <a:t>sao</a:t>
            </a:r>
            <a:r>
              <a:rPr lang="en-US" sz="3600" b="1" dirty="0">
                <a:solidFill>
                  <a:srgbClr val="7030A0"/>
                </a:solidFill>
              </a:rPr>
              <a:t> </a:t>
            </a:r>
            <a:r>
              <a:rPr lang="en-US" sz="3600" b="1" dirty="0" err="1">
                <a:solidFill>
                  <a:srgbClr val="7030A0"/>
                </a:solidFill>
              </a:rPr>
              <a:t>sự</a:t>
            </a:r>
            <a:r>
              <a:rPr lang="en-US" sz="3600" b="1" dirty="0">
                <a:solidFill>
                  <a:srgbClr val="7030A0"/>
                </a:solidFill>
              </a:rPr>
              <a:t> </a:t>
            </a:r>
            <a:r>
              <a:rPr lang="en-US" sz="3600" b="1" dirty="0" err="1">
                <a:solidFill>
                  <a:srgbClr val="7030A0"/>
                </a:solidFill>
              </a:rPr>
              <a:t>phối</a:t>
            </a:r>
            <a:r>
              <a:rPr lang="en-US" sz="3600" b="1" dirty="0">
                <a:solidFill>
                  <a:srgbClr val="7030A0"/>
                </a:solidFill>
              </a:rPr>
              <a:t> </a:t>
            </a:r>
            <a:r>
              <a:rPr lang="en-US" sz="3600" b="1" dirty="0" err="1">
                <a:solidFill>
                  <a:srgbClr val="7030A0"/>
                </a:solidFill>
              </a:rPr>
              <a:t>hợp</a:t>
            </a:r>
            <a:r>
              <a:rPr lang="en-US" sz="3600" b="1" dirty="0">
                <a:solidFill>
                  <a:srgbClr val="7030A0"/>
                </a:solidFill>
              </a:rPr>
              <a:t> </a:t>
            </a:r>
            <a:r>
              <a:rPr lang="en-US" sz="3600" b="1" dirty="0" err="1">
                <a:solidFill>
                  <a:srgbClr val="7030A0"/>
                </a:solidFill>
              </a:rPr>
              <a:t>các</a:t>
            </a:r>
            <a:r>
              <a:rPr lang="en-US" sz="3600" b="1" dirty="0">
                <a:solidFill>
                  <a:srgbClr val="7030A0"/>
                </a:solidFill>
              </a:rPr>
              <a:t> </a:t>
            </a:r>
            <a:r>
              <a:rPr lang="en-US" sz="3600" b="1" dirty="0" err="1">
                <a:solidFill>
                  <a:srgbClr val="7030A0"/>
                </a:solidFill>
              </a:rPr>
              <a:t>quá</a:t>
            </a:r>
            <a:r>
              <a:rPr lang="en-US" sz="3600" b="1" dirty="0">
                <a:solidFill>
                  <a:srgbClr val="7030A0"/>
                </a:solidFill>
              </a:rPr>
              <a:t> </a:t>
            </a:r>
            <a:r>
              <a:rPr lang="en-US" sz="3600" b="1" dirty="0" err="1">
                <a:solidFill>
                  <a:srgbClr val="7030A0"/>
                </a:solidFill>
              </a:rPr>
              <a:t>trình</a:t>
            </a:r>
            <a:r>
              <a:rPr lang="en-US" sz="3600" b="1" dirty="0">
                <a:solidFill>
                  <a:srgbClr val="7030A0"/>
                </a:solidFill>
              </a:rPr>
              <a:t> </a:t>
            </a:r>
            <a:r>
              <a:rPr lang="en-US" sz="3600" b="1" dirty="0" err="1">
                <a:solidFill>
                  <a:srgbClr val="7030A0"/>
                </a:solidFill>
              </a:rPr>
              <a:t>nguyên</a:t>
            </a:r>
            <a:r>
              <a:rPr lang="en-US" sz="3600" b="1" dirty="0">
                <a:solidFill>
                  <a:srgbClr val="7030A0"/>
                </a:solidFill>
              </a:rPr>
              <a:t> </a:t>
            </a:r>
            <a:r>
              <a:rPr lang="en-US" sz="3600" b="1" dirty="0" err="1">
                <a:solidFill>
                  <a:srgbClr val="7030A0"/>
                </a:solidFill>
              </a:rPr>
              <a:t>phân</a:t>
            </a:r>
            <a:r>
              <a:rPr lang="en-US" sz="3600" b="1" dirty="0">
                <a:solidFill>
                  <a:srgbClr val="7030A0"/>
                </a:solidFill>
              </a:rPr>
              <a:t>, </a:t>
            </a:r>
            <a:r>
              <a:rPr lang="en-US" sz="3600" b="1" dirty="0" err="1">
                <a:solidFill>
                  <a:srgbClr val="7030A0"/>
                </a:solidFill>
              </a:rPr>
              <a:t>giảm</a:t>
            </a:r>
            <a:r>
              <a:rPr lang="en-US" sz="3600" b="1" dirty="0">
                <a:solidFill>
                  <a:srgbClr val="7030A0"/>
                </a:solidFill>
              </a:rPr>
              <a:t> </a:t>
            </a:r>
            <a:r>
              <a:rPr lang="en-US" sz="3600" b="1" dirty="0" err="1">
                <a:solidFill>
                  <a:srgbClr val="7030A0"/>
                </a:solidFill>
              </a:rPr>
              <a:t>phân</a:t>
            </a:r>
            <a:r>
              <a:rPr lang="en-US" sz="3600" b="1" dirty="0">
                <a:solidFill>
                  <a:srgbClr val="7030A0"/>
                </a:solidFill>
              </a:rPr>
              <a:t> </a:t>
            </a:r>
            <a:r>
              <a:rPr lang="en-US" sz="3600" b="1" dirty="0" err="1">
                <a:solidFill>
                  <a:srgbClr val="7030A0"/>
                </a:solidFill>
              </a:rPr>
              <a:t>và</a:t>
            </a:r>
            <a:r>
              <a:rPr lang="en-US" sz="3600" b="1" dirty="0">
                <a:solidFill>
                  <a:srgbClr val="7030A0"/>
                </a:solidFill>
              </a:rPr>
              <a:t> </a:t>
            </a:r>
            <a:r>
              <a:rPr lang="en-US" sz="3600" b="1" dirty="0" err="1">
                <a:solidFill>
                  <a:srgbClr val="7030A0"/>
                </a:solidFill>
              </a:rPr>
              <a:t>thụ</a:t>
            </a:r>
            <a:r>
              <a:rPr lang="en-US" sz="3600" b="1" dirty="0">
                <a:solidFill>
                  <a:srgbClr val="7030A0"/>
                </a:solidFill>
              </a:rPr>
              <a:t> </a:t>
            </a:r>
            <a:r>
              <a:rPr lang="en-US" sz="3600" b="1" dirty="0" err="1">
                <a:solidFill>
                  <a:srgbClr val="7030A0"/>
                </a:solidFill>
              </a:rPr>
              <a:t>tinh</a:t>
            </a:r>
            <a:r>
              <a:rPr lang="en-US" sz="3600" b="1" dirty="0">
                <a:solidFill>
                  <a:srgbClr val="7030A0"/>
                </a:solidFill>
              </a:rPr>
              <a:t> </a:t>
            </a:r>
            <a:r>
              <a:rPr lang="en-US" sz="3600" b="1" dirty="0" err="1">
                <a:solidFill>
                  <a:srgbClr val="7030A0"/>
                </a:solidFill>
              </a:rPr>
              <a:t>là</a:t>
            </a:r>
            <a:r>
              <a:rPr lang="en-US" sz="3600" b="1" dirty="0">
                <a:solidFill>
                  <a:srgbClr val="7030A0"/>
                </a:solidFill>
              </a:rPr>
              <a:t> </a:t>
            </a:r>
            <a:r>
              <a:rPr lang="en-US" sz="3600" b="1" dirty="0" err="1">
                <a:solidFill>
                  <a:srgbClr val="7030A0"/>
                </a:solidFill>
              </a:rPr>
              <a:t>cơ</a:t>
            </a:r>
            <a:r>
              <a:rPr lang="en-US" sz="3600" b="1" dirty="0">
                <a:solidFill>
                  <a:srgbClr val="7030A0"/>
                </a:solidFill>
              </a:rPr>
              <a:t> </a:t>
            </a:r>
            <a:r>
              <a:rPr lang="en-US" sz="3600" b="1" dirty="0" err="1">
                <a:solidFill>
                  <a:srgbClr val="7030A0"/>
                </a:solidFill>
              </a:rPr>
              <a:t>chế</a:t>
            </a:r>
            <a:r>
              <a:rPr lang="en-US" sz="3600" b="1" dirty="0">
                <a:solidFill>
                  <a:srgbClr val="7030A0"/>
                </a:solidFill>
              </a:rPr>
              <a:t> </a:t>
            </a:r>
            <a:r>
              <a:rPr lang="en-US" sz="3600" b="1" dirty="0" err="1">
                <a:solidFill>
                  <a:srgbClr val="7030A0"/>
                </a:solidFill>
              </a:rPr>
              <a:t>duy</a:t>
            </a:r>
            <a:r>
              <a:rPr lang="en-US" sz="3600" b="1" dirty="0">
                <a:solidFill>
                  <a:srgbClr val="7030A0"/>
                </a:solidFill>
              </a:rPr>
              <a:t> </a:t>
            </a:r>
            <a:r>
              <a:rPr lang="en-US" sz="3600" b="1" dirty="0" err="1">
                <a:solidFill>
                  <a:srgbClr val="7030A0"/>
                </a:solidFill>
              </a:rPr>
              <a:t>trì</a:t>
            </a:r>
            <a:r>
              <a:rPr lang="en-US" sz="3600" b="1" dirty="0">
                <a:solidFill>
                  <a:srgbClr val="7030A0"/>
                </a:solidFill>
              </a:rPr>
              <a:t> </a:t>
            </a:r>
            <a:r>
              <a:rPr lang="en-US" sz="3600" b="1" dirty="0" err="1">
                <a:solidFill>
                  <a:srgbClr val="7030A0"/>
                </a:solidFill>
              </a:rPr>
              <a:t>ổn</a:t>
            </a:r>
            <a:r>
              <a:rPr lang="en-US" sz="3600" b="1" dirty="0">
                <a:solidFill>
                  <a:srgbClr val="7030A0"/>
                </a:solidFill>
              </a:rPr>
              <a:t> </a:t>
            </a:r>
            <a:r>
              <a:rPr lang="en-US" sz="3600" b="1" dirty="0" err="1">
                <a:solidFill>
                  <a:srgbClr val="7030A0"/>
                </a:solidFill>
              </a:rPr>
              <a:t>định</a:t>
            </a:r>
            <a:r>
              <a:rPr lang="en-US" sz="3600" b="1" dirty="0">
                <a:solidFill>
                  <a:srgbClr val="7030A0"/>
                </a:solidFill>
              </a:rPr>
              <a:t> </a:t>
            </a:r>
            <a:r>
              <a:rPr lang="en-US" sz="3600" b="1" dirty="0" err="1">
                <a:solidFill>
                  <a:srgbClr val="7030A0"/>
                </a:solidFill>
              </a:rPr>
              <a:t>bộ</a:t>
            </a:r>
            <a:r>
              <a:rPr lang="en-US" sz="3600" b="1" dirty="0">
                <a:solidFill>
                  <a:srgbClr val="7030A0"/>
                </a:solidFill>
              </a:rPr>
              <a:t> </a:t>
            </a:r>
            <a:r>
              <a:rPr lang="en-US" sz="3600" b="1" dirty="0" err="1">
                <a:solidFill>
                  <a:srgbClr val="7030A0"/>
                </a:solidFill>
              </a:rPr>
              <a:t>nhiễm</a:t>
            </a:r>
            <a:r>
              <a:rPr lang="en-US" sz="3600" b="1" dirty="0">
                <a:solidFill>
                  <a:srgbClr val="7030A0"/>
                </a:solidFill>
              </a:rPr>
              <a:t> </a:t>
            </a:r>
            <a:r>
              <a:rPr lang="en-US" sz="3600" b="1" dirty="0" err="1">
                <a:solidFill>
                  <a:srgbClr val="7030A0"/>
                </a:solidFill>
              </a:rPr>
              <a:t>sắc</a:t>
            </a:r>
            <a:r>
              <a:rPr lang="en-US" sz="3600" b="1" dirty="0">
                <a:solidFill>
                  <a:srgbClr val="7030A0"/>
                </a:solidFill>
              </a:rPr>
              <a:t> </a:t>
            </a:r>
            <a:r>
              <a:rPr lang="en-US" sz="3600" b="1" dirty="0" err="1">
                <a:solidFill>
                  <a:srgbClr val="7030A0"/>
                </a:solidFill>
              </a:rPr>
              <a:t>thể</a:t>
            </a:r>
            <a:r>
              <a:rPr lang="en-US" sz="3600" b="1" dirty="0">
                <a:solidFill>
                  <a:srgbClr val="7030A0"/>
                </a:solidFill>
              </a:rPr>
              <a:t> </a:t>
            </a:r>
            <a:r>
              <a:rPr lang="en-US" sz="3600" b="1" dirty="0" err="1">
                <a:solidFill>
                  <a:srgbClr val="7030A0"/>
                </a:solidFill>
              </a:rPr>
              <a:t>đặc</a:t>
            </a:r>
            <a:r>
              <a:rPr lang="en-US" sz="3600" b="1" dirty="0">
                <a:solidFill>
                  <a:srgbClr val="7030A0"/>
                </a:solidFill>
              </a:rPr>
              <a:t> </a:t>
            </a:r>
            <a:r>
              <a:rPr lang="en-US" sz="3600" b="1" dirty="0" err="1">
                <a:solidFill>
                  <a:srgbClr val="7030A0"/>
                </a:solidFill>
              </a:rPr>
              <a:t>trưng</a:t>
            </a:r>
            <a:r>
              <a:rPr lang="en-US" sz="3600" b="1" dirty="0">
                <a:solidFill>
                  <a:srgbClr val="7030A0"/>
                </a:solidFill>
              </a:rPr>
              <a:t> </a:t>
            </a:r>
            <a:r>
              <a:rPr lang="en-US" sz="3600" b="1" dirty="0" err="1">
                <a:solidFill>
                  <a:srgbClr val="7030A0"/>
                </a:solidFill>
              </a:rPr>
              <a:t>của</a:t>
            </a:r>
            <a:r>
              <a:rPr lang="en-US" sz="3600" b="1" dirty="0">
                <a:solidFill>
                  <a:srgbClr val="7030A0"/>
                </a:solidFill>
              </a:rPr>
              <a:t> </a:t>
            </a:r>
            <a:r>
              <a:rPr lang="en-US" sz="3600" b="1" dirty="0" err="1">
                <a:solidFill>
                  <a:srgbClr val="7030A0"/>
                </a:solidFill>
              </a:rPr>
              <a:t>loài</a:t>
            </a:r>
            <a:r>
              <a:rPr lang="en-US" sz="3600" b="1" dirty="0">
                <a:solidFill>
                  <a:srgbClr val="7030A0"/>
                </a:solidFill>
              </a:rPr>
              <a:t> </a:t>
            </a:r>
            <a:r>
              <a:rPr lang="en-US" sz="3600" b="1" dirty="0" err="1">
                <a:solidFill>
                  <a:srgbClr val="7030A0"/>
                </a:solidFill>
              </a:rPr>
              <a:t>sinh</a:t>
            </a:r>
            <a:r>
              <a:rPr lang="en-US" sz="3600" b="1" dirty="0">
                <a:solidFill>
                  <a:srgbClr val="7030A0"/>
                </a:solidFill>
              </a:rPr>
              <a:t> </a:t>
            </a:r>
            <a:r>
              <a:rPr lang="en-US" sz="3600" b="1" dirty="0" err="1">
                <a:solidFill>
                  <a:srgbClr val="7030A0"/>
                </a:solidFill>
              </a:rPr>
              <a:t>sản</a:t>
            </a:r>
            <a:r>
              <a:rPr lang="en-US" sz="3600" b="1" dirty="0">
                <a:solidFill>
                  <a:srgbClr val="7030A0"/>
                </a:solidFill>
              </a:rPr>
              <a:t> </a:t>
            </a:r>
            <a:r>
              <a:rPr lang="en-US" sz="3600" b="1" dirty="0" err="1">
                <a:solidFill>
                  <a:srgbClr val="7030A0"/>
                </a:solidFill>
              </a:rPr>
              <a:t>hữu</a:t>
            </a:r>
            <a:r>
              <a:rPr lang="en-US" sz="3600" b="1" dirty="0">
                <a:solidFill>
                  <a:srgbClr val="7030A0"/>
                </a:solidFill>
              </a:rPr>
              <a:t> </a:t>
            </a:r>
            <a:r>
              <a:rPr lang="en-US" sz="3600" b="1" dirty="0" err="1">
                <a:solidFill>
                  <a:srgbClr val="7030A0"/>
                </a:solidFill>
              </a:rPr>
              <a:t>tính</a:t>
            </a:r>
            <a:r>
              <a:rPr lang="en-US" sz="3600" b="1" dirty="0">
                <a:solidFill>
                  <a:srgbClr val="7030A0"/>
                </a:solidFill>
              </a:rPr>
              <a:t> qua </a:t>
            </a:r>
            <a:r>
              <a:rPr lang="en-US" sz="3600" b="1" dirty="0" err="1">
                <a:solidFill>
                  <a:srgbClr val="7030A0"/>
                </a:solidFill>
              </a:rPr>
              <a:t>các</a:t>
            </a:r>
            <a:r>
              <a:rPr lang="en-US" sz="3600" b="1" dirty="0">
                <a:solidFill>
                  <a:srgbClr val="7030A0"/>
                </a:solidFill>
              </a:rPr>
              <a:t> </a:t>
            </a:r>
            <a:r>
              <a:rPr lang="en-US" sz="3600" b="1" dirty="0" err="1">
                <a:solidFill>
                  <a:srgbClr val="7030A0"/>
                </a:solidFill>
              </a:rPr>
              <a:t>thế</a:t>
            </a:r>
            <a:r>
              <a:rPr lang="en-US" sz="3600" b="1" dirty="0">
                <a:solidFill>
                  <a:srgbClr val="7030A0"/>
                </a:solidFill>
              </a:rPr>
              <a:t> </a:t>
            </a:r>
            <a:r>
              <a:rPr lang="en-US" sz="3600" b="1" dirty="0" err="1">
                <a:solidFill>
                  <a:srgbClr val="7030A0"/>
                </a:solidFill>
              </a:rPr>
              <a:t>hệ</a:t>
            </a:r>
            <a:r>
              <a:rPr lang="en-US" sz="3600" b="1" dirty="0">
                <a:solidFill>
                  <a:srgbClr val="7030A0"/>
                </a:solidFill>
              </a:rPr>
              <a:t>?</a:t>
            </a:r>
            <a:endParaRPr lang="vi-VN" b="1" dirty="0">
              <a:solidFill>
                <a:srgbClr val="7030A0"/>
              </a:solidFill>
            </a:endParaRPr>
          </a:p>
        </p:txBody>
      </p:sp>
      <p:sp>
        <p:nvSpPr>
          <p:cNvPr id="3" name="Content Placeholder 2">
            <a:extLst>
              <a:ext uri="{FF2B5EF4-FFF2-40B4-BE49-F238E27FC236}">
                <a16:creationId xmlns:a16="http://schemas.microsoft.com/office/drawing/2014/main" id="{ADA8626C-2A51-409A-8616-9708DA999B53}"/>
              </a:ext>
            </a:extLst>
          </p:cNvPr>
          <p:cNvSpPr>
            <a:spLocks noGrp="1"/>
          </p:cNvSpPr>
          <p:nvPr>
            <p:ph idx="1"/>
          </p:nvPr>
        </p:nvSpPr>
        <p:spPr/>
        <p:txBody>
          <a:bodyPr>
            <a:normAutofit lnSpcReduction="10000"/>
          </a:bodyPr>
          <a:lstStyle/>
          <a:p>
            <a:r>
              <a:rPr lang="vi-VN" dirty="0">
                <a:solidFill>
                  <a:srgbClr val="FF0000"/>
                </a:solidFill>
              </a:rPr>
              <a:t>Cơ chế duy trì ổn định bộ NST của loài sinh sản hữu tính qua các thế hệ cơ thể là nhờ vào sự kết hợp của 3 quá trình nguyên phân, giảm phân và thụ tinh vì:</a:t>
            </a:r>
          </a:p>
          <a:p>
            <a:pPr marL="0" indent="0">
              <a:buNone/>
            </a:pPr>
            <a:r>
              <a:rPr lang="vi-VN" dirty="0">
                <a:solidFill>
                  <a:srgbClr val="FF0000"/>
                </a:solidFill>
              </a:rPr>
              <a:t>+ Quá trình nguyên phân: duy trì bộ NST của loài qua các thế hệ nhờ quá trình tự nhân đôi và phân li đồng đều của các NST trong quá trình nguyên phân</a:t>
            </a:r>
          </a:p>
          <a:p>
            <a:pPr marL="0" indent="0">
              <a:buNone/>
            </a:pPr>
            <a:r>
              <a:rPr lang="vi-VN" dirty="0">
                <a:solidFill>
                  <a:srgbClr val="FF0000"/>
                </a:solidFill>
              </a:rPr>
              <a:t>+ Giảm phân: tạo ra các giao tử mang bộ NST đơn bội của loài</a:t>
            </a:r>
          </a:p>
          <a:p>
            <a:pPr marL="0" indent="0">
              <a:buNone/>
            </a:pPr>
            <a:r>
              <a:rPr lang="vi-VN" dirty="0">
                <a:solidFill>
                  <a:srgbClr val="FF0000"/>
                </a:solidFill>
              </a:rPr>
              <a:t>+ Thụ tinh: kết hợp bộ NST đơn bội của loài tạo ra hợp tử lưỡng bội 2n. Hợp tử phát triển thành phôi và tạo nên cơ thể mới. Từ đó, duy trì bộ NST của loài sinh sản hữu tính ổn định qua các thế hệ.</a:t>
            </a:r>
          </a:p>
        </p:txBody>
      </p:sp>
    </p:spTree>
    <p:extLst>
      <p:ext uri="{BB962C8B-B14F-4D97-AF65-F5344CB8AC3E}">
        <p14:creationId xmlns:p14="http://schemas.microsoft.com/office/powerpoint/2010/main" val="41819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BF385B7-E7B6-46D5-9FD9-2F26D9CD9EC8}"/>
              </a:ext>
            </a:extLst>
          </p:cNvPr>
          <p:cNvGrpSpPr/>
          <p:nvPr/>
        </p:nvGrpSpPr>
        <p:grpSpPr>
          <a:xfrm>
            <a:off x="0" y="-84222"/>
            <a:ext cx="12842473" cy="7026443"/>
            <a:chOff x="0" y="-1"/>
            <a:chExt cx="12192000" cy="6858002"/>
          </a:xfrm>
        </p:grpSpPr>
        <p:sp>
          <p:nvSpPr>
            <p:cNvPr id="37" name="Rectangle 36">
              <a:extLst>
                <a:ext uri="{FF2B5EF4-FFF2-40B4-BE49-F238E27FC236}">
                  <a16:creationId xmlns:a16="http://schemas.microsoft.com/office/drawing/2014/main" id="{288E661D-FB26-4D93-A427-531A7C12AD35}"/>
                </a:ext>
              </a:extLst>
            </p:cNvPr>
            <p:cNvSpPr/>
            <p:nvPr/>
          </p:nvSpPr>
          <p:spPr>
            <a:xfrm>
              <a:off x="0" y="-1"/>
              <a:ext cx="12192000" cy="6858000"/>
            </a:xfrm>
            <a:prstGeom prst="rect">
              <a:avLst/>
            </a:prstGeom>
            <a:solidFill>
              <a:srgbClr val="F7C9BA"/>
            </a:solidFill>
            <a:ln>
              <a:solidFill>
                <a:srgbClr val="F7C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798E96-D6A6-4F4E-8DFE-08281A95F5AA}"/>
                </a:ext>
              </a:extLst>
            </p:cNvPr>
            <p:cNvGrpSpPr/>
            <p:nvPr/>
          </p:nvGrpSpPr>
          <p:grpSpPr>
            <a:xfrm>
              <a:off x="0" y="2616559"/>
              <a:ext cx="4024406" cy="4241442"/>
              <a:chOff x="0" y="2616559"/>
              <a:chExt cx="4024406" cy="4241442"/>
            </a:xfrm>
          </p:grpSpPr>
          <p:pic>
            <p:nvPicPr>
              <p:cNvPr id="39" name="Picture 38">
                <a:extLst>
                  <a:ext uri="{FF2B5EF4-FFF2-40B4-BE49-F238E27FC236}">
                    <a16:creationId xmlns:a16="http://schemas.microsoft.com/office/drawing/2014/main" id="{01E85C2E-8B32-42C9-A6E6-C76737F138CD}"/>
                  </a:ext>
                </a:extLst>
              </p:cNvPr>
              <p:cNvPicPr>
                <a:picLocks noChangeAspect="1"/>
              </p:cNvPicPr>
              <p:nvPr/>
            </p:nvPicPr>
            <p:blipFill rotWithShape="1">
              <a:blip r:embed="rId2">
                <a:extLst>
                  <a:ext uri="{28A0092B-C50C-407E-A947-70E740481C1C}">
                    <a14:useLocalDpi xmlns:a14="http://schemas.microsoft.com/office/drawing/2010/main" val="0"/>
                  </a:ext>
                </a:extLst>
              </a:blip>
              <a:srcRect l="14356" t="-188" b="27512"/>
              <a:stretch>
                <a:fillRect/>
              </a:stretch>
            </p:blipFill>
            <p:spPr>
              <a:xfrm>
                <a:off x="0" y="2616559"/>
                <a:ext cx="2693435" cy="4241442"/>
              </a:xfrm>
              <a:prstGeom prst="rect">
                <a:avLst/>
              </a:prstGeom>
            </p:spPr>
          </p:pic>
          <p:pic>
            <p:nvPicPr>
              <p:cNvPr id="42" name="Picture 41">
                <a:extLst>
                  <a:ext uri="{FF2B5EF4-FFF2-40B4-BE49-F238E27FC236}">
                    <a16:creationId xmlns:a16="http://schemas.microsoft.com/office/drawing/2014/main" id="{E577A1B4-39A3-4A2A-B2FB-752622F93D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56" t="-188" r="18701" b="27512"/>
              <a:stretch>
                <a:fillRect/>
              </a:stretch>
            </p:blipFill>
            <p:spPr>
              <a:xfrm flipH="1">
                <a:off x="2125011" y="3580326"/>
                <a:ext cx="1899395" cy="3277673"/>
              </a:xfrm>
              <a:prstGeom prst="rect">
                <a:avLst/>
              </a:prstGeom>
            </p:spPr>
          </p:pic>
        </p:grpSp>
      </p:grpSp>
      <p:sp>
        <p:nvSpPr>
          <p:cNvPr id="4" name="Oval 3">
            <a:extLst>
              <a:ext uri="{FF2B5EF4-FFF2-40B4-BE49-F238E27FC236}">
                <a16:creationId xmlns:a16="http://schemas.microsoft.com/office/drawing/2014/main" id="{C24A5915-D553-448F-A062-F705D664F341}"/>
              </a:ext>
            </a:extLst>
          </p:cNvPr>
          <p:cNvSpPr/>
          <p:nvPr/>
        </p:nvSpPr>
        <p:spPr>
          <a:xfrm>
            <a:off x="3892655" y="5318919"/>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4</a:t>
            </a:r>
            <a:endParaRPr lang="vi-VN" sz="4400" b="1" dirty="0">
              <a:solidFill>
                <a:srgbClr val="FFFF00"/>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3A6C8B0-AC36-4B19-9CA8-F2B2E7206958}"/>
              </a:ext>
            </a:extLst>
          </p:cNvPr>
          <p:cNvSpPr/>
          <p:nvPr/>
        </p:nvSpPr>
        <p:spPr>
          <a:xfrm>
            <a:off x="3691936" y="1194874"/>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1</a:t>
            </a:r>
            <a:endParaRPr lang="vi-VN" sz="4400" b="1" dirty="0">
              <a:solidFill>
                <a:srgbClr val="FFFF00"/>
              </a:solidFill>
              <a:latin typeface="Arial" panose="020B0604020202020204" pitchFamily="34" charset="0"/>
              <a:cs typeface="Arial" panose="020B0604020202020204" pitchFamily="34" charset="0"/>
            </a:endParaRPr>
          </a:p>
        </p:txBody>
      </p:sp>
      <p:sp>
        <p:nvSpPr>
          <p:cNvPr id="6" name="Arc 5">
            <a:extLst>
              <a:ext uri="{FF2B5EF4-FFF2-40B4-BE49-F238E27FC236}">
                <a16:creationId xmlns:a16="http://schemas.microsoft.com/office/drawing/2014/main" id="{A41D5294-17F1-487C-B971-833A7CE93A9B}"/>
              </a:ext>
            </a:extLst>
          </p:cNvPr>
          <p:cNvSpPr/>
          <p:nvPr/>
        </p:nvSpPr>
        <p:spPr>
          <a:xfrm>
            <a:off x="43797" y="1637453"/>
            <a:ext cx="4379490" cy="4345617"/>
          </a:xfrm>
          <a:prstGeom prst="arc">
            <a:avLst>
              <a:gd name="adj1" fmla="val 17578764"/>
              <a:gd name="adj2" fmla="val 4259594"/>
            </a:avLst>
          </a:prstGeom>
          <a:noFill/>
          <a:ln w="3810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2EB1E83-0E87-46DD-9735-C20989AFD653}"/>
              </a:ext>
            </a:extLst>
          </p:cNvPr>
          <p:cNvSpPr/>
          <p:nvPr/>
        </p:nvSpPr>
        <p:spPr>
          <a:xfrm>
            <a:off x="-283326" y="1644565"/>
            <a:ext cx="4208899" cy="431594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latin typeface="Bay buom"/>
                <a:cs typeface="Arial" panose="020B0604020202020204" pitchFamily="34" charset="0"/>
              </a:rPr>
              <a:t>Ô</a:t>
            </a:r>
            <a:r>
              <a:rPr lang="en-US" sz="2800" b="1" dirty="0">
                <a:solidFill>
                  <a:srgbClr val="FFFF00"/>
                </a:solidFill>
                <a:latin typeface="Bay buom"/>
                <a:cs typeface="Arial" panose="020B0604020202020204" pitchFamily="34" charset="0"/>
              </a:rPr>
              <a:t>N TẬP PHẦN 2</a:t>
            </a:r>
            <a:endParaRPr lang="vi-VN" sz="2800" b="1" dirty="0">
              <a:solidFill>
                <a:srgbClr val="FFFF00"/>
              </a:solidFill>
              <a:latin typeface="Bay buom"/>
              <a:cs typeface="Arial" panose="020B0604020202020204" pitchFamily="34" charset="0"/>
            </a:endParaRPr>
          </a:p>
        </p:txBody>
      </p:sp>
      <p:sp>
        <p:nvSpPr>
          <p:cNvPr id="11" name="Rectangle: Rounded Corners 10">
            <a:extLst>
              <a:ext uri="{FF2B5EF4-FFF2-40B4-BE49-F238E27FC236}">
                <a16:creationId xmlns:a16="http://schemas.microsoft.com/office/drawing/2014/main" id="{FBD46D4D-31E2-4232-9C92-9387771A7714}"/>
              </a:ext>
            </a:extLst>
          </p:cNvPr>
          <p:cNvSpPr/>
          <p:nvPr/>
        </p:nvSpPr>
        <p:spPr>
          <a:xfrm>
            <a:off x="5225549" y="528832"/>
            <a:ext cx="6218842" cy="112909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nSpc>
                <a:spcPct val="80000"/>
              </a:lnSpc>
              <a:buFontTx/>
              <a:buNone/>
            </a:pPr>
            <a:r>
              <a:rPr lang="en-US" sz="3200" b="1" dirty="0" err="1">
                <a:solidFill>
                  <a:srgbClr val="FFFF00"/>
                </a:solidFill>
              </a:rPr>
              <a:t>Thành</a:t>
            </a:r>
            <a:r>
              <a:rPr lang="en-US" sz="3200" b="1" dirty="0">
                <a:solidFill>
                  <a:srgbClr val="FFFF00"/>
                </a:solidFill>
              </a:rPr>
              <a:t> </a:t>
            </a:r>
            <a:r>
              <a:rPr lang="en-US" sz="3200" b="1" dirty="0" err="1">
                <a:solidFill>
                  <a:srgbClr val="FFFF00"/>
                </a:solidFill>
              </a:rPr>
              <a:t>phần</a:t>
            </a:r>
            <a:r>
              <a:rPr lang="en-US" sz="3200" b="1" dirty="0">
                <a:solidFill>
                  <a:srgbClr val="FFFF00"/>
                </a:solidFill>
              </a:rPr>
              <a:t> </a:t>
            </a:r>
            <a:r>
              <a:rPr lang="en-US" sz="3200" b="1" dirty="0" err="1">
                <a:solidFill>
                  <a:srgbClr val="FFFF00"/>
                </a:solidFill>
              </a:rPr>
              <a:t>hoá</a:t>
            </a:r>
            <a:r>
              <a:rPr lang="en-US" sz="3200" b="1" dirty="0">
                <a:solidFill>
                  <a:srgbClr val="FFFF00"/>
                </a:solidFill>
              </a:rPr>
              <a:t> </a:t>
            </a:r>
            <a:r>
              <a:rPr lang="en-US" sz="3200" b="1" dirty="0" err="1">
                <a:solidFill>
                  <a:srgbClr val="FFFF00"/>
                </a:solidFill>
              </a:rPr>
              <a:t>học</a:t>
            </a:r>
            <a:r>
              <a:rPr lang="en-US" sz="3200" b="1" dirty="0">
                <a:solidFill>
                  <a:srgbClr val="FFFF00"/>
                </a:solidFill>
              </a:rPr>
              <a:t> </a:t>
            </a:r>
            <a:r>
              <a:rPr lang="en-US" sz="3200" b="1" dirty="0" err="1">
                <a:solidFill>
                  <a:srgbClr val="FFFF00"/>
                </a:solidFill>
              </a:rPr>
              <a:t>của</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C75F20C0-D9A2-49B4-B6AC-310AF179C2C8}"/>
              </a:ext>
            </a:extLst>
          </p:cNvPr>
          <p:cNvSpPr/>
          <p:nvPr/>
        </p:nvSpPr>
        <p:spPr>
          <a:xfrm>
            <a:off x="164451" y="1595350"/>
            <a:ext cx="4273208" cy="4422683"/>
          </a:xfrm>
          <a:prstGeom prst="arc">
            <a:avLst>
              <a:gd name="adj1" fmla="val 17578764"/>
              <a:gd name="adj2" fmla="val 4259594"/>
            </a:avLst>
          </a:prstGeom>
          <a:noFill/>
          <a:ln w="38100">
            <a:solidFill>
              <a:srgbClr val="9933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vi-VN" dirty="0">
              <a:solidFill>
                <a:srgbClr val="9933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CE9A122-BC97-4EEE-B78C-373E2CD580B3}"/>
              </a:ext>
            </a:extLst>
          </p:cNvPr>
          <p:cNvSpPr/>
          <p:nvPr/>
        </p:nvSpPr>
        <p:spPr>
          <a:xfrm>
            <a:off x="5309877" y="5261681"/>
            <a:ext cx="5135981" cy="120774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FF00"/>
                </a:solidFill>
              </a:rPr>
              <a:t>Thông</a:t>
            </a:r>
            <a:r>
              <a:rPr lang="en-US" sz="3200" b="1" dirty="0">
                <a:solidFill>
                  <a:srgbClr val="FFFF00"/>
                </a:solidFill>
              </a:rPr>
              <a:t> tin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chu </a:t>
            </a:r>
            <a:r>
              <a:rPr lang="en-US" sz="3200" b="1" dirty="0" err="1">
                <a:solidFill>
                  <a:srgbClr val="FFFF00"/>
                </a:solidFill>
              </a:rPr>
              <a:t>kì</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phân</a:t>
            </a:r>
            <a:r>
              <a:rPr lang="en-US" sz="3200" b="1" dirty="0">
                <a:solidFill>
                  <a:srgbClr val="FFFF00"/>
                </a:solidFill>
              </a:rPr>
              <a:t> </a:t>
            </a:r>
            <a:r>
              <a:rPr lang="en-US" sz="3200" b="1" dirty="0" err="1">
                <a:solidFill>
                  <a:srgbClr val="FFFF00"/>
                </a:solidFill>
              </a:rPr>
              <a:t>bào</a:t>
            </a:r>
            <a:endParaRPr lang="vi-VN" sz="4400" b="1" dirty="0">
              <a:solidFill>
                <a:srgbClr val="FFFF00"/>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9D5C92B1-4996-4F00-9537-0EA23C23D228}"/>
              </a:ext>
            </a:extLst>
          </p:cNvPr>
          <p:cNvCxnSpPr>
            <a:cxnSpLocks/>
          </p:cNvCxnSpPr>
          <p:nvPr/>
        </p:nvCxnSpPr>
        <p:spPr>
          <a:xfrm>
            <a:off x="4590294" y="1559197"/>
            <a:ext cx="63525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A20C6972-D6B6-4243-A8A5-BEBF168C34CE}"/>
              </a:ext>
            </a:extLst>
          </p:cNvPr>
          <p:cNvCxnSpPr>
            <a:cxnSpLocks/>
          </p:cNvCxnSpPr>
          <p:nvPr/>
        </p:nvCxnSpPr>
        <p:spPr>
          <a:xfrm>
            <a:off x="4827351" y="5808203"/>
            <a:ext cx="4941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F24888D1-D5E5-4F44-9C50-BD3455B826A3}"/>
              </a:ext>
            </a:extLst>
          </p:cNvPr>
          <p:cNvSpPr txBox="1"/>
          <p:nvPr/>
        </p:nvSpPr>
        <p:spPr>
          <a:xfrm>
            <a:off x="498813" y="269815"/>
            <a:ext cx="4361945" cy="707886"/>
          </a:xfrm>
          <a:prstGeom prst="rect">
            <a:avLst/>
          </a:prstGeom>
          <a:noFill/>
        </p:spPr>
        <p:txBody>
          <a:bodyPr wrap="square" rtlCol="0">
            <a:spAutoFit/>
          </a:bodyPr>
          <a:lstStyle/>
          <a:p>
            <a:r>
              <a:rPr lang="en-US" sz="4000" b="1" u="sng" dirty="0">
                <a:solidFill>
                  <a:srgbClr val="993300"/>
                </a:solidFill>
                <a:latin typeface=".VnTeknicalH" panose="020B7200000000000000" pitchFamily="34" charset="0"/>
              </a:rPr>
              <a:t>NỘI DUNG CHÍNH</a:t>
            </a:r>
            <a:endParaRPr lang="vi-VN" sz="4000" b="1" u="sng" dirty="0">
              <a:solidFill>
                <a:srgbClr val="993300"/>
              </a:solidFill>
            </a:endParaRPr>
          </a:p>
        </p:txBody>
      </p:sp>
      <p:cxnSp>
        <p:nvCxnSpPr>
          <p:cNvPr id="21" name="Straight Connector 20">
            <a:extLst>
              <a:ext uri="{FF2B5EF4-FFF2-40B4-BE49-F238E27FC236}">
                <a16:creationId xmlns:a16="http://schemas.microsoft.com/office/drawing/2014/main" id="{F67E2D92-9A46-4CEC-AC30-34677680ED7D}"/>
              </a:ext>
            </a:extLst>
          </p:cNvPr>
          <p:cNvCxnSpPr/>
          <p:nvPr/>
        </p:nvCxnSpPr>
        <p:spPr>
          <a:xfrm>
            <a:off x="498813" y="897491"/>
            <a:ext cx="3880677"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D96788F-AEFA-44EE-A431-1050AD5EB408}"/>
              </a:ext>
            </a:extLst>
          </p:cNvPr>
          <p:cNvSpPr/>
          <p:nvPr/>
        </p:nvSpPr>
        <p:spPr>
          <a:xfrm>
            <a:off x="4408915" y="2396289"/>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2</a:t>
            </a:r>
            <a:endParaRPr lang="vi-VN" sz="4400" b="1" dirty="0">
              <a:solidFill>
                <a:srgbClr val="FFFF00"/>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20C42144-54A7-4152-A001-536F96CE5C04}"/>
              </a:ext>
            </a:extLst>
          </p:cNvPr>
          <p:cNvSpPr/>
          <p:nvPr/>
        </p:nvSpPr>
        <p:spPr>
          <a:xfrm>
            <a:off x="5952536" y="2223791"/>
            <a:ext cx="4948713" cy="8124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a:lnSpc>
                <a:spcPct val="80000"/>
              </a:lnSpc>
              <a:buFontTx/>
              <a:buNone/>
            </a:pPr>
            <a:r>
              <a:rPr lang="en-US" sz="3200" b="1" dirty="0" err="1">
                <a:solidFill>
                  <a:srgbClr val="FFFF00"/>
                </a:solidFill>
              </a:rPr>
              <a:t>Cấu</a:t>
            </a:r>
            <a:r>
              <a:rPr lang="en-US" sz="3200" b="1" dirty="0">
                <a:solidFill>
                  <a:srgbClr val="FFFF00"/>
                </a:solidFill>
              </a:rPr>
              <a:t> </a:t>
            </a:r>
            <a:r>
              <a:rPr lang="en-US" sz="3200" b="1" dirty="0" err="1">
                <a:solidFill>
                  <a:srgbClr val="FFFF00"/>
                </a:solidFill>
              </a:rPr>
              <a:t>trúc</a:t>
            </a:r>
            <a:r>
              <a:rPr lang="en-US" sz="3200" b="1" dirty="0">
                <a:solidFill>
                  <a:srgbClr val="FFFF00"/>
                </a:solidFill>
              </a:rPr>
              <a:t> </a:t>
            </a:r>
            <a:r>
              <a:rPr lang="en-US" sz="3200" b="1" dirty="0" err="1">
                <a:solidFill>
                  <a:srgbClr val="FFFF00"/>
                </a:solidFill>
              </a:rPr>
              <a:t>của</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C39888B2-2984-4087-8140-4FC37E1B0742}"/>
              </a:ext>
            </a:extLst>
          </p:cNvPr>
          <p:cNvCxnSpPr>
            <a:cxnSpLocks/>
          </p:cNvCxnSpPr>
          <p:nvPr/>
        </p:nvCxnSpPr>
        <p:spPr>
          <a:xfrm>
            <a:off x="5276530" y="2698655"/>
            <a:ext cx="6760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Oval 39">
            <a:extLst>
              <a:ext uri="{FF2B5EF4-FFF2-40B4-BE49-F238E27FC236}">
                <a16:creationId xmlns:a16="http://schemas.microsoft.com/office/drawing/2014/main" id="{72DBA921-6051-4BB4-93DA-F6942A743356}"/>
              </a:ext>
            </a:extLst>
          </p:cNvPr>
          <p:cNvSpPr/>
          <p:nvPr/>
        </p:nvSpPr>
        <p:spPr>
          <a:xfrm>
            <a:off x="4378172" y="3934264"/>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3</a:t>
            </a:r>
            <a:endParaRPr lang="vi-VN" sz="4400" b="1" dirty="0">
              <a:solidFill>
                <a:srgbClr val="FFFF00"/>
              </a:solidFill>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2193A965-EFB3-43C8-957B-AF093A1DF1F9}"/>
              </a:ext>
            </a:extLst>
          </p:cNvPr>
          <p:cNvSpPr/>
          <p:nvPr/>
        </p:nvSpPr>
        <p:spPr>
          <a:xfrm>
            <a:off x="5883086" y="3441770"/>
            <a:ext cx="6218842" cy="133062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nSpc>
                <a:spcPct val="80000"/>
              </a:lnSpc>
            </a:pPr>
            <a:r>
              <a:rPr lang="en-US" sz="3200" b="1" dirty="0" err="1">
                <a:solidFill>
                  <a:srgbClr val="FFFF00"/>
                </a:solidFill>
              </a:rPr>
              <a:t>Trao</a:t>
            </a:r>
            <a:r>
              <a:rPr lang="en-US" sz="3200" b="1" dirty="0">
                <a:solidFill>
                  <a:srgbClr val="FFFF00"/>
                </a:solidFill>
              </a:rPr>
              <a:t> </a:t>
            </a:r>
            <a:r>
              <a:rPr lang="en-US" sz="3200" b="1" dirty="0" err="1">
                <a:solidFill>
                  <a:srgbClr val="FFFF00"/>
                </a:solidFill>
              </a:rPr>
              <a:t>đổi</a:t>
            </a:r>
            <a:r>
              <a:rPr lang="en-US" sz="3200" b="1" dirty="0">
                <a:solidFill>
                  <a:srgbClr val="FFFF00"/>
                </a:solidFill>
              </a:rPr>
              <a:t> </a:t>
            </a:r>
            <a:r>
              <a:rPr lang="en-US" sz="3200" b="1" dirty="0" err="1">
                <a:solidFill>
                  <a:srgbClr val="FFFF00"/>
                </a:solidFill>
              </a:rPr>
              <a:t>chất</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năng</a:t>
            </a:r>
            <a:r>
              <a:rPr lang="en-US" sz="3200" b="1" dirty="0">
                <a:solidFill>
                  <a:srgbClr val="FFFF00"/>
                </a:solidFill>
              </a:rPr>
              <a:t> </a:t>
            </a:r>
            <a:r>
              <a:rPr lang="en-US" sz="3200" b="1" dirty="0" err="1">
                <a:solidFill>
                  <a:srgbClr val="FFFF00"/>
                </a:solidFill>
              </a:rPr>
              <a:t>lượng</a:t>
            </a:r>
            <a:r>
              <a:rPr lang="en-US" sz="3200" b="1" dirty="0">
                <a:solidFill>
                  <a:srgbClr val="FFFF00"/>
                </a:solidFill>
              </a:rPr>
              <a:t> </a:t>
            </a:r>
            <a:r>
              <a:rPr lang="en-US" sz="3200" b="1" dirty="0" err="1">
                <a:solidFill>
                  <a:srgbClr val="FFFF00"/>
                </a:solidFill>
              </a:rPr>
              <a:t>trong</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a:t>
            </a:r>
            <a:r>
              <a:rPr lang="en-US" sz="3200" b="1" dirty="0" err="1">
                <a:solidFill>
                  <a:srgbClr val="FFFF00"/>
                </a:solidFill>
              </a:rPr>
              <a:t>công</a:t>
            </a:r>
            <a:r>
              <a:rPr lang="en-US" sz="3200" b="1" dirty="0">
                <a:solidFill>
                  <a:srgbClr val="FFFF00"/>
                </a:solidFill>
              </a:rPr>
              <a:t> </a:t>
            </a:r>
            <a:r>
              <a:rPr lang="en-US" sz="3200" b="1" dirty="0" err="1">
                <a:solidFill>
                  <a:srgbClr val="FFFF00"/>
                </a:solidFill>
              </a:rPr>
              <a:t>nghệ</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B4B30668-9558-4DB1-8AC0-DE59872506B8}"/>
              </a:ext>
            </a:extLst>
          </p:cNvPr>
          <p:cNvCxnSpPr>
            <a:cxnSpLocks/>
            <a:stCxn id="40" idx="6"/>
          </p:cNvCxnSpPr>
          <p:nvPr/>
        </p:nvCxnSpPr>
        <p:spPr>
          <a:xfrm>
            <a:off x="5276530" y="4423549"/>
            <a:ext cx="606556" cy="12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6873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BF385B7-E7B6-46D5-9FD9-2F26D9CD9EC8}"/>
              </a:ext>
            </a:extLst>
          </p:cNvPr>
          <p:cNvGrpSpPr/>
          <p:nvPr/>
        </p:nvGrpSpPr>
        <p:grpSpPr>
          <a:xfrm>
            <a:off x="-24897" y="-169272"/>
            <a:ext cx="12842473" cy="7026443"/>
            <a:chOff x="0" y="-1"/>
            <a:chExt cx="12192000" cy="6858002"/>
          </a:xfrm>
        </p:grpSpPr>
        <p:sp>
          <p:nvSpPr>
            <p:cNvPr id="37" name="Rectangle 36">
              <a:extLst>
                <a:ext uri="{FF2B5EF4-FFF2-40B4-BE49-F238E27FC236}">
                  <a16:creationId xmlns:a16="http://schemas.microsoft.com/office/drawing/2014/main" id="{288E661D-FB26-4D93-A427-531A7C12AD35}"/>
                </a:ext>
              </a:extLst>
            </p:cNvPr>
            <p:cNvSpPr/>
            <p:nvPr/>
          </p:nvSpPr>
          <p:spPr>
            <a:xfrm>
              <a:off x="0" y="-1"/>
              <a:ext cx="12192000" cy="6858000"/>
            </a:xfrm>
            <a:prstGeom prst="rect">
              <a:avLst/>
            </a:prstGeom>
            <a:solidFill>
              <a:srgbClr val="F7C9BA"/>
            </a:solidFill>
            <a:ln>
              <a:solidFill>
                <a:srgbClr val="F7C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1798E96-D6A6-4F4E-8DFE-08281A95F5AA}"/>
                </a:ext>
              </a:extLst>
            </p:cNvPr>
            <p:cNvGrpSpPr/>
            <p:nvPr/>
          </p:nvGrpSpPr>
          <p:grpSpPr>
            <a:xfrm>
              <a:off x="0" y="2616559"/>
              <a:ext cx="4024406" cy="4241442"/>
              <a:chOff x="0" y="2616559"/>
              <a:chExt cx="4024406" cy="4241442"/>
            </a:xfrm>
          </p:grpSpPr>
          <p:pic>
            <p:nvPicPr>
              <p:cNvPr id="39" name="Picture 38">
                <a:extLst>
                  <a:ext uri="{FF2B5EF4-FFF2-40B4-BE49-F238E27FC236}">
                    <a16:creationId xmlns:a16="http://schemas.microsoft.com/office/drawing/2014/main" id="{01E85C2E-8B32-42C9-A6E6-C76737F138CD}"/>
                  </a:ext>
                </a:extLst>
              </p:cNvPr>
              <p:cNvPicPr>
                <a:picLocks noChangeAspect="1"/>
              </p:cNvPicPr>
              <p:nvPr/>
            </p:nvPicPr>
            <p:blipFill rotWithShape="1">
              <a:blip r:embed="rId2">
                <a:extLst>
                  <a:ext uri="{28A0092B-C50C-407E-A947-70E740481C1C}">
                    <a14:useLocalDpi xmlns:a14="http://schemas.microsoft.com/office/drawing/2010/main" val="0"/>
                  </a:ext>
                </a:extLst>
              </a:blip>
              <a:srcRect l="14356" t="-188" b="27512"/>
              <a:stretch>
                <a:fillRect/>
              </a:stretch>
            </p:blipFill>
            <p:spPr>
              <a:xfrm>
                <a:off x="0" y="2616559"/>
                <a:ext cx="2693435" cy="4241442"/>
              </a:xfrm>
              <a:prstGeom prst="rect">
                <a:avLst/>
              </a:prstGeom>
            </p:spPr>
          </p:pic>
          <p:pic>
            <p:nvPicPr>
              <p:cNvPr id="42" name="Picture 41">
                <a:extLst>
                  <a:ext uri="{FF2B5EF4-FFF2-40B4-BE49-F238E27FC236}">
                    <a16:creationId xmlns:a16="http://schemas.microsoft.com/office/drawing/2014/main" id="{E577A1B4-39A3-4A2A-B2FB-752622F93D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356" t="-188" r="18701" b="27512"/>
              <a:stretch>
                <a:fillRect/>
              </a:stretch>
            </p:blipFill>
            <p:spPr>
              <a:xfrm flipH="1">
                <a:off x="2125011" y="3580326"/>
                <a:ext cx="1899395" cy="3277673"/>
              </a:xfrm>
              <a:prstGeom prst="rect">
                <a:avLst/>
              </a:prstGeom>
            </p:spPr>
          </p:pic>
        </p:grpSp>
      </p:grpSp>
      <p:sp>
        <p:nvSpPr>
          <p:cNvPr id="4" name="Oval 3">
            <a:extLst>
              <a:ext uri="{FF2B5EF4-FFF2-40B4-BE49-F238E27FC236}">
                <a16:creationId xmlns:a16="http://schemas.microsoft.com/office/drawing/2014/main" id="{C24A5915-D553-448F-A062-F705D664F341}"/>
              </a:ext>
            </a:extLst>
          </p:cNvPr>
          <p:cNvSpPr/>
          <p:nvPr/>
        </p:nvSpPr>
        <p:spPr>
          <a:xfrm>
            <a:off x="3892655" y="5318919"/>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4</a:t>
            </a:r>
            <a:endParaRPr lang="vi-VN" sz="4400" b="1" dirty="0">
              <a:solidFill>
                <a:srgbClr val="FFFF00"/>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73A6C8B0-AC36-4B19-9CA8-F2B2E7206958}"/>
              </a:ext>
            </a:extLst>
          </p:cNvPr>
          <p:cNvSpPr/>
          <p:nvPr/>
        </p:nvSpPr>
        <p:spPr>
          <a:xfrm>
            <a:off x="3691936" y="1194874"/>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1</a:t>
            </a:r>
            <a:endParaRPr lang="vi-VN" sz="4400" b="1" dirty="0">
              <a:solidFill>
                <a:srgbClr val="FFFF00"/>
              </a:solidFill>
              <a:latin typeface="Arial" panose="020B0604020202020204" pitchFamily="34" charset="0"/>
              <a:cs typeface="Arial" panose="020B0604020202020204" pitchFamily="34" charset="0"/>
            </a:endParaRPr>
          </a:p>
        </p:txBody>
      </p:sp>
      <p:sp>
        <p:nvSpPr>
          <p:cNvPr id="6" name="Arc 5">
            <a:extLst>
              <a:ext uri="{FF2B5EF4-FFF2-40B4-BE49-F238E27FC236}">
                <a16:creationId xmlns:a16="http://schemas.microsoft.com/office/drawing/2014/main" id="{A41D5294-17F1-487C-B971-833A7CE93A9B}"/>
              </a:ext>
            </a:extLst>
          </p:cNvPr>
          <p:cNvSpPr/>
          <p:nvPr/>
        </p:nvSpPr>
        <p:spPr>
          <a:xfrm>
            <a:off x="43797" y="1637453"/>
            <a:ext cx="4379490" cy="4345617"/>
          </a:xfrm>
          <a:prstGeom prst="arc">
            <a:avLst>
              <a:gd name="adj1" fmla="val 17578764"/>
              <a:gd name="adj2" fmla="val 4259594"/>
            </a:avLst>
          </a:prstGeom>
          <a:noFill/>
          <a:ln w="38100">
            <a:solidFill>
              <a:srgbClr val="FFFF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2EB1E83-0E87-46DD-9735-C20989AFD653}"/>
              </a:ext>
            </a:extLst>
          </p:cNvPr>
          <p:cNvSpPr/>
          <p:nvPr/>
        </p:nvSpPr>
        <p:spPr>
          <a:xfrm>
            <a:off x="-283326" y="1644565"/>
            <a:ext cx="4208899" cy="4315944"/>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FF00"/>
                </a:solidFill>
                <a:latin typeface="Bay buom"/>
                <a:cs typeface="Arial" panose="020B0604020202020204" pitchFamily="34" charset="0"/>
              </a:rPr>
              <a:t>Ô</a:t>
            </a:r>
            <a:r>
              <a:rPr lang="en-US" sz="2800" b="1" dirty="0">
                <a:solidFill>
                  <a:srgbClr val="FFFF00"/>
                </a:solidFill>
                <a:latin typeface="Bay buom"/>
                <a:cs typeface="Arial" panose="020B0604020202020204" pitchFamily="34" charset="0"/>
              </a:rPr>
              <a:t>N TẬP PHẦN 2</a:t>
            </a:r>
            <a:endParaRPr lang="vi-VN" sz="2800" b="1" dirty="0">
              <a:solidFill>
                <a:srgbClr val="FFFF00"/>
              </a:solidFill>
              <a:latin typeface="Bay buom"/>
              <a:cs typeface="Arial" panose="020B0604020202020204" pitchFamily="34" charset="0"/>
            </a:endParaRPr>
          </a:p>
        </p:txBody>
      </p:sp>
      <p:sp>
        <p:nvSpPr>
          <p:cNvPr id="11" name="Rectangle: Rounded Corners 10">
            <a:extLst>
              <a:ext uri="{FF2B5EF4-FFF2-40B4-BE49-F238E27FC236}">
                <a16:creationId xmlns:a16="http://schemas.microsoft.com/office/drawing/2014/main" id="{FBD46D4D-31E2-4232-9C92-9387771A7714}"/>
              </a:ext>
            </a:extLst>
          </p:cNvPr>
          <p:cNvSpPr/>
          <p:nvPr/>
        </p:nvSpPr>
        <p:spPr>
          <a:xfrm>
            <a:off x="5225549" y="528832"/>
            <a:ext cx="6218842" cy="112909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nSpc>
                <a:spcPct val="80000"/>
              </a:lnSpc>
              <a:buFontTx/>
              <a:buNone/>
            </a:pPr>
            <a:r>
              <a:rPr lang="en-US" sz="3200" b="1" dirty="0" err="1">
                <a:solidFill>
                  <a:srgbClr val="FFFF00"/>
                </a:solidFill>
              </a:rPr>
              <a:t>Thành</a:t>
            </a:r>
            <a:r>
              <a:rPr lang="en-US" sz="3200" b="1" dirty="0">
                <a:solidFill>
                  <a:srgbClr val="FFFF00"/>
                </a:solidFill>
              </a:rPr>
              <a:t> </a:t>
            </a:r>
            <a:r>
              <a:rPr lang="en-US" sz="3200" b="1" dirty="0" err="1">
                <a:solidFill>
                  <a:srgbClr val="FFFF00"/>
                </a:solidFill>
              </a:rPr>
              <a:t>phần</a:t>
            </a:r>
            <a:r>
              <a:rPr lang="en-US" sz="3200" b="1" dirty="0">
                <a:solidFill>
                  <a:srgbClr val="FFFF00"/>
                </a:solidFill>
              </a:rPr>
              <a:t> </a:t>
            </a:r>
            <a:r>
              <a:rPr lang="en-US" sz="3200" b="1" dirty="0" err="1">
                <a:solidFill>
                  <a:srgbClr val="FFFF00"/>
                </a:solidFill>
              </a:rPr>
              <a:t>hoá</a:t>
            </a:r>
            <a:r>
              <a:rPr lang="en-US" sz="3200" b="1" dirty="0">
                <a:solidFill>
                  <a:srgbClr val="FFFF00"/>
                </a:solidFill>
              </a:rPr>
              <a:t> </a:t>
            </a:r>
            <a:r>
              <a:rPr lang="en-US" sz="3200" b="1" dirty="0" err="1">
                <a:solidFill>
                  <a:srgbClr val="FFFF00"/>
                </a:solidFill>
              </a:rPr>
              <a:t>học</a:t>
            </a:r>
            <a:r>
              <a:rPr lang="en-US" sz="3200" b="1" dirty="0">
                <a:solidFill>
                  <a:srgbClr val="FFFF00"/>
                </a:solidFill>
              </a:rPr>
              <a:t> </a:t>
            </a:r>
            <a:r>
              <a:rPr lang="en-US" sz="3200" b="1" dirty="0" err="1">
                <a:solidFill>
                  <a:srgbClr val="FFFF00"/>
                </a:solidFill>
              </a:rPr>
              <a:t>của</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sp>
        <p:nvSpPr>
          <p:cNvPr id="12" name="Arc 11">
            <a:extLst>
              <a:ext uri="{FF2B5EF4-FFF2-40B4-BE49-F238E27FC236}">
                <a16:creationId xmlns:a16="http://schemas.microsoft.com/office/drawing/2014/main" id="{C75F20C0-D9A2-49B4-B6AC-310AF179C2C8}"/>
              </a:ext>
            </a:extLst>
          </p:cNvPr>
          <p:cNvSpPr/>
          <p:nvPr/>
        </p:nvSpPr>
        <p:spPr>
          <a:xfrm>
            <a:off x="164451" y="1595350"/>
            <a:ext cx="4273208" cy="4422683"/>
          </a:xfrm>
          <a:prstGeom prst="arc">
            <a:avLst>
              <a:gd name="adj1" fmla="val 17578764"/>
              <a:gd name="adj2" fmla="val 4259594"/>
            </a:avLst>
          </a:prstGeom>
          <a:noFill/>
          <a:ln w="38100">
            <a:solidFill>
              <a:srgbClr val="9933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vi-VN" dirty="0">
              <a:solidFill>
                <a:srgbClr val="993300"/>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ECE9A122-BC97-4EEE-B78C-373E2CD580B3}"/>
              </a:ext>
            </a:extLst>
          </p:cNvPr>
          <p:cNvSpPr/>
          <p:nvPr/>
        </p:nvSpPr>
        <p:spPr>
          <a:xfrm>
            <a:off x="5309877" y="5261681"/>
            <a:ext cx="5135981" cy="120774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FFFF00"/>
                </a:solidFill>
              </a:rPr>
              <a:t>Thông</a:t>
            </a:r>
            <a:r>
              <a:rPr lang="en-US" sz="3200" b="1" dirty="0">
                <a:solidFill>
                  <a:srgbClr val="FFFF00"/>
                </a:solidFill>
              </a:rPr>
              <a:t> tin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chu </a:t>
            </a:r>
            <a:r>
              <a:rPr lang="en-US" sz="3200" b="1" dirty="0" err="1">
                <a:solidFill>
                  <a:srgbClr val="FFFF00"/>
                </a:solidFill>
              </a:rPr>
              <a:t>kì</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phân</a:t>
            </a:r>
            <a:r>
              <a:rPr lang="en-US" sz="3200" b="1" dirty="0">
                <a:solidFill>
                  <a:srgbClr val="FFFF00"/>
                </a:solidFill>
              </a:rPr>
              <a:t> </a:t>
            </a:r>
            <a:r>
              <a:rPr lang="en-US" sz="3200" b="1" dirty="0" err="1">
                <a:solidFill>
                  <a:srgbClr val="FFFF00"/>
                </a:solidFill>
              </a:rPr>
              <a:t>bào</a:t>
            </a:r>
            <a:endParaRPr lang="vi-VN" sz="4400" b="1" dirty="0">
              <a:solidFill>
                <a:srgbClr val="FFFF00"/>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9D5C92B1-4996-4F00-9537-0EA23C23D228}"/>
              </a:ext>
            </a:extLst>
          </p:cNvPr>
          <p:cNvCxnSpPr>
            <a:cxnSpLocks/>
          </p:cNvCxnSpPr>
          <p:nvPr/>
        </p:nvCxnSpPr>
        <p:spPr>
          <a:xfrm>
            <a:off x="4590294" y="1559197"/>
            <a:ext cx="63525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A20C6972-D6B6-4243-A8A5-BEBF168C34CE}"/>
              </a:ext>
            </a:extLst>
          </p:cNvPr>
          <p:cNvCxnSpPr>
            <a:cxnSpLocks/>
          </p:cNvCxnSpPr>
          <p:nvPr/>
        </p:nvCxnSpPr>
        <p:spPr>
          <a:xfrm>
            <a:off x="4827351" y="5808203"/>
            <a:ext cx="4941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F24888D1-D5E5-4F44-9C50-BD3455B826A3}"/>
              </a:ext>
            </a:extLst>
          </p:cNvPr>
          <p:cNvSpPr txBox="1"/>
          <p:nvPr/>
        </p:nvSpPr>
        <p:spPr>
          <a:xfrm>
            <a:off x="-24897" y="-50989"/>
            <a:ext cx="5998240" cy="707886"/>
          </a:xfrm>
          <a:prstGeom prst="rect">
            <a:avLst/>
          </a:prstGeom>
          <a:noFill/>
        </p:spPr>
        <p:txBody>
          <a:bodyPr wrap="square" rtlCol="0">
            <a:spAutoFit/>
          </a:bodyPr>
          <a:lstStyle/>
          <a:p>
            <a:r>
              <a:rPr lang="en-US" sz="4000" b="1" u="sng" dirty="0">
                <a:solidFill>
                  <a:srgbClr val="993300"/>
                </a:solidFill>
                <a:latin typeface=".VnTeknicalH" panose="020B7200000000000000" pitchFamily="34" charset="0"/>
              </a:rPr>
              <a:t>CÂU 8. NỘI DUNG PHẦN 2</a:t>
            </a:r>
            <a:endParaRPr lang="vi-VN" sz="4000" b="1" u="sng" dirty="0">
              <a:solidFill>
                <a:srgbClr val="993300"/>
              </a:solidFill>
            </a:endParaRPr>
          </a:p>
        </p:txBody>
      </p:sp>
      <p:cxnSp>
        <p:nvCxnSpPr>
          <p:cNvPr id="21" name="Straight Connector 20">
            <a:extLst>
              <a:ext uri="{FF2B5EF4-FFF2-40B4-BE49-F238E27FC236}">
                <a16:creationId xmlns:a16="http://schemas.microsoft.com/office/drawing/2014/main" id="{F67E2D92-9A46-4CEC-AC30-34677680ED7D}"/>
              </a:ext>
            </a:extLst>
          </p:cNvPr>
          <p:cNvCxnSpPr/>
          <p:nvPr/>
        </p:nvCxnSpPr>
        <p:spPr>
          <a:xfrm>
            <a:off x="498813" y="897491"/>
            <a:ext cx="3880677" cy="0"/>
          </a:xfrm>
          <a:prstGeom prst="line">
            <a:avLst/>
          </a:prstGeom>
          <a:ln>
            <a:solidFill>
              <a:srgbClr val="9933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D96788F-AEFA-44EE-A431-1050AD5EB408}"/>
              </a:ext>
            </a:extLst>
          </p:cNvPr>
          <p:cNvSpPr/>
          <p:nvPr/>
        </p:nvSpPr>
        <p:spPr>
          <a:xfrm>
            <a:off x="4408915" y="2396289"/>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2</a:t>
            </a:r>
            <a:endParaRPr lang="vi-VN" sz="4400" b="1" dirty="0">
              <a:solidFill>
                <a:srgbClr val="FFFF00"/>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20C42144-54A7-4152-A001-536F96CE5C04}"/>
              </a:ext>
            </a:extLst>
          </p:cNvPr>
          <p:cNvSpPr/>
          <p:nvPr/>
        </p:nvSpPr>
        <p:spPr>
          <a:xfrm>
            <a:off x="5952536" y="2223791"/>
            <a:ext cx="4948713" cy="81245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gn="ctr">
              <a:lnSpc>
                <a:spcPct val="80000"/>
              </a:lnSpc>
              <a:buFontTx/>
              <a:buNone/>
            </a:pPr>
            <a:r>
              <a:rPr lang="en-US" sz="3200" b="1" dirty="0" err="1">
                <a:solidFill>
                  <a:srgbClr val="FFFF00"/>
                </a:solidFill>
              </a:rPr>
              <a:t>Cấu</a:t>
            </a:r>
            <a:r>
              <a:rPr lang="en-US" sz="3200" b="1" dirty="0">
                <a:solidFill>
                  <a:srgbClr val="FFFF00"/>
                </a:solidFill>
              </a:rPr>
              <a:t> </a:t>
            </a:r>
            <a:r>
              <a:rPr lang="en-US" sz="3200" b="1" dirty="0" err="1">
                <a:solidFill>
                  <a:srgbClr val="FFFF00"/>
                </a:solidFill>
              </a:rPr>
              <a:t>trúc</a:t>
            </a:r>
            <a:r>
              <a:rPr lang="en-US" sz="3200" b="1" dirty="0">
                <a:solidFill>
                  <a:srgbClr val="FFFF00"/>
                </a:solidFill>
              </a:rPr>
              <a:t> </a:t>
            </a:r>
            <a:r>
              <a:rPr lang="en-US" sz="3200" b="1" dirty="0" err="1">
                <a:solidFill>
                  <a:srgbClr val="FFFF00"/>
                </a:solidFill>
              </a:rPr>
              <a:t>của</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cxnSp>
        <p:nvCxnSpPr>
          <p:cNvPr id="35" name="Straight Arrow Connector 34">
            <a:extLst>
              <a:ext uri="{FF2B5EF4-FFF2-40B4-BE49-F238E27FC236}">
                <a16:creationId xmlns:a16="http://schemas.microsoft.com/office/drawing/2014/main" id="{C39888B2-2984-4087-8140-4FC37E1B0742}"/>
              </a:ext>
            </a:extLst>
          </p:cNvPr>
          <p:cNvCxnSpPr>
            <a:cxnSpLocks/>
          </p:cNvCxnSpPr>
          <p:nvPr/>
        </p:nvCxnSpPr>
        <p:spPr>
          <a:xfrm>
            <a:off x="5276530" y="2698655"/>
            <a:ext cx="67600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Oval 39">
            <a:extLst>
              <a:ext uri="{FF2B5EF4-FFF2-40B4-BE49-F238E27FC236}">
                <a16:creationId xmlns:a16="http://schemas.microsoft.com/office/drawing/2014/main" id="{72DBA921-6051-4BB4-93DA-F6942A743356}"/>
              </a:ext>
            </a:extLst>
          </p:cNvPr>
          <p:cNvSpPr/>
          <p:nvPr/>
        </p:nvSpPr>
        <p:spPr>
          <a:xfrm>
            <a:off x="4378172" y="3934264"/>
            <a:ext cx="898358" cy="97856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FF00"/>
                </a:solidFill>
                <a:latin typeface="Arial" panose="020B0604020202020204" pitchFamily="34" charset="0"/>
                <a:cs typeface="Arial" panose="020B0604020202020204" pitchFamily="34" charset="0"/>
              </a:rPr>
              <a:t>3</a:t>
            </a:r>
            <a:endParaRPr lang="vi-VN" sz="4400" b="1" dirty="0">
              <a:solidFill>
                <a:srgbClr val="FFFF00"/>
              </a:solidFill>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id="{2193A965-EFB3-43C8-957B-AF093A1DF1F9}"/>
              </a:ext>
            </a:extLst>
          </p:cNvPr>
          <p:cNvSpPr/>
          <p:nvPr/>
        </p:nvSpPr>
        <p:spPr>
          <a:xfrm>
            <a:off x="5883086" y="3441770"/>
            <a:ext cx="6218842" cy="133062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600" indent="-609600">
              <a:lnSpc>
                <a:spcPct val="80000"/>
              </a:lnSpc>
            </a:pPr>
            <a:r>
              <a:rPr lang="en-US" sz="3200" b="1" dirty="0" err="1">
                <a:solidFill>
                  <a:srgbClr val="FFFF00"/>
                </a:solidFill>
              </a:rPr>
              <a:t>Trao</a:t>
            </a:r>
            <a:r>
              <a:rPr lang="en-US" sz="3200" b="1" dirty="0">
                <a:solidFill>
                  <a:srgbClr val="FFFF00"/>
                </a:solidFill>
              </a:rPr>
              <a:t> </a:t>
            </a:r>
            <a:r>
              <a:rPr lang="en-US" sz="3200" b="1" dirty="0" err="1">
                <a:solidFill>
                  <a:srgbClr val="FFFF00"/>
                </a:solidFill>
              </a:rPr>
              <a:t>đổi</a:t>
            </a:r>
            <a:r>
              <a:rPr lang="en-US" sz="3200" b="1" dirty="0">
                <a:solidFill>
                  <a:srgbClr val="FFFF00"/>
                </a:solidFill>
              </a:rPr>
              <a:t> </a:t>
            </a:r>
            <a:r>
              <a:rPr lang="en-US" sz="3200" b="1" dirty="0" err="1">
                <a:solidFill>
                  <a:srgbClr val="FFFF00"/>
                </a:solidFill>
              </a:rPr>
              <a:t>chất</a:t>
            </a:r>
            <a:r>
              <a:rPr lang="en-US" sz="3200" b="1" dirty="0">
                <a:solidFill>
                  <a:srgbClr val="FFFF00"/>
                </a:solidFill>
              </a:rPr>
              <a:t> </a:t>
            </a:r>
            <a:r>
              <a:rPr lang="en-US" sz="3200" b="1" dirty="0" err="1">
                <a:solidFill>
                  <a:srgbClr val="FFFF00"/>
                </a:solidFill>
              </a:rPr>
              <a:t>và</a:t>
            </a:r>
            <a:r>
              <a:rPr lang="en-US" sz="3200" b="1" dirty="0">
                <a:solidFill>
                  <a:srgbClr val="FFFF00"/>
                </a:solidFill>
              </a:rPr>
              <a:t> </a:t>
            </a:r>
            <a:r>
              <a:rPr lang="en-US" sz="3200" b="1" dirty="0" err="1">
                <a:solidFill>
                  <a:srgbClr val="FFFF00"/>
                </a:solidFill>
              </a:rPr>
              <a:t>năng</a:t>
            </a:r>
            <a:r>
              <a:rPr lang="en-US" sz="3200" b="1" dirty="0">
                <a:solidFill>
                  <a:srgbClr val="FFFF00"/>
                </a:solidFill>
              </a:rPr>
              <a:t> </a:t>
            </a:r>
            <a:r>
              <a:rPr lang="en-US" sz="3200" b="1" dirty="0" err="1">
                <a:solidFill>
                  <a:srgbClr val="FFFF00"/>
                </a:solidFill>
              </a:rPr>
              <a:t>lượng</a:t>
            </a:r>
            <a:r>
              <a:rPr lang="en-US" sz="3200" b="1" dirty="0">
                <a:solidFill>
                  <a:srgbClr val="FFFF00"/>
                </a:solidFill>
              </a:rPr>
              <a:t> </a:t>
            </a:r>
            <a:r>
              <a:rPr lang="en-US" sz="3200" b="1" dirty="0" err="1">
                <a:solidFill>
                  <a:srgbClr val="FFFF00"/>
                </a:solidFill>
              </a:rPr>
              <a:t>trong</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r>
              <a:rPr lang="en-US" sz="3200" b="1" dirty="0">
                <a:solidFill>
                  <a:srgbClr val="FFFF00"/>
                </a:solidFill>
              </a:rPr>
              <a:t>, </a:t>
            </a:r>
            <a:r>
              <a:rPr lang="en-US" sz="3200" b="1" dirty="0" err="1">
                <a:solidFill>
                  <a:srgbClr val="FFFF00"/>
                </a:solidFill>
              </a:rPr>
              <a:t>công</a:t>
            </a:r>
            <a:r>
              <a:rPr lang="en-US" sz="3200" b="1" dirty="0">
                <a:solidFill>
                  <a:srgbClr val="FFFF00"/>
                </a:solidFill>
              </a:rPr>
              <a:t> </a:t>
            </a:r>
            <a:r>
              <a:rPr lang="en-US" sz="3200" b="1" dirty="0" err="1">
                <a:solidFill>
                  <a:srgbClr val="FFFF00"/>
                </a:solidFill>
              </a:rPr>
              <a:t>nghệ</a:t>
            </a:r>
            <a:r>
              <a:rPr lang="en-US" sz="3200" b="1" dirty="0">
                <a:solidFill>
                  <a:srgbClr val="FFFF00"/>
                </a:solidFill>
              </a:rPr>
              <a:t> </a:t>
            </a:r>
            <a:r>
              <a:rPr lang="en-US" sz="3200" b="1" dirty="0" err="1">
                <a:solidFill>
                  <a:srgbClr val="FFFF00"/>
                </a:solidFill>
              </a:rPr>
              <a:t>tế</a:t>
            </a:r>
            <a:r>
              <a:rPr lang="en-US" sz="3200" b="1" dirty="0">
                <a:solidFill>
                  <a:srgbClr val="FFFF00"/>
                </a:solidFill>
              </a:rPr>
              <a:t> </a:t>
            </a:r>
            <a:r>
              <a:rPr lang="en-US" sz="3200" b="1" dirty="0" err="1">
                <a:solidFill>
                  <a:srgbClr val="FFFF00"/>
                </a:solidFill>
              </a:rPr>
              <a:t>bào</a:t>
            </a:r>
            <a:endParaRPr lang="en-US" altLang="vi-VN" sz="4400" b="1" dirty="0">
              <a:solidFill>
                <a:srgbClr val="FFFF00"/>
              </a:solidFill>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B4B30668-9558-4DB1-8AC0-DE59872506B8}"/>
              </a:ext>
            </a:extLst>
          </p:cNvPr>
          <p:cNvCxnSpPr>
            <a:cxnSpLocks/>
            <a:stCxn id="40" idx="6"/>
          </p:cNvCxnSpPr>
          <p:nvPr/>
        </p:nvCxnSpPr>
        <p:spPr>
          <a:xfrm>
            <a:off x="5276530" y="4423549"/>
            <a:ext cx="606556" cy="12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90439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1A7DA-0C98-4E8D-8964-342EABA08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2" name="TextBox 1">
            <a:extLst>
              <a:ext uri="{FF2B5EF4-FFF2-40B4-BE49-F238E27FC236}">
                <a16:creationId xmlns:a16="http://schemas.microsoft.com/office/drawing/2014/main" id="{E528F782-206E-44D2-93E7-B1958001D3B7}"/>
              </a:ext>
            </a:extLst>
          </p:cNvPr>
          <p:cNvSpPr txBox="1"/>
          <p:nvPr/>
        </p:nvSpPr>
        <p:spPr>
          <a:xfrm>
            <a:off x="1652338" y="233677"/>
            <a:ext cx="8411743" cy="1661993"/>
          </a:xfrm>
          <a:prstGeom prst="rect">
            <a:avLst/>
          </a:prstGeom>
          <a:noFill/>
        </p:spPr>
        <p:txBody>
          <a:bodyPr wrap="square" rtlCol="0">
            <a:spAutoFit/>
          </a:bodyPr>
          <a:lstStyle/>
          <a:p>
            <a:pPr algn="ctr"/>
            <a:r>
              <a:rPr lang="en-US" sz="5400" b="1" u="sng" dirty="0">
                <a:solidFill>
                  <a:srgbClr val="993300"/>
                </a:solidFill>
                <a:latin typeface=".VnTeknicalH" panose="020B7200000000000000" pitchFamily="34" charset="0"/>
              </a:rPr>
              <a:t>VẬN DỤNG</a:t>
            </a:r>
          </a:p>
          <a:p>
            <a:pPr algn="ctr"/>
            <a:r>
              <a:rPr lang="en-US" sz="4400" b="1" u="sng" dirty="0">
                <a:solidFill>
                  <a:srgbClr val="993300"/>
                </a:solidFill>
                <a:latin typeface=".VnTeknicalH" panose="020B7200000000000000" pitchFamily="34" charset="0"/>
              </a:rPr>
              <a:t>VỀ NHÀ VIẾT BÁO CÁO</a:t>
            </a:r>
            <a:endParaRPr lang="vi-VN" sz="4400" b="1" u="sng" dirty="0">
              <a:solidFill>
                <a:srgbClr val="993300"/>
              </a:solidFill>
            </a:endParaRPr>
          </a:p>
        </p:txBody>
      </p:sp>
      <p:sp>
        <p:nvSpPr>
          <p:cNvPr id="3" name="Rectangle 2">
            <a:extLst>
              <a:ext uri="{FF2B5EF4-FFF2-40B4-BE49-F238E27FC236}">
                <a16:creationId xmlns:a16="http://schemas.microsoft.com/office/drawing/2014/main" id="{C56B9119-9990-42F7-84D5-E2743653EB4F}"/>
              </a:ext>
            </a:extLst>
          </p:cNvPr>
          <p:cNvSpPr/>
          <p:nvPr/>
        </p:nvSpPr>
        <p:spPr>
          <a:xfrm>
            <a:off x="0" y="2004860"/>
            <a:ext cx="12063663" cy="3108480"/>
          </a:xfrm>
          <a:prstGeom prst="rect">
            <a:avLst/>
          </a:prstGeom>
        </p:spPr>
        <p:txBody>
          <a:bodyPr wrap="square">
            <a:spAutoFit/>
          </a:bodyPr>
          <a:lstStyle/>
          <a:p>
            <a:pPr indent="450215" algn="just">
              <a:lnSpc>
                <a:spcPct val="107000"/>
              </a:lnSpc>
              <a:spcBef>
                <a:spcPts val="600"/>
              </a:spcBef>
              <a:spcAft>
                <a:spcPts val="600"/>
              </a:spcAft>
            </a:pPr>
            <a:r>
              <a:rPr lang="en-US" sz="4000" dirty="0">
                <a:latin typeface="Times New Roman" panose="02020603050405020304" pitchFamily="18" charset="0"/>
                <a:ea typeface="Arial" panose="020B0604020202020204" pitchFamily="34" charset="0"/>
                <a:cs typeface="Times New Roman" panose="02020603050405020304" pitchFamily="18" charset="0"/>
              </a:rPr>
              <a:t>1.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Trình</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bày</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hiểu</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biết</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e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về</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bệnh</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ung</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những</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biện</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pháp</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cụ</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thể</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để</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ngăn</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ngừa</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bệnh</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ung</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a:t>
            </a:r>
            <a:r>
              <a:rPr lang="en-US" sz="4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vi-VN"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600"/>
              </a:spcAft>
            </a:pPr>
            <a:r>
              <a:rPr lang="en-US" sz="4400" dirty="0">
                <a:latin typeface="Times New Roman" panose="02020603050405020304" pitchFamily="18" charset="0"/>
                <a:ea typeface="Arial" panose="020B0604020202020204" pitchFamily="34" charset="0"/>
                <a:cs typeface="Times New Roman" panose="02020603050405020304" pitchFamily="18" charset="0"/>
              </a:rPr>
              <a:t>2.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Kể</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tên</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các</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giống</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cây</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trồng</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vật</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nuôi</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tạo</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ra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nhờ</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công</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nghệ</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tế</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 </a:t>
            </a:r>
            <a:r>
              <a:rPr lang="en-US" sz="4400" dirty="0" err="1">
                <a:solidFill>
                  <a:srgbClr val="00B050"/>
                </a:solidFill>
                <a:latin typeface="Times New Roman" panose="02020603050405020304" pitchFamily="18" charset="0"/>
                <a:ea typeface="Arial" panose="020B0604020202020204" pitchFamily="34" charset="0"/>
                <a:cs typeface="Times New Roman" panose="02020603050405020304" pitchFamily="18" charset="0"/>
              </a:rPr>
              <a:t>bào</a:t>
            </a:r>
            <a:r>
              <a:rPr lang="en-US" sz="4400" dirty="0">
                <a:solidFill>
                  <a:srgbClr val="00B050"/>
                </a:solidFill>
                <a:latin typeface="Times New Roman" panose="02020603050405020304" pitchFamily="18" charset="0"/>
                <a:ea typeface="Arial" panose="020B0604020202020204" pitchFamily="34" charset="0"/>
                <a:cs typeface="Times New Roman" panose="02020603050405020304" pitchFamily="18" charset="0"/>
              </a:rPr>
              <a:t>?</a:t>
            </a:r>
            <a:endParaRPr lang="vi-VN" sz="3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671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D6D0757C-5FF9-4BA3-A5EA-F6FA7547538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119" t="12169" r="9756" b="15587"/>
          <a:stretch/>
        </p:blipFill>
        <p:spPr>
          <a:xfrm>
            <a:off x="4556502" y="2443702"/>
            <a:ext cx="4742481" cy="4442326"/>
          </a:xfrm>
          <a:prstGeom prst="rect">
            <a:avLst/>
          </a:prstGeom>
        </p:spPr>
      </p:pic>
      <p:sp>
        <p:nvSpPr>
          <p:cNvPr id="2" name="Rectangle: Rounded Corners 1">
            <a:extLst>
              <a:ext uri="{FF2B5EF4-FFF2-40B4-BE49-F238E27FC236}">
                <a16:creationId xmlns:a16="http://schemas.microsoft.com/office/drawing/2014/main" id="{8DD6F64F-6ED5-468A-8E16-67B50A5928F1}"/>
              </a:ext>
            </a:extLst>
          </p:cNvPr>
          <p:cNvSpPr/>
          <p:nvPr/>
        </p:nvSpPr>
        <p:spPr>
          <a:xfrm>
            <a:off x="464949" y="345076"/>
            <a:ext cx="9283485" cy="195666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latin typeface="UTM Androgyne" panose="02040603050506020204" pitchFamily="18" charset="0"/>
              </a:rPr>
              <a:t>CẢM </a:t>
            </a:r>
            <a:r>
              <a:rPr lang="vi-VN" sz="4000" dirty="0">
                <a:solidFill>
                  <a:srgbClr val="FFFF00"/>
                </a:solidFill>
              </a:rPr>
              <a:t>Ơ</a:t>
            </a:r>
            <a:r>
              <a:rPr lang="en-US" sz="4000" dirty="0">
                <a:solidFill>
                  <a:srgbClr val="FFFF00"/>
                </a:solidFill>
                <a:latin typeface="UTM Androgyne" panose="02040603050506020204" pitchFamily="18" charset="0"/>
              </a:rPr>
              <a:t>N QUÝ THẦY CÔ VÀ CÁC EM ĐÃ CHÚ Ý LẮNG NGHE</a:t>
            </a:r>
            <a:endParaRPr lang="vi-VN" sz="4000" dirty="0">
              <a:solidFill>
                <a:srgbClr val="FFFF00"/>
              </a:solidFill>
            </a:endParaRPr>
          </a:p>
        </p:txBody>
      </p:sp>
      <p:pic>
        <p:nvPicPr>
          <p:cNvPr id="6" name="Graphic 5">
            <a:extLst>
              <a:ext uri="{FF2B5EF4-FFF2-40B4-BE49-F238E27FC236}">
                <a16:creationId xmlns:a16="http://schemas.microsoft.com/office/drawing/2014/main" id="{55A0E8B6-D9F8-4DAD-BFD6-FDBADAAA9D6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119" t="12169" r="9756" b="15587"/>
          <a:stretch/>
        </p:blipFill>
        <p:spPr>
          <a:xfrm>
            <a:off x="201479" y="3372312"/>
            <a:ext cx="3766088" cy="35277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73ED02-5BE4-4813-AE65-B7EF0DE0D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786"/>
            <a:ext cx="12192000" cy="6858000"/>
          </a:xfrm>
          <a:prstGeom prst="rect">
            <a:avLst/>
          </a:prstGeom>
        </p:spPr>
      </p:pic>
      <p:sp>
        <p:nvSpPr>
          <p:cNvPr id="3" name="Rectangle: Rounded Corners 2">
            <a:extLst>
              <a:ext uri="{FF2B5EF4-FFF2-40B4-BE49-F238E27FC236}">
                <a16:creationId xmlns:a16="http://schemas.microsoft.com/office/drawing/2014/main" id="{125DA876-8B71-4A95-B3E2-8B3A9535D1DA}"/>
              </a:ext>
            </a:extLst>
          </p:cNvPr>
          <p:cNvSpPr/>
          <p:nvPr/>
        </p:nvSpPr>
        <p:spPr>
          <a:xfrm>
            <a:off x="1208869" y="0"/>
            <a:ext cx="10166266" cy="114127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 panose="020B0604020202020204" pitchFamily="34" charset="0"/>
                <a:cs typeface="Arial" panose="020B0604020202020204" pitchFamily="34" charset="0"/>
              </a:rPr>
              <a:t>    NHIỆM VỤ HỌC TẬP</a:t>
            </a:r>
            <a:endParaRPr lang="en-US" sz="28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endParaRPr>
          </a:p>
          <a:p>
            <a:pPr algn="ctr"/>
            <a:r>
              <a:rPr lang="en-US" sz="28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rPr>
              <a:t>                                 </a:t>
            </a:r>
            <a:r>
              <a:rPr lang="en-US" sz="32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rPr>
              <a:t>PH</a:t>
            </a:r>
            <a:r>
              <a:rPr lang="vi-VN" sz="32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rPr>
              <a:t>ƯƠ</a:t>
            </a:r>
            <a:r>
              <a:rPr lang="en-US" sz="32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rPr>
              <a:t>NG PHÁP MẢNH GHÉP</a:t>
            </a:r>
            <a:endParaRPr lang="vi-VN" sz="28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endParaRPr>
          </a:p>
        </p:txBody>
      </p:sp>
      <p:sp>
        <p:nvSpPr>
          <p:cNvPr id="8" name="Rectangle: Rounded Corners 7">
            <a:extLst>
              <a:ext uri="{FF2B5EF4-FFF2-40B4-BE49-F238E27FC236}">
                <a16:creationId xmlns:a16="http://schemas.microsoft.com/office/drawing/2014/main" id="{86875452-35DC-4F4B-BD73-65D7A8427F4F}"/>
              </a:ext>
            </a:extLst>
          </p:cNvPr>
          <p:cNvSpPr/>
          <p:nvPr/>
        </p:nvSpPr>
        <p:spPr>
          <a:xfrm>
            <a:off x="0" y="1283289"/>
            <a:ext cx="9398205" cy="92487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 panose="020B0604020202020204" pitchFamily="34" charset="0"/>
                <a:cs typeface="Arial" panose="020B0604020202020204" pitchFamily="34" charset="0"/>
              </a:rPr>
              <a:t>   1. </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Chia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lớp</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thành</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4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nhóm</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chuyên</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gia</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(8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thành</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viên</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theo</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thứ</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chemeClr val="tx1"/>
                </a:solidFill>
                <a:latin typeface="Calibri" panose="020F0502020204030204" pitchFamily="34" charset="0"/>
                <a:ea typeface="Arial" panose="020B0604020202020204" pitchFamily="34" charset="0"/>
                <a:cs typeface="Times New Roman" panose="02020603050405020304" pitchFamily="18" charset="0"/>
              </a:rPr>
              <a:t>tự</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 1</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sym typeface="Wingdings" panose="05000000000000000000" pitchFamily="2" charset="2"/>
              </a:rPr>
              <a:t></a:t>
            </a:r>
            <a:r>
              <a:rPr lang="en-US" sz="2400" b="1" dirty="0">
                <a:solidFill>
                  <a:schemeClr val="tx1"/>
                </a:solidFill>
                <a:latin typeface="Calibri" panose="020F0502020204030204" pitchFamily="34" charset="0"/>
                <a:ea typeface="Arial" panose="020B0604020202020204" pitchFamily="34" charset="0"/>
                <a:cs typeface="Times New Roman" panose="02020603050405020304" pitchFamily="18" charset="0"/>
              </a:rPr>
              <a:t>8) </a:t>
            </a:r>
            <a:endParaRPr lang="vi-VN" sz="2800" b="1" dirty="0">
              <a:solidFill>
                <a:schemeClr val="tx1"/>
              </a:solidFill>
              <a:latin typeface="ZapfChancery-Medium" panose="00000400000000000000" pitchFamily="2" charset="0"/>
              <a:ea typeface="ZapfChancery-Medium" panose="00000400000000000000" pitchFamily="2" charset="0"/>
              <a:cs typeface="ZapfChancery-Medium" panose="00000400000000000000" pitchFamily="2" charset="0"/>
            </a:endParaRPr>
          </a:p>
        </p:txBody>
      </p:sp>
      <p:sp>
        <p:nvSpPr>
          <p:cNvPr id="9" name="Rectangle: Rounded Corners 8">
            <a:extLst>
              <a:ext uri="{FF2B5EF4-FFF2-40B4-BE49-F238E27FC236}">
                <a16:creationId xmlns:a16="http://schemas.microsoft.com/office/drawing/2014/main" id="{2EC68613-7DF1-4B5D-A328-821A418F5C90}"/>
              </a:ext>
            </a:extLst>
          </p:cNvPr>
          <p:cNvSpPr/>
          <p:nvPr/>
        </p:nvSpPr>
        <p:spPr>
          <a:xfrm>
            <a:off x="821101" y="2275778"/>
            <a:ext cx="11097096" cy="924874"/>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Arial" panose="020B0604020202020204" pitchFamily="34" charset="0"/>
                <a:cs typeface="Arial" panose="020B0604020202020204" pitchFamily="34" charset="0"/>
              </a:rPr>
              <a:t> </a:t>
            </a:r>
            <a:r>
              <a:rPr lang="en-US" sz="2800" b="1" dirty="0">
                <a:solidFill>
                  <a:srgbClr val="FFC000"/>
                </a:solidFill>
                <a:latin typeface="Arial" panose="020B0604020202020204" pitchFamily="34" charset="0"/>
                <a:cs typeface="Arial" panose="020B0604020202020204" pitchFamily="34" charset="0"/>
              </a:rPr>
              <a:t>2.</a:t>
            </a:r>
            <a:r>
              <a:rPr lang="en-US" sz="2800" b="1" dirty="0">
                <a:solidFill>
                  <a:schemeClr val="tx1"/>
                </a:solidFill>
                <a:latin typeface="Arial" panose="020B0604020202020204" pitchFamily="34" charset="0"/>
                <a:cs typeface="Arial" panose="020B0604020202020204" pitchFamily="34" charset="0"/>
              </a:rPr>
              <a:t>  </a:t>
            </a:r>
            <a:r>
              <a:rPr lang="en-US" sz="2400" b="1" dirty="0" err="1">
                <a:solidFill>
                  <a:srgbClr val="FFC000"/>
                </a:solidFill>
                <a:latin typeface="Calibri" panose="020F0502020204030204" pitchFamily="34" charset="0"/>
                <a:ea typeface="Arial" panose="020B0604020202020204" pitchFamily="34" charset="0"/>
                <a:cs typeface="Times New Roman" panose="02020603050405020304" pitchFamily="18" charset="0"/>
              </a:rPr>
              <a:t>Khái</a:t>
            </a:r>
            <a:r>
              <a:rPr lang="en-US" sz="2400" b="1" dirty="0">
                <a:solidFill>
                  <a:srgbClr val="FFC000"/>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Arial" panose="020B0604020202020204" pitchFamily="34" charset="0"/>
                <a:cs typeface="Times New Roman" panose="02020603050405020304" pitchFamily="18" charset="0"/>
              </a:rPr>
              <a:t>quát</a:t>
            </a:r>
            <a:r>
              <a:rPr lang="en-US" sz="2400" b="1" dirty="0">
                <a:solidFill>
                  <a:srgbClr val="FFC000"/>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Arial" panose="020B0604020202020204" pitchFamily="34" charset="0"/>
                <a:cs typeface="Times New Roman" panose="02020603050405020304" pitchFamily="18" charset="0"/>
              </a:rPr>
              <a:t>hoá</a:t>
            </a:r>
            <a:r>
              <a:rPr lang="en-US" sz="2400" b="1" dirty="0">
                <a:solidFill>
                  <a:srgbClr val="FFC000"/>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Arial" panose="020B0604020202020204" pitchFamily="34" charset="0"/>
                <a:cs typeface="Times New Roman" panose="02020603050405020304" pitchFamily="18" charset="0"/>
              </a:rPr>
              <a:t>kiến</a:t>
            </a:r>
            <a:r>
              <a:rPr lang="en-US" sz="2400" b="1" dirty="0">
                <a:solidFill>
                  <a:srgbClr val="FFC000"/>
                </a:solidFill>
                <a:latin typeface="Calibri" panose="020F0502020204030204" pitchFamily="34" charset="0"/>
                <a:ea typeface="Arial" panose="020B060402020202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Arial" panose="020B0604020202020204" pitchFamily="34" charset="0"/>
                <a:cs typeface="Times New Roman" panose="02020603050405020304" pitchFamily="18" charset="0"/>
              </a:rPr>
              <a:t>thức</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bằng</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sơ</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đồ</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tư</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duy</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với</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nội</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dung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dưới</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đây</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(10 </a:t>
            </a:r>
            <a:r>
              <a:rPr lang="en-US" sz="2400" b="1"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phút</a:t>
            </a: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a:t>
            </a:r>
            <a:endParaRPr lang="vi-VN" sz="2800" b="1" dirty="0">
              <a:solidFill>
                <a:srgbClr val="FFC000"/>
              </a:solidFill>
              <a:latin typeface="ZapfChancery-Medium" panose="00000400000000000000" pitchFamily="2" charset="0"/>
              <a:ea typeface="ZapfChancery-Medium" panose="00000400000000000000" pitchFamily="2" charset="0"/>
              <a:cs typeface="ZapfChancery-Medium" panose="00000400000000000000" pitchFamily="2" charset="0"/>
            </a:endParaRPr>
          </a:p>
        </p:txBody>
      </p:sp>
      <p:sp>
        <p:nvSpPr>
          <p:cNvPr id="10" name="Rectangle: Rounded Corners 9">
            <a:extLst>
              <a:ext uri="{FF2B5EF4-FFF2-40B4-BE49-F238E27FC236}">
                <a16:creationId xmlns:a16="http://schemas.microsoft.com/office/drawing/2014/main" id="{B10E6D34-1D41-427A-B5CA-C6DF9D0FD78C}"/>
              </a:ext>
            </a:extLst>
          </p:cNvPr>
          <p:cNvSpPr/>
          <p:nvPr/>
        </p:nvSpPr>
        <p:spPr>
          <a:xfrm>
            <a:off x="2571341" y="3449871"/>
            <a:ext cx="9346856" cy="325934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600"/>
              </a:spcBef>
              <a:spcAft>
                <a:spcPts val="6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NHIỆM VỤ CỦA CÁC NHÓM</a:t>
            </a:r>
          </a:p>
          <a:p>
            <a:pPr>
              <a:lnSpc>
                <a:spcPct val="107000"/>
              </a:lnSpc>
              <a:spcBef>
                <a:spcPts val="600"/>
              </a:spcBef>
              <a:spcAft>
                <a:spcPts val="6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N1: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hoá</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trúc</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N3: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Trao</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công</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4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vi-VN"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N4: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chu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kì</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tế</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3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44975-C6B4-4083-897C-0CF11AF4D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1DDB789E-2C9E-4326-A589-D234D8B4CCBB}"/>
              </a:ext>
            </a:extLst>
          </p:cNvPr>
          <p:cNvSpPr/>
          <p:nvPr/>
        </p:nvSpPr>
        <p:spPr>
          <a:xfrm>
            <a:off x="294468" y="43086"/>
            <a:ext cx="11592732" cy="338591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800" b="1" dirty="0">
                <a:solidFill>
                  <a:schemeClr val="tx1"/>
                </a:solidFill>
                <a:latin typeface="Arial" panose="020B0604020202020204" pitchFamily="34" charset="0"/>
                <a:cs typeface="Arial" panose="020B0604020202020204" pitchFamily="34" charset="0"/>
              </a:rPr>
              <a:t>   3. </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GV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sau</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ghép</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mới</a:t>
            </a:r>
            <a:r>
              <a:rPr lang="en-US"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vi-VN" sz="20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a:t>
            </a:r>
            <a:endParaRPr lang="vi-VN"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4.</a:t>
            </a:r>
            <a:endParaRPr lang="vi-VN"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C: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6.</a:t>
            </a:r>
            <a:endParaRPr lang="vi-VN"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D: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7 </a:t>
            </a:r>
            <a:r>
              <a:rPr lang="en-US" sz="32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8.</a:t>
            </a:r>
            <a:endParaRPr lang="vi-VN"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579B412A-D135-4CA1-8E69-667CB06C307E}"/>
              </a:ext>
            </a:extLst>
          </p:cNvPr>
          <p:cNvSpPr/>
          <p:nvPr/>
        </p:nvSpPr>
        <p:spPr>
          <a:xfrm>
            <a:off x="294468" y="3735092"/>
            <a:ext cx="11592732" cy="307982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latin typeface="Arial" panose="020B0604020202020204" pitchFamily="34" charset="0"/>
                <a:cs typeface="Arial" panose="020B0604020202020204" pitchFamily="34" charset="0"/>
              </a:rPr>
              <a:t>4.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chuyên</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gia</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giảng</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viên</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về</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lượt</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hết</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4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nội</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và</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cầu</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HS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ghi</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chép</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báo</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cáo</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ngẫu</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nhóm</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(10 </a:t>
            </a:r>
            <a:r>
              <a:rPr lang="en-US" sz="36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phút</a:t>
            </a:r>
            <a:r>
              <a:rPr lang="en-US" sz="36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b="1"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r>
              <a:rPr lang="en-US" sz="2800" b="1" dirty="0">
                <a:solidFill>
                  <a:schemeClr val="tx1"/>
                </a:solidFill>
                <a:latin typeface="Arial" panose="020B0604020202020204" pitchFamily="34" charset="0"/>
                <a:cs typeface="Arial" panose="020B0604020202020204" pitchFamily="34" charset="0"/>
              </a:rPr>
              <a:t> </a:t>
            </a:r>
            <a:endParaRPr lang="vi-VN" sz="2800" b="1" dirty="0">
              <a:solidFill>
                <a:srgbClr val="FFC000"/>
              </a:solidFill>
              <a:latin typeface="ZapfChancery-Medium" panose="00000400000000000000" pitchFamily="2" charset="0"/>
              <a:ea typeface="ZapfChancery-Medium" panose="00000400000000000000" pitchFamily="2" charset="0"/>
              <a:cs typeface="ZapfChancery-Medium" panose="00000400000000000000" pitchFamily="2" charset="0"/>
            </a:endParaRPr>
          </a:p>
        </p:txBody>
      </p:sp>
    </p:spTree>
    <p:extLst>
      <p:ext uri="{BB962C8B-B14F-4D97-AF65-F5344CB8AC3E}">
        <p14:creationId xmlns:p14="http://schemas.microsoft.com/office/powerpoint/2010/main" val="192070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1D5ECEC-B620-4881-82C2-AF6839E5F1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4" name="Rectangle: Rounded Corners 3">
            <a:extLst>
              <a:ext uri="{FF2B5EF4-FFF2-40B4-BE49-F238E27FC236}">
                <a16:creationId xmlns:a16="http://schemas.microsoft.com/office/drawing/2014/main" id="{3E72AF70-F71E-482B-9A55-DB3002090382}"/>
              </a:ext>
            </a:extLst>
          </p:cNvPr>
          <p:cNvSpPr/>
          <p:nvPr/>
        </p:nvSpPr>
        <p:spPr>
          <a:xfrm>
            <a:off x="986118" y="1120426"/>
            <a:ext cx="2752164" cy="8478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nguyên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hoá</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endParaRPr lang="vi-VN" sz="2400" b="1"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5F3F9BA-5CE4-4C73-AC30-B1B90906B085}"/>
              </a:ext>
            </a:extLst>
          </p:cNvPr>
          <p:cNvSpPr/>
          <p:nvPr/>
        </p:nvSpPr>
        <p:spPr>
          <a:xfrm>
            <a:off x="990990" y="3695508"/>
            <a:ext cx="2752164" cy="84785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hợp</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chất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chủ</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yếu</a:t>
            </a:r>
            <a:endParaRPr lang="vi-VN" sz="2400" b="1" dirty="0">
              <a:solidFill>
                <a:schemeClr val="tx1"/>
              </a:solidFill>
              <a:latin typeface="Arial" panose="020B0604020202020204" pitchFamily="34" charset="0"/>
              <a:cs typeface="Arial" panose="020B0604020202020204" pitchFamily="34" charset="0"/>
            </a:endParaRPr>
          </a:p>
        </p:txBody>
      </p:sp>
      <p:sp>
        <p:nvSpPr>
          <p:cNvPr id="6" name="Arrow: Curved Right 5">
            <a:extLst>
              <a:ext uri="{FF2B5EF4-FFF2-40B4-BE49-F238E27FC236}">
                <a16:creationId xmlns:a16="http://schemas.microsoft.com/office/drawing/2014/main" id="{EFB32642-EEFA-4A85-98F7-2892316EE83F}"/>
              </a:ext>
            </a:extLst>
          </p:cNvPr>
          <p:cNvSpPr/>
          <p:nvPr/>
        </p:nvSpPr>
        <p:spPr>
          <a:xfrm>
            <a:off x="-67877" y="1544008"/>
            <a:ext cx="1015902" cy="2733058"/>
          </a:xfrm>
          <a:prstGeom prst="curv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solidFill>
                <a:schemeClr val="tx1"/>
              </a:solidFill>
            </a:endParaRPr>
          </a:p>
        </p:txBody>
      </p:sp>
      <p:sp>
        <p:nvSpPr>
          <p:cNvPr id="8" name="Rectangle: Rounded Corners 7">
            <a:extLst>
              <a:ext uri="{FF2B5EF4-FFF2-40B4-BE49-F238E27FC236}">
                <a16:creationId xmlns:a16="http://schemas.microsoft.com/office/drawing/2014/main" id="{12EF5448-64DE-4830-8096-3C690D846DCA}"/>
              </a:ext>
            </a:extLst>
          </p:cNvPr>
          <p:cNvSpPr/>
          <p:nvPr/>
        </p:nvSpPr>
        <p:spPr>
          <a:xfrm>
            <a:off x="4760259" y="1060025"/>
            <a:ext cx="6571129" cy="5781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nguyên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đa</a:t>
            </a:r>
            <a:r>
              <a:rPr lang="en-US" sz="2400" b="1" dirty="0">
                <a:solidFill>
                  <a:schemeClr val="tx1"/>
                </a:solidFill>
                <a:latin typeface="Arial" panose="020B0604020202020204" pitchFamily="34" charset="0"/>
                <a:cs typeface="Arial" panose="020B0604020202020204" pitchFamily="34" charset="0"/>
              </a:rPr>
              <a:t> l</a:t>
            </a:r>
            <a:r>
              <a:rPr lang="vi-VN" sz="2400" b="1" dirty="0">
                <a:solidFill>
                  <a:schemeClr val="tx1"/>
                </a:solidFill>
                <a:cs typeface="Arial" panose="020B0604020202020204" pitchFamily="34" charset="0"/>
              </a:rPr>
              <a:t>ượng</a:t>
            </a:r>
            <a:r>
              <a:rPr lang="en-US" sz="2400" b="1" dirty="0">
                <a:solidFill>
                  <a:schemeClr val="tx1"/>
                </a:solidFill>
                <a:cs typeface="Arial" panose="020B0604020202020204" pitchFamily="34" charset="0"/>
              </a:rPr>
              <a:t> (C; H; O; N…)</a:t>
            </a:r>
            <a:endParaRPr lang="vi-VN" sz="24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ABDB021-53B9-49B8-AEF7-F3300F582D96}"/>
              </a:ext>
            </a:extLst>
          </p:cNvPr>
          <p:cNvSpPr/>
          <p:nvPr/>
        </p:nvSpPr>
        <p:spPr>
          <a:xfrm>
            <a:off x="4580964" y="2100044"/>
            <a:ext cx="6571129" cy="57813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nguyên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a:t>
            </a:r>
            <a:r>
              <a:rPr lang="en-US" sz="2400" b="1" dirty="0">
                <a:solidFill>
                  <a:schemeClr val="tx1"/>
                </a:solidFill>
                <a:latin typeface="Arial" panose="020B0604020202020204" pitchFamily="34" charset="0"/>
                <a:cs typeface="Arial" panose="020B0604020202020204" pitchFamily="34" charset="0"/>
              </a:rPr>
              <a:t> vi l</a:t>
            </a:r>
            <a:r>
              <a:rPr lang="vi-VN" sz="2400" b="1" dirty="0">
                <a:solidFill>
                  <a:schemeClr val="tx1"/>
                </a:solidFill>
                <a:cs typeface="Arial" panose="020B0604020202020204" pitchFamily="34" charset="0"/>
              </a:rPr>
              <a:t>ượng</a:t>
            </a:r>
            <a:r>
              <a:rPr lang="en-US" sz="2400" b="1" dirty="0">
                <a:solidFill>
                  <a:schemeClr val="tx1"/>
                </a:solidFill>
                <a:cs typeface="Arial" panose="020B0604020202020204" pitchFamily="34" charset="0"/>
              </a:rPr>
              <a:t> (Fe; Zn; Cu…)</a:t>
            </a:r>
            <a:endParaRPr lang="vi-VN" sz="2400" b="1" dirty="0">
              <a:solidFill>
                <a:schemeClr val="tx1"/>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D04519C7-868C-4DF9-803E-7E0F1BF7765F}"/>
              </a:ext>
            </a:extLst>
          </p:cNvPr>
          <p:cNvCxnSpPr>
            <a:cxnSpLocks/>
            <a:stCxn id="4" idx="3"/>
            <a:endCxn id="8" idx="1"/>
          </p:cNvCxnSpPr>
          <p:nvPr/>
        </p:nvCxnSpPr>
        <p:spPr>
          <a:xfrm flipV="1">
            <a:off x="3738282" y="1349094"/>
            <a:ext cx="1021977" cy="1952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9ED8886-F14F-4BD2-9E8B-77A699AF3EEE}"/>
              </a:ext>
            </a:extLst>
          </p:cNvPr>
          <p:cNvCxnSpPr>
            <a:cxnSpLocks/>
            <a:stCxn id="4" idx="3"/>
          </p:cNvCxnSpPr>
          <p:nvPr/>
        </p:nvCxnSpPr>
        <p:spPr>
          <a:xfrm>
            <a:off x="3738282" y="1544353"/>
            <a:ext cx="842682" cy="9547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460E6D15-05C9-4F0C-AEE8-1E986FD5C5DE}"/>
              </a:ext>
            </a:extLst>
          </p:cNvPr>
          <p:cNvSpPr/>
          <p:nvPr/>
        </p:nvSpPr>
        <p:spPr>
          <a:xfrm>
            <a:off x="4473653" y="5473307"/>
            <a:ext cx="2483055" cy="84785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N</a:t>
            </a:r>
            <a:r>
              <a:rPr lang="vi-VN" sz="2400" b="1" dirty="0">
                <a:solidFill>
                  <a:schemeClr val="tx1"/>
                </a:solidFill>
                <a:cs typeface="Arial" panose="020B0604020202020204" pitchFamily="34" charset="0"/>
              </a:rPr>
              <a:t>ước</a:t>
            </a:r>
            <a:r>
              <a:rPr lang="en-US" sz="2400" b="1" dirty="0">
                <a:solidFill>
                  <a:schemeClr val="tx1"/>
                </a:solidFill>
                <a:cs typeface="Arial" panose="020B0604020202020204" pitchFamily="34" charset="0"/>
              </a:rPr>
              <a:t> </a:t>
            </a:r>
            <a:endParaRPr lang="vi-VN" sz="2400" b="1" dirty="0">
              <a:solidFill>
                <a:schemeClr val="tx1"/>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94754D0-0A80-4489-85A1-FF4BE735B1DE}"/>
              </a:ext>
            </a:extLst>
          </p:cNvPr>
          <p:cNvSpPr/>
          <p:nvPr/>
        </p:nvSpPr>
        <p:spPr>
          <a:xfrm>
            <a:off x="4298577" y="3924640"/>
            <a:ext cx="2572872" cy="84785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phân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tử</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sinh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endParaRPr lang="vi-VN" sz="2400" b="1" dirty="0">
              <a:solidFill>
                <a:schemeClr val="tx1"/>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94734822-D032-48E7-B97C-BF2A3ED2FA29}"/>
              </a:ext>
            </a:extLst>
          </p:cNvPr>
          <p:cNvCxnSpPr>
            <a:cxnSpLocks/>
          </p:cNvCxnSpPr>
          <p:nvPr/>
        </p:nvCxnSpPr>
        <p:spPr>
          <a:xfrm>
            <a:off x="3738282" y="4119435"/>
            <a:ext cx="5065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BF448F1-69D8-4CB4-A079-4362669BAB0B}"/>
              </a:ext>
            </a:extLst>
          </p:cNvPr>
          <p:cNvCxnSpPr>
            <a:cxnSpLocks/>
          </p:cNvCxnSpPr>
          <p:nvPr/>
        </p:nvCxnSpPr>
        <p:spPr>
          <a:xfrm>
            <a:off x="3740830" y="4127876"/>
            <a:ext cx="1233069" cy="1381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E16A3D5-704B-4C93-981E-3BD9FD6653E2}"/>
              </a:ext>
            </a:extLst>
          </p:cNvPr>
          <p:cNvCxnSpPr>
            <a:cxnSpLocks/>
            <a:endCxn id="47" idx="1"/>
          </p:cNvCxnSpPr>
          <p:nvPr/>
        </p:nvCxnSpPr>
        <p:spPr>
          <a:xfrm flipV="1">
            <a:off x="6842311" y="3304471"/>
            <a:ext cx="1149927" cy="12326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E779FD65-EF13-4197-81A5-24F4C5AD1F9E}"/>
              </a:ext>
            </a:extLst>
          </p:cNvPr>
          <p:cNvCxnSpPr>
            <a:cxnSpLocks/>
            <a:endCxn id="45" idx="1"/>
          </p:cNvCxnSpPr>
          <p:nvPr/>
        </p:nvCxnSpPr>
        <p:spPr>
          <a:xfrm>
            <a:off x="6909543" y="4607389"/>
            <a:ext cx="1082696" cy="787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491CA32-6BD8-47EC-A14B-585AA71EF992}"/>
              </a:ext>
            </a:extLst>
          </p:cNvPr>
          <p:cNvCxnSpPr>
            <a:cxnSpLocks/>
            <a:endCxn id="46" idx="1"/>
          </p:cNvCxnSpPr>
          <p:nvPr/>
        </p:nvCxnSpPr>
        <p:spPr>
          <a:xfrm flipV="1">
            <a:off x="6887601" y="4319386"/>
            <a:ext cx="1125912" cy="186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DD11887-A470-468F-BACC-9AD85687E9EA}"/>
              </a:ext>
            </a:extLst>
          </p:cNvPr>
          <p:cNvCxnSpPr>
            <a:cxnSpLocks/>
          </p:cNvCxnSpPr>
          <p:nvPr/>
        </p:nvCxnSpPr>
        <p:spPr>
          <a:xfrm>
            <a:off x="6842311" y="4442476"/>
            <a:ext cx="1119477" cy="20467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254471C3-A462-45CD-A268-BEC3085A7C9C}"/>
              </a:ext>
            </a:extLst>
          </p:cNvPr>
          <p:cNvSpPr/>
          <p:nvPr/>
        </p:nvSpPr>
        <p:spPr>
          <a:xfrm>
            <a:off x="7974774" y="6113793"/>
            <a:ext cx="3607346" cy="5781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Lipit</a:t>
            </a:r>
            <a:endParaRPr lang="vi-VN" sz="2400" b="1" dirty="0">
              <a:solidFill>
                <a:schemeClr val="tx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30E8A580-16CF-4929-9208-C2ED2AE7A540}"/>
              </a:ext>
            </a:extLst>
          </p:cNvPr>
          <p:cNvSpPr/>
          <p:nvPr/>
        </p:nvSpPr>
        <p:spPr>
          <a:xfrm>
            <a:off x="7992239" y="5106034"/>
            <a:ext cx="3572418" cy="5781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Nucleic acid</a:t>
            </a:r>
            <a:endParaRPr lang="vi-VN" sz="2400" b="1" dirty="0">
              <a:solidFill>
                <a:schemeClr val="tx1"/>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B6243969-2015-4145-9557-4B81162B3747}"/>
              </a:ext>
            </a:extLst>
          </p:cNvPr>
          <p:cNvSpPr/>
          <p:nvPr/>
        </p:nvSpPr>
        <p:spPr>
          <a:xfrm>
            <a:off x="8013513" y="4030317"/>
            <a:ext cx="3529868" cy="5781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Protein</a:t>
            </a:r>
            <a:endParaRPr lang="vi-VN" sz="2400" b="1" dirty="0">
              <a:solidFill>
                <a:schemeClr val="tx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4A47A8D3-DAC9-40C5-9172-9DA58FD8AFD7}"/>
              </a:ext>
            </a:extLst>
          </p:cNvPr>
          <p:cNvSpPr/>
          <p:nvPr/>
        </p:nvSpPr>
        <p:spPr>
          <a:xfrm>
            <a:off x="7992238" y="3015402"/>
            <a:ext cx="3572418" cy="57813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Arial" panose="020B0604020202020204" pitchFamily="34" charset="0"/>
                <a:cs typeface="Arial" panose="020B0604020202020204" pitchFamily="34" charset="0"/>
              </a:rPr>
              <a:t>Cacbohydrat</a:t>
            </a:r>
            <a:endParaRPr lang="vi-VN" sz="2400" b="1" dirty="0">
              <a:solidFill>
                <a:schemeClr val="tx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395264ED-9DBC-4F7D-98C7-DF70672D8249}"/>
              </a:ext>
            </a:extLst>
          </p:cNvPr>
          <p:cNvSpPr/>
          <p:nvPr/>
        </p:nvSpPr>
        <p:spPr>
          <a:xfrm>
            <a:off x="2248709" y="72660"/>
            <a:ext cx="7694582" cy="652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panose="020B0604020202020204" pitchFamily="34" charset="0"/>
                <a:cs typeface="Arial" panose="020B0604020202020204" pitchFamily="34" charset="0"/>
              </a:rPr>
              <a:t>1. THÀNH PHẦN HOÁ HỌC CỦA TẾ BÀO</a:t>
            </a:r>
            <a:endParaRPr lang="vi-VN"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01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26F07C8E-0384-4D53-9CB7-AC871C069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4" name="Rectangle: Rounded Corners 3">
            <a:extLst>
              <a:ext uri="{FF2B5EF4-FFF2-40B4-BE49-F238E27FC236}">
                <a16:creationId xmlns:a16="http://schemas.microsoft.com/office/drawing/2014/main" id="{3E72AF70-F71E-482B-9A55-DB3002090382}"/>
              </a:ext>
            </a:extLst>
          </p:cNvPr>
          <p:cNvSpPr/>
          <p:nvPr/>
        </p:nvSpPr>
        <p:spPr>
          <a:xfrm>
            <a:off x="287796" y="1147074"/>
            <a:ext cx="3597081" cy="79071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 panose="020B0604020202020204" pitchFamily="34" charset="0"/>
                <a:cs typeface="Arial" panose="020B0604020202020204" pitchFamily="34" charset="0"/>
              </a:rPr>
              <a:t>TẾ BÀO NHÂN S</a:t>
            </a:r>
            <a:r>
              <a:rPr lang="vi-VN" sz="2400" b="1" dirty="0">
                <a:solidFill>
                  <a:srgbClr val="C00000"/>
                </a:solidFill>
                <a:cs typeface="Arial" panose="020B0604020202020204" pitchFamily="34" charset="0"/>
              </a:rPr>
              <a:t>Ơ</a:t>
            </a:r>
            <a:endParaRPr lang="vi-VN" sz="2400" b="1" dirty="0">
              <a:solidFill>
                <a:srgbClr val="C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5F3F9BA-5CE4-4C73-AC30-B1B90906B085}"/>
              </a:ext>
            </a:extLst>
          </p:cNvPr>
          <p:cNvSpPr/>
          <p:nvPr/>
        </p:nvSpPr>
        <p:spPr>
          <a:xfrm>
            <a:off x="4274967" y="2156309"/>
            <a:ext cx="1853705" cy="200739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Arial" panose="020B0604020202020204" pitchFamily="34" charset="0"/>
                <a:cs typeface="Arial" panose="020B0604020202020204" pitchFamily="34" charset="0"/>
              </a:rPr>
              <a:t>Thành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tế</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bào</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thực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vật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nấm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một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số</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nguyên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sinh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vật</a:t>
            </a:r>
            <a:r>
              <a:rPr lang="en-US" sz="2000" b="1" dirty="0">
                <a:solidFill>
                  <a:srgbClr val="002060"/>
                </a:solidFill>
                <a:latin typeface="Arial" panose="020B0604020202020204" pitchFamily="34" charset="0"/>
                <a:cs typeface="Arial" panose="020B0604020202020204" pitchFamily="34" charset="0"/>
              </a:rPr>
              <a:t>)</a:t>
            </a:r>
            <a:endParaRPr lang="vi-VN" sz="2000" b="1" dirty="0">
              <a:solidFill>
                <a:srgbClr val="00206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12EF5448-64DE-4830-8096-3C690D846DCA}"/>
              </a:ext>
            </a:extLst>
          </p:cNvPr>
          <p:cNvSpPr/>
          <p:nvPr/>
        </p:nvSpPr>
        <p:spPr>
          <a:xfrm>
            <a:off x="128602" y="5303854"/>
            <a:ext cx="1261061" cy="14075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Arial" panose="020B0604020202020204" pitchFamily="34" charset="0"/>
                <a:cs typeface="Arial" panose="020B0604020202020204" pitchFamily="34" charset="0"/>
              </a:rPr>
              <a:t>Màng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sinh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chất</a:t>
            </a:r>
            <a:endParaRPr lang="vi-VN" sz="2000" b="1" dirty="0">
              <a:solidFill>
                <a:srgbClr val="00206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94754D0-0A80-4489-85A1-FF4BE735B1DE}"/>
              </a:ext>
            </a:extLst>
          </p:cNvPr>
          <p:cNvSpPr/>
          <p:nvPr/>
        </p:nvSpPr>
        <p:spPr>
          <a:xfrm>
            <a:off x="6490308" y="1034049"/>
            <a:ext cx="4501870" cy="67078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Arial" panose="020B0604020202020204" pitchFamily="34" charset="0"/>
                <a:cs typeface="Arial" panose="020B0604020202020204" pitchFamily="34" charset="0"/>
              </a:rPr>
              <a:t>TẾ BÀO NHÂN THỰC</a:t>
            </a:r>
            <a:endParaRPr lang="vi-VN" sz="2400" b="1" dirty="0">
              <a:solidFill>
                <a:srgbClr val="C0000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5BF4A2BC-A4BC-4BA4-A92D-2766CAB119BD}"/>
              </a:ext>
            </a:extLst>
          </p:cNvPr>
          <p:cNvSpPr/>
          <p:nvPr/>
        </p:nvSpPr>
        <p:spPr>
          <a:xfrm>
            <a:off x="2477339" y="2582266"/>
            <a:ext cx="1055421" cy="12768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Tế</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bào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chất</a:t>
            </a:r>
            <a:endParaRPr lang="vi-VN" sz="2400" b="1"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D5AAEC59-8151-447F-9AE0-3C0344CF898B}"/>
              </a:ext>
            </a:extLst>
          </p:cNvPr>
          <p:cNvSpPr/>
          <p:nvPr/>
        </p:nvSpPr>
        <p:spPr>
          <a:xfrm>
            <a:off x="1628926" y="4862793"/>
            <a:ext cx="1216717" cy="191438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Arial" panose="020B0604020202020204" pitchFamily="34" charset="0"/>
                <a:cs typeface="Arial" panose="020B0604020202020204" pitchFamily="34" charset="0"/>
              </a:rPr>
              <a:t>Vùng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nhân</a:t>
            </a:r>
            <a:r>
              <a:rPr lang="en-US" sz="2000" b="1" dirty="0">
                <a:solidFill>
                  <a:srgbClr val="002060"/>
                </a:solidFill>
                <a:latin typeface="Arial" panose="020B0604020202020204" pitchFamily="34" charset="0"/>
                <a:cs typeface="Arial" panose="020B0604020202020204" pitchFamily="34" charset="0"/>
              </a:rPr>
              <a:t>: ADN </a:t>
            </a:r>
            <a:r>
              <a:rPr lang="en-US" sz="2000" b="1" dirty="0" err="1">
                <a:solidFill>
                  <a:srgbClr val="002060"/>
                </a:solidFill>
                <a:latin typeface="Arial" panose="020B0604020202020204" pitchFamily="34" charset="0"/>
                <a:cs typeface="Arial" panose="020B0604020202020204" pitchFamily="34" charset="0"/>
              </a:rPr>
              <a:t>vòng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nhỏ</a:t>
            </a:r>
            <a:endParaRPr lang="vi-VN" sz="2000" b="1" dirty="0">
              <a:solidFill>
                <a:srgbClr val="002060"/>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74E7A577-3823-4D5F-A168-60CF3BF4ADE7}"/>
              </a:ext>
            </a:extLst>
          </p:cNvPr>
          <p:cNvSpPr/>
          <p:nvPr/>
        </p:nvSpPr>
        <p:spPr>
          <a:xfrm>
            <a:off x="102286" y="2612193"/>
            <a:ext cx="1261062" cy="111439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Arial" panose="020B0604020202020204" pitchFamily="34" charset="0"/>
                <a:cs typeface="Arial" panose="020B0604020202020204" pitchFamily="34" charset="0"/>
              </a:rPr>
              <a:t>Thành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tế</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bào</a:t>
            </a:r>
            <a:endParaRPr lang="vi-VN" sz="2000" b="1" dirty="0">
              <a:solidFill>
                <a:srgbClr val="002060"/>
              </a:solidFill>
              <a:latin typeface="Arial" panose="020B0604020202020204" pitchFamily="34" charset="0"/>
              <a:cs typeface="Arial" panose="020B0604020202020204" pitchFamily="34" charset="0"/>
            </a:endParaRPr>
          </a:p>
        </p:txBody>
      </p:sp>
      <p:cxnSp>
        <p:nvCxnSpPr>
          <p:cNvPr id="15" name="Connector: Curved 14">
            <a:extLst>
              <a:ext uri="{FF2B5EF4-FFF2-40B4-BE49-F238E27FC236}">
                <a16:creationId xmlns:a16="http://schemas.microsoft.com/office/drawing/2014/main" id="{6F065891-F9DC-4EFA-A5BB-668DFCA47004}"/>
              </a:ext>
            </a:extLst>
          </p:cNvPr>
          <p:cNvCxnSpPr>
            <a:cxnSpLocks/>
            <a:endCxn id="30" idx="3"/>
          </p:cNvCxnSpPr>
          <p:nvPr/>
        </p:nvCxnSpPr>
        <p:spPr>
          <a:xfrm rot="5400000">
            <a:off x="943052" y="2358090"/>
            <a:ext cx="1231594" cy="39100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or: Curved 31">
            <a:extLst>
              <a:ext uri="{FF2B5EF4-FFF2-40B4-BE49-F238E27FC236}">
                <a16:creationId xmlns:a16="http://schemas.microsoft.com/office/drawing/2014/main" id="{83FB8D93-B040-424E-A277-1215D753595D}"/>
              </a:ext>
            </a:extLst>
          </p:cNvPr>
          <p:cNvCxnSpPr>
            <a:cxnSpLocks/>
          </p:cNvCxnSpPr>
          <p:nvPr/>
        </p:nvCxnSpPr>
        <p:spPr>
          <a:xfrm rot="5400000">
            <a:off x="-52888" y="3282463"/>
            <a:ext cx="3395426" cy="70609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Connector: Curved 35">
            <a:extLst>
              <a:ext uri="{FF2B5EF4-FFF2-40B4-BE49-F238E27FC236}">
                <a16:creationId xmlns:a16="http://schemas.microsoft.com/office/drawing/2014/main" id="{3C356CA5-B536-404B-9A97-A4F2C8E820BD}"/>
              </a:ext>
            </a:extLst>
          </p:cNvPr>
          <p:cNvCxnSpPr>
            <a:cxnSpLocks/>
            <a:endCxn id="26" idx="1"/>
          </p:cNvCxnSpPr>
          <p:nvPr/>
        </p:nvCxnSpPr>
        <p:spPr>
          <a:xfrm rot="16200000" flipH="1">
            <a:off x="1709116" y="2452449"/>
            <a:ext cx="1282878" cy="253568"/>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40" name="Connector: Curved 39">
            <a:extLst>
              <a:ext uri="{FF2B5EF4-FFF2-40B4-BE49-F238E27FC236}">
                <a16:creationId xmlns:a16="http://schemas.microsoft.com/office/drawing/2014/main" id="{97B9FD2A-D0B3-4694-BEB1-D260C1071BA7}"/>
              </a:ext>
            </a:extLst>
          </p:cNvPr>
          <p:cNvCxnSpPr>
            <a:cxnSpLocks/>
            <a:stCxn id="4" idx="2"/>
            <a:endCxn id="28" idx="0"/>
          </p:cNvCxnSpPr>
          <p:nvPr/>
        </p:nvCxnSpPr>
        <p:spPr>
          <a:xfrm rot="16200000" flipH="1">
            <a:off x="699310" y="3324818"/>
            <a:ext cx="2925002" cy="150948"/>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5AE83CCB-0640-455D-BF58-D01FD2848DFA}"/>
              </a:ext>
            </a:extLst>
          </p:cNvPr>
          <p:cNvSpPr/>
          <p:nvPr/>
        </p:nvSpPr>
        <p:spPr>
          <a:xfrm>
            <a:off x="7003310" y="2091157"/>
            <a:ext cx="1398494" cy="13378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Màng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sinh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chất</a:t>
            </a:r>
            <a:endParaRPr lang="vi-VN" sz="2400" b="1" dirty="0">
              <a:solidFill>
                <a:srgbClr val="002060"/>
              </a:solidFill>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D5B2166B-CA26-49D5-B24F-99E7FB68CDB3}"/>
              </a:ext>
            </a:extLst>
          </p:cNvPr>
          <p:cNvSpPr/>
          <p:nvPr/>
        </p:nvSpPr>
        <p:spPr>
          <a:xfrm>
            <a:off x="8943578" y="2115967"/>
            <a:ext cx="1398493" cy="125701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Tế</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bào</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chất</a:t>
            </a:r>
            <a:endParaRPr lang="vi-VN" sz="2400" b="1" dirty="0">
              <a:solidFill>
                <a:srgbClr val="002060"/>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BBAC56BD-46A0-45AD-BDD8-10093FFB5591}"/>
              </a:ext>
            </a:extLst>
          </p:cNvPr>
          <p:cNvSpPr/>
          <p:nvPr/>
        </p:nvSpPr>
        <p:spPr>
          <a:xfrm>
            <a:off x="10742124" y="1982617"/>
            <a:ext cx="1398494" cy="20073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Nhân</a:t>
            </a:r>
            <a:r>
              <a:rPr lang="en-US" sz="2400" b="1" dirty="0">
                <a:solidFill>
                  <a:srgbClr val="002060"/>
                </a:solidFill>
                <a:latin typeface="Arial" panose="020B0604020202020204" pitchFamily="34" charset="0"/>
                <a:cs typeface="Arial" panose="020B0604020202020204" pitchFamily="34" charset="0"/>
              </a:rPr>
              <a:t>: ADN </a:t>
            </a:r>
            <a:r>
              <a:rPr lang="en-US" sz="2400" b="1" dirty="0" err="1">
                <a:solidFill>
                  <a:srgbClr val="002060"/>
                </a:solidFill>
                <a:latin typeface="Arial" panose="020B0604020202020204" pitchFamily="34" charset="0"/>
                <a:cs typeface="Arial" panose="020B0604020202020204" pitchFamily="34" charset="0"/>
              </a:rPr>
              <a:t>không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vòng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lớn</a:t>
            </a:r>
            <a:endParaRPr lang="vi-VN" sz="2400" b="1" dirty="0">
              <a:solidFill>
                <a:srgbClr val="002060"/>
              </a:solidFill>
              <a:latin typeface="Arial" panose="020B0604020202020204" pitchFamily="34" charset="0"/>
              <a:cs typeface="Arial" panose="020B0604020202020204" pitchFamily="34" charset="0"/>
            </a:endParaRPr>
          </a:p>
        </p:txBody>
      </p:sp>
      <p:cxnSp>
        <p:nvCxnSpPr>
          <p:cNvPr id="57" name="Connector: Curved 56">
            <a:extLst>
              <a:ext uri="{FF2B5EF4-FFF2-40B4-BE49-F238E27FC236}">
                <a16:creationId xmlns:a16="http://schemas.microsoft.com/office/drawing/2014/main" id="{E2CBF261-6805-45B5-903E-50073E9ECC1A}"/>
              </a:ext>
            </a:extLst>
          </p:cNvPr>
          <p:cNvCxnSpPr>
            <a:cxnSpLocks/>
            <a:endCxn id="5" idx="0"/>
          </p:cNvCxnSpPr>
          <p:nvPr/>
        </p:nvCxnSpPr>
        <p:spPr>
          <a:xfrm rot="10800000" flipV="1">
            <a:off x="5201820" y="1215547"/>
            <a:ext cx="1275234" cy="94076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9" name="Connector: Curved 58">
            <a:extLst>
              <a:ext uri="{FF2B5EF4-FFF2-40B4-BE49-F238E27FC236}">
                <a16:creationId xmlns:a16="http://schemas.microsoft.com/office/drawing/2014/main" id="{24CB6492-3FB7-4249-9AAA-95AB97726FE6}"/>
              </a:ext>
            </a:extLst>
          </p:cNvPr>
          <p:cNvCxnSpPr>
            <a:cxnSpLocks/>
          </p:cNvCxnSpPr>
          <p:nvPr/>
        </p:nvCxnSpPr>
        <p:spPr>
          <a:xfrm rot="16200000" flipH="1">
            <a:off x="10972058" y="1116586"/>
            <a:ext cx="938626" cy="871877"/>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nector: Curved 61">
            <a:extLst>
              <a:ext uri="{FF2B5EF4-FFF2-40B4-BE49-F238E27FC236}">
                <a16:creationId xmlns:a16="http://schemas.microsoft.com/office/drawing/2014/main" id="{A3EF143D-7529-4FFB-994C-22952BDCF595}"/>
              </a:ext>
            </a:extLst>
          </p:cNvPr>
          <p:cNvCxnSpPr>
            <a:cxnSpLocks/>
          </p:cNvCxnSpPr>
          <p:nvPr/>
        </p:nvCxnSpPr>
        <p:spPr>
          <a:xfrm>
            <a:off x="9042953" y="1691969"/>
            <a:ext cx="1020526" cy="424583"/>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4" name="Connector: Curved 63">
            <a:extLst>
              <a:ext uri="{FF2B5EF4-FFF2-40B4-BE49-F238E27FC236}">
                <a16:creationId xmlns:a16="http://schemas.microsoft.com/office/drawing/2014/main" id="{133B1D0D-FA73-4BCB-BD5F-6FAA01E474C8}"/>
              </a:ext>
            </a:extLst>
          </p:cNvPr>
          <p:cNvCxnSpPr>
            <a:cxnSpLocks/>
          </p:cNvCxnSpPr>
          <p:nvPr/>
        </p:nvCxnSpPr>
        <p:spPr>
          <a:xfrm rot="10800000" flipV="1">
            <a:off x="7412884" y="1711750"/>
            <a:ext cx="789593" cy="352512"/>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66" name="Rectangle: Rounded Corners 65">
            <a:extLst>
              <a:ext uri="{FF2B5EF4-FFF2-40B4-BE49-F238E27FC236}">
                <a16:creationId xmlns:a16="http://schemas.microsoft.com/office/drawing/2014/main" id="{C19A8CA7-D2A0-4712-9D32-C9FABD0734C0}"/>
              </a:ext>
            </a:extLst>
          </p:cNvPr>
          <p:cNvSpPr/>
          <p:nvPr/>
        </p:nvSpPr>
        <p:spPr>
          <a:xfrm>
            <a:off x="3691442" y="4652617"/>
            <a:ext cx="4011115" cy="19143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Các</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bào</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quan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có</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màng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ti</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thể</a:t>
            </a:r>
            <a:r>
              <a:rPr lang="en-US" sz="2000" b="1" dirty="0">
                <a:solidFill>
                  <a:schemeClr val="tx1"/>
                </a:solidFill>
                <a:latin typeface="Arial" panose="020B0604020202020204" pitchFamily="34" charset="0"/>
                <a:cs typeface="Arial" panose="020B0604020202020204" pitchFamily="34" charset="0"/>
              </a:rPr>
              <a:t>, l</a:t>
            </a:r>
            <a:r>
              <a:rPr lang="vi-VN" sz="2000" b="1" dirty="0">
                <a:solidFill>
                  <a:schemeClr val="tx1"/>
                </a:solidFill>
                <a:latin typeface="Arial" panose="020B0604020202020204" pitchFamily="34" charset="0"/>
                <a:cs typeface="Arial" panose="020B0604020202020204" pitchFamily="34" charset="0"/>
              </a:rPr>
              <a:t>ưới</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nội</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chất</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bộ</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máy</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golgi</a:t>
            </a:r>
            <a:r>
              <a:rPr lang="en-US" sz="2000" b="1" dirty="0">
                <a:solidFill>
                  <a:schemeClr val="tx1"/>
                </a:solidFill>
                <a:latin typeface="Arial" panose="020B0604020202020204" pitchFamily="34" charset="0"/>
                <a:cs typeface="Arial" panose="020B0604020202020204" pitchFamily="34" charset="0"/>
              </a:rPr>
              <a:t>, peroxisome, </a:t>
            </a:r>
            <a:r>
              <a:rPr lang="en-US" sz="2000" b="1" dirty="0" err="1">
                <a:solidFill>
                  <a:schemeClr val="tx1"/>
                </a:solidFill>
                <a:latin typeface="Arial" panose="020B0604020202020204" pitchFamily="34" charset="0"/>
                <a:cs typeface="Arial" panose="020B0604020202020204" pitchFamily="34" charset="0"/>
              </a:rPr>
              <a:t>không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bào</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trung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tâm</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và</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lục</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lạp</a:t>
            </a:r>
            <a:r>
              <a:rPr lang="en-US" sz="2000" b="1" dirty="0">
                <a:solidFill>
                  <a:schemeClr val="tx1"/>
                </a:solidFill>
                <a:latin typeface="Arial" panose="020B0604020202020204" pitchFamily="34" charset="0"/>
                <a:cs typeface="Arial" panose="020B0604020202020204" pitchFamily="34" charset="0"/>
              </a:rPr>
              <a:t>(ở </a:t>
            </a:r>
            <a:r>
              <a:rPr lang="en-US" sz="2000" b="1" dirty="0" err="1">
                <a:solidFill>
                  <a:schemeClr val="tx1"/>
                </a:solidFill>
                <a:latin typeface="Arial" panose="020B0604020202020204" pitchFamily="34" charset="0"/>
                <a:cs typeface="Arial" panose="020B0604020202020204" pitchFamily="34" charset="0"/>
              </a:rPr>
              <a:t>ực</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 lysosome(ở </a:t>
            </a:r>
            <a:r>
              <a:rPr lang="en-US" sz="2000" b="1" dirty="0" err="1">
                <a:solidFill>
                  <a:schemeClr val="tx1"/>
                </a:solidFill>
                <a:latin typeface="Arial" panose="020B0604020202020204" pitchFamily="34" charset="0"/>
                <a:cs typeface="Arial" panose="020B0604020202020204" pitchFamily="34" charset="0"/>
              </a:rPr>
              <a:t>động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a:t>
            </a:r>
            <a:endParaRPr lang="vi-VN" sz="2000" b="1" dirty="0">
              <a:solidFill>
                <a:schemeClr val="tx1"/>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6AB34CDF-0808-4603-AA72-506FB1A5225B}"/>
              </a:ext>
            </a:extLst>
          </p:cNvPr>
          <p:cNvSpPr/>
          <p:nvPr/>
        </p:nvSpPr>
        <p:spPr>
          <a:xfrm>
            <a:off x="8006196" y="3879866"/>
            <a:ext cx="2335875" cy="234743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Arial" panose="020B0604020202020204" pitchFamily="34" charset="0"/>
                <a:cs typeface="Arial" panose="020B0604020202020204" pitchFamily="34" charset="0"/>
              </a:rPr>
              <a:t>Các</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bào</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quan</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không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có</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màng</a:t>
            </a:r>
            <a:r>
              <a:rPr lang="en-US" sz="2000" b="1" dirty="0">
                <a:solidFill>
                  <a:schemeClr val="tx1"/>
                </a:solidFill>
                <a:latin typeface="Arial" panose="020B0604020202020204" pitchFamily="34" charset="0"/>
                <a:cs typeface="Arial" panose="020B0604020202020204" pitchFamily="34" charset="0"/>
              </a:rPr>
              <a:t>: ribosome (80s,70s), </a:t>
            </a:r>
            <a:r>
              <a:rPr lang="en-US" sz="2000" b="1" dirty="0" err="1">
                <a:solidFill>
                  <a:schemeClr val="tx1"/>
                </a:solidFill>
                <a:latin typeface="Arial" panose="020B0604020202020204" pitchFamily="34" charset="0"/>
                <a:cs typeface="Arial" panose="020B0604020202020204" pitchFamily="34" charset="0"/>
              </a:rPr>
              <a:t>trung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tể</a:t>
            </a:r>
            <a:r>
              <a:rPr lang="en-US" sz="2000" b="1" dirty="0">
                <a:solidFill>
                  <a:schemeClr val="tx1"/>
                </a:solidFill>
                <a:latin typeface="Arial" panose="020B0604020202020204" pitchFamily="34" charset="0"/>
                <a:cs typeface="Arial" panose="020B0604020202020204" pitchFamily="34" charset="0"/>
              </a:rPr>
              <a:t> (ở </a:t>
            </a:r>
            <a:r>
              <a:rPr lang="en-US" sz="2000" b="1" dirty="0" err="1">
                <a:solidFill>
                  <a:schemeClr val="tx1"/>
                </a:solidFill>
                <a:latin typeface="Arial" panose="020B0604020202020204" pitchFamily="34" charset="0"/>
                <a:cs typeface="Arial" panose="020B0604020202020204" pitchFamily="34" charset="0"/>
              </a:rPr>
              <a:t>động</a:t>
            </a:r>
            <a:r>
              <a:rPr lang="en-US" sz="2000" b="1" dirty="0">
                <a:solidFill>
                  <a:schemeClr val="tx1"/>
                </a:solidFill>
                <a:latin typeface="Arial" panose="020B0604020202020204" pitchFamily="34" charset="0"/>
                <a:cs typeface="Arial" panose="020B0604020202020204" pitchFamily="34" charset="0"/>
              </a:rPr>
              <a:t> </a:t>
            </a:r>
            <a:r>
              <a:rPr lang="en-US" sz="2000" b="1" dirty="0" err="1">
                <a:solidFill>
                  <a:schemeClr val="tx1"/>
                </a:solidFill>
                <a:latin typeface="Arial" panose="020B0604020202020204" pitchFamily="34" charset="0"/>
                <a:cs typeface="Arial" panose="020B0604020202020204" pitchFamily="34" charset="0"/>
              </a:rPr>
              <a:t>vật</a:t>
            </a:r>
            <a:r>
              <a:rPr lang="en-US" sz="2000" b="1" dirty="0">
                <a:solidFill>
                  <a:schemeClr val="tx1"/>
                </a:solidFill>
                <a:latin typeface="Arial" panose="020B0604020202020204" pitchFamily="34" charset="0"/>
                <a:cs typeface="Arial" panose="020B0604020202020204" pitchFamily="34" charset="0"/>
              </a:rPr>
              <a:t>)</a:t>
            </a:r>
            <a:endParaRPr lang="vi-VN" sz="2000" b="1" dirty="0">
              <a:solidFill>
                <a:schemeClr val="tx1"/>
              </a:solidFill>
              <a:latin typeface="Arial" panose="020B0604020202020204" pitchFamily="34" charset="0"/>
              <a:cs typeface="Arial" panose="020B0604020202020204" pitchFamily="34" charset="0"/>
            </a:endParaRPr>
          </a:p>
        </p:txBody>
      </p:sp>
      <p:sp>
        <p:nvSpPr>
          <p:cNvPr id="74" name="Rectangle: Rounded Corners 73">
            <a:extLst>
              <a:ext uri="{FF2B5EF4-FFF2-40B4-BE49-F238E27FC236}">
                <a16:creationId xmlns:a16="http://schemas.microsoft.com/office/drawing/2014/main" id="{1CAB4F3A-B48A-41D0-88E8-E99A1779AA75}"/>
              </a:ext>
            </a:extLst>
          </p:cNvPr>
          <p:cNvSpPr/>
          <p:nvPr/>
        </p:nvSpPr>
        <p:spPr>
          <a:xfrm>
            <a:off x="10628417" y="4445835"/>
            <a:ext cx="1291778" cy="122234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Arial" panose="020B0604020202020204" pitchFamily="34" charset="0"/>
                <a:cs typeface="Arial" panose="020B0604020202020204" pitchFamily="34" charset="0"/>
              </a:rPr>
              <a:t>Bộ</a:t>
            </a:r>
            <a:r>
              <a:rPr lang="en-US" sz="2000" b="1" dirty="0">
                <a:solidFill>
                  <a:schemeClr val="tx1">
                    <a:lumMod val="95000"/>
                    <a:lumOff val="5000"/>
                  </a:schemeClr>
                </a:solidFill>
                <a:latin typeface="Arial" panose="020B0604020202020204" pitchFamily="34" charset="0"/>
                <a:cs typeface="Arial" panose="020B0604020202020204" pitchFamily="34" charset="0"/>
              </a:rPr>
              <a:t> </a:t>
            </a:r>
            <a:r>
              <a:rPr lang="en-US" sz="2000" b="1" dirty="0" err="1">
                <a:solidFill>
                  <a:schemeClr val="tx1">
                    <a:lumMod val="95000"/>
                    <a:lumOff val="5000"/>
                  </a:schemeClr>
                </a:solidFill>
                <a:latin typeface="Arial" panose="020B0604020202020204" pitchFamily="34" charset="0"/>
                <a:cs typeface="Arial" panose="020B0604020202020204" pitchFamily="34" charset="0"/>
              </a:rPr>
              <a:t>khung</a:t>
            </a:r>
            <a:r>
              <a:rPr lang="en-US" sz="2000" b="1" dirty="0">
                <a:solidFill>
                  <a:schemeClr val="tx1">
                    <a:lumMod val="95000"/>
                    <a:lumOff val="5000"/>
                  </a:schemeClr>
                </a:solidFill>
                <a:latin typeface="Arial" panose="020B0604020202020204" pitchFamily="34" charset="0"/>
                <a:cs typeface="Arial" panose="020B0604020202020204" pitchFamily="34" charset="0"/>
              </a:rPr>
              <a:t> </a:t>
            </a:r>
            <a:r>
              <a:rPr lang="en-US" sz="2000" b="1" dirty="0" err="1">
                <a:solidFill>
                  <a:schemeClr val="tx1">
                    <a:lumMod val="95000"/>
                    <a:lumOff val="5000"/>
                  </a:schemeClr>
                </a:solidFill>
                <a:latin typeface="Arial" panose="020B0604020202020204" pitchFamily="34" charset="0"/>
                <a:cs typeface="Arial" panose="020B0604020202020204" pitchFamily="34" charset="0"/>
              </a:rPr>
              <a:t>tế</a:t>
            </a:r>
            <a:r>
              <a:rPr lang="en-US" sz="2000" b="1" dirty="0">
                <a:solidFill>
                  <a:schemeClr val="tx1">
                    <a:lumMod val="95000"/>
                    <a:lumOff val="5000"/>
                  </a:schemeClr>
                </a:solidFill>
                <a:latin typeface="Arial" panose="020B0604020202020204" pitchFamily="34" charset="0"/>
                <a:cs typeface="Arial" panose="020B0604020202020204" pitchFamily="34" charset="0"/>
              </a:rPr>
              <a:t> </a:t>
            </a:r>
            <a:r>
              <a:rPr lang="en-US" sz="2000" b="1" dirty="0" err="1">
                <a:solidFill>
                  <a:schemeClr val="tx1">
                    <a:lumMod val="95000"/>
                    <a:lumOff val="5000"/>
                  </a:schemeClr>
                </a:solidFill>
                <a:latin typeface="Arial" panose="020B0604020202020204" pitchFamily="34" charset="0"/>
                <a:cs typeface="Arial" panose="020B0604020202020204" pitchFamily="34" charset="0"/>
              </a:rPr>
              <a:t>bào</a:t>
            </a:r>
            <a:r>
              <a:rPr lang="en-US" sz="2000" b="1" dirty="0">
                <a:solidFill>
                  <a:schemeClr val="tx1">
                    <a:lumMod val="95000"/>
                    <a:lumOff val="5000"/>
                  </a:schemeClr>
                </a:solidFill>
                <a:latin typeface="Arial" panose="020B0604020202020204" pitchFamily="34" charset="0"/>
                <a:cs typeface="Arial" panose="020B0604020202020204" pitchFamily="34" charset="0"/>
              </a:rPr>
              <a:t> </a:t>
            </a:r>
            <a:endParaRPr lang="vi-VN" sz="2000" b="1"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81" name="Connector: Curved 80">
            <a:extLst>
              <a:ext uri="{FF2B5EF4-FFF2-40B4-BE49-F238E27FC236}">
                <a16:creationId xmlns:a16="http://schemas.microsoft.com/office/drawing/2014/main" id="{BAED3030-6112-4EE7-A363-5994C09CB916}"/>
              </a:ext>
            </a:extLst>
          </p:cNvPr>
          <p:cNvCxnSpPr>
            <a:cxnSpLocks/>
          </p:cNvCxnSpPr>
          <p:nvPr/>
        </p:nvCxnSpPr>
        <p:spPr>
          <a:xfrm rot="10800000" flipV="1">
            <a:off x="5993750" y="3381179"/>
            <a:ext cx="3559467" cy="1271437"/>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3" name="Connector: Curved 82">
            <a:extLst>
              <a:ext uri="{FF2B5EF4-FFF2-40B4-BE49-F238E27FC236}">
                <a16:creationId xmlns:a16="http://schemas.microsoft.com/office/drawing/2014/main" id="{9733BB74-B997-449F-8BE3-5C7CF24BDE64}"/>
              </a:ext>
            </a:extLst>
          </p:cNvPr>
          <p:cNvCxnSpPr>
            <a:cxnSpLocks/>
          </p:cNvCxnSpPr>
          <p:nvPr/>
        </p:nvCxnSpPr>
        <p:spPr>
          <a:xfrm>
            <a:off x="9553216" y="3383000"/>
            <a:ext cx="1888155" cy="1062835"/>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nector: Curved 86">
            <a:extLst>
              <a:ext uri="{FF2B5EF4-FFF2-40B4-BE49-F238E27FC236}">
                <a16:creationId xmlns:a16="http://schemas.microsoft.com/office/drawing/2014/main" id="{7DA6EC7C-1311-47BB-B696-D8E94A18F3E5}"/>
              </a:ext>
            </a:extLst>
          </p:cNvPr>
          <p:cNvCxnSpPr>
            <a:cxnSpLocks/>
          </p:cNvCxnSpPr>
          <p:nvPr/>
        </p:nvCxnSpPr>
        <p:spPr>
          <a:xfrm rot="10800000" flipV="1">
            <a:off x="8853971" y="3392738"/>
            <a:ext cx="654073" cy="473876"/>
          </a:xfrm>
          <a:prstGeom prst="curved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Rounded Corners 30">
            <a:extLst>
              <a:ext uri="{FF2B5EF4-FFF2-40B4-BE49-F238E27FC236}">
                <a16:creationId xmlns:a16="http://schemas.microsoft.com/office/drawing/2014/main" id="{E028F93E-0769-4A74-B5A3-08AC1C0DE2E5}"/>
              </a:ext>
            </a:extLst>
          </p:cNvPr>
          <p:cNvSpPr/>
          <p:nvPr/>
        </p:nvSpPr>
        <p:spPr>
          <a:xfrm>
            <a:off x="3691442" y="192927"/>
            <a:ext cx="4732742" cy="652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2. CẤU TRÚC CỦA TẾ BÀO</a:t>
            </a:r>
            <a:endParaRPr lang="vi-VN"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55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E86BF0C3-ECED-4B75-B2FA-7F2290441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4" name="Rectangle: Rounded Corners 3">
            <a:extLst>
              <a:ext uri="{FF2B5EF4-FFF2-40B4-BE49-F238E27FC236}">
                <a16:creationId xmlns:a16="http://schemas.microsoft.com/office/drawing/2014/main" id="{3E72AF70-F71E-482B-9A55-DB3002090382}"/>
              </a:ext>
            </a:extLst>
          </p:cNvPr>
          <p:cNvSpPr/>
          <p:nvPr/>
        </p:nvSpPr>
        <p:spPr>
          <a:xfrm>
            <a:off x="1045909" y="1016672"/>
            <a:ext cx="2552212" cy="117336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Arial" panose="020B0604020202020204" pitchFamily="34" charset="0"/>
                <a:cs typeface="Arial" panose="020B0604020202020204" pitchFamily="34" charset="0"/>
              </a:rPr>
              <a:t>Trao</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đổi</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chất</a:t>
            </a:r>
            <a:r>
              <a:rPr lang="en-US" sz="2800" b="1" dirty="0">
                <a:solidFill>
                  <a:srgbClr val="FFFF00"/>
                </a:solidFill>
                <a:latin typeface="Arial" panose="020B0604020202020204" pitchFamily="34" charset="0"/>
                <a:cs typeface="Arial" panose="020B0604020202020204" pitchFamily="34" charset="0"/>
              </a:rPr>
              <a:t> qua </a:t>
            </a:r>
            <a:r>
              <a:rPr lang="en-US" sz="2800" b="1" dirty="0" err="1">
                <a:solidFill>
                  <a:srgbClr val="FFFF00"/>
                </a:solidFill>
                <a:latin typeface="Arial" panose="020B0604020202020204" pitchFamily="34" charset="0"/>
                <a:cs typeface="Arial" panose="020B0604020202020204" pitchFamily="34" charset="0"/>
              </a:rPr>
              <a:t>màng</a:t>
            </a:r>
            <a:endParaRPr lang="vi-VN" sz="2800" b="1" dirty="0">
              <a:solidFill>
                <a:srgbClr val="FFFF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5F3F9BA-5CE4-4C73-AC30-B1B90906B085}"/>
              </a:ext>
            </a:extLst>
          </p:cNvPr>
          <p:cNvSpPr/>
          <p:nvPr/>
        </p:nvSpPr>
        <p:spPr>
          <a:xfrm>
            <a:off x="948025" y="4167364"/>
            <a:ext cx="2752164" cy="192853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Arial" panose="020B0604020202020204" pitchFamily="34" charset="0"/>
                <a:cs typeface="Arial" panose="020B0604020202020204" pitchFamily="34" charset="0"/>
              </a:rPr>
              <a:t>Chuyển</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hoá</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vật</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chất</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và</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năng</a:t>
            </a:r>
            <a:r>
              <a:rPr lang="en-US" sz="2800" b="1" dirty="0">
                <a:solidFill>
                  <a:srgbClr val="FFFF00"/>
                </a:solidFill>
                <a:latin typeface="Arial" panose="020B0604020202020204" pitchFamily="34" charset="0"/>
                <a:cs typeface="Arial" panose="020B0604020202020204" pitchFamily="34" charset="0"/>
              </a:rPr>
              <a:t> l</a:t>
            </a:r>
            <a:r>
              <a:rPr lang="vi-VN" sz="2800" b="1" dirty="0">
                <a:solidFill>
                  <a:srgbClr val="FFFF00"/>
                </a:solidFill>
                <a:cs typeface="Arial" panose="020B0604020202020204" pitchFamily="34" charset="0"/>
              </a:rPr>
              <a:t>ư</a:t>
            </a:r>
            <a:r>
              <a:rPr lang="en-US" sz="2800" b="1" dirty="0" err="1">
                <a:solidFill>
                  <a:srgbClr val="FFFF00"/>
                </a:solidFill>
                <a:latin typeface="Arial" panose="020B0604020202020204" pitchFamily="34" charset="0"/>
                <a:cs typeface="Arial" panose="020B0604020202020204" pitchFamily="34" charset="0"/>
              </a:rPr>
              <a:t>ợng</a:t>
            </a:r>
            <a:endParaRPr lang="vi-VN" sz="2800" b="1" dirty="0">
              <a:solidFill>
                <a:srgbClr val="FFFF00"/>
              </a:solidFill>
              <a:latin typeface="Arial" panose="020B0604020202020204" pitchFamily="34" charset="0"/>
              <a:cs typeface="Arial" panose="020B0604020202020204" pitchFamily="34" charset="0"/>
            </a:endParaRPr>
          </a:p>
        </p:txBody>
      </p:sp>
      <p:sp>
        <p:nvSpPr>
          <p:cNvPr id="6" name="Arrow: Curved Right 5">
            <a:extLst>
              <a:ext uri="{FF2B5EF4-FFF2-40B4-BE49-F238E27FC236}">
                <a16:creationId xmlns:a16="http://schemas.microsoft.com/office/drawing/2014/main" id="{EFB32642-EEFA-4A85-98F7-2892316EE83F}"/>
              </a:ext>
            </a:extLst>
          </p:cNvPr>
          <p:cNvSpPr/>
          <p:nvPr/>
        </p:nvSpPr>
        <p:spPr>
          <a:xfrm>
            <a:off x="159025" y="1440253"/>
            <a:ext cx="898186" cy="3581263"/>
          </a:xfrm>
          <a:prstGeom prst="curvedRight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8" name="Rectangle: Rounded Corners 7">
            <a:extLst>
              <a:ext uri="{FF2B5EF4-FFF2-40B4-BE49-F238E27FC236}">
                <a16:creationId xmlns:a16="http://schemas.microsoft.com/office/drawing/2014/main" id="{12EF5448-64DE-4830-8096-3C690D846DCA}"/>
              </a:ext>
            </a:extLst>
          </p:cNvPr>
          <p:cNvSpPr/>
          <p:nvPr/>
        </p:nvSpPr>
        <p:spPr>
          <a:xfrm>
            <a:off x="4820050" y="956272"/>
            <a:ext cx="6804397" cy="4839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Vận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chuyển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thụ</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động</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khuếch</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tán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thẩm</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thấu</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ABDB021-53B9-49B8-AEF7-F3300F582D96}"/>
              </a:ext>
            </a:extLst>
          </p:cNvPr>
          <p:cNvSpPr/>
          <p:nvPr/>
        </p:nvSpPr>
        <p:spPr>
          <a:xfrm>
            <a:off x="4786424" y="1644131"/>
            <a:ext cx="3687612" cy="52818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Vận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chuyển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chủ</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động</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D04519C7-868C-4DF9-803E-7E0F1BF7765F}"/>
              </a:ext>
            </a:extLst>
          </p:cNvPr>
          <p:cNvCxnSpPr>
            <a:cxnSpLocks/>
            <a:stCxn id="4" idx="3"/>
            <a:endCxn id="8" idx="1"/>
          </p:cNvCxnSpPr>
          <p:nvPr/>
        </p:nvCxnSpPr>
        <p:spPr>
          <a:xfrm flipV="1">
            <a:off x="3598121" y="1198263"/>
            <a:ext cx="1221929" cy="4050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89ED8886-F14F-4BD2-9E8B-77A699AF3EEE}"/>
              </a:ext>
            </a:extLst>
          </p:cNvPr>
          <p:cNvCxnSpPr>
            <a:cxnSpLocks/>
            <a:stCxn id="4" idx="3"/>
            <a:endCxn id="9" idx="1"/>
          </p:cNvCxnSpPr>
          <p:nvPr/>
        </p:nvCxnSpPr>
        <p:spPr>
          <a:xfrm>
            <a:off x="3598121" y="1603356"/>
            <a:ext cx="1188303" cy="3048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Rounded Corners 19">
            <a:extLst>
              <a:ext uri="{FF2B5EF4-FFF2-40B4-BE49-F238E27FC236}">
                <a16:creationId xmlns:a16="http://schemas.microsoft.com/office/drawing/2014/main" id="{460E6D15-05C9-4F0C-AEE8-1E986FD5C5DE}"/>
              </a:ext>
            </a:extLst>
          </p:cNvPr>
          <p:cNvSpPr/>
          <p:nvPr/>
        </p:nvSpPr>
        <p:spPr>
          <a:xfrm>
            <a:off x="4338388" y="5553242"/>
            <a:ext cx="2533061" cy="645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Phân</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giải</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94754D0-0A80-4489-85A1-FF4BE735B1DE}"/>
              </a:ext>
            </a:extLst>
          </p:cNvPr>
          <p:cNvSpPr/>
          <p:nvPr/>
        </p:nvSpPr>
        <p:spPr>
          <a:xfrm>
            <a:off x="4298577" y="4248484"/>
            <a:ext cx="2572872" cy="64588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Sinh</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tổng</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hợp</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94734822-D032-48E7-B97C-BF2A3ED2FA29}"/>
              </a:ext>
            </a:extLst>
          </p:cNvPr>
          <p:cNvCxnSpPr>
            <a:cxnSpLocks/>
            <a:endCxn id="21" idx="1"/>
          </p:cNvCxnSpPr>
          <p:nvPr/>
        </p:nvCxnSpPr>
        <p:spPr>
          <a:xfrm flipV="1">
            <a:off x="3703436" y="4571424"/>
            <a:ext cx="595141" cy="500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8BF448F1-69D8-4CB4-A079-4362669BAB0B}"/>
              </a:ext>
            </a:extLst>
          </p:cNvPr>
          <p:cNvCxnSpPr>
            <a:cxnSpLocks/>
          </p:cNvCxnSpPr>
          <p:nvPr/>
        </p:nvCxnSpPr>
        <p:spPr>
          <a:xfrm>
            <a:off x="3700721" y="5071562"/>
            <a:ext cx="637667" cy="8858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E16A3D5-704B-4C93-981E-3BD9FD6653E2}"/>
              </a:ext>
            </a:extLst>
          </p:cNvPr>
          <p:cNvCxnSpPr>
            <a:cxnSpLocks/>
          </p:cNvCxnSpPr>
          <p:nvPr/>
        </p:nvCxnSpPr>
        <p:spPr>
          <a:xfrm flipV="1">
            <a:off x="6892723" y="3445790"/>
            <a:ext cx="1149927" cy="1121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E779FD65-EF13-4197-81A5-24F4C5AD1F9E}"/>
              </a:ext>
            </a:extLst>
          </p:cNvPr>
          <p:cNvCxnSpPr>
            <a:cxnSpLocks/>
            <a:endCxn id="45" idx="1"/>
          </p:cNvCxnSpPr>
          <p:nvPr/>
        </p:nvCxnSpPr>
        <p:spPr>
          <a:xfrm>
            <a:off x="6880406" y="4583878"/>
            <a:ext cx="1162244" cy="5289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4491CA32-6BD8-47EC-A14B-585AA71EF992}"/>
              </a:ext>
            </a:extLst>
          </p:cNvPr>
          <p:cNvCxnSpPr>
            <a:cxnSpLocks/>
            <a:stCxn id="21" idx="3"/>
            <a:endCxn id="46" idx="1"/>
          </p:cNvCxnSpPr>
          <p:nvPr/>
        </p:nvCxnSpPr>
        <p:spPr>
          <a:xfrm flipV="1">
            <a:off x="6871449" y="4382495"/>
            <a:ext cx="1180158" cy="188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DD11887-A470-468F-BACC-9AD85687E9EA}"/>
              </a:ext>
            </a:extLst>
          </p:cNvPr>
          <p:cNvCxnSpPr>
            <a:cxnSpLocks/>
          </p:cNvCxnSpPr>
          <p:nvPr/>
        </p:nvCxnSpPr>
        <p:spPr>
          <a:xfrm>
            <a:off x="6911302" y="5869439"/>
            <a:ext cx="1669638" cy="68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Rounded Corners 34">
            <a:extLst>
              <a:ext uri="{FF2B5EF4-FFF2-40B4-BE49-F238E27FC236}">
                <a16:creationId xmlns:a16="http://schemas.microsoft.com/office/drawing/2014/main" id="{254471C3-A462-45CD-A268-BEC3085A7C9C}"/>
              </a:ext>
            </a:extLst>
          </p:cNvPr>
          <p:cNvSpPr/>
          <p:nvPr/>
        </p:nvSpPr>
        <p:spPr>
          <a:xfrm>
            <a:off x="8602122" y="5549927"/>
            <a:ext cx="2317903" cy="5128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anose="020B0604020202020204" pitchFamily="34" charset="0"/>
                <a:cs typeface="Arial" panose="020B0604020202020204" pitchFamily="34" charset="0"/>
              </a:rPr>
              <a:t>Hô</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hấp</a:t>
            </a:r>
            <a:endParaRPr lang="vi-VN" sz="2800" b="1" dirty="0">
              <a:solidFill>
                <a:schemeClr val="tx1"/>
              </a:solidFill>
              <a:latin typeface="Arial" panose="020B0604020202020204" pitchFamily="34" charset="0"/>
              <a:cs typeface="Arial" panose="020B0604020202020204" pitchFamily="34" charset="0"/>
            </a:endParaRPr>
          </a:p>
        </p:txBody>
      </p:sp>
      <p:sp>
        <p:nvSpPr>
          <p:cNvPr id="45" name="Rectangle: Rounded Corners 44">
            <a:extLst>
              <a:ext uri="{FF2B5EF4-FFF2-40B4-BE49-F238E27FC236}">
                <a16:creationId xmlns:a16="http://schemas.microsoft.com/office/drawing/2014/main" id="{30E8A580-16CF-4929-9208-C2ED2AE7A540}"/>
              </a:ext>
            </a:extLst>
          </p:cNvPr>
          <p:cNvSpPr/>
          <p:nvPr/>
        </p:nvSpPr>
        <p:spPr>
          <a:xfrm>
            <a:off x="8042650" y="4827506"/>
            <a:ext cx="2893026" cy="5707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Quang </a:t>
            </a:r>
            <a:r>
              <a:rPr lang="en-US" sz="2800" b="1" dirty="0" err="1">
                <a:solidFill>
                  <a:schemeClr val="tx1"/>
                </a:solidFill>
                <a:latin typeface="Arial" panose="020B0604020202020204" pitchFamily="34" charset="0"/>
                <a:cs typeface="Arial" panose="020B0604020202020204" pitchFamily="34" charset="0"/>
              </a:rPr>
              <a:t>khử</a:t>
            </a:r>
            <a:endParaRPr lang="vi-VN" sz="2800" b="1" dirty="0">
              <a:solidFill>
                <a:schemeClr val="tx1"/>
              </a:solidFill>
              <a:latin typeface="Arial" panose="020B060402020202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B6243969-2015-4145-9557-4B81162B3747}"/>
              </a:ext>
            </a:extLst>
          </p:cNvPr>
          <p:cNvSpPr/>
          <p:nvPr/>
        </p:nvSpPr>
        <p:spPr>
          <a:xfrm>
            <a:off x="8051607" y="4097144"/>
            <a:ext cx="2893026" cy="5707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anose="020B0604020202020204" pitchFamily="34" charset="0"/>
                <a:cs typeface="Arial" panose="020B0604020202020204" pitchFamily="34" charset="0"/>
              </a:rPr>
              <a:t>Hoá</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tổng</a:t>
            </a:r>
            <a:r>
              <a:rPr lang="en-US" sz="2800" b="1" dirty="0">
                <a:solidFill>
                  <a:schemeClr val="tx1"/>
                </a:solidFill>
                <a:latin typeface="Arial" panose="020B0604020202020204" pitchFamily="34" charset="0"/>
                <a:cs typeface="Arial" panose="020B0604020202020204" pitchFamily="34" charset="0"/>
              </a:rPr>
              <a:t> </a:t>
            </a:r>
            <a:r>
              <a:rPr lang="en-US" sz="2800" b="1" dirty="0" err="1">
                <a:solidFill>
                  <a:schemeClr val="tx1"/>
                </a:solidFill>
                <a:latin typeface="Arial" panose="020B0604020202020204" pitchFamily="34" charset="0"/>
                <a:cs typeface="Arial" panose="020B0604020202020204" pitchFamily="34" charset="0"/>
              </a:rPr>
              <a:t>hợp</a:t>
            </a:r>
            <a:endParaRPr lang="vi-VN" sz="2800" b="1" dirty="0">
              <a:solidFill>
                <a:schemeClr val="tx1"/>
              </a:solidFill>
              <a:latin typeface="Arial" panose="020B0604020202020204" pitchFamily="34" charset="0"/>
              <a:cs typeface="Arial" panose="020B0604020202020204" pitchFamily="34" charset="0"/>
            </a:endParaRPr>
          </a:p>
        </p:txBody>
      </p:sp>
      <p:sp>
        <p:nvSpPr>
          <p:cNvPr id="47" name="Rectangle: Rounded Corners 46">
            <a:extLst>
              <a:ext uri="{FF2B5EF4-FFF2-40B4-BE49-F238E27FC236}">
                <a16:creationId xmlns:a16="http://schemas.microsoft.com/office/drawing/2014/main" id="{4A47A8D3-DAC9-40C5-9172-9DA58FD8AFD7}"/>
              </a:ext>
            </a:extLst>
          </p:cNvPr>
          <p:cNvSpPr/>
          <p:nvPr/>
        </p:nvSpPr>
        <p:spPr>
          <a:xfrm>
            <a:off x="8042650" y="3145701"/>
            <a:ext cx="2893026" cy="6285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Arial" panose="020B0604020202020204" pitchFamily="34" charset="0"/>
                <a:cs typeface="Arial" panose="020B0604020202020204" pitchFamily="34" charset="0"/>
              </a:rPr>
              <a:t>Quang </a:t>
            </a:r>
            <a:r>
              <a:rPr lang="en-US" sz="2800" b="1" dirty="0" err="1">
                <a:solidFill>
                  <a:schemeClr val="tx1"/>
                </a:solidFill>
                <a:latin typeface="Arial" panose="020B0604020202020204" pitchFamily="34" charset="0"/>
                <a:cs typeface="Arial" panose="020B0604020202020204" pitchFamily="34" charset="0"/>
              </a:rPr>
              <a:t>hợp</a:t>
            </a:r>
            <a:endParaRPr lang="vi-VN" sz="2800" b="1" dirty="0">
              <a:solidFill>
                <a:schemeClr val="tx1"/>
              </a:solidFill>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753D3B72-9A14-4B83-A122-C8B59DA0D839}"/>
              </a:ext>
            </a:extLst>
          </p:cNvPr>
          <p:cNvSpPr/>
          <p:nvPr/>
        </p:nvSpPr>
        <p:spPr>
          <a:xfrm>
            <a:off x="4786424" y="2431084"/>
            <a:ext cx="3794516" cy="46280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Xuất</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bào</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và</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nhập</a:t>
            </a:r>
            <a:r>
              <a:rPr lang="en-US" sz="2400" b="1" dirty="0">
                <a:solidFill>
                  <a:schemeClr val="accent1">
                    <a:lumMod val="50000"/>
                  </a:schemeClr>
                </a:solidFill>
                <a:latin typeface="Arial" panose="020B0604020202020204" pitchFamily="34" charset="0"/>
                <a:cs typeface="Arial" panose="020B0604020202020204" pitchFamily="34" charset="0"/>
              </a:rPr>
              <a:t> </a:t>
            </a:r>
            <a:r>
              <a:rPr lang="en-US" sz="2400" b="1" dirty="0" err="1">
                <a:solidFill>
                  <a:schemeClr val="accent1">
                    <a:lumMod val="50000"/>
                  </a:schemeClr>
                </a:solidFill>
                <a:latin typeface="Arial" panose="020B0604020202020204" pitchFamily="34" charset="0"/>
                <a:cs typeface="Arial" panose="020B0604020202020204" pitchFamily="34" charset="0"/>
              </a:rPr>
              <a:t>bào</a:t>
            </a:r>
            <a:endParaRPr lang="vi-VN" sz="2400" b="1" dirty="0">
              <a:solidFill>
                <a:schemeClr val="accent1">
                  <a:lumMod val="50000"/>
                </a:schemeClr>
              </a:solidFill>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CB8499AC-0D15-44C9-8911-750497B2DCAC}"/>
              </a:ext>
            </a:extLst>
          </p:cNvPr>
          <p:cNvCxnSpPr>
            <a:cxnSpLocks/>
            <a:endCxn id="24" idx="1"/>
          </p:cNvCxnSpPr>
          <p:nvPr/>
        </p:nvCxnSpPr>
        <p:spPr>
          <a:xfrm>
            <a:off x="3630083" y="1600304"/>
            <a:ext cx="1156341" cy="1062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21566239-5708-4F49-AA3E-30124C92180C}"/>
              </a:ext>
            </a:extLst>
          </p:cNvPr>
          <p:cNvCxnSpPr>
            <a:cxnSpLocks/>
            <a:endCxn id="30" idx="1"/>
          </p:cNvCxnSpPr>
          <p:nvPr/>
        </p:nvCxnSpPr>
        <p:spPr>
          <a:xfrm>
            <a:off x="6913969" y="5903481"/>
            <a:ext cx="1755282" cy="590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Rounded Corners 29">
            <a:extLst>
              <a:ext uri="{FF2B5EF4-FFF2-40B4-BE49-F238E27FC236}">
                <a16:creationId xmlns:a16="http://schemas.microsoft.com/office/drawing/2014/main" id="{1E2C6658-5D42-4236-B371-1ABE46628607}"/>
              </a:ext>
            </a:extLst>
          </p:cNvPr>
          <p:cNvSpPr/>
          <p:nvPr/>
        </p:nvSpPr>
        <p:spPr>
          <a:xfrm>
            <a:off x="8669251" y="6199122"/>
            <a:ext cx="2275382" cy="58904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Arial" panose="020B0604020202020204" pitchFamily="34" charset="0"/>
                <a:cs typeface="Arial" panose="020B0604020202020204" pitchFamily="34" charset="0"/>
              </a:rPr>
              <a:t>Lên</a:t>
            </a:r>
            <a:r>
              <a:rPr lang="en-US" sz="2800" b="1" dirty="0">
                <a:solidFill>
                  <a:schemeClr val="tx1"/>
                </a:solidFill>
                <a:latin typeface="Arial" panose="020B0604020202020204" pitchFamily="34" charset="0"/>
                <a:cs typeface="Arial" panose="020B0604020202020204" pitchFamily="34" charset="0"/>
              </a:rPr>
              <a:t> men</a:t>
            </a:r>
            <a:endParaRPr lang="vi-VN" sz="2800" b="1" dirty="0">
              <a:solidFill>
                <a:schemeClr val="tx1"/>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122A9B48-0614-4656-8C62-6799F0E117F5}"/>
              </a:ext>
            </a:extLst>
          </p:cNvPr>
          <p:cNvSpPr/>
          <p:nvPr/>
        </p:nvSpPr>
        <p:spPr>
          <a:xfrm>
            <a:off x="2449725" y="122794"/>
            <a:ext cx="8361010" cy="652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panose="020B0604020202020204" pitchFamily="34" charset="0"/>
                <a:cs typeface="Arial" panose="020B0604020202020204" pitchFamily="34" charset="0"/>
              </a:rPr>
              <a:t>3. </a:t>
            </a:r>
            <a:r>
              <a:rPr lang="en-US" sz="2800" b="1" dirty="0">
                <a:solidFill>
                  <a:srgbClr val="C00000"/>
                </a:solidFill>
              </a:rPr>
              <a:t>TRAO ĐỔI CHẤT VÀ NĂNG LƯỢNG TRONG TẾ BÀO</a:t>
            </a:r>
            <a:endParaRPr lang="vi-VN"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2155ECA-D470-489D-90D1-5707CEE0C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4" name="Rectangle: Rounded Corners 3">
            <a:extLst>
              <a:ext uri="{FF2B5EF4-FFF2-40B4-BE49-F238E27FC236}">
                <a16:creationId xmlns:a16="http://schemas.microsoft.com/office/drawing/2014/main" id="{4ABBFECD-F2E2-47A9-9E9C-F9D7BE009AA6}"/>
              </a:ext>
            </a:extLst>
          </p:cNvPr>
          <p:cNvSpPr/>
          <p:nvPr/>
        </p:nvSpPr>
        <p:spPr>
          <a:xfrm>
            <a:off x="215153" y="2017174"/>
            <a:ext cx="2447364" cy="7418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Arial" panose="020B0604020202020204" pitchFamily="34" charset="0"/>
                <a:cs typeface="Arial" panose="020B0604020202020204" pitchFamily="34" charset="0"/>
              </a:rPr>
              <a:t>Hợp</a:t>
            </a:r>
            <a:r>
              <a:rPr lang="vi-VN"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tử</a:t>
            </a:r>
            <a:r>
              <a:rPr lang="en-US" sz="2800" b="1" dirty="0">
                <a:solidFill>
                  <a:srgbClr val="FFC000"/>
                </a:solidFill>
                <a:latin typeface="Arial" panose="020B0604020202020204" pitchFamily="34" charset="0"/>
                <a:cs typeface="Arial" panose="020B0604020202020204" pitchFamily="34" charset="0"/>
              </a:rPr>
              <a:t> (2n)</a:t>
            </a:r>
            <a:endParaRPr lang="vi-VN" sz="2800" b="1" dirty="0">
              <a:solidFill>
                <a:srgbClr val="FFC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21E49BA-1613-43A0-9429-764DA56585CB}"/>
              </a:ext>
            </a:extLst>
          </p:cNvPr>
          <p:cNvSpPr/>
          <p:nvPr/>
        </p:nvSpPr>
        <p:spPr>
          <a:xfrm>
            <a:off x="3639670" y="4489130"/>
            <a:ext cx="3048000" cy="7418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Arial" panose="020B0604020202020204" pitchFamily="34" charset="0"/>
                <a:cs typeface="Arial" panose="020B0604020202020204" pitchFamily="34" charset="0"/>
              </a:rPr>
              <a:t>Tinh</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trùng</a:t>
            </a:r>
            <a:r>
              <a:rPr lang="en-US" sz="2800" b="1" dirty="0">
                <a:solidFill>
                  <a:srgbClr val="FFC000"/>
                </a:solidFill>
                <a:latin typeface="Arial" panose="020B0604020202020204" pitchFamily="34" charset="0"/>
                <a:cs typeface="Arial" panose="020B0604020202020204" pitchFamily="34" charset="0"/>
              </a:rPr>
              <a:t> (n)</a:t>
            </a:r>
            <a:endParaRPr lang="vi-VN" sz="2800" b="1" dirty="0">
              <a:solidFill>
                <a:srgbClr val="FFC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6D3775BC-9802-4044-839F-8CFE8F9634F5}"/>
              </a:ext>
            </a:extLst>
          </p:cNvPr>
          <p:cNvSpPr/>
          <p:nvPr/>
        </p:nvSpPr>
        <p:spPr>
          <a:xfrm>
            <a:off x="4240306" y="3042068"/>
            <a:ext cx="2447364" cy="74188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C000"/>
                </a:solidFill>
                <a:latin typeface="Arial" panose="020B0604020202020204" pitchFamily="34" charset="0"/>
                <a:cs typeface="Arial" panose="020B0604020202020204" pitchFamily="34" charset="0"/>
              </a:rPr>
              <a:t>Trứng</a:t>
            </a:r>
            <a:r>
              <a:rPr lang="en-US" sz="2800" b="1" dirty="0">
                <a:solidFill>
                  <a:srgbClr val="FFC000"/>
                </a:solidFill>
                <a:latin typeface="Arial" panose="020B0604020202020204" pitchFamily="34" charset="0"/>
                <a:cs typeface="Arial" panose="020B0604020202020204" pitchFamily="34" charset="0"/>
              </a:rPr>
              <a:t> (n)</a:t>
            </a:r>
            <a:endParaRPr lang="vi-VN" sz="2800" b="1" dirty="0">
              <a:solidFill>
                <a:srgbClr val="FFC000"/>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FB05FEA3-88A1-4FCB-B0B1-A8341CD6544E}"/>
              </a:ext>
            </a:extLst>
          </p:cNvPr>
          <p:cNvSpPr/>
          <p:nvPr/>
        </p:nvSpPr>
        <p:spPr>
          <a:xfrm>
            <a:off x="8364071" y="1841739"/>
            <a:ext cx="3460378" cy="1112827"/>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C</a:t>
            </a:r>
            <a:r>
              <a:rPr lang="vi-VN" sz="2800" b="1" dirty="0">
                <a:solidFill>
                  <a:srgbClr val="FFC000"/>
                </a:solidFill>
                <a:latin typeface="Arial" panose="020B0604020202020204" pitchFamily="34" charset="0"/>
                <a:cs typeface="Arial" panose="020B0604020202020204" pitchFamily="34" charset="0"/>
              </a:rPr>
              <a:t>ơ </a:t>
            </a:r>
            <a:r>
              <a:rPr lang="en-US" sz="2800" b="1" dirty="0">
                <a:solidFill>
                  <a:srgbClr val="FFC000"/>
                </a:solidFill>
                <a:latin typeface="Arial" panose="020B0604020202020204" pitchFamily="34" charset="0"/>
                <a:cs typeface="Arial" panose="020B0604020202020204" pitchFamily="34" charset="0"/>
              </a:rPr>
              <a:t> </a:t>
            </a:r>
            <a:r>
              <a:rPr lang="en-US" sz="2800" b="1" dirty="0" err="1">
                <a:solidFill>
                  <a:srgbClr val="FFC000"/>
                </a:solidFill>
                <a:latin typeface="Arial" panose="020B0604020202020204" pitchFamily="34" charset="0"/>
                <a:cs typeface="Arial" panose="020B0604020202020204" pitchFamily="34" charset="0"/>
              </a:rPr>
              <a:t>thể</a:t>
            </a:r>
            <a:r>
              <a:rPr lang="en-US" sz="2800" b="1" dirty="0">
                <a:solidFill>
                  <a:srgbClr val="FFC000"/>
                </a:solidFill>
                <a:latin typeface="Arial" panose="020B0604020202020204" pitchFamily="34" charset="0"/>
                <a:cs typeface="Arial" panose="020B0604020202020204" pitchFamily="34" charset="0"/>
              </a:rPr>
              <a:t> tr</a:t>
            </a:r>
            <a:r>
              <a:rPr lang="vi-VN" sz="2800" b="1" dirty="0">
                <a:solidFill>
                  <a:srgbClr val="FFC000"/>
                </a:solidFill>
                <a:latin typeface="Arial" panose="020B0604020202020204" pitchFamily="34" charset="0"/>
                <a:cs typeface="Arial" panose="020B0604020202020204" pitchFamily="34" charset="0"/>
              </a:rPr>
              <a:t>ưởng </a:t>
            </a:r>
            <a:r>
              <a:rPr lang="en-US" sz="2800" b="1" dirty="0" err="1">
                <a:solidFill>
                  <a:srgbClr val="FFC000"/>
                </a:solidFill>
                <a:latin typeface="Arial" panose="020B0604020202020204" pitchFamily="34" charset="0"/>
                <a:cs typeface="Arial" panose="020B0604020202020204" pitchFamily="34" charset="0"/>
              </a:rPr>
              <a:t>thành</a:t>
            </a:r>
            <a:r>
              <a:rPr lang="en-US" sz="2800" b="1" dirty="0">
                <a:solidFill>
                  <a:srgbClr val="FFC000"/>
                </a:solidFill>
                <a:latin typeface="Arial" panose="020B0604020202020204" pitchFamily="34" charset="0"/>
                <a:cs typeface="Arial" panose="020B0604020202020204" pitchFamily="34" charset="0"/>
              </a:rPr>
              <a:t> (2n)</a:t>
            </a:r>
            <a:endParaRPr lang="vi-VN" sz="2800" b="1" dirty="0">
              <a:solidFill>
                <a:srgbClr val="FFC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4567D8-91F8-444A-94A0-AC457F5B04A9}"/>
              </a:ext>
            </a:extLst>
          </p:cNvPr>
          <p:cNvSpPr txBox="1"/>
          <p:nvPr/>
        </p:nvSpPr>
        <p:spPr>
          <a:xfrm>
            <a:off x="4240306" y="1778343"/>
            <a:ext cx="2447364" cy="1077218"/>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Nguyên</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phân</a:t>
            </a:r>
            <a:endParaRPr lang="en-US" sz="2800" b="1" dirty="0">
              <a:solidFill>
                <a:srgbClr val="FF0000"/>
              </a:solidFill>
              <a:latin typeface="Arial" panose="020B0604020202020204" pitchFamily="34" charset="0"/>
              <a:cs typeface="Arial" panose="020B0604020202020204" pitchFamily="34" charset="0"/>
            </a:endParaRPr>
          </a:p>
          <a:p>
            <a:endParaRPr lang="vi-VN" sz="36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E74FD10-8BCF-40BE-83DC-1C0E2DBDD21D}"/>
              </a:ext>
            </a:extLst>
          </p:cNvPr>
          <p:cNvSpPr txBox="1"/>
          <p:nvPr/>
        </p:nvSpPr>
        <p:spPr>
          <a:xfrm>
            <a:off x="8068237" y="4188828"/>
            <a:ext cx="2447364" cy="1077218"/>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Giảm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phân</a:t>
            </a:r>
            <a:endParaRPr lang="en-US" sz="2800" b="1" dirty="0">
              <a:solidFill>
                <a:srgbClr val="FF0000"/>
              </a:solidFill>
              <a:latin typeface="Arial" panose="020B0604020202020204" pitchFamily="34" charset="0"/>
              <a:cs typeface="Arial" panose="020B0604020202020204" pitchFamily="34" charset="0"/>
            </a:endParaRPr>
          </a:p>
          <a:p>
            <a:endParaRPr lang="vi-VN" sz="36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78D8D7A-1417-4A10-AF10-311CE651CA88}"/>
              </a:ext>
            </a:extLst>
          </p:cNvPr>
          <p:cNvSpPr txBox="1"/>
          <p:nvPr/>
        </p:nvSpPr>
        <p:spPr>
          <a:xfrm>
            <a:off x="849408" y="4007340"/>
            <a:ext cx="2447364" cy="1077218"/>
          </a:xfrm>
          <a:prstGeom prst="rect">
            <a:avLst/>
          </a:prstGeom>
          <a:noFill/>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Thụ</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tinh</a:t>
            </a:r>
            <a:endParaRPr lang="en-US" sz="2800" b="1" dirty="0">
              <a:solidFill>
                <a:srgbClr val="FF0000"/>
              </a:solidFill>
              <a:latin typeface="Arial" panose="020B0604020202020204" pitchFamily="34" charset="0"/>
              <a:cs typeface="Arial" panose="020B0604020202020204" pitchFamily="34" charset="0"/>
            </a:endParaRPr>
          </a:p>
          <a:p>
            <a:endParaRPr lang="vi-VN" sz="3600" b="1" dirty="0">
              <a:solidFill>
                <a:srgbClr val="FF0000"/>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603B4CBA-2F6F-490C-BA56-56D1774054EC}"/>
              </a:ext>
            </a:extLst>
          </p:cNvPr>
          <p:cNvCxnSpPr>
            <a:stCxn id="4" idx="3"/>
            <a:endCxn id="7" idx="1"/>
          </p:cNvCxnSpPr>
          <p:nvPr/>
        </p:nvCxnSpPr>
        <p:spPr>
          <a:xfrm>
            <a:off x="2662517" y="2388117"/>
            <a:ext cx="5701554" cy="100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D306CEC-7678-40FD-A1D8-3F5F9E61F5C5}"/>
              </a:ext>
            </a:extLst>
          </p:cNvPr>
          <p:cNvCxnSpPr/>
          <p:nvPr/>
        </p:nvCxnSpPr>
        <p:spPr>
          <a:xfrm>
            <a:off x="8068237" y="3437870"/>
            <a:ext cx="0" cy="1571271"/>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03EF27FF-97D6-4011-AC4F-1DC297B04645}"/>
              </a:ext>
            </a:extLst>
          </p:cNvPr>
          <p:cNvCxnSpPr>
            <a:cxnSpLocks/>
          </p:cNvCxnSpPr>
          <p:nvPr/>
        </p:nvCxnSpPr>
        <p:spPr>
          <a:xfrm>
            <a:off x="10139083" y="2954566"/>
            <a:ext cx="0" cy="1244079"/>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3BA9F19-4D51-4B45-98DC-093421926B46}"/>
              </a:ext>
            </a:extLst>
          </p:cNvPr>
          <p:cNvCxnSpPr>
            <a:cxnSpLocks/>
          </p:cNvCxnSpPr>
          <p:nvPr/>
        </p:nvCxnSpPr>
        <p:spPr>
          <a:xfrm>
            <a:off x="8068237" y="4198645"/>
            <a:ext cx="207084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0B19C78-90CE-4124-AD37-9FA8ACCF7BF0}"/>
              </a:ext>
            </a:extLst>
          </p:cNvPr>
          <p:cNvCxnSpPr>
            <a:cxnSpLocks/>
          </p:cNvCxnSpPr>
          <p:nvPr/>
        </p:nvCxnSpPr>
        <p:spPr>
          <a:xfrm flipH="1">
            <a:off x="6687670" y="3443641"/>
            <a:ext cx="13805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25A6F5FC-71DC-4FCD-9539-1D36DEAC05B6}"/>
              </a:ext>
            </a:extLst>
          </p:cNvPr>
          <p:cNvCxnSpPr>
            <a:cxnSpLocks/>
          </p:cNvCxnSpPr>
          <p:nvPr/>
        </p:nvCxnSpPr>
        <p:spPr>
          <a:xfrm flipH="1">
            <a:off x="6687670" y="5032841"/>
            <a:ext cx="138056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E890D55A-2B46-4BE0-8960-6E54C41C8E5A}"/>
              </a:ext>
            </a:extLst>
          </p:cNvPr>
          <p:cNvCxnSpPr/>
          <p:nvPr/>
        </p:nvCxnSpPr>
        <p:spPr>
          <a:xfrm>
            <a:off x="2895602" y="3276787"/>
            <a:ext cx="0" cy="1571271"/>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A802F65-9122-486C-9342-13E1169AC185}"/>
              </a:ext>
            </a:extLst>
          </p:cNvPr>
          <p:cNvCxnSpPr>
            <a:cxnSpLocks/>
          </p:cNvCxnSpPr>
          <p:nvPr/>
        </p:nvCxnSpPr>
        <p:spPr>
          <a:xfrm>
            <a:off x="2895602" y="3276787"/>
            <a:ext cx="1313328" cy="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1B1BE39-5AD2-4801-A6E8-B3F8C54C84D7}"/>
              </a:ext>
            </a:extLst>
          </p:cNvPr>
          <p:cNvCxnSpPr>
            <a:cxnSpLocks/>
          </p:cNvCxnSpPr>
          <p:nvPr/>
        </p:nvCxnSpPr>
        <p:spPr>
          <a:xfrm>
            <a:off x="2895602" y="4828461"/>
            <a:ext cx="656664" cy="31611"/>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7D39620-DB60-49F1-829E-06F7A6CC5F89}"/>
              </a:ext>
            </a:extLst>
          </p:cNvPr>
          <p:cNvCxnSpPr>
            <a:cxnSpLocks/>
          </p:cNvCxnSpPr>
          <p:nvPr/>
        </p:nvCxnSpPr>
        <p:spPr>
          <a:xfrm>
            <a:off x="744071" y="4037563"/>
            <a:ext cx="2151531"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B5B07D04-6872-473C-8C0A-E338AB88F6CE}"/>
              </a:ext>
            </a:extLst>
          </p:cNvPr>
          <p:cNvCxnSpPr>
            <a:cxnSpLocks/>
          </p:cNvCxnSpPr>
          <p:nvPr/>
        </p:nvCxnSpPr>
        <p:spPr>
          <a:xfrm flipV="1">
            <a:off x="744071" y="2759059"/>
            <a:ext cx="1" cy="130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Rounded Corners 21">
            <a:extLst>
              <a:ext uri="{FF2B5EF4-FFF2-40B4-BE49-F238E27FC236}">
                <a16:creationId xmlns:a16="http://schemas.microsoft.com/office/drawing/2014/main" id="{2A91D98C-D012-4D59-A7EB-3BCF07B4B15C}"/>
              </a:ext>
            </a:extLst>
          </p:cNvPr>
          <p:cNvSpPr/>
          <p:nvPr/>
        </p:nvSpPr>
        <p:spPr>
          <a:xfrm>
            <a:off x="1819836" y="5589288"/>
            <a:ext cx="8789362" cy="74188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Arial" panose="020B0604020202020204" pitchFamily="34" charset="0"/>
                <a:cs typeface="Arial" panose="020B0604020202020204" pitchFamily="34" charset="0"/>
              </a:rPr>
              <a:t>Mối</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quan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hệ</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giữa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nguyên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phân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giảm</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phân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và</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thụ</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tinh</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là</a:t>
            </a:r>
            <a:r>
              <a:rPr lang="en-US" sz="2400" b="1" dirty="0">
                <a:solidFill>
                  <a:srgbClr val="C00000"/>
                </a:solidFill>
                <a:latin typeface="Arial" panose="020B0604020202020204" pitchFamily="34" charset="0"/>
                <a:cs typeface="Arial" panose="020B0604020202020204" pitchFamily="34" charset="0"/>
              </a:rPr>
              <a:t> c</a:t>
            </a:r>
            <a:r>
              <a:rPr lang="vi-VN" sz="2400" b="1" dirty="0">
                <a:solidFill>
                  <a:srgbClr val="C00000"/>
                </a:solidFill>
                <a:cs typeface="Arial" panose="020B0604020202020204" pitchFamily="34" charset="0"/>
              </a:rPr>
              <a:t>ơ</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chế</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duy</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trì</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bộ</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nhiễm</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sắc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thể</a:t>
            </a:r>
            <a:r>
              <a:rPr lang="en-US" sz="2400" b="1" dirty="0">
                <a:solidFill>
                  <a:srgbClr val="C00000"/>
                </a:solidFill>
                <a:latin typeface="Arial" panose="020B0604020202020204" pitchFamily="34" charset="0"/>
                <a:cs typeface="Arial" panose="020B0604020202020204" pitchFamily="34" charset="0"/>
              </a:rPr>
              <a:t> l</a:t>
            </a:r>
            <a:r>
              <a:rPr lang="vi-VN" sz="2400" b="1" dirty="0">
                <a:solidFill>
                  <a:srgbClr val="C00000"/>
                </a:solidFill>
                <a:cs typeface="Arial" panose="020B0604020202020204" pitchFamily="34" charset="0"/>
              </a:rPr>
              <a:t>ưỡng</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bội</a:t>
            </a:r>
            <a:r>
              <a:rPr lang="en-US" sz="2400" b="1" dirty="0">
                <a:solidFill>
                  <a:srgbClr val="C00000"/>
                </a:solidFill>
                <a:latin typeface="Arial" panose="020B0604020202020204" pitchFamily="34" charset="0"/>
                <a:cs typeface="Arial" panose="020B0604020202020204" pitchFamily="34" charset="0"/>
              </a:rPr>
              <a:t> (2n) </a:t>
            </a:r>
            <a:r>
              <a:rPr lang="en-US" sz="2400" b="1" dirty="0" err="1">
                <a:solidFill>
                  <a:srgbClr val="C00000"/>
                </a:solidFill>
                <a:latin typeface="Arial" panose="020B0604020202020204" pitchFamily="34" charset="0"/>
                <a:cs typeface="Arial" panose="020B0604020202020204" pitchFamily="34" charset="0"/>
              </a:rPr>
              <a:t>của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loài</a:t>
            </a:r>
            <a:endParaRPr lang="en-US" sz="2400" b="1" dirty="0">
              <a:solidFill>
                <a:srgbClr val="C00000"/>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C7C21616-4271-40BA-A6A8-12B6508B57B3}"/>
              </a:ext>
            </a:extLst>
          </p:cNvPr>
          <p:cNvSpPr/>
          <p:nvPr/>
        </p:nvSpPr>
        <p:spPr>
          <a:xfrm>
            <a:off x="1213122" y="304158"/>
            <a:ext cx="9765755" cy="9957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panose="020B0604020202020204" pitchFamily="34" charset="0"/>
                <a:cs typeface="Arial" panose="020B0604020202020204" pitchFamily="34" charset="0"/>
              </a:rPr>
              <a:t>4. </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THÔNG TIN TẾ BÀO, CHU KÌ TẾ BÀO VÀ PHÂN BÀO</a:t>
            </a:r>
            <a:endParaRPr lang="vi-VN"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58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9A2453D-F3D1-417E-9D03-D26D241E0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23"/>
            <a:ext cx="12192000" cy="6858000"/>
          </a:xfrm>
          <a:prstGeom prst="rect">
            <a:avLst/>
          </a:prstGeom>
        </p:spPr>
      </p:pic>
      <p:sp>
        <p:nvSpPr>
          <p:cNvPr id="5" name="Rectangle: Rounded Corners 4">
            <a:extLst>
              <a:ext uri="{FF2B5EF4-FFF2-40B4-BE49-F238E27FC236}">
                <a16:creationId xmlns:a16="http://schemas.microsoft.com/office/drawing/2014/main" id="{85F3F9BA-5CE4-4C73-AC30-B1B90906B085}"/>
              </a:ext>
            </a:extLst>
          </p:cNvPr>
          <p:cNvSpPr/>
          <p:nvPr/>
        </p:nvSpPr>
        <p:spPr>
          <a:xfrm>
            <a:off x="1696263" y="5074789"/>
            <a:ext cx="9307533" cy="8305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C00000"/>
                </a:solidFill>
                <a:latin typeface="Arial" panose="020B0604020202020204" pitchFamily="34" charset="0"/>
                <a:cs typeface="Arial" panose="020B0604020202020204" pitchFamily="34" charset="0"/>
              </a:rPr>
              <a:t>Các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giai</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đoạn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của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quá</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trình</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truyền</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thông</a:t>
            </a:r>
            <a:r>
              <a:rPr lang="en-US" sz="2400" b="1" dirty="0">
                <a:solidFill>
                  <a:srgbClr val="C00000"/>
                </a:solidFill>
                <a:latin typeface="Arial" panose="020B0604020202020204" pitchFamily="34" charset="0"/>
                <a:cs typeface="Arial" panose="020B0604020202020204" pitchFamily="34" charset="0"/>
              </a:rPr>
              <a:t> tin </a:t>
            </a:r>
            <a:r>
              <a:rPr lang="en-US" sz="2400" b="1" dirty="0" err="1">
                <a:solidFill>
                  <a:srgbClr val="C00000"/>
                </a:solidFill>
                <a:latin typeface="Arial" panose="020B0604020202020204" pitchFamily="34" charset="0"/>
                <a:cs typeface="Arial" panose="020B0604020202020204" pitchFamily="34" charset="0"/>
              </a:rPr>
              <a:t>giữa</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các</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tế</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bào</a:t>
            </a:r>
            <a:endParaRPr lang="vi-VN" sz="2400" b="1" dirty="0">
              <a:solidFill>
                <a:srgbClr val="C00000"/>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460E6D15-05C9-4F0C-AEE8-1E986FD5C5DE}"/>
              </a:ext>
            </a:extLst>
          </p:cNvPr>
          <p:cNvSpPr/>
          <p:nvPr/>
        </p:nvSpPr>
        <p:spPr>
          <a:xfrm>
            <a:off x="3542077" y="2971001"/>
            <a:ext cx="2896065" cy="17732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Arial" panose="020B0604020202020204" pitchFamily="34" charset="0"/>
                <a:cs typeface="Arial" panose="020B0604020202020204" pitchFamily="34" charset="0"/>
              </a:rPr>
              <a:t>2. </a:t>
            </a:r>
            <a:r>
              <a:rPr lang="en-US" sz="3200" b="1" dirty="0" err="1">
                <a:solidFill>
                  <a:srgbClr val="FFFF00"/>
                </a:solidFill>
                <a:latin typeface="Arial" panose="020B0604020202020204" pitchFamily="34" charset="0"/>
                <a:cs typeface="Arial" panose="020B0604020202020204" pitchFamily="34" charset="0"/>
              </a:rPr>
              <a:t>Truyền</a:t>
            </a:r>
            <a:r>
              <a:rPr lang="en-US" sz="3200" b="1" dirty="0">
                <a:solidFill>
                  <a:srgbClr val="FFFF00"/>
                </a:solidFill>
                <a:latin typeface="Arial" panose="020B0604020202020204" pitchFamily="34" charset="0"/>
                <a:cs typeface="Arial" panose="020B0604020202020204" pitchFamily="34" charset="0"/>
              </a:rPr>
              <a:t> tin </a:t>
            </a:r>
            <a:r>
              <a:rPr lang="en-US" sz="3200" b="1" dirty="0" err="1">
                <a:solidFill>
                  <a:srgbClr val="FFFF00"/>
                </a:solidFill>
                <a:latin typeface="Arial" panose="020B0604020202020204" pitchFamily="34" charset="0"/>
                <a:cs typeface="Arial" panose="020B0604020202020204" pitchFamily="34" charset="0"/>
              </a:rPr>
              <a:t>nội</a:t>
            </a:r>
            <a:r>
              <a:rPr lang="en-US" sz="3200" b="1" dirty="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bào</a:t>
            </a:r>
            <a:endParaRPr lang="vi-VN" sz="3200" b="1" dirty="0">
              <a:solidFill>
                <a:srgbClr val="FFFF00"/>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B94754D0-0A80-4489-85A1-FF4BE735B1DE}"/>
              </a:ext>
            </a:extLst>
          </p:cNvPr>
          <p:cNvSpPr/>
          <p:nvPr/>
        </p:nvSpPr>
        <p:spPr>
          <a:xfrm>
            <a:off x="76169" y="3285225"/>
            <a:ext cx="2468248" cy="100900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latin typeface="Arial" panose="020B0604020202020204" pitchFamily="34" charset="0"/>
                <a:cs typeface="Arial" panose="020B0604020202020204" pitchFamily="34" charset="0"/>
              </a:rPr>
              <a:t>1. </a:t>
            </a:r>
            <a:r>
              <a:rPr lang="en-US" sz="2800" b="1" dirty="0" err="1">
                <a:solidFill>
                  <a:srgbClr val="FFFF00"/>
                </a:solidFill>
                <a:latin typeface="Arial" panose="020B0604020202020204" pitchFamily="34" charset="0"/>
                <a:cs typeface="Arial" panose="020B0604020202020204" pitchFamily="34" charset="0"/>
              </a:rPr>
              <a:t>Tiếp</a:t>
            </a:r>
            <a:r>
              <a:rPr lang="en-US" sz="2800" b="1" dirty="0">
                <a:solidFill>
                  <a:srgbClr val="FFFF00"/>
                </a:solidFill>
                <a:latin typeface="Arial" panose="020B0604020202020204" pitchFamily="34" charset="0"/>
                <a:cs typeface="Arial" panose="020B0604020202020204" pitchFamily="34" charset="0"/>
              </a:rPr>
              <a:t> </a:t>
            </a:r>
            <a:r>
              <a:rPr lang="en-US" sz="2800" b="1" dirty="0" err="1">
                <a:solidFill>
                  <a:srgbClr val="FFFF00"/>
                </a:solidFill>
                <a:latin typeface="Arial" panose="020B0604020202020204" pitchFamily="34" charset="0"/>
                <a:cs typeface="Arial" panose="020B0604020202020204" pitchFamily="34" charset="0"/>
              </a:rPr>
              <a:t>nhận</a:t>
            </a:r>
            <a:endParaRPr lang="vi-VN" sz="2800" b="1" dirty="0">
              <a:solidFill>
                <a:srgbClr val="FFFF00"/>
              </a:solidFill>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8BF448F1-69D8-4CB4-A079-4362669BAB0B}"/>
              </a:ext>
            </a:extLst>
          </p:cNvPr>
          <p:cNvCxnSpPr>
            <a:cxnSpLocks/>
          </p:cNvCxnSpPr>
          <p:nvPr/>
        </p:nvCxnSpPr>
        <p:spPr>
          <a:xfrm>
            <a:off x="2423355" y="3789728"/>
            <a:ext cx="111872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CE16A3D5-704B-4C93-981E-3BD9FD6653E2}"/>
              </a:ext>
            </a:extLst>
          </p:cNvPr>
          <p:cNvCxnSpPr>
            <a:cxnSpLocks/>
          </p:cNvCxnSpPr>
          <p:nvPr/>
        </p:nvCxnSpPr>
        <p:spPr>
          <a:xfrm>
            <a:off x="6438143" y="3789728"/>
            <a:ext cx="15060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7" name="Rectangle: Rounded Corners 46">
            <a:extLst>
              <a:ext uri="{FF2B5EF4-FFF2-40B4-BE49-F238E27FC236}">
                <a16:creationId xmlns:a16="http://schemas.microsoft.com/office/drawing/2014/main" id="{4A47A8D3-DAC9-40C5-9172-9DA58FD8AFD7}"/>
              </a:ext>
            </a:extLst>
          </p:cNvPr>
          <p:cNvSpPr/>
          <p:nvPr/>
        </p:nvSpPr>
        <p:spPr>
          <a:xfrm>
            <a:off x="7944213" y="2504668"/>
            <a:ext cx="3465909" cy="204940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cs typeface="Arial" panose="020B0604020202020204" pitchFamily="34" charset="0"/>
              </a:rPr>
              <a:t>3. </a:t>
            </a:r>
            <a:r>
              <a:rPr lang="vi-VN" sz="4000" b="1" dirty="0">
                <a:solidFill>
                  <a:srgbClr val="FFFF00"/>
                </a:solidFill>
                <a:cs typeface="Arial" panose="020B0604020202020204" pitchFamily="34" charset="0"/>
              </a:rPr>
              <a:t>Đá</a:t>
            </a:r>
            <a:r>
              <a:rPr lang="en-US" sz="4000" b="1" dirty="0">
                <a:solidFill>
                  <a:srgbClr val="FFFF00"/>
                </a:solidFill>
                <a:cs typeface="Arial" panose="020B0604020202020204" pitchFamily="34" charset="0"/>
              </a:rPr>
              <a:t>p </a:t>
            </a:r>
            <a:r>
              <a:rPr lang="en-US" sz="4000" b="1" dirty="0" err="1">
                <a:solidFill>
                  <a:srgbClr val="FFFF00"/>
                </a:solidFill>
                <a:cs typeface="Arial" panose="020B0604020202020204" pitchFamily="34" charset="0"/>
              </a:rPr>
              <a:t>ứng</a:t>
            </a:r>
            <a:endParaRPr lang="vi-VN" sz="4000" b="1" dirty="0">
              <a:solidFill>
                <a:srgbClr val="FFFF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AB6C99D-BB47-4EB4-8126-65156DB4CEEE}"/>
              </a:ext>
            </a:extLst>
          </p:cNvPr>
          <p:cNvSpPr/>
          <p:nvPr/>
        </p:nvSpPr>
        <p:spPr>
          <a:xfrm>
            <a:off x="1041436" y="382066"/>
            <a:ext cx="9962360" cy="99572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Arial" panose="020B0604020202020204" pitchFamily="34" charset="0"/>
                <a:cs typeface="Arial" panose="020B0604020202020204" pitchFamily="34" charset="0"/>
              </a:rPr>
              <a:t>4. </a:t>
            </a:r>
            <a:r>
              <a:rPr lang="en-US"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THÔNG TIN TẾ BÀO, CHU KÌ TẾ BÀO VÀ PHÂN BÀO</a:t>
            </a:r>
            <a:endParaRPr lang="vi-VN"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734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1791</Words>
  <Application>Microsoft Office PowerPoint</Application>
  <PresentationFormat>Widescreen</PresentationFormat>
  <Paragraphs>169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.VnTeknicalH</vt:lpstr>
      <vt:lpstr>Arial</vt:lpstr>
      <vt:lpstr>Bay buom</vt:lpstr>
      <vt:lpstr>Calibri</vt:lpstr>
      <vt:lpstr>Calibri Light</vt:lpstr>
      <vt:lpstr>Times New Roman</vt:lpstr>
      <vt:lpstr>UTM Androgyne</vt:lpstr>
      <vt:lpstr>ZapfChancery-Medium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 C ÁC NH ÓM TH ẢO LU ẬN V À HO ÀN TH ÀNH PHT</vt:lpstr>
      <vt:lpstr>C ÂU 1. Sự mất nước ảnh hưởng như thế nào đến hoạt động của tế bào? Giải thích? </vt:lpstr>
      <vt:lpstr>C ÂU 2. Hãy lấy ví dụ một phân tử sinh học và nêu cấu trúc phù hợp với chức năng của nó? </vt:lpstr>
      <vt:lpstr>Câu 3: Nếu xem tế bào nhân thực như một nhà máy sản xuất một sản phẩm nào đó thì thành phần cấu trúc nào đó đóng vai trò là cổng ra vào, bộ phận điều khiển, bộ phận trực tiếp làm ra sản phẩm đó, bộ phận đốt nhiên liệu để tạo ra sản phẩm, bộ phận đóng gói sản phẩm? Vì sao?</vt:lpstr>
      <vt:lpstr>PowerPoint Presentation</vt:lpstr>
      <vt:lpstr>C ÂU 4. Trong chuỗi phản ứng ở hình 16.8, xác định trung tâm hoạt động, cơ chất, sản phẩm của các enzyme E1, E2, E3.</vt:lpstr>
      <vt:lpstr>C ÂU 5. Cho sơ đồ: </vt:lpstr>
      <vt:lpstr>C ÂU 6: Trình bày các giai đoạn của quá trình truyền thông tin giữa tế bào tuyến nội tiết và tế bào đích? </vt:lpstr>
      <vt:lpstr>C ÂU 7. Vì sao sự phối hợp các quá trình nguyên phân, giảm phân và thụ tinh là cơ chế duy trì ổn định bộ nhiễm sắc thể đặc trưng của loài sinh sản hữu tính qua các thế hệ?</vt:lpstr>
      <vt:lpstr>PowerPoint Presentation</vt:lpstr>
      <vt:lpstr>PowerPoint Presentation</vt:lpstr>
      <vt:lpstr>PowerPoint Presentation</vt:lpstr>
    </vt:vector>
  </TitlesOfParts>
  <Manager>TV_STEM</Manager>
  <Company>TV_STEM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Nghiêm Xuân</cp:lastModifiedBy>
  <cp:revision>640</cp:revision>
  <dcterms:created xsi:type="dcterms:W3CDTF">2021-10-15T03:35:04Z</dcterms:created>
  <dcterms:modified xsi:type="dcterms:W3CDTF">2022-09-01T08:56:39Z</dcterms:modified>
  <cp:category>TV_STEM</cp:category>
</cp:coreProperties>
</file>