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image/gif" Extension="gif"/>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3.bin"/>
  <Override ContentType="application/vnd.openxmlformats-officedocument.oleObject" PartName="/ppt/embeddings/oleObject4.bin"/>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9144000"/>
  <p:notesSz cx="6858000" cy="9144000"/>
  <p:embeddedFontLst>
    <p:embeddedFont>
      <p:font typeface="Constantia"/>
      <p:regular r:id="rId38"/>
      <p:bold r:id="rId39"/>
      <p:italic r:id="rId40"/>
      <p:boldItalic r:id="rId41"/>
    </p:embeddedFont>
    <p:embeddedFont>
      <p:font typeface="Helvetica Neue"/>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46" roundtripDataSignature="AMtx7mgS/0869kuuaanHnIcUWCz0rXGf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nstantia-italic.fntdata"/><Relationship Id="rId20" Type="http://schemas.openxmlformats.org/officeDocument/2006/relationships/slide" Target="slides/slide15.xml"/><Relationship Id="rId42" Type="http://schemas.openxmlformats.org/officeDocument/2006/relationships/font" Target="fonts/HelveticaNeue-regular.fntdata"/><Relationship Id="rId41" Type="http://schemas.openxmlformats.org/officeDocument/2006/relationships/font" Target="fonts/Constantia-boldItalic.fntdata"/><Relationship Id="rId22" Type="http://schemas.openxmlformats.org/officeDocument/2006/relationships/slide" Target="slides/slide17.xml"/><Relationship Id="rId44" Type="http://schemas.openxmlformats.org/officeDocument/2006/relationships/font" Target="fonts/HelveticaNeue-italic.fntdata"/><Relationship Id="rId21" Type="http://schemas.openxmlformats.org/officeDocument/2006/relationships/slide" Target="slides/slide16.xml"/><Relationship Id="rId43" Type="http://schemas.openxmlformats.org/officeDocument/2006/relationships/font" Target="fonts/HelveticaNeue-bold.fntdata"/><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Constantia-bold.fntdata"/><Relationship Id="rId16" Type="http://schemas.openxmlformats.org/officeDocument/2006/relationships/slide" Target="slides/slide11.xml"/><Relationship Id="rId38" Type="http://schemas.openxmlformats.org/officeDocument/2006/relationships/font" Target="fonts/Constantia-regular.fntdata"/><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8" name="Google Shape;12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9" name="Google Shape;60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8" name="Google Shape;16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Quoc am thi tap</a:t>
            </a:r>
            <a:endParaRPr/>
          </a:p>
        </p:txBody>
      </p:sp>
      <p:sp>
        <p:nvSpPr>
          <p:cNvPr id="169" name="Google Shape;169;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
        <p:nvSpPr>
          <p:cNvPr id="185" name="Google Shape;185;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6:notes"/>
          <p:cNvSpPr txBox="1"/>
          <p:nvPr/>
        </p:nvSpPr>
        <p:spPr>
          <a:xfrm>
            <a:off x="3884608" y="8685208"/>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4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43"/>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3" name="Google Shape;73;p4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4" name="Google Shape;74;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4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4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4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6" name="Google Shape;86;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27" name="Shape 27"/>
        <p:cNvGrpSpPr/>
        <p:nvPr/>
      </p:nvGrpSpPr>
      <p:grpSpPr>
        <a:xfrm>
          <a:off x="0" y="0"/>
          <a:ext cx="0" cy="0"/>
          <a:chOff x="0" y="0"/>
          <a:chExt cx="0" cy="0"/>
        </a:xfrm>
      </p:grpSpPr>
      <p:sp>
        <p:nvSpPr>
          <p:cNvPr id="28" name="Google Shape;28;p36"/>
          <p:cNvSpPr txBox="1"/>
          <p:nvPr>
            <p:ph idx="1" type="body"/>
          </p:nvPr>
        </p:nvSpPr>
        <p:spPr>
          <a:xfrm>
            <a:off x="457200" y="274638"/>
            <a:ext cx="8229600" cy="5851525"/>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000000"/>
                </a:solidFill>
                <a:latin typeface="Calibri"/>
                <a:ea typeface="Calibri"/>
                <a:cs typeface="Calibri"/>
                <a:sym typeface="Calibri"/>
              </a:defRPr>
            </a:lvl1pPr>
            <a:lvl2pPr indent="0" lvl="1" marL="0" marR="0" algn="r">
              <a:spcBef>
                <a:spcPts val="0"/>
              </a:spcBef>
              <a:buNone/>
              <a:defRPr sz="1200">
                <a:solidFill>
                  <a:srgbClr val="000000"/>
                </a:solidFill>
                <a:latin typeface="Calibri"/>
                <a:ea typeface="Calibri"/>
                <a:cs typeface="Calibri"/>
                <a:sym typeface="Calibri"/>
              </a:defRPr>
            </a:lvl2pPr>
            <a:lvl3pPr indent="0" lvl="2" marL="0" marR="0" algn="r">
              <a:spcBef>
                <a:spcPts val="0"/>
              </a:spcBef>
              <a:buNone/>
              <a:defRPr sz="1200">
                <a:solidFill>
                  <a:srgbClr val="000000"/>
                </a:solidFill>
                <a:latin typeface="Calibri"/>
                <a:ea typeface="Calibri"/>
                <a:cs typeface="Calibri"/>
                <a:sym typeface="Calibri"/>
              </a:defRPr>
            </a:lvl3pPr>
            <a:lvl4pPr indent="0" lvl="3" marL="0" marR="0" algn="r">
              <a:spcBef>
                <a:spcPts val="0"/>
              </a:spcBef>
              <a:buNone/>
              <a:defRPr sz="1200">
                <a:solidFill>
                  <a:srgbClr val="000000"/>
                </a:solidFill>
                <a:latin typeface="Calibri"/>
                <a:ea typeface="Calibri"/>
                <a:cs typeface="Calibri"/>
                <a:sym typeface="Calibri"/>
              </a:defRPr>
            </a:lvl4pPr>
            <a:lvl5pPr indent="0" lvl="4" marL="0" marR="0" algn="r">
              <a:spcBef>
                <a:spcPts val="0"/>
              </a:spcBef>
              <a:buNone/>
              <a:defRPr sz="1200">
                <a:solidFill>
                  <a:srgbClr val="000000"/>
                </a:solidFill>
                <a:latin typeface="Calibri"/>
                <a:ea typeface="Calibri"/>
                <a:cs typeface="Calibri"/>
                <a:sym typeface="Calibri"/>
              </a:defRPr>
            </a:lvl5pPr>
            <a:lvl6pPr indent="0" lvl="5" marL="0" marR="0" algn="r">
              <a:spcBef>
                <a:spcPts val="0"/>
              </a:spcBef>
              <a:buNone/>
              <a:defRPr sz="1200">
                <a:solidFill>
                  <a:srgbClr val="000000"/>
                </a:solidFill>
                <a:latin typeface="Calibri"/>
                <a:ea typeface="Calibri"/>
                <a:cs typeface="Calibri"/>
                <a:sym typeface="Calibri"/>
              </a:defRPr>
            </a:lvl6pPr>
            <a:lvl7pPr indent="0" lvl="6" marL="0" marR="0" algn="r">
              <a:spcBef>
                <a:spcPts val="0"/>
              </a:spcBef>
              <a:buNone/>
              <a:defRPr sz="1200">
                <a:solidFill>
                  <a:srgbClr val="000000"/>
                </a:solidFill>
                <a:latin typeface="Calibri"/>
                <a:ea typeface="Calibri"/>
                <a:cs typeface="Calibri"/>
                <a:sym typeface="Calibri"/>
              </a:defRPr>
            </a:lvl7pPr>
            <a:lvl8pPr indent="0" lvl="7" marL="0" marR="0" algn="r">
              <a:spcBef>
                <a:spcPts val="0"/>
              </a:spcBef>
              <a:buNone/>
              <a:defRPr sz="1200">
                <a:solidFill>
                  <a:srgbClr val="000000"/>
                </a:solidFill>
                <a:latin typeface="Calibri"/>
                <a:ea typeface="Calibri"/>
                <a:cs typeface="Calibri"/>
                <a:sym typeface="Calibri"/>
              </a:defRPr>
            </a:lvl8pPr>
            <a:lvl9pPr indent="0" lvl="8" marL="0" marR="0" algn="r">
              <a:spcBef>
                <a:spcPts val="0"/>
              </a:spcBef>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3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9" name="Google Shape;39;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5" name="Google Shape;45;p3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6" name="Google Shape;46;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 name="Google Shape;52;p4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 name="Google Shape;53;p4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4" name="Google Shape;54;p4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5" name="Google Shape;55;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4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4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6" name="Google Shape;66;p4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7" name="Google Shape;67;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3.gif"/><Relationship Id="rId8"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slide" Target="/ppt/slid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jpg"/><Relationship Id="rId4" Type="http://schemas.openxmlformats.org/officeDocument/2006/relationships/slide" Target="/ppt/slid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12.jpg"/><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7.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7.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7.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7.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7.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vmlDrawing" Target="../drawings/vmlDrawing1.vml"/><Relationship Id="rId4" Type="http://schemas.openxmlformats.org/officeDocument/2006/relationships/oleObject" Target="../embeddings/oleObject1.bin"/><Relationship Id="rId9" Type="http://schemas.openxmlformats.org/officeDocument/2006/relationships/image" Target="../media/image18.png"/><Relationship Id="rId5" Type="http://schemas.openxmlformats.org/officeDocument/2006/relationships/oleObject" Target="../embeddings/oleObject1.bin"/><Relationship Id="rId6" Type="http://schemas.openxmlformats.org/officeDocument/2006/relationships/image" Target="../media/image19.png"/><Relationship Id="rId7" Type="http://schemas.openxmlformats.org/officeDocument/2006/relationships/oleObject" Target="../embeddings/oleObject2.bin"/><Relationship Id="rId8"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vmlDrawing" Target="../drawings/vmlDrawing2.vml"/><Relationship Id="rId4" Type="http://schemas.openxmlformats.org/officeDocument/2006/relationships/oleObject" Target="../embeddings/oleObject3.bin"/><Relationship Id="rId9" Type="http://schemas.openxmlformats.org/officeDocument/2006/relationships/image" Target="../media/image21.png"/><Relationship Id="rId5" Type="http://schemas.openxmlformats.org/officeDocument/2006/relationships/oleObject" Target="../embeddings/oleObject3.bin"/><Relationship Id="rId6" Type="http://schemas.openxmlformats.org/officeDocument/2006/relationships/image" Target="../media/image19.png"/><Relationship Id="rId7" Type="http://schemas.openxmlformats.org/officeDocument/2006/relationships/oleObject" Target="../embeddings/oleObject4.bin"/><Relationship Id="rId8"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slide" Target="/ppt/slid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4.jpg"/><Relationship Id="rId5" Type="http://schemas.openxmlformats.org/officeDocument/2006/relationships/slide" Target="/ppt/slides/slide7.xml"/><Relationship Id="rId6" Type="http://schemas.openxmlformats.org/officeDocument/2006/relationships/slide" Target="/ppt/slid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p:nvPr/>
        </p:nvSpPr>
        <p:spPr>
          <a:xfrm>
            <a:off x="0" y="0"/>
            <a:ext cx="9144000" cy="68580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342900" lvl="0" marL="342900" marR="0" rtl="0" algn="ctr">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94" name="Google Shape;94;p1"/>
          <p:cNvSpPr/>
          <p:nvPr/>
        </p:nvSpPr>
        <p:spPr>
          <a:xfrm>
            <a:off x="7315200" y="4876800"/>
            <a:ext cx="428625" cy="409575"/>
          </a:xfrm>
          <a:prstGeom prst="irregularSeal1">
            <a:avLst/>
          </a:prstGeom>
          <a:gradFill>
            <a:gsLst>
              <a:gs pos="0">
                <a:srgbClr val="E6F8A6">
                  <a:alpha val="61960"/>
                </a:srgbClr>
              </a:gs>
              <a:gs pos="100000">
                <a:srgbClr val="FF0066"/>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95" name="Google Shape;95;p1"/>
          <p:cNvSpPr/>
          <p:nvPr/>
        </p:nvSpPr>
        <p:spPr>
          <a:xfrm>
            <a:off x="0" y="3505200"/>
            <a:ext cx="366713" cy="431800"/>
          </a:xfrm>
          <a:prstGeom prst="irregularSeal1">
            <a:avLst/>
          </a:prstGeom>
          <a:gradFill>
            <a:gsLst>
              <a:gs pos="0">
                <a:srgbClr val="FF0066"/>
              </a:gs>
              <a:gs pos="100000">
                <a:srgbClr val="FF0000">
                  <a:alpha val="3921"/>
                </a:srgbClr>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96" name="Google Shape;96;p1"/>
          <p:cNvSpPr/>
          <p:nvPr/>
        </p:nvSpPr>
        <p:spPr>
          <a:xfrm>
            <a:off x="169863" y="5511800"/>
            <a:ext cx="403225" cy="392113"/>
          </a:xfrm>
          <a:prstGeom prst="star5">
            <a:avLst>
              <a:gd fmla="val 19098" name="adj"/>
              <a:gd fmla="val 105146" name="hf"/>
              <a:gd fmla="val 110557" name="vf"/>
            </a:avLst>
          </a:prstGeom>
          <a:gradFill>
            <a:gsLst>
              <a:gs pos="0">
                <a:srgbClr val="FF0000"/>
              </a:gs>
              <a:gs pos="100000">
                <a:srgbClr val="FFFF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7" name="Google Shape;97;p1"/>
          <p:cNvSpPr/>
          <p:nvPr/>
        </p:nvSpPr>
        <p:spPr>
          <a:xfrm>
            <a:off x="7162800" y="838200"/>
            <a:ext cx="609600" cy="685800"/>
          </a:xfrm>
          <a:prstGeom prst="star5">
            <a:avLst>
              <a:gd fmla="val 19098" name="adj"/>
              <a:gd fmla="val 105146" name="hf"/>
              <a:gd fmla="val 110557" name="vf"/>
            </a:avLst>
          </a:prstGeom>
          <a:gradFill>
            <a:gsLst>
              <a:gs pos="0">
                <a:srgbClr val="1907FD"/>
              </a:gs>
              <a:gs pos="100000">
                <a:schemeClr val="lt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8" name="Google Shape;98;p1"/>
          <p:cNvSpPr/>
          <p:nvPr/>
        </p:nvSpPr>
        <p:spPr>
          <a:xfrm>
            <a:off x="2246313" y="911225"/>
            <a:ext cx="457200" cy="685800"/>
          </a:xfrm>
          <a:prstGeom prst="irregularSeal1">
            <a:avLst/>
          </a:prstGeom>
          <a:gradFill>
            <a:gsLst>
              <a:gs pos="0">
                <a:srgbClr val="FF00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99" name="Google Shape;99;p1"/>
          <p:cNvSpPr/>
          <p:nvPr/>
        </p:nvSpPr>
        <p:spPr>
          <a:xfrm>
            <a:off x="4648200" y="381000"/>
            <a:ext cx="403225" cy="392113"/>
          </a:xfrm>
          <a:prstGeom prst="star5">
            <a:avLst>
              <a:gd fmla="val 19098" name="adj"/>
              <a:gd fmla="val 105146" name="hf"/>
              <a:gd fmla="val 110557" name="vf"/>
            </a:avLst>
          </a:prstGeom>
          <a:gradFill>
            <a:gsLst>
              <a:gs pos="0">
                <a:srgbClr val="FF0000"/>
              </a:gs>
              <a:gs pos="100000">
                <a:srgbClr val="FFFF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0" name="Google Shape;100;p1"/>
          <p:cNvSpPr/>
          <p:nvPr/>
        </p:nvSpPr>
        <p:spPr>
          <a:xfrm>
            <a:off x="5638800" y="1130300"/>
            <a:ext cx="366713" cy="400050"/>
          </a:xfrm>
          <a:prstGeom prst="irregularSeal2">
            <a:avLst/>
          </a:prstGeom>
          <a:gradFill>
            <a:gsLst>
              <a:gs pos="0">
                <a:srgbClr val="FCA2B1">
                  <a:alpha val="87843"/>
                </a:srgbClr>
              </a:gs>
              <a:gs pos="100000">
                <a:srgbClr val="FF0000">
                  <a:alpha val="57647"/>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01" name="Google Shape;101;p1"/>
          <p:cNvSpPr/>
          <p:nvPr/>
        </p:nvSpPr>
        <p:spPr>
          <a:xfrm>
            <a:off x="3048000" y="1435100"/>
            <a:ext cx="366713" cy="431800"/>
          </a:xfrm>
          <a:prstGeom prst="irregularSeal1">
            <a:avLst/>
          </a:prstGeom>
          <a:gradFill>
            <a:gsLst>
              <a:gs pos="0">
                <a:srgbClr val="FF0066"/>
              </a:gs>
              <a:gs pos="100000">
                <a:srgbClr val="FF0000">
                  <a:alpha val="3921"/>
                </a:srgbClr>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pic>
        <p:nvPicPr>
          <p:cNvPr descr="POINSET2" id="102" name="Google Shape;102;p1"/>
          <p:cNvPicPr preferRelativeResize="0"/>
          <p:nvPr/>
        </p:nvPicPr>
        <p:blipFill rotWithShape="1">
          <a:blip r:embed="rId3">
            <a:alphaModFix/>
          </a:blip>
          <a:srcRect b="0" l="0" r="0" t="0"/>
          <a:stretch/>
        </p:blipFill>
        <p:spPr>
          <a:xfrm rot="5626853">
            <a:off x="8025607" y="257969"/>
            <a:ext cx="849312" cy="844550"/>
          </a:xfrm>
          <a:prstGeom prst="rect">
            <a:avLst/>
          </a:prstGeom>
          <a:noFill/>
          <a:ln>
            <a:noFill/>
          </a:ln>
        </p:spPr>
      </p:pic>
      <p:sp>
        <p:nvSpPr>
          <p:cNvPr id="103" name="Google Shape;103;p1"/>
          <p:cNvSpPr/>
          <p:nvPr/>
        </p:nvSpPr>
        <p:spPr>
          <a:xfrm>
            <a:off x="1524000" y="1219200"/>
            <a:ext cx="508000" cy="403225"/>
          </a:xfrm>
          <a:prstGeom prst="star4">
            <a:avLst>
              <a:gd fmla="val 12500" name="adj"/>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04" name="Google Shape;104;p1"/>
          <p:cNvSpPr/>
          <p:nvPr/>
        </p:nvSpPr>
        <p:spPr>
          <a:xfrm>
            <a:off x="8458200" y="2882900"/>
            <a:ext cx="385763" cy="439738"/>
          </a:xfrm>
          <a:prstGeom prst="star5">
            <a:avLst>
              <a:gd fmla="val 19098" name="adj"/>
              <a:gd fmla="val 105146" name="hf"/>
              <a:gd fmla="val 110557" name="vf"/>
            </a:avLst>
          </a:prstGeom>
          <a:gradFill>
            <a:gsLst>
              <a:gs pos="0">
                <a:schemeClr val="accent1"/>
              </a:gs>
              <a:gs pos="100000">
                <a:srgbClr val="FF006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5" name="Google Shape;105;p1"/>
          <p:cNvSpPr/>
          <p:nvPr/>
        </p:nvSpPr>
        <p:spPr>
          <a:xfrm>
            <a:off x="3429000" y="6019800"/>
            <a:ext cx="366713" cy="400050"/>
          </a:xfrm>
          <a:prstGeom prst="irregularSeal2">
            <a:avLst/>
          </a:prstGeom>
          <a:gradFill>
            <a:gsLst>
              <a:gs pos="0">
                <a:srgbClr val="FCA2B1">
                  <a:alpha val="87843"/>
                </a:srgbClr>
              </a:gs>
              <a:gs pos="100000">
                <a:srgbClr val="FF0000">
                  <a:alpha val="57647"/>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06" name="Google Shape;106;p1"/>
          <p:cNvSpPr/>
          <p:nvPr/>
        </p:nvSpPr>
        <p:spPr>
          <a:xfrm>
            <a:off x="8305800" y="4038600"/>
            <a:ext cx="493713" cy="539750"/>
          </a:xfrm>
          <a:prstGeom prst="star4">
            <a:avLst>
              <a:gd fmla="val 12500" name="adj"/>
            </a:avLst>
          </a:prstGeom>
          <a:gradFill>
            <a:gsLst>
              <a:gs pos="0">
                <a:srgbClr val="000082"/>
              </a:gs>
              <a:gs pos="100000">
                <a:srgbClr val="FF82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07" name="Google Shape;107;p1"/>
          <p:cNvSpPr/>
          <p:nvPr/>
        </p:nvSpPr>
        <p:spPr>
          <a:xfrm>
            <a:off x="2284413" y="5181600"/>
            <a:ext cx="611187" cy="685800"/>
          </a:xfrm>
          <a:prstGeom prst="star5">
            <a:avLst>
              <a:gd fmla="val 19098" name="adj"/>
              <a:gd fmla="val 105146" name="hf"/>
              <a:gd fmla="val 110557" name="vf"/>
            </a:avLst>
          </a:prstGeom>
          <a:gradFill>
            <a:gsLst>
              <a:gs pos="0">
                <a:srgbClr val="1907FD"/>
              </a:gs>
              <a:gs pos="100000">
                <a:schemeClr val="lt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8" name="Google Shape;108;p1"/>
          <p:cNvSpPr/>
          <p:nvPr/>
        </p:nvSpPr>
        <p:spPr>
          <a:xfrm>
            <a:off x="5564188" y="5867400"/>
            <a:ext cx="455612" cy="685800"/>
          </a:xfrm>
          <a:prstGeom prst="irregularSeal1">
            <a:avLst/>
          </a:prstGeom>
          <a:gradFill>
            <a:gsLst>
              <a:gs pos="0">
                <a:srgbClr val="FF00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09" name="Google Shape;109;p1"/>
          <p:cNvSpPr/>
          <p:nvPr/>
        </p:nvSpPr>
        <p:spPr>
          <a:xfrm>
            <a:off x="7696200" y="5943600"/>
            <a:ext cx="533400" cy="533400"/>
          </a:xfrm>
          <a:prstGeom prst="star5">
            <a:avLst>
              <a:gd fmla="val 19098" name="adj"/>
              <a:gd fmla="val 105146" name="hf"/>
              <a:gd fmla="val 110557" name="vf"/>
            </a:avLst>
          </a:prstGeom>
          <a:gradFill>
            <a:gsLst>
              <a:gs pos="0">
                <a:srgbClr val="FFFF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0" name="Google Shape;110;p1"/>
          <p:cNvSpPr/>
          <p:nvPr/>
        </p:nvSpPr>
        <p:spPr>
          <a:xfrm>
            <a:off x="1447800" y="5943600"/>
            <a:ext cx="493713" cy="539750"/>
          </a:xfrm>
          <a:prstGeom prst="star4">
            <a:avLst>
              <a:gd fmla="val 12500" name="adj"/>
            </a:avLst>
          </a:prstGeom>
          <a:gradFill>
            <a:gsLst>
              <a:gs pos="0">
                <a:srgbClr val="06E81C"/>
              </a:gs>
              <a:gs pos="100000">
                <a:srgbClr val="FF82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11" name="Google Shape;111;p1"/>
          <p:cNvSpPr/>
          <p:nvPr/>
        </p:nvSpPr>
        <p:spPr>
          <a:xfrm>
            <a:off x="6400800" y="6019800"/>
            <a:ext cx="493713" cy="539750"/>
          </a:xfrm>
          <a:prstGeom prst="star4">
            <a:avLst>
              <a:gd fmla="val 12500" name="adj"/>
            </a:avLst>
          </a:prstGeom>
          <a:gradFill>
            <a:gsLst>
              <a:gs pos="0">
                <a:srgbClr val="000082"/>
              </a:gs>
              <a:gs pos="100000">
                <a:srgbClr val="FF82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12" name="Google Shape;112;p1"/>
          <p:cNvSpPr/>
          <p:nvPr/>
        </p:nvSpPr>
        <p:spPr>
          <a:xfrm>
            <a:off x="8382000" y="5181600"/>
            <a:ext cx="403225" cy="392113"/>
          </a:xfrm>
          <a:prstGeom prst="star5">
            <a:avLst>
              <a:gd fmla="val 19098" name="adj"/>
              <a:gd fmla="val 105146" name="hf"/>
              <a:gd fmla="val 110557" name="vf"/>
            </a:avLst>
          </a:prstGeom>
          <a:gradFill>
            <a:gsLst>
              <a:gs pos="0">
                <a:srgbClr val="FF0000"/>
              </a:gs>
              <a:gs pos="100000">
                <a:srgbClr val="FFFF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13" name="Google Shape;113;p1"/>
          <p:cNvPicPr preferRelativeResize="0"/>
          <p:nvPr/>
        </p:nvPicPr>
        <p:blipFill rotWithShape="1">
          <a:blip r:embed="rId4">
            <a:alphaModFix/>
          </a:blip>
          <a:srcRect b="0" l="0" r="0" t="0"/>
          <a:stretch/>
        </p:blipFill>
        <p:spPr>
          <a:xfrm>
            <a:off x="0" y="6705600"/>
            <a:ext cx="152400" cy="152400"/>
          </a:xfrm>
          <a:prstGeom prst="rect">
            <a:avLst/>
          </a:prstGeom>
          <a:noFill/>
          <a:ln>
            <a:noFill/>
          </a:ln>
        </p:spPr>
      </p:pic>
      <p:pic>
        <p:nvPicPr>
          <p:cNvPr descr="POINSET3" id="114" name="Google Shape;114;p1"/>
          <p:cNvPicPr preferRelativeResize="0"/>
          <p:nvPr/>
        </p:nvPicPr>
        <p:blipFill rotWithShape="1">
          <a:blip r:embed="rId5">
            <a:alphaModFix/>
          </a:blip>
          <a:srcRect b="0" l="0" r="0" t="0"/>
          <a:stretch/>
        </p:blipFill>
        <p:spPr>
          <a:xfrm>
            <a:off x="7696200" y="5486400"/>
            <a:ext cx="1143000" cy="1047750"/>
          </a:xfrm>
          <a:prstGeom prst="rect">
            <a:avLst/>
          </a:prstGeom>
          <a:noFill/>
          <a:ln>
            <a:noFill/>
          </a:ln>
        </p:spPr>
      </p:pic>
      <p:pic>
        <p:nvPicPr>
          <p:cNvPr descr="POINSET3" id="115" name="Google Shape;115;p1"/>
          <p:cNvPicPr preferRelativeResize="0"/>
          <p:nvPr/>
        </p:nvPicPr>
        <p:blipFill rotWithShape="1">
          <a:blip r:embed="rId6">
            <a:alphaModFix/>
          </a:blip>
          <a:srcRect b="0" l="0" r="0" t="0"/>
          <a:stretch/>
        </p:blipFill>
        <p:spPr>
          <a:xfrm flipH="1">
            <a:off x="228600" y="5715000"/>
            <a:ext cx="914400" cy="777875"/>
          </a:xfrm>
          <a:prstGeom prst="rect">
            <a:avLst/>
          </a:prstGeom>
          <a:noFill/>
          <a:ln>
            <a:noFill/>
          </a:ln>
        </p:spPr>
      </p:pic>
      <p:pic>
        <p:nvPicPr>
          <p:cNvPr descr="BAR" id="116" name="Google Shape;116;p1"/>
          <p:cNvPicPr preferRelativeResize="0"/>
          <p:nvPr/>
        </p:nvPicPr>
        <p:blipFill rotWithShape="1">
          <a:blip r:embed="rId7">
            <a:alphaModFix/>
          </a:blip>
          <a:srcRect b="0" l="0" r="0" t="0"/>
          <a:stretch/>
        </p:blipFill>
        <p:spPr>
          <a:xfrm rot="-5400000">
            <a:off x="5677694" y="3391694"/>
            <a:ext cx="6858000" cy="74612"/>
          </a:xfrm>
          <a:prstGeom prst="rect">
            <a:avLst/>
          </a:prstGeom>
          <a:noFill/>
          <a:ln>
            <a:noFill/>
          </a:ln>
        </p:spPr>
      </p:pic>
      <p:pic>
        <p:nvPicPr>
          <p:cNvPr descr="BAR" id="117" name="Google Shape;117;p1"/>
          <p:cNvPicPr preferRelativeResize="0"/>
          <p:nvPr/>
        </p:nvPicPr>
        <p:blipFill rotWithShape="1">
          <a:blip r:embed="rId7">
            <a:alphaModFix/>
          </a:blip>
          <a:srcRect b="0" l="0" r="0" t="0"/>
          <a:stretch/>
        </p:blipFill>
        <p:spPr>
          <a:xfrm rot="-5400000">
            <a:off x="-3391693" y="3391693"/>
            <a:ext cx="6858000" cy="74613"/>
          </a:xfrm>
          <a:prstGeom prst="rect">
            <a:avLst/>
          </a:prstGeom>
          <a:noFill/>
          <a:ln>
            <a:noFill/>
          </a:ln>
        </p:spPr>
      </p:pic>
      <p:pic>
        <p:nvPicPr>
          <p:cNvPr descr="BAR" id="118" name="Google Shape;118;p1"/>
          <p:cNvPicPr preferRelativeResize="0"/>
          <p:nvPr/>
        </p:nvPicPr>
        <p:blipFill rotWithShape="1">
          <a:blip r:embed="rId7">
            <a:alphaModFix/>
          </a:blip>
          <a:srcRect b="0" l="0" r="0" t="0"/>
          <a:stretch/>
        </p:blipFill>
        <p:spPr>
          <a:xfrm>
            <a:off x="0" y="0"/>
            <a:ext cx="9144000" cy="100013"/>
          </a:xfrm>
          <a:prstGeom prst="rect">
            <a:avLst/>
          </a:prstGeom>
          <a:noFill/>
          <a:ln>
            <a:noFill/>
          </a:ln>
        </p:spPr>
      </p:pic>
      <p:pic>
        <p:nvPicPr>
          <p:cNvPr descr="BAR" id="119" name="Google Shape;119;p1"/>
          <p:cNvPicPr preferRelativeResize="0"/>
          <p:nvPr/>
        </p:nvPicPr>
        <p:blipFill rotWithShape="1">
          <a:blip r:embed="rId7">
            <a:alphaModFix/>
          </a:blip>
          <a:srcRect b="0" l="0" r="0" t="0"/>
          <a:stretch/>
        </p:blipFill>
        <p:spPr>
          <a:xfrm>
            <a:off x="0" y="6757988"/>
            <a:ext cx="9144000" cy="100012"/>
          </a:xfrm>
          <a:prstGeom prst="rect">
            <a:avLst/>
          </a:prstGeom>
          <a:noFill/>
          <a:ln>
            <a:noFill/>
          </a:ln>
        </p:spPr>
      </p:pic>
      <p:pic>
        <p:nvPicPr>
          <p:cNvPr descr="BOCAU" id="120" name="Google Shape;120;p1"/>
          <p:cNvPicPr preferRelativeResize="0"/>
          <p:nvPr/>
        </p:nvPicPr>
        <p:blipFill rotWithShape="1">
          <a:blip r:embed="rId8">
            <a:alphaModFix/>
          </a:blip>
          <a:srcRect b="0" l="0" r="0" t="0"/>
          <a:stretch/>
        </p:blipFill>
        <p:spPr>
          <a:xfrm>
            <a:off x="8001000" y="1739900"/>
            <a:ext cx="1143000" cy="1143000"/>
          </a:xfrm>
          <a:prstGeom prst="rect">
            <a:avLst/>
          </a:prstGeom>
          <a:noFill/>
          <a:ln>
            <a:noFill/>
          </a:ln>
        </p:spPr>
      </p:pic>
      <p:sp>
        <p:nvSpPr>
          <p:cNvPr id="121" name="Google Shape;121;p1"/>
          <p:cNvSpPr txBox="1"/>
          <p:nvPr/>
        </p:nvSpPr>
        <p:spPr>
          <a:xfrm>
            <a:off x="351679" y="306247"/>
            <a:ext cx="9144000" cy="338138"/>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80000"/>
              </a:lnSpc>
              <a:spcBef>
                <a:spcPts val="0"/>
              </a:spcBef>
              <a:spcAft>
                <a:spcPts val="0"/>
              </a:spcAft>
              <a:buNone/>
            </a:pPr>
            <a:r>
              <a:rPr b="1" i="0" lang="en-US" sz="2000" u="none" cap="none" strike="noStrike">
                <a:solidFill>
                  <a:schemeClr val="dk1"/>
                </a:solidFill>
                <a:latin typeface="Times New Roman"/>
                <a:ea typeface="Times New Roman"/>
                <a:cs typeface="Times New Roman"/>
                <a:sym typeface="Times New Roman"/>
              </a:rPr>
              <a:t>SỞ GIÁO DỤC VÀ ĐÀO TẠO NAM ĐỊNH</a:t>
            </a:r>
            <a:endParaRPr/>
          </a:p>
        </p:txBody>
      </p:sp>
      <p:sp>
        <p:nvSpPr>
          <p:cNvPr id="122" name="Google Shape;122;p1"/>
          <p:cNvSpPr txBox="1"/>
          <p:nvPr/>
        </p:nvSpPr>
        <p:spPr>
          <a:xfrm>
            <a:off x="228600" y="685800"/>
            <a:ext cx="9144000" cy="338138"/>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80000"/>
              </a:lnSpc>
              <a:spcBef>
                <a:spcPts val="0"/>
              </a:spcBef>
              <a:spcAft>
                <a:spcPts val="0"/>
              </a:spcAft>
              <a:buNone/>
            </a:pPr>
            <a:r>
              <a:rPr b="1" i="0" lang="en-US" sz="2000" u="none" cap="none" strike="noStrike">
                <a:solidFill>
                  <a:schemeClr val="dk1"/>
                </a:solidFill>
                <a:latin typeface="Times New Roman"/>
                <a:ea typeface="Times New Roman"/>
                <a:cs typeface="Times New Roman"/>
                <a:sym typeface="Times New Roman"/>
              </a:rPr>
              <a:t>TRƯỜNG THPT ĐẠI AN</a:t>
            </a:r>
            <a:endParaRPr/>
          </a:p>
        </p:txBody>
      </p:sp>
      <p:pic>
        <p:nvPicPr>
          <p:cNvPr descr="POINSET3" id="123" name="Google Shape;123;p1"/>
          <p:cNvPicPr preferRelativeResize="0"/>
          <p:nvPr/>
        </p:nvPicPr>
        <p:blipFill rotWithShape="1">
          <a:blip r:embed="rId5">
            <a:alphaModFix/>
          </a:blip>
          <a:srcRect b="0" l="0" r="0" t="0"/>
          <a:stretch/>
        </p:blipFill>
        <p:spPr>
          <a:xfrm rot="10800000">
            <a:off x="152400" y="228600"/>
            <a:ext cx="1143000" cy="1047750"/>
          </a:xfrm>
          <a:prstGeom prst="rect">
            <a:avLst/>
          </a:prstGeom>
          <a:noFill/>
          <a:ln>
            <a:noFill/>
          </a:ln>
        </p:spPr>
      </p:pic>
      <p:sp>
        <p:nvSpPr>
          <p:cNvPr id="124" name="Google Shape;124;p1"/>
          <p:cNvSpPr txBox="1"/>
          <p:nvPr/>
        </p:nvSpPr>
        <p:spPr>
          <a:xfrm>
            <a:off x="278606" y="533400"/>
            <a:ext cx="8586788" cy="57340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Chào mừng quý thầy cô </a:t>
            </a:r>
            <a:br>
              <a:rPr b="1" i="0" lang="en-US" sz="4000" u="none" cap="none" strike="noStrike">
                <a:solidFill>
                  <a:srgbClr val="0000CC"/>
                </a:solidFill>
                <a:latin typeface="Times New Roman"/>
                <a:ea typeface="Times New Roman"/>
                <a:cs typeface="Times New Roman"/>
                <a:sym typeface="Times New Roman"/>
              </a:rPr>
            </a:br>
            <a:r>
              <a:rPr b="1" i="0" lang="en-US" sz="4000" u="none" cap="none" strike="noStrike">
                <a:solidFill>
                  <a:srgbClr val="0000CC"/>
                </a:solidFill>
                <a:latin typeface="Times New Roman"/>
                <a:ea typeface="Times New Roman"/>
                <a:cs typeface="Times New Roman"/>
                <a:sym typeface="Times New Roman"/>
              </a:rPr>
              <a:t>đến dự giờ môn Ngữ văn </a:t>
            </a:r>
            <a:br>
              <a:rPr b="1" i="0" lang="en-US" sz="4000" u="none" cap="none" strike="noStrike">
                <a:solidFill>
                  <a:srgbClr val="0000CC"/>
                </a:solidFill>
                <a:latin typeface="Times New Roman"/>
                <a:ea typeface="Times New Roman"/>
                <a:cs typeface="Times New Roman"/>
                <a:sym typeface="Times New Roman"/>
              </a:rPr>
            </a:br>
            <a:endParaRPr b="1" i="0" sz="4000" u="none" cap="none" strike="noStrike">
              <a:solidFill>
                <a:srgbClr val="0000CC"/>
              </a:solidFill>
              <a:latin typeface="Times New Roman"/>
              <a:ea typeface="Times New Roman"/>
              <a:cs typeface="Times New Roman"/>
              <a:sym typeface="Times New Roman"/>
            </a:endParaRPr>
          </a:p>
          <a:p>
            <a:pPr indent="0" lvl="0" marL="0" marR="0" rtl="0" algn="ctr">
              <a:spcBef>
                <a:spcPts val="0"/>
              </a:spcBef>
              <a:spcAft>
                <a:spcPts val="0"/>
              </a:spcAft>
              <a:buNone/>
            </a:pPr>
            <a:r>
              <a:rPr b="1" i="0" lang="en-US" sz="5400" u="none" cap="none" strike="noStrike">
                <a:solidFill>
                  <a:srgbClr val="FF0000"/>
                </a:solidFill>
                <a:latin typeface="Times New Roman"/>
                <a:ea typeface="Times New Roman"/>
                <a:cs typeface="Times New Roman"/>
                <a:sym typeface="Times New Roman"/>
              </a:rPr>
              <a:t>Lớp 10A2</a:t>
            </a:r>
            <a:endParaRPr b="1" i="0" sz="5400" u="none" cap="none" strike="noStrike">
              <a:solidFill>
                <a:srgbClr val="FF0000"/>
              </a:solidFill>
              <a:latin typeface="Times New Roman"/>
              <a:ea typeface="Times New Roman"/>
              <a:cs typeface="Times New Roman"/>
              <a:sym typeface="Times New Roman"/>
            </a:endParaRPr>
          </a:p>
        </p:txBody>
      </p:sp>
      <p:sp>
        <p:nvSpPr>
          <p:cNvPr id="125" name="Google Shape;125;p1"/>
          <p:cNvSpPr txBox="1"/>
          <p:nvPr/>
        </p:nvSpPr>
        <p:spPr>
          <a:xfrm>
            <a:off x="2160984" y="5194012"/>
            <a:ext cx="527923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0070C0"/>
                </a:solidFill>
                <a:latin typeface="Times New Roman"/>
                <a:ea typeface="Times New Roman"/>
                <a:cs typeface="Times New Roman"/>
                <a:sym typeface="Times New Roman"/>
              </a:rPr>
              <a:t>Giáo viên: Phạm Thị Thu Hà</a:t>
            </a:r>
            <a:endParaRPr b="1" sz="3200">
              <a:solidFill>
                <a:srgbClr val="0070C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Picture5" id="248" name="Google Shape;248;p10"/>
          <p:cNvPicPr preferRelativeResize="0"/>
          <p:nvPr>
            <p:ph idx="1" type="body"/>
          </p:nvPr>
        </p:nvPicPr>
        <p:blipFill rotWithShape="1">
          <a:blip r:embed="rId3">
            <a:alphaModFix/>
          </a:blip>
          <a:srcRect b="0" l="0" r="0" t="0"/>
          <a:stretch/>
        </p:blipFill>
        <p:spPr>
          <a:xfrm>
            <a:off x="0" y="31376"/>
            <a:ext cx="9239285" cy="6777316"/>
          </a:xfrm>
          <a:prstGeom prst="rect">
            <a:avLst/>
          </a:prstGeom>
          <a:noFill/>
          <a:ln>
            <a:noFill/>
          </a:ln>
        </p:spPr>
      </p:pic>
      <p:sp>
        <p:nvSpPr>
          <p:cNvPr id="249" name="Google Shape;249;p10"/>
          <p:cNvSpPr/>
          <p:nvPr/>
        </p:nvSpPr>
        <p:spPr>
          <a:xfrm>
            <a:off x="598120" y="811539"/>
            <a:ext cx="8192589" cy="544764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2800">
                <a:solidFill>
                  <a:srgbClr val="002060"/>
                </a:solidFill>
                <a:latin typeface="Times New Roman"/>
                <a:ea typeface="Times New Roman"/>
                <a:cs typeface="Times New Roman"/>
                <a:sym typeface="Times New Roman"/>
              </a:rPr>
              <a:t>          2. Đọc hiểu chi tiết</a:t>
            </a:r>
            <a:endParaRPr b="1" sz="2800">
              <a:solidFill>
                <a:srgbClr val="002060"/>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2060"/>
              </a:buClr>
              <a:buSzPts val="2800"/>
              <a:buFont typeface="Noto Sans Symbols"/>
              <a:buNone/>
            </a:pPr>
            <a:r>
              <a:rPr b="1" lang="en-US" sz="2800">
                <a:solidFill>
                  <a:srgbClr val="002060"/>
                </a:solidFill>
                <a:latin typeface="Times New Roman"/>
                <a:ea typeface="Times New Roman"/>
                <a:cs typeface="Times New Roman"/>
                <a:sym typeface="Times New Roman"/>
              </a:rPr>
              <a:t>          2.1. Hoàn cảnh ngắm cảnh</a:t>
            </a:r>
            <a:endParaRPr b="1" sz="2800">
              <a:solidFill>
                <a:srgbClr val="002060"/>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chemeClr val="dk1"/>
              </a:buClr>
              <a:buSzPts val="2800"/>
              <a:buFont typeface="Times New Roman"/>
              <a:buNone/>
            </a:pPr>
            <a:r>
              <a:rPr lang="en-US" sz="2800">
                <a:solidFill>
                  <a:schemeClr val="dk1"/>
                </a:solidFill>
                <a:latin typeface="Times New Roman"/>
                <a:ea typeface="Times New Roman"/>
                <a:cs typeface="Times New Roman"/>
                <a:sym typeface="Times New Roman"/>
              </a:rPr>
              <a:t>                    </a:t>
            </a:r>
            <a:r>
              <a:rPr b="1" i="1" lang="en-US" sz="2800">
                <a:solidFill>
                  <a:srgbClr val="FF0000"/>
                </a:solidFill>
                <a:latin typeface="Times New Roman"/>
                <a:ea typeface="Times New Roman"/>
                <a:cs typeface="Times New Roman"/>
                <a:sym typeface="Times New Roman"/>
              </a:rPr>
              <a:t>Rồi hóng mát thuở ngày trường,</a:t>
            </a:r>
            <a:endParaRPr/>
          </a:p>
          <a:p>
            <a:pPr indent="0" lvl="0" marL="0" marR="0" rtl="0" algn="l">
              <a:lnSpc>
                <a:spcPct val="150000"/>
              </a:lnSpc>
              <a:spcBef>
                <a:spcPts val="0"/>
              </a:spcBef>
              <a:spcAft>
                <a:spcPts val="0"/>
              </a:spcAft>
              <a:buClr>
                <a:schemeClr val="dk1"/>
              </a:buClr>
              <a:buSzPts val="2800"/>
              <a:buFont typeface="Times New Roman"/>
              <a:buNone/>
            </a:pPr>
            <a:r>
              <a:rPr lang="en-US" sz="2800">
                <a:solidFill>
                  <a:schemeClr val="dk1"/>
                </a:solidFill>
                <a:latin typeface="Times New Roman"/>
                <a:ea typeface="Times New Roman"/>
                <a:cs typeface="Times New Roman"/>
                <a:sym typeface="Times New Roman"/>
              </a:rPr>
              <a:t>     + “</a:t>
            </a:r>
            <a:r>
              <a:rPr i="1" lang="en-US" sz="2800">
                <a:solidFill>
                  <a:schemeClr val="dk1"/>
                </a:solidFill>
                <a:latin typeface="Times New Roman"/>
                <a:ea typeface="Times New Roman"/>
                <a:cs typeface="Times New Roman"/>
                <a:sym typeface="Times New Roman"/>
              </a:rPr>
              <a:t>Rồi</a:t>
            </a:r>
            <a:r>
              <a:rPr lang="en-US" sz="2800">
                <a:solidFill>
                  <a:schemeClr val="dk1"/>
                </a:solidFill>
                <a:latin typeface="Times New Roman"/>
                <a:ea typeface="Times New Roman"/>
                <a:cs typeface="Times New Roman"/>
                <a:sym typeface="Times New Roman"/>
              </a:rPr>
              <a:t>” : rỗi rãi</a:t>
            </a:r>
            <a:endParaRPr sz="2800">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chemeClr val="dk1"/>
              </a:buClr>
              <a:buSzPts val="2800"/>
              <a:buFont typeface="Times New Roman"/>
              <a:buNone/>
            </a:pPr>
            <a:r>
              <a:rPr lang="en-US" sz="2800">
                <a:solidFill>
                  <a:schemeClr val="dk1"/>
                </a:solidFill>
                <a:latin typeface="Times New Roman"/>
                <a:ea typeface="Times New Roman"/>
                <a:cs typeface="Times New Roman"/>
                <a:sym typeface="Times New Roman"/>
              </a:rPr>
              <a:t>     +  “</a:t>
            </a:r>
            <a:r>
              <a:rPr i="1" lang="en-US" sz="2800">
                <a:solidFill>
                  <a:schemeClr val="dk1"/>
                </a:solidFill>
                <a:latin typeface="Times New Roman"/>
                <a:ea typeface="Times New Roman"/>
                <a:cs typeface="Times New Roman"/>
                <a:sym typeface="Times New Roman"/>
              </a:rPr>
              <a:t>Ngày trường</a:t>
            </a:r>
            <a:r>
              <a:rPr lang="en-US" sz="2800">
                <a:solidFill>
                  <a:schemeClr val="dk1"/>
                </a:solidFill>
                <a:latin typeface="Times New Roman"/>
                <a:ea typeface="Times New Roman"/>
                <a:cs typeface="Times New Roman"/>
                <a:sym typeface="Times New Roman"/>
              </a:rPr>
              <a:t>” :  Ngày dài</a:t>
            </a:r>
            <a:endParaRPr sz="2800">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chemeClr val="dk1"/>
              </a:buClr>
              <a:buSzPts val="2800"/>
              <a:buFont typeface="Times New Roman"/>
              <a:buNone/>
            </a:pPr>
            <a:r>
              <a:rPr b="1" lang="en-US" sz="2800">
                <a:solidFill>
                  <a:schemeClr val="dk1"/>
                </a:solidFill>
                <a:latin typeface="Times New Roman"/>
                <a:ea typeface="Times New Roman"/>
                <a:cs typeface="Times New Roman"/>
                <a:sym typeface="Times New Roman"/>
              </a:rPr>
              <a:t>     -&gt; </a:t>
            </a:r>
            <a:r>
              <a:rPr lang="en-US" sz="2800">
                <a:solidFill>
                  <a:schemeClr val="dk1"/>
                </a:solidFill>
                <a:latin typeface="Times New Roman"/>
                <a:ea typeface="Times New Roman"/>
                <a:cs typeface="Times New Roman"/>
                <a:sym typeface="Times New Roman"/>
              </a:rPr>
              <a:t>Hoàn cảnh rỗi rãi hiếm hoi với tâm thế nhàn nhã, thong dong nhưng thân nhàn mà tâm không nhàn của nhà thơ.</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1"/>
          <p:cNvSpPr/>
          <p:nvPr/>
        </p:nvSpPr>
        <p:spPr>
          <a:xfrm>
            <a:off x="2509832" y="276645"/>
            <a:ext cx="3962400" cy="633506"/>
          </a:xfrm>
          <a:prstGeom prst="rect">
            <a:avLst/>
          </a:prstGeom>
          <a:solidFill>
            <a:srgbClr val="00B0F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rgbClr val="FF0000"/>
                </a:solidFill>
                <a:latin typeface="Times New Roman"/>
                <a:ea typeface="Times New Roman"/>
                <a:cs typeface="Times New Roman"/>
                <a:sym typeface="Times New Roman"/>
              </a:rPr>
              <a:t>HOẠT ĐỘNG NHÓM</a:t>
            </a:r>
            <a:endParaRPr sz="2800">
              <a:solidFill>
                <a:srgbClr val="FF0000"/>
              </a:solidFill>
              <a:latin typeface="Times New Roman"/>
              <a:ea typeface="Times New Roman"/>
              <a:cs typeface="Times New Roman"/>
              <a:sym typeface="Times New Roman"/>
            </a:endParaRPr>
          </a:p>
        </p:txBody>
      </p:sp>
      <p:sp>
        <p:nvSpPr>
          <p:cNvPr id="255" name="Google Shape;255;p11"/>
          <p:cNvSpPr/>
          <p:nvPr/>
        </p:nvSpPr>
        <p:spPr>
          <a:xfrm>
            <a:off x="762000" y="1579944"/>
            <a:ext cx="1638300" cy="609600"/>
          </a:xfrm>
          <a:prstGeom prst="rect">
            <a:avLst/>
          </a:prstGeom>
          <a:solidFill>
            <a:srgbClr val="FFFF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Times New Roman"/>
                <a:ea typeface="Times New Roman"/>
                <a:cs typeface="Times New Roman"/>
                <a:sym typeface="Times New Roman"/>
              </a:rPr>
              <a:t>NHÓM 1</a:t>
            </a:r>
            <a:endParaRPr sz="2800">
              <a:solidFill>
                <a:schemeClr val="dk1"/>
              </a:solidFill>
              <a:latin typeface="Times New Roman"/>
              <a:ea typeface="Times New Roman"/>
              <a:cs typeface="Times New Roman"/>
              <a:sym typeface="Times New Roman"/>
            </a:endParaRPr>
          </a:p>
        </p:txBody>
      </p:sp>
      <p:sp>
        <p:nvSpPr>
          <p:cNvPr id="256" name="Google Shape;256;p11"/>
          <p:cNvSpPr/>
          <p:nvPr/>
        </p:nvSpPr>
        <p:spPr>
          <a:xfrm>
            <a:off x="3657600" y="1483480"/>
            <a:ext cx="1771650" cy="691776"/>
          </a:xfrm>
          <a:prstGeom prst="rect">
            <a:avLst/>
          </a:prstGeom>
          <a:solidFill>
            <a:srgbClr val="FFFF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Times New Roman"/>
                <a:ea typeface="Times New Roman"/>
                <a:cs typeface="Times New Roman"/>
                <a:sym typeface="Times New Roman"/>
              </a:rPr>
              <a:t>NHÓM 2</a:t>
            </a:r>
            <a:endParaRPr sz="2800">
              <a:solidFill>
                <a:schemeClr val="dk1"/>
              </a:solidFill>
              <a:latin typeface="Times New Roman"/>
              <a:ea typeface="Times New Roman"/>
              <a:cs typeface="Times New Roman"/>
              <a:sym typeface="Times New Roman"/>
            </a:endParaRPr>
          </a:p>
        </p:txBody>
      </p:sp>
      <p:sp>
        <p:nvSpPr>
          <p:cNvPr id="257" name="Google Shape;257;p11"/>
          <p:cNvSpPr/>
          <p:nvPr/>
        </p:nvSpPr>
        <p:spPr>
          <a:xfrm>
            <a:off x="6477000" y="1489107"/>
            <a:ext cx="1828800" cy="691776"/>
          </a:xfrm>
          <a:prstGeom prst="rect">
            <a:avLst/>
          </a:prstGeom>
          <a:solidFill>
            <a:srgbClr val="FFFF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Times New Roman"/>
                <a:ea typeface="Times New Roman"/>
                <a:cs typeface="Times New Roman"/>
                <a:sym typeface="Times New Roman"/>
              </a:rPr>
              <a:t>NHÓM 3</a:t>
            </a:r>
            <a:endParaRPr sz="2800">
              <a:solidFill>
                <a:schemeClr val="dk1"/>
              </a:solidFill>
              <a:latin typeface="Times New Roman"/>
              <a:ea typeface="Times New Roman"/>
              <a:cs typeface="Times New Roman"/>
              <a:sym typeface="Times New Roman"/>
            </a:endParaRPr>
          </a:p>
        </p:txBody>
      </p:sp>
      <p:sp>
        <p:nvSpPr>
          <p:cNvPr id="258" name="Google Shape;258;p11"/>
          <p:cNvSpPr/>
          <p:nvPr/>
        </p:nvSpPr>
        <p:spPr>
          <a:xfrm>
            <a:off x="423866" y="2743200"/>
            <a:ext cx="2514600" cy="3705232"/>
          </a:xfrm>
          <a:prstGeom prst="rect">
            <a:avLst/>
          </a:prstGeom>
          <a:solidFill>
            <a:srgbClr val="B6DDE7"/>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Bức tranh thiên nhiên ngày hè được  miêu tả như thế nào?</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Nhận xét về bức tranh đó ?</a:t>
            </a:r>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       </a:t>
            </a:r>
            <a:endParaRPr sz="2000">
              <a:solidFill>
                <a:schemeClr val="dk1"/>
              </a:solidFill>
              <a:latin typeface="Times New Roman"/>
              <a:ea typeface="Times New Roman"/>
              <a:cs typeface="Times New Roman"/>
              <a:sym typeface="Times New Roman"/>
            </a:endParaRPr>
          </a:p>
        </p:txBody>
      </p:sp>
      <p:sp>
        <p:nvSpPr>
          <p:cNvPr id="259" name="Google Shape;259;p11"/>
          <p:cNvSpPr/>
          <p:nvPr/>
        </p:nvSpPr>
        <p:spPr>
          <a:xfrm>
            <a:off x="3352800" y="2719387"/>
            <a:ext cx="2534085" cy="3733800"/>
          </a:xfrm>
          <a:prstGeom prst="rect">
            <a:avLst/>
          </a:prstGeom>
          <a:solidFill>
            <a:srgbClr val="B6DDE7"/>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-Bức tranh cuộc sống được tác giả miêu tả như thế nào?</a:t>
            </a:r>
            <a:endParaRPr/>
          </a:p>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-Nhận xét về bức tranh đó?</a:t>
            </a:r>
            <a:endParaRPr sz="2800">
              <a:solidFill>
                <a:schemeClr val="dk1"/>
              </a:solidFill>
              <a:latin typeface="Times New Roman"/>
              <a:ea typeface="Times New Roman"/>
              <a:cs typeface="Times New Roman"/>
              <a:sym typeface="Times New Roman"/>
            </a:endParaRPr>
          </a:p>
        </p:txBody>
      </p:sp>
      <p:sp>
        <p:nvSpPr>
          <p:cNvPr id="260" name="Google Shape;260;p11"/>
          <p:cNvSpPr/>
          <p:nvPr/>
        </p:nvSpPr>
        <p:spPr>
          <a:xfrm>
            <a:off x="6248400" y="2714632"/>
            <a:ext cx="2667000" cy="3733800"/>
          </a:xfrm>
          <a:prstGeom prst="rect">
            <a:avLst/>
          </a:prstGeom>
          <a:solidFill>
            <a:srgbClr val="B6DDE7"/>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Tìm điển tích ở câu 7,  nêu ý nghĩa </a:t>
            </a:r>
            <a:endParaRPr/>
          </a:p>
          <a:p>
            <a:pPr indent="0" lvl="0" marL="0" marR="0" rtl="0" algn="just">
              <a:spcBef>
                <a:spcPts val="0"/>
              </a:spcBef>
              <a:spcAft>
                <a:spcPts val="0"/>
              </a:spcAft>
              <a:buNone/>
            </a:pPr>
            <a:r>
              <a:rPr lang="en-US" sz="2400">
                <a:solidFill>
                  <a:schemeClr val="dk1"/>
                </a:solidFill>
                <a:latin typeface="Times New Roman"/>
                <a:ea typeface="Times New Roman"/>
                <a:cs typeface="Times New Roman"/>
                <a:sym typeface="Times New Roman"/>
              </a:rPr>
              <a:t>- Nhận xét nhịp thơ, hình thức thơ ở câu 8, qua đó thấy được mong muốn gì của tác giả?</a:t>
            </a:r>
            <a:endParaRPr/>
          </a:p>
        </p:txBody>
      </p:sp>
      <p:cxnSp>
        <p:nvCxnSpPr>
          <p:cNvPr id="261" name="Google Shape;261;p11"/>
          <p:cNvCxnSpPr>
            <a:endCxn id="257" idx="0"/>
          </p:cNvCxnSpPr>
          <p:nvPr/>
        </p:nvCxnSpPr>
        <p:spPr>
          <a:xfrm>
            <a:off x="4414800" y="916107"/>
            <a:ext cx="2976600" cy="573000"/>
          </a:xfrm>
          <a:prstGeom prst="straightConnector1">
            <a:avLst/>
          </a:prstGeom>
          <a:noFill/>
          <a:ln cap="flat" cmpd="sng" w="9525">
            <a:solidFill>
              <a:schemeClr val="dk1"/>
            </a:solidFill>
            <a:prstDash val="solid"/>
            <a:round/>
            <a:headEnd len="sm" w="sm" type="none"/>
            <a:tailEnd len="med" w="med" type="stealth"/>
          </a:ln>
        </p:spPr>
      </p:cxnSp>
      <p:cxnSp>
        <p:nvCxnSpPr>
          <p:cNvPr id="262" name="Google Shape;262;p11"/>
          <p:cNvCxnSpPr/>
          <p:nvPr/>
        </p:nvCxnSpPr>
        <p:spPr>
          <a:xfrm>
            <a:off x="4405311" y="938727"/>
            <a:ext cx="0" cy="544753"/>
          </a:xfrm>
          <a:prstGeom prst="straightConnector1">
            <a:avLst/>
          </a:prstGeom>
          <a:noFill/>
          <a:ln cap="flat" cmpd="sng" w="9525">
            <a:solidFill>
              <a:schemeClr val="dk1"/>
            </a:solidFill>
            <a:prstDash val="solid"/>
            <a:round/>
            <a:headEnd len="sm" w="sm" type="none"/>
            <a:tailEnd len="med" w="med" type="stealth"/>
          </a:ln>
        </p:spPr>
      </p:cxnSp>
      <p:cxnSp>
        <p:nvCxnSpPr>
          <p:cNvPr id="263" name="Google Shape;263;p11"/>
          <p:cNvCxnSpPr/>
          <p:nvPr/>
        </p:nvCxnSpPr>
        <p:spPr>
          <a:xfrm flipH="1">
            <a:off x="1350915" y="910151"/>
            <a:ext cx="3054396" cy="611995"/>
          </a:xfrm>
          <a:prstGeom prst="straightConnector1">
            <a:avLst/>
          </a:prstGeom>
          <a:noFill/>
          <a:ln cap="flat" cmpd="sng" w="9525">
            <a:solidFill>
              <a:schemeClr val="dk1"/>
            </a:solidFill>
            <a:prstDash val="solid"/>
            <a:round/>
            <a:headEnd len="sm" w="sm" type="none"/>
            <a:tailEnd len="med" w="med" type="stealth"/>
          </a:ln>
        </p:spPr>
      </p:cxnSp>
      <p:cxnSp>
        <p:nvCxnSpPr>
          <p:cNvPr id="264" name="Google Shape;264;p11"/>
          <p:cNvCxnSpPr/>
          <p:nvPr/>
        </p:nvCxnSpPr>
        <p:spPr>
          <a:xfrm>
            <a:off x="1584416" y="2235480"/>
            <a:ext cx="0" cy="490885"/>
          </a:xfrm>
          <a:prstGeom prst="straightConnector1">
            <a:avLst/>
          </a:prstGeom>
          <a:noFill/>
          <a:ln cap="flat" cmpd="sng" w="9525">
            <a:solidFill>
              <a:schemeClr val="dk1"/>
            </a:solidFill>
            <a:prstDash val="solid"/>
            <a:round/>
            <a:headEnd len="sm" w="sm" type="none"/>
            <a:tailEnd len="med" w="med" type="stealth"/>
          </a:ln>
        </p:spPr>
      </p:cxnSp>
      <p:cxnSp>
        <p:nvCxnSpPr>
          <p:cNvPr id="265" name="Google Shape;265;p11"/>
          <p:cNvCxnSpPr/>
          <p:nvPr/>
        </p:nvCxnSpPr>
        <p:spPr>
          <a:xfrm>
            <a:off x="4548184" y="2175256"/>
            <a:ext cx="0" cy="539376"/>
          </a:xfrm>
          <a:prstGeom prst="straightConnector1">
            <a:avLst/>
          </a:prstGeom>
          <a:noFill/>
          <a:ln cap="flat" cmpd="sng" w="9525">
            <a:solidFill>
              <a:schemeClr val="dk1"/>
            </a:solidFill>
            <a:prstDash val="solid"/>
            <a:round/>
            <a:headEnd len="sm" w="sm" type="none"/>
            <a:tailEnd len="med" w="med" type="stealth"/>
          </a:ln>
        </p:spPr>
      </p:cxnSp>
      <p:cxnSp>
        <p:nvCxnSpPr>
          <p:cNvPr id="266" name="Google Shape;266;p11"/>
          <p:cNvCxnSpPr/>
          <p:nvPr/>
        </p:nvCxnSpPr>
        <p:spPr>
          <a:xfrm>
            <a:off x="7381872" y="2209459"/>
            <a:ext cx="0" cy="490885"/>
          </a:xfrm>
          <a:prstGeom prst="straightConnector1">
            <a:avLst/>
          </a:prstGeom>
          <a:noFill/>
          <a:ln cap="flat" cmpd="sng" w="9525">
            <a:solidFill>
              <a:schemeClr val="dk1"/>
            </a:solidFill>
            <a:prstDash val="solid"/>
            <a:round/>
            <a:headEnd len="sm" w="sm" type="none"/>
            <a:tailEnd len="med" w="med" type="stealth"/>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2"/>
          <p:cNvSpPr txBox="1"/>
          <p:nvPr>
            <p:ph type="title"/>
          </p:nvPr>
        </p:nvSpPr>
        <p:spPr>
          <a:xfrm>
            <a:off x="394741" y="389719"/>
            <a:ext cx="8229600" cy="1143000"/>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chemeClr val="dk1"/>
              </a:buClr>
              <a:buSzPts val="2400"/>
              <a:buFont typeface="Calibri"/>
              <a:buNone/>
            </a:pPr>
            <a:r>
              <a:t/>
            </a:r>
            <a:endParaRPr sz="2400"/>
          </a:p>
        </p:txBody>
      </p:sp>
      <p:sp>
        <p:nvSpPr>
          <p:cNvPr id="273" name="Google Shape;273;p12"/>
          <p:cNvSpPr txBox="1"/>
          <p:nvPr>
            <p:ph idx="1" type="body"/>
          </p:nvPr>
        </p:nvSpPr>
        <p:spPr>
          <a:xfrm>
            <a:off x="470941" y="1715281"/>
            <a:ext cx="8229600" cy="4525963"/>
          </a:xfrm>
          <a:prstGeom prst="rect">
            <a:avLst/>
          </a:prstGeom>
          <a:noFill/>
          <a:ln>
            <a:noFill/>
          </a:ln>
        </p:spPr>
        <p:txBody>
          <a:bodyPr anchorCtr="0" anchor="t" bIns="45700" lIns="91425" spcFirstLastPara="1" rIns="91425" wrap="square" tIns="45700">
            <a:normAutofit/>
          </a:bodyPr>
          <a:lstStyle/>
          <a:p>
            <a:pPr indent="-190500" lvl="0" marL="342900" rtl="0" algn="just">
              <a:spcBef>
                <a:spcPts val="0"/>
              </a:spcBef>
              <a:spcAft>
                <a:spcPts val="0"/>
              </a:spcAft>
              <a:buClr>
                <a:schemeClr val="dk1"/>
              </a:buClr>
              <a:buSzPts val="2400"/>
              <a:buNone/>
            </a:pPr>
            <a:r>
              <a:t/>
            </a:r>
            <a:endParaRPr sz="2400">
              <a:latin typeface="Calibri"/>
              <a:ea typeface="Calibri"/>
              <a:cs typeface="Calibri"/>
              <a:sym typeface="Calibri"/>
            </a:endParaRPr>
          </a:p>
        </p:txBody>
      </p:sp>
      <p:pic>
        <p:nvPicPr>
          <p:cNvPr descr="Picture5" id="274" name="Google Shape;274;p12"/>
          <p:cNvPicPr preferRelativeResize="0"/>
          <p:nvPr/>
        </p:nvPicPr>
        <p:blipFill rotWithShape="1">
          <a:blip r:embed="rId3">
            <a:alphaModFix/>
          </a:blip>
          <a:srcRect b="0" l="0" r="0" t="0"/>
          <a:stretch/>
        </p:blipFill>
        <p:spPr>
          <a:xfrm>
            <a:off x="13741" y="-36800"/>
            <a:ext cx="9312098" cy="6858000"/>
          </a:xfrm>
          <a:prstGeom prst="rect">
            <a:avLst/>
          </a:prstGeom>
          <a:noFill/>
          <a:ln>
            <a:noFill/>
          </a:ln>
        </p:spPr>
      </p:pic>
      <p:sp>
        <p:nvSpPr>
          <p:cNvPr id="275" name="Google Shape;275;p12"/>
          <p:cNvSpPr txBox="1"/>
          <p:nvPr/>
        </p:nvSpPr>
        <p:spPr>
          <a:xfrm>
            <a:off x="-1905000" y="2971800"/>
            <a:ext cx="8229600" cy="120032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3600"/>
              <a:buFont typeface="Arial"/>
              <a:buNone/>
            </a:pPr>
            <a:r>
              <a:t/>
            </a:r>
            <a:endParaRPr b="1" sz="3600">
              <a:solidFill>
                <a:srgbClr val="FF6600"/>
              </a:solidFill>
              <a:latin typeface="Times New Roman"/>
              <a:ea typeface="Times New Roman"/>
              <a:cs typeface="Times New Roman"/>
              <a:sym typeface="Times New Roman"/>
            </a:endParaRPr>
          </a:p>
          <a:p>
            <a:pPr indent="-342900" lvl="0" marL="342900" marR="0" rtl="0" algn="l">
              <a:spcBef>
                <a:spcPts val="1200"/>
              </a:spcBef>
              <a:spcAft>
                <a:spcPts val="0"/>
              </a:spcAft>
              <a:buClr>
                <a:srgbClr val="0000FF"/>
              </a:buClr>
              <a:buSzPts val="2400"/>
              <a:buFont typeface="Arial"/>
              <a:buNone/>
            </a:pPr>
            <a:r>
              <a:rPr b="1" lang="en-US" sz="2400">
                <a:solidFill>
                  <a:srgbClr val="0000FF"/>
                </a:solidFill>
                <a:latin typeface="Times New Roman"/>
                <a:ea typeface="Times New Roman"/>
                <a:cs typeface="Times New Roman"/>
                <a:sym typeface="Times New Roman"/>
              </a:rPr>
              <a:t>.</a:t>
            </a:r>
            <a:endParaRPr/>
          </a:p>
        </p:txBody>
      </p:sp>
      <p:sp>
        <p:nvSpPr>
          <p:cNvPr id="276" name="Google Shape;276;p12">
            <a:hlinkClick action="ppaction://hlinksldjump" r:id="rId4"/>
          </p:cNvPr>
          <p:cNvSpPr/>
          <p:nvPr/>
        </p:nvSpPr>
        <p:spPr>
          <a:xfrm>
            <a:off x="8229600" y="6096000"/>
            <a:ext cx="914400" cy="609600"/>
          </a:xfrm>
          <a:prstGeom prst="star5">
            <a:avLst>
              <a:gd fmla="val 19098" name="adj"/>
              <a:gd fmla="val 105146" name="hf"/>
              <a:gd fmla="val 110557" name="vf"/>
            </a:avLst>
          </a:prstGeom>
          <a:gradFill>
            <a:gsLst>
              <a:gs pos="0">
                <a:srgbClr val="992D2B"/>
              </a:gs>
              <a:gs pos="80000">
                <a:srgbClr val="C93D39"/>
              </a:gs>
              <a:gs pos="100000">
                <a:srgbClr val="CD3A36"/>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00"/>
              </a:solidFill>
              <a:latin typeface="Calibri"/>
              <a:ea typeface="Calibri"/>
              <a:cs typeface="Calibri"/>
              <a:sym typeface="Calibri"/>
            </a:endParaRPr>
          </a:p>
        </p:txBody>
      </p:sp>
      <p:sp>
        <p:nvSpPr>
          <p:cNvPr id="277" name="Google Shape;277;p12"/>
          <p:cNvSpPr/>
          <p:nvPr/>
        </p:nvSpPr>
        <p:spPr>
          <a:xfrm>
            <a:off x="1240790" y="1451751"/>
            <a:ext cx="7132320" cy="25603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00FF"/>
              </a:buClr>
              <a:buSzPts val="3200"/>
              <a:buFont typeface="Times New Roman"/>
              <a:buNone/>
            </a:pPr>
            <a:r>
              <a:rPr b="1" i="1" lang="en-US" sz="3200">
                <a:solidFill>
                  <a:srgbClr val="0000FF"/>
                </a:solidFill>
                <a:latin typeface="Times New Roman"/>
                <a:ea typeface="Times New Roman"/>
                <a:cs typeface="Times New Roman"/>
                <a:sym typeface="Times New Roman"/>
              </a:rPr>
              <a:t>    Hoè lục đùn đùn tán rợp giương</a:t>
            </a:r>
            <a:r>
              <a:rPr b="1" baseline="30000" i="1" lang="en-US" sz="3200">
                <a:solidFill>
                  <a:srgbClr val="0000FF"/>
                </a:solidFill>
                <a:latin typeface="Times New Roman"/>
                <a:ea typeface="Times New Roman"/>
                <a:cs typeface="Times New Roman"/>
                <a:sym typeface="Times New Roman"/>
              </a:rPr>
              <a:t>(2)</a:t>
            </a:r>
            <a:r>
              <a:rPr b="1" i="1" lang="en-US" sz="3200">
                <a:solidFill>
                  <a:srgbClr val="0000FF"/>
                </a:solidFill>
                <a:latin typeface="Times New Roman"/>
                <a:ea typeface="Times New Roman"/>
                <a:cs typeface="Times New Roman"/>
                <a:sym typeface="Times New Roman"/>
              </a:rPr>
              <a:t>.</a:t>
            </a:r>
            <a:endParaRPr/>
          </a:p>
          <a:p>
            <a:pPr indent="0" lvl="0" marL="0" marR="0" rtl="0" algn="just">
              <a:spcBef>
                <a:spcPts val="1600"/>
              </a:spcBef>
              <a:spcAft>
                <a:spcPts val="0"/>
              </a:spcAft>
              <a:buClr>
                <a:srgbClr val="0000FF"/>
              </a:buClr>
              <a:buSzPts val="3200"/>
              <a:buFont typeface="Times New Roman"/>
              <a:buNone/>
            </a:pPr>
            <a:r>
              <a:rPr b="1" i="1" lang="en-US" sz="3200">
                <a:solidFill>
                  <a:srgbClr val="0000FF"/>
                </a:solidFill>
                <a:latin typeface="Times New Roman"/>
                <a:ea typeface="Times New Roman"/>
                <a:cs typeface="Times New Roman"/>
                <a:sym typeface="Times New Roman"/>
              </a:rPr>
              <a:t>   Thạch lựu hiên còn phun thức đỏ</a:t>
            </a:r>
            <a:r>
              <a:rPr b="1" baseline="30000" i="1" lang="en-US" sz="3200">
                <a:solidFill>
                  <a:srgbClr val="0000FF"/>
                </a:solidFill>
                <a:latin typeface="Times New Roman"/>
                <a:ea typeface="Times New Roman"/>
                <a:cs typeface="Times New Roman"/>
                <a:sym typeface="Times New Roman"/>
              </a:rPr>
              <a:t>(3)</a:t>
            </a:r>
            <a:r>
              <a:rPr b="1" i="1" lang="en-US" sz="3200">
                <a:solidFill>
                  <a:srgbClr val="0000FF"/>
                </a:solidFill>
                <a:latin typeface="Times New Roman"/>
                <a:ea typeface="Times New Roman"/>
                <a:cs typeface="Times New Roman"/>
                <a:sym typeface="Times New Roman"/>
              </a:rPr>
              <a:t>, </a:t>
            </a:r>
            <a:endParaRPr/>
          </a:p>
          <a:p>
            <a:pPr indent="0" lvl="0" marL="0" marR="0" rtl="0" algn="just">
              <a:spcBef>
                <a:spcPts val="1600"/>
              </a:spcBef>
              <a:spcAft>
                <a:spcPts val="0"/>
              </a:spcAft>
              <a:buClr>
                <a:srgbClr val="0000FF"/>
              </a:buClr>
              <a:buSzPts val="3200"/>
              <a:buFont typeface="Times New Roman"/>
              <a:buNone/>
            </a:pPr>
            <a:r>
              <a:rPr b="1" i="1" lang="en-US" sz="3200">
                <a:solidFill>
                  <a:srgbClr val="0000FF"/>
                </a:solidFill>
                <a:latin typeface="Times New Roman"/>
                <a:ea typeface="Times New Roman"/>
                <a:cs typeface="Times New Roman"/>
                <a:sym typeface="Times New Roman"/>
              </a:rPr>
              <a:t>   Hồng liên trì đã tiễn mùi hương</a:t>
            </a:r>
            <a:r>
              <a:rPr b="1" baseline="30000" i="1" lang="en-US" sz="3200">
                <a:solidFill>
                  <a:srgbClr val="0000FF"/>
                </a:solidFill>
                <a:latin typeface="Times New Roman"/>
                <a:ea typeface="Times New Roman"/>
                <a:cs typeface="Times New Roman"/>
                <a:sym typeface="Times New Roman"/>
              </a:rPr>
              <a:t>(4)</a:t>
            </a:r>
            <a:r>
              <a:rPr b="1" i="1" lang="en-US" sz="3200">
                <a:solidFill>
                  <a:srgbClr val="0000FF"/>
                </a:solidFill>
                <a:latin typeface="Times New Roman"/>
                <a:ea typeface="Times New Roman"/>
                <a:cs typeface="Times New Roman"/>
                <a:sym typeface="Times New Roman"/>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3"/>
          <p:cNvSpPr/>
          <p:nvPr/>
        </p:nvSpPr>
        <p:spPr>
          <a:xfrm>
            <a:off x="2362199" y="3259477"/>
            <a:ext cx="1752600" cy="914400"/>
          </a:xfrm>
          <a:prstGeom prst="rect">
            <a:avLst/>
          </a:prstGeom>
          <a:solidFill>
            <a:srgbClr val="FFFF00"/>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Hình ảnh,</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 màu sắc</a:t>
            </a:r>
            <a:endParaRPr b="1" sz="2800">
              <a:solidFill>
                <a:schemeClr val="dk1"/>
              </a:solidFill>
              <a:latin typeface="Times New Roman"/>
              <a:ea typeface="Times New Roman"/>
              <a:cs typeface="Times New Roman"/>
              <a:sym typeface="Times New Roman"/>
            </a:endParaRPr>
          </a:p>
        </p:txBody>
      </p:sp>
      <p:sp>
        <p:nvSpPr>
          <p:cNvPr id="284" name="Google Shape;284;p13"/>
          <p:cNvSpPr/>
          <p:nvPr/>
        </p:nvSpPr>
        <p:spPr>
          <a:xfrm>
            <a:off x="259977" y="2164974"/>
            <a:ext cx="1514929" cy="2830293"/>
          </a:xfrm>
          <a:prstGeom prst="rect">
            <a:avLst/>
          </a:prstGeom>
          <a:solidFill>
            <a:srgbClr val="00B0F0"/>
          </a:solid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Bức tranh thiên nhiên</a:t>
            </a:r>
            <a:endParaRPr b="1" sz="2800">
              <a:solidFill>
                <a:schemeClr val="dk1"/>
              </a:solidFill>
              <a:latin typeface="Times New Roman"/>
              <a:ea typeface="Times New Roman"/>
              <a:cs typeface="Times New Roman"/>
              <a:sym typeface="Times New Roman"/>
            </a:endParaRPr>
          </a:p>
        </p:txBody>
      </p:sp>
      <p:cxnSp>
        <p:nvCxnSpPr>
          <p:cNvPr id="285" name="Google Shape;285;p13"/>
          <p:cNvCxnSpPr/>
          <p:nvPr/>
        </p:nvCxnSpPr>
        <p:spPr>
          <a:xfrm flipH="1" rot="10800000">
            <a:off x="4140200" y="1789185"/>
            <a:ext cx="1589083" cy="2071723"/>
          </a:xfrm>
          <a:prstGeom prst="straightConnector1">
            <a:avLst/>
          </a:prstGeom>
          <a:noFill/>
          <a:ln cap="flat" cmpd="sng" w="25400">
            <a:solidFill>
              <a:srgbClr val="00B050"/>
            </a:solidFill>
            <a:prstDash val="solid"/>
            <a:round/>
            <a:headEnd len="sm" w="sm" type="none"/>
            <a:tailEnd len="med" w="med" type="stealth"/>
          </a:ln>
          <a:effectLst>
            <a:outerShdw blurRad="40000" rotWithShape="0" dir="5400000" dist="20000">
              <a:srgbClr val="000000">
                <a:alpha val="37647"/>
              </a:srgbClr>
            </a:outerShdw>
          </a:effectLst>
        </p:spPr>
      </p:cxnSp>
      <p:cxnSp>
        <p:nvCxnSpPr>
          <p:cNvPr id="286" name="Google Shape;286;p13"/>
          <p:cNvCxnSpPr>
            <a:endCxn id="287" idx="1"/>
          </p:cNvCxnSpPr>
          <p:nvPr/>
        </p:nvCxnSpPr>
        <p:spPr>
          <a:xfrm>
            <a:off x="4139357" y="3843692"/>
            <a:ext cx="1565700" cy="320100"/>
          </a:xfrm>
          <a:prstGeom prst="straightConnector1">
            <a:avLst/>
          </a:prstGeom>
          <a:noFill/>
          <a:ln cap="flat" cmpd="sng" w="38100">
            <a:solidFill>
              <a:srgbClr val="F3214E"/>
            </a:solidFill>
            <a:prstDash val="solid"/>
            <a:round/>
            <a:headEnd len="sm" w="sm" type="none"/>
            <a:tailEnd len="med" w="med" type="stealth"/>
          </a:ln>
          <a:effectLst>
            <a:outerShdw blurRad="40000" rotWithShape="0" dir="5400000" dist="23000">
              <a:srgbClr val="000000">
                <a:alpha val="34901"/>
              </a:srgbClr>
            </a:outerShdw>
          </a:effectLst>
        </p:spPr>
      </p:cxnSp>
      <p:cxnSp>
        <p:nvCxnSpPr>
          <p:cNvPr id="288" name="Google Shape;288;p13"/>
          <p:cNvCxnSpPr/>
          <p:nvPr/>
        </p:nvCxnSpPr>
        <p:spPr>
          <a:xfrm flipH="1" rot="10800000">
            <a:off x="4113306" y="2965882"/>
            <a:ext cx="1589083" cy="881579"/>
          </a:xfrm>
          <a:prstGeom prst="straightConnector1">
            <a:avLst/>
          </a:prstGeom>
          <a:noFill/>
          <a:ln cap="flat" cmpd="sng" w="25400">
            <a:solidFill>
              <a:srgbClr val="FF0000"/>
            </a:solidFill>
            <a:prstDash val="solid"/>
            <a:round/>
            <a:headEnd len="sm" w="sm" type="none"/>
            <a:tailEnd len="med" w="med" type="stealth"/>
          </a:ln>
          <a:effectLst>
            <a:outerShdw blurRad="40000" rotWithShape="0" dir="5400000" dist="20000">
              <a:srgbClr val="000000">
                <a:alpha val="37647"/>
              </a:srgbClr>
            </a:outerShdw>
          </a:effectLst>
        </p:spPr>
      </p:cxnSp>
      <p:sp>
        <p:nvSpPr>
          <p:cNvPr id="289" name="Google Shape;289;p13"/>
          <p:cNvSpPr txBox="1"/>
          <p:nvPr/>
        </p:nvSpPr>
        <p:spPr>
          <a:xfrm>
            <a:off x="457200" y="282387"/>
            <a:ext cx="6216766" cy="95410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2060"/>
                </a:solidFill>
                <a:latin typeface="Times New Roman"/>
                <a:ea typeface="Times New Roman"/>
                <a:cs typeface="Times New Roman"/>
                <a:sym typeface="Times New Roman"/>
              </a:rPr>
              <a:t>2.2. Bức tranh thiên nhiên và cuộc sống</a:t>
            </a:r>
            <a:endParaRPr b="1" sz="2800">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rgbClr val="002060"/>
                </a:solidFill>
                <a:latin typeface="Times New Roman"/>
                <a:ea typeface="Times New Roman"/>
                <a:cs typeface="Times New Roman"/>
                <a:sym typeface="Times New Roman"/>
              </a:rPr>
              <a:t>a. Bức tranh thiên nhiên</a:t>
            </a:r>
            <a:endParaRPr b="1" sz="2800">
              <a:solidFill>
                <a:srgbClr val="002060"/>
              </a:solidFill>
              <a:latin typeface="Times New Roman"/>
              <a:ea typeface="Times New Roman"/>
              <a:cs typeface="Times New Roman"/>
              <a:sym typeface="Times New Roman"/>
            </a:endParaRPr>
          </a:p>
        </p:txBody>
      </p:sp>
      <p:cxnSp>
        <p:nvCxnSpPr>
          <p:cNvPr id="290" name="Google Shape;290;p13"/>
          <p:cNvCxnSpPr/>
          <p:nvPr/>
        </p:nvCxnSpPr>
        <p:spPr>
          <a:xfrm>
            <a:off x="4157771" y="3872520"/>
            <a:ext cx="1489336" cy="1765371"/>
          </a:xfrm>
          <a:prstGeom prst="straightConnector1">
            <a:avLst/>
          </a:prstGeom>
          <a:noFill/>
          <a:ln cap="flat" cmpd="sng" w="38100">
            <a:solidFill>
              <a:schemeClr val="accent6"/>
            </a:solidFill>
            <a:prstDash val="solid"/>
            <a:round/>
            <a:headEnd len="sm" w="sm" type="none"/>
            <a:tailEnd len="med" w="med" type="stealth"/>
          </a:ln>
          <a:effectLst>
            <a:outerShdw blurRad="40000" rotWithShape="0" dir="5400000" dist="23000">
              <a:srgbClr val="000000">
                <a:alpha val="34901"/>
              </a:srgbClr>
            </a:outerShdw>
          </a:effectLst>
        </p:spPr>
      </p:cxnSp>
      <p:sp>
        <p:nvSpPr>
          <p:cNvPr id="291" name="Google Shape;291;p13"/>
          <p:cNvSpPr/>
          <p:nvPr/>
        </p:nvSpPr>
        <p:spPr>
          <a:xfrm>
            <a:off x="5704377" y="4945382"/>
            <a:ext cx="2883809" cy="998218"/>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Ánh nắng - Vàng</a:t>
            </a:r>
            <a:endParaRPr b="1" sz="2800">
              <a:solidFill>
                <a:schemeClr val="dk1"/>
              </a:solidFill>
              <a:latin typeface="Times New Roman"/>
              <a:ea typeface="Times New Roman"/>
              <a:cs typeface="Times New Roman"/>
              <a:sym typeface="Times New Roman"/>
            </a:endParaRPr>
          </a:p>
        </p:txBody>
      </p:sp>
      <p:cxnSp>
        <p:nvCxnSpPr>
          <p:cNvPr id="292" name="Google Shape;292;p13"/>
          <p:cNvCxnSpPr/>
          <p:nvPr/>
        </p:nvCxnSpPr>
        <p:spPr>
          <a:xfrm>
            <a:off x="1801800" y="3756293"/>
            <a:ext cx="540123" cy="0"/>
          </a:xfrm>
          <a:prstGeom prst="straightConnector1">
            <a:avLst/>
          </a:prstGeom>
          <a:noFill/>
          <a:ln cap="flat" cmpd="sng" w="38100">
            <a:solidFill>
              <a:schemeClr val="accent5"/>
            </a:solidFill>
            <a:prstDash val="solid"/>
            <a:round/>
            <a:headEnd len="sm" w="sm" type="none"/>
            <a:tailEnd len="med" w="med" type="stealth"/>
          </a:ln>
          <a:effectLst>
            <a:outerShdw blurRad="40000" rotWithShape="0" dir="5400000" dist="23000">
              <a:srgbClr val="000000">
                <a:alpha val="34901"/>
              </a:srgbClr>
            </a:outerShdw>
          </a:effectLst>
        </p:spPr>
      </p:cxnSp>
      <p:sp>
        <p:nvSpPr>
          <p:cNvPr id="293" name="Google Shape;293;p13"/>
          <p:cNvSpPr/>
          <p:nvPr/>
        </p:nvSpPr>
        <p:spPr>
          <a:xfrm>
            <a:off x="5705056" y="1333500"/>
            <a:ext cx="2883131" cy="990600"/>
          </a:xfrm>
          <a:prstGeom prst="rect">
            <a:avLst/>
          </a:prstGeom>
          <a:solidFill>
            <a:schemeClr val="lt1"/>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 Cây hòe - Xanh</a:t>
            </a:r>
            <a:endParaRPr b="1" sz="2800">
              <a:solidFill>
                <a:schemeClr val="dk1"/>
              </a:solidFill>
              <a:latin typeface="Times New Roman"/>
              <a:ea typeface="Times New Roman"/>
              <a:cs typeface="Times New Roman"/>
              <a:sym typeface="Times New Roman"/>
            </a:endParaRPr>
          </a:p>
        </p:txBody>
      </p:sp>
      <p:sp>
        <p:nvSpPr>
          <p:cNvPr id="294" name="Google Shape;294;p13"/>
          <p:cNvSpPr/>
          <p:nvPr/>
        </p:nvSpPr>
        <p:spPr>
          <a:xfrm>
            <a:off x="5702389" y="2484029"/>
            <a:ext cx="2805116" cy="990600"/>
          </a:xfrm>
          <a:prstGeom prst="rect">
            <a:avLst/>
          </a:prstGeom>
          <a:solidFill>
            <a:schemeClr val="lt1"/>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Thạch lựu - Đỏ</a:t>
            </a:r>
            <a:endParaRPr b="1" sz="2800">
              <a:solidFill>
                <a:schemeClr val="dk1"/>
              </a:solidFill>
              <a:latin typeface="Times New Roman"/>
              <a:ea typeface="Times New Roman"/>
              <a:cs typeface="Times New Roman"/>
              <a:sym typeface="Times New Roman"/>
            </a:endParaRPr>
          </a:p>
        </p:txBody>
      </p:sp>
      <p:sp>
        <p:nvSpPr>
          <p:cNvPr id="287" name="Google Shape;287;p13"/>
          <p:cNvSpPr/>
          <p:nvPr/>
        </p:nvSpPr>
        <p:spPr>
          <a:xfrm>
            <a:off x="5705057" y="3668492"/>
            <a:ext cx="2883130" cy="990600"/>
          </a:xfrm>
          <a:prstGeom prst="rect">
            <a:avLst/>
          </a:prstGeom>
          <a:solidFill>
            <a:schemeClr val="lt1"/>
          </a:solidFill>
          <a:ln cap="flat" cmpd="sng" w="25400">
            <a:solidFill>
              <a:srgbClr val="F3214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 Hoa sen - Hồng</a:t>
            </a:r>
            <a:endParaRPr b="1"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4"/>
          <p:cNvSpPr/>
          <p:nvPr/>
        </p:nvSpPr>
        <p:spPr>
          <a:xfrm>
            <a:off x="2438400" y="3870960"/>
            <a:ext cx="2194560" cy="1005840"/>
          </a:xfrm>
          <a:prstGeom prst="rect">
            <a:avLst/>
          </a:prstGeom>
          <a:solidFill>
            <a:srgbClr val="FFFF00"/>
          </a:solidFill>
          <a:ln cap="flat" cmpd="sng" w="254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Trạng thái</a:t>
            </a:r>
            <a:endParaRPr b="1" sz="2800">
              <a:solidFill>
                <a:schemeClr val="dk1"/>
              </a:solidFill>
              <a:latin typeface="Times New Roman"/>
              <a:ea typeface="Times New Roman"/>
              <a:cs typeface="Times New Roman"/>
              <a:sym typeface="Times New Roman"/>
            </a:endParaRPr>
          </a:p>
        </p:txBody>
      </p:sp>
      <p:sp>
        <p:nvSpPr>
          <p:cNvPr id="301" name="Google Shape;301;p14"/>
          <p:cNvSpPr txBox="1"/>
          <p:nvPr/>
        </p:nvSpPr>
        <p:spPr>
          <a:xfrm>
            <a:off x="5791400" y="4084373"/>
            <a:ext cx="2834640" cy="584775"/>
          </a:xfrm>
          <a:prstGeom prst="rect">
            <a:avLst/>
          </a:prstGeom>
          <a:solidFill>
            <a:schemeClr val="lt1"/>
          </a:solidFill>
          <a:ln cap="flat" cmpd="sng" w="25400">
            <a:solidFill>
              <a:srgbClr val="E36C0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          </a:t>
            </a:r>
            <a:r>
              <a:rPr b="1" lang="en-US" sz="3200">
                <a:solidFill>
                  <a:schemeClr val="dk1"/>
                </a:solidFill>
                <a:latin typeface="Times New Roman"/>
                <a:ea typeface="Times New Roman"/>
                <a:cs typeface="Times New Roman"/>
                <a:sym typeface="Times New Roman"/>
              </a:rPr>
              <a:t>Phun</a:t>
            </a:r>
            <a:endParaRPr b="1" sz="3200">
              <a:solidFill>
                <a:schemeClr val="dk1"/>
              </a:solidFill>
              <a:latin typeface="Times New Roman"/>
              <a:ea typeface="Times New Roman"/>
              <a:cs typeface="Times New Roman"/>
              <a:sym typeface="Times New Roman"/>
            </a:endParaRPr>
          </a:p>
        </p:txBody>
      </p:sp>
      <p:sp>
        <p:nvSpPr>
          <p:cNvPr id="302" name="Google Shape;302;p14"/>
          <p:cNvSpPr txBox="1"/>
          <p:nvPr/>
        </p:nvSpPr>
        <p:spPr>
          <a:xfrm>
            <a:off x="5791400" y="5103232"/>
            <a:ext cx="2819200" cy="640080"/>
          </a:xfrm>
          <a:prstGeom prst="rect">
            <a:avLst/>
          </a:prstGeom>
          <a:solidFill>
            <a:schemeClr val="lt1"/>
          </a:solidFill>
          <a:ln cap="flat" cmpd="sng" w="25400">
            <a:solidFill>
              <a:srgbClr val="E36C0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          </a:t>
            </a:r>
            <a:r>
              <a:rPr b="1" lang="en-US" sz="3200">
                <a:solidFill>
                  <a:schemeClr val="dk1"/>
                </a:solidFill>
                <a:latin typeface="Times New Roman"/>
                <a:ea typeface="Times New Roman"/>
                <a:cs typeface="Times New Roman"/>
                <a:sym typeface="Times New Roman"/>
              </a:rPr>
              <a:t>Tiễn</a:t>
            </a:r>
            <a:endParaRPr b="1" sz="3200">
              <a:solidFill>
                <a:schemeClr val="dk1"/>
              </a:solidFill>
              <a:latin typeface="Times New Roman"/>
              <a:ea typeface="Times New Roman"/>
              <a:cs typeface="Times New Roman"/>
              <a:sym typeface="Times New Roman"/>
            </a:endParaRPr>
          </a:p>
        </p:txBody>
      </p:sp>
      <p:sp>
        <p:nvSpPr>
          <p:cNvPr id="303" name="Google Shape;303;p14"/>
          <p:cNvSpPr/>
          <p:nvPr/>
        </p:nvSpPr>
        <p:spPr>
          <a:xfrm>
            <a:off x="228600" y="1485900"/>
            <a:ext cx="1371600" cy="3212118"/>
          </a:xfrm>
          <a:prstGeom prst="rect">
            <a:avLst/>
          </a:prstGeom>
          <a:solidFill>
            <a:srgbClr val="00B0F0"/>
          </a:solid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Bức tranh thiên nhiên</a:t>
            </a:r>
            <a:endParaRPr b="1" sz="2800">
              <a:solidFill>
                <a:schemeClr val="dk1"/>
              </a:solidFill>
              <a:latin typeface="Times New Roman"/>
              <a:ea typeface="Times New Roman"/>
              <a:cs typeface="Times New Roman"/>
              <a:sym typeface="Times New Roman"/>
            </a:endParaRPr>
          </a:p>
        </p:txBody>
      </p:sp>
      <p:cxnSp>
        <p:nvCxnSpPr>
          <p:cNvPr id="304" name="Google Shape;304;p14"/>
          <p:cNvCxnSpPr/>
          <p:nvPr/>
        </p:nvCxnSpPr>
        <p:spPr>
          <a:xfrm>
            <a:off x="1600200" y="2910240"/>
            <a:ext cx="791029" cy="1519769"/>
          </a:xfrm>
          <a:prstGeom prst="straightConnector1">
            <a:avLst/>
          </a:prstGeom>
          <a:noFill/>
          <a:ln cap="flat" cmpd="sng" w="38100">
            <a:solidFill>
              <a:srgbClr val="E36C09"/>
            </a:solidFill>
            <a:prstDash val="solid"/>
            <a:round/>
            <a:headEnd len="sm" w="sm" type="none"/>
            <a:tailEnd len="med" w="med" type="stealth"/>
          </a:ln>
          <a:effectLst>
            <a:outerShdw blurRad="40000" rotWithShape="0" dir="5400000" dist="23000">
              <a:srgbClr val="000000">
                <a:alpha val="34901"/>
              </a:srgbClr>
            </a:outerShdw>
          </a:effectLst>
        </p:spPr>
      </p:cxnSp>
      <p:cxnSp>
        <p:nvCxnSpPr>
          <p:cNvPr id="305" name="Google Shape;305;p14"/>
          <p:cNvCxnSpPr/>
          <p:nvPr/>
        </p:nvCxnSpPr>
        <p:spPr>
          <a:xfrm flipH="1" rot="10800000">
            <a:off x="4648747" y="3312327"/>
            <a:ext cx="1058097" cy="1152912"/>
          </a:xfrm>
          <a:prstGeom prst="straightConnector1">
            <a:avLst/>
          </a:prstGeom>
          <a:noFill/>
          <a:ln cap="flat" cmpd="sng" w="38100">
            <a:solidFill>
              <a:schemeClr val="accent6"/>
            </a:solidFill>
            <a:prstDash val="solid"/>
            <a:round/>
            <a:headEnd len="sm" w="sm" type="none"/>
            <a:tailEnd len="med" w="med" type="stealth"/>
          </a:ln>
          <a:effectLst>
            <a:outerShdw blurRad="40000" rotWithShape="0" dir="5400000" dist="23000">
              <a:srgbClr val="000000">
                <a:alpha val="34901"/>
              </a:srgbClr>
            </a:outerShdw>
          </a:effectLst>
        </p:spPr>
      </p:cxnSp>
      <p:cxnSp>
        <p:nvCxnSpPr>
          <p:cNvPr id="306" name="Google Shape;306;p14"/>
          <p:cNvCxnSpPr/>
          <p:nvPr/>
        </p:nvCxnSpPr>
        <p:spPr>
          <a:xfrm flipH="1" rot="10800000">
            <a:off x="4628042" y="4399771"/>
            <a:ext cx="1163358" cy="92362"/>
          </a:xfrm>
          <a:prstGeom prst="straightConnector1">
            <a:avLst/>
          </a:prstGeom>
          <a:noFill/>
          <a:ln cap="flat" cmpd="sng" w="38100">
            <a:solidFill>
              <a:schemeClr val="accent6"/>
            </a:solidFill>
            <a:prstDash val="solid"/>
            <a:round/>
            <a:headEnd len="sm" w="sm" type="none"/>
            <a:tailEnd len="med" w="med" type="stealth"/>
          </a:ln>
          <a:effectLst>
            <a:outerShdw blurRad="40000" rotWithShape="0" dir="5400000" dist="23000">
              <a:srgbClr val="000000">
                <a:alpha val="34901"/>
              </a:srgbClr>
            </a:outerShdw>
          </a:effectLst>
        </p:spPr>
      </p:cxnSp>
      <p:cxnSp>
        <p:nvCxnSpPr>
          <p:cNvPr id="307" name="Google Shape;307;p14"/>
          <p:cNvCxnSpPr/>
          <p:nvPr/>
        </p:nvCxnSpPr>
        <p:spPr>
          <a:xfrm>
            <a:off x="4628042" y="4524926"/>
            <a:ext cx="1151582" cy="826470"/>
          </a:xfrm>
          <a:prstGeom prst="straightConnector1">
            <a:avLst/>
          </a:prstGeom>
          <a:noFill/>
          <a:ln cap="flat" cmpd="sng" w="38100">
            <a:solidFill>
              <a:schemeClr val="accent6"/>
            </a:solidFill>
            <a:prstDash val="solid"/>
            <a:round/>
            <a:headEnd len="sm" w="sm" type="none"/>
            <a:tailEnd len="med" w="med" type="stealth"/>
          </a:ln>
          <a:effectLst>
            <a:outerShdw blurRad="40000" rotWithShape="0" dir="5400000" dist="23000">
              <a:srgbClr val="000000">
                <a:alpha val="34901"/>
              </a:srgbClr>
            </a:outerShdw>
          </a:effectLst>
        </p:spPr>
      </p:cxnSp>
      <p:sp>
        <p:nvSpPr>
          <p:cNvPr id="308" name="Google Shape;308;p14"/>
          <p:cNvSpPr/>
          <p:nvPr/>
        </p:nvSpPr>
        <p:spPr>
          <a:xfrm>
            <a:off x="2682321" y="1143000"/>
            <a:ext cx="2133600" cy="914400"/>
          </a:xfrm>
          <a:prstGeom prst="rect">
            <a:avLst/>
          </a:prstGeom>
          <a:solidFill>
            <a:srgbClr val="FFFF00"/>
          </a:solidFill>
          <a:ln cap="flat" cmpd="sng" w="25400">
            <a:solidFill>
              <a:srgbClr val="F3214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000">
                <a:solidFill>
                  <a:schemeClr val="dk1"/>
                </a:solidFill>
                <a:latin typeface="Times New Roman"/>
                <a:ea typeface="Times New Roman"/>
                <a:cs typeface="Times New Roman"/>
                <a:sym typeface="Times New Roman"/>
              </a:rPr>
              <a:t>Hương vị </a:t>
            </a:r>
            <a:endParaRPr b="1" sz="3000">
              <a:solidFill>
                <a:schemeClr val="dk1"/>
              </a:solidFill>
              <a:latin typeface="Times New Roman"/>
              <a:ea typeface="Times New Roman"/>
              <a:cs typeface="Times New Roman"/>
              <a:sym typeface="Times New Roman"/>
            </a:endParaRPr>
          </a:p>
        </p:txBody>
      </p:sp>
      <p:cxnSp>
        <p:nvCxnSpPr>
          <p:cNvPr id="309" name="Google Shape;309;p14"/>
          <p:cNvCxnSpPr/>
          <p:nvPr/>
        </p:nvCxnSpPr>
        <p:spPr>
          <a:xfrm flipH="1" rot="10800000">
            <a:off x="1636059" y="1645920"/>
            <a:ext cx="1046262" cy="1290012"/>
          </a:xfrm>
          <a:prstGeom prst="straightConnector1">
            <a:avLst/>
          </a:prstGeom>
          <a:noFill/>
          <a:ln cap="flat" cmpd="sng" w="38100">
            <a:solidFill>
              <a:srgbClr val="F3214E"/>
            </a:solidFill>
            <a:prstDash val="solid"/>
            <a:round/>
            <a:headEnd len="sm" w="sm" type="none"/>
            <a:tailEnd len="med" w="med" type="stealth"/>
          </a:ln>
          <a:effectLst>
            <a:outerShdw blurRad="40000" rotWithShape="0" dir="5400000" dist="23000">
              <a:srgbClr val="000000">
                <a:alpha val="34901"/>
              </a:srgbClr>
            </a:outerShdw>
          </a:effectLst>
        </p:spPr>
      </p:cxnSp>
      <p:cxnSp>
        <p:nvCxnSpPr>
          <p:cNvPr id="310" name="Google Shape;310;p14"/>
          <p:cNvCxnSpPr/>
          <p:nvPr/>
        </p:nvCxnSpPr>
        <p:spPr>
          <a:xfrm>
            <a:off x="4815921" y="1600200"/>
            <a:ext cx="931264" cy="0"/>
          </a:xfrm>
          <a:prstGeom prst="straightConnector1">
            <a:avLst/>
          </a:prstGeom>
          <a:noFill/>
          <a:ln cap="flat" cmpd="sng" w="38100">
            <a:solidFill>
              <a:srgbClr val="F3214E"/>
            </a:solidFill>
            <a:prstDash val="solid"/>
            <a:round/>
            <a:headEnd len="sm" w="sm" type="none"/>
            <a:tailEnd len="med" w="med" type="stealth"/>
          </a:ln>
          <a:effectLst>
            <a:outerShdw blurRad="40000" rotWithShape="0" dir="5400000" dist="23000">
              <a:srgbClr val="000000">
                <a:alpha val="34901"/>
              </a:srgbClr>
            </a:outerShdw>
          </a:effectLst>
        </p:spPr>
      </p:cxnSp>
      <p:sp>
        <p:nvSpPr>
          <p:cNvPr id="311" name="Google Shape;311;p14"/>
          <p:cNvSpPr/>
          <p:nvPr/>
        </p:nvSpPr>
        <p:spPr>
          <a:xfrm>
            <a:off x="5775264" y="1173480"/>
            <a:ext cx="2743200" cy="731520"/>
          </a:xfrm>
          <a:prstGeom prst="rect">
            <a:avLst/>
          </a:prstGeom>
          <a:solidFill>
            <a:schemeClr val="lt1"/>
          </a:solidFill>
          <a:ln cap="flat" cmpd="sng" w="25400">
            <a:solidFill>
              <a:srgbClr val="F3214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Sen hồng</a:t>
            </a:r>
            <a:endParaRPr b="1" sz="2800">
              <a:solidFill>
                <a:schemeClr val="dk1"/>
              </a:solidFill>
              <a:latin typeface="Times New Roman"/>
              <a:ea typeface="Times New Roman"/>
              <a:cs typeface="Times New Roman"/>
              <a:sym typeface="Times New Roman"/>
            </a:endParaRPr>
          </a:p>
        </p:txBody>
      </p:sp>
      <p:sp>
        <p:nvSpPr>
          <p:cNvPr id="312" name="Google Shape;312;p14"/>
          <p:cNvSpPr/>
          <p:nvPr/>
        </p:nvSpPr>
        <p:spPr>
          <a:xfrm>
            <a:off x="5755718" y="2935931"/>
            <a:ext cx="2881776" cy="704086"/>
          </a:xfrm>
          <a:prstGeom prst="rect">
            <a:avLst/>
          </a:prstGeom>
          <a:solidFill>
            <a:schemeClr val="lt1"/>
          </a:solidFill>
          <a:ln cap="flat" cmpd="sng" w="254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900">
                <a:solidFill>
                  <a:schemeClr val="dk1"/>
                </a:solidFill>
                <a:latin typeface="Times New Roman"/>
                <a:ea typeface="Times New Roman"/>
                <a:cs typeface="Times New Roman"/>
                <a:sym typeface="Times New Roman"/>
              </a:rPr>
              <a:t>Đùn đùn, giương</a:t>
            </a:r>
            <a:endParaRPr b="1" sz="29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6"/>
          <p:cNvSpPr/>
          <p:nvPr/>
        </p:nvSpPr>
        <p:spPr>
          <a:xfrm>
            <a:off x="381000" y="5380672"/>
            <a:ext cx="861060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FF"/>
              </a:buClr>
              <a:buSzPts val="3600"/>
              <a:buFont typeface="Times New Roman"/>
              <a:buNone/>
            </a:pPr>
            <a:r>
              <a:rPr b="1" lang="en-US" sz="3600">
                <a:solidFill>
                  <a:srgbClr val="0000FF"/>
                </a:solidFill>
                <a:latin typeface="Times New Roman"/>
                <a:ea typeface="Times New Roman"/>
                <a:cs typeface="Times New Roman"/>
                <a:sym typeface="Times New Roman"/>
              </a:rPr>
              <a:t>   Lao xao chợ cá làng ngư phủ,</a:t>
            </a:r>
            <a:endParaRPr b="1" sz="3600">
              <a:solidFill>
                <a:srgbClr val="0000FF"/>
              </a:solidFill>
              <a:latin typeface="Times New Roman"/>
              <a:ea typeface="Times New Roman"/>
              <a:cs typeface="Times New Roman"/>
              <a:sym typeface="Times New Roman"/>
            </a:endParaRPr>
          </a:p>
          <a:p>
            <a:pPr indent="0" lvl="0" marL="0" marR="0" rtl="0" algn="l">
              <a:spcBef>
                <a:spcPts val="1800"/>
              </a:spcBef>
              <a:spcAft>
                <a:spcPts val="0"/>
              </a:spcAft>
              <a:buClr>
                <a:srgbClr val="0000FF"/>
              </a:buClr>
              <a:buSzPts val="3600"/>
              <a:buFont typeface="Times New Roman"/>
              <a:buNone/>
            </a:pPr>
            <a:r>
              <a:rPr b="1" lang="en-US" sz="3600">
                <a:solidFill>
                  <a:srgbClr val="0000FF"/>
                </a:solidFill>
                <a:latin typeface="Times New Roman"/>
                <a:ea typeface="Times New Roman"/>
                <a:cs typeface="Times New Roman"/>
                <a:sym typeface="Times New Roman"/>
              </a:rPr>
              <a:t>   Dắng dỏi cầm ve lầu tịch dương</a:t>
            </a:r>
            <a:endParaRPr sz="3600">
              <a:solidFill>
                <a:schemeClr val="dk1"/>
              </a:solidFill>
              <a:latin typeface="Calibri"/>
              <a:ea typeface="Calibri"/>
              <a:cs typeface="Calibri"/>
              <a:sym typeface="Calibri"/>
            </a:endParaRPr>
          </a:p>
        </p:txBody>
      </p:sp>
      <p:pic>
        <p:nvPicPr>
          <p:cNvPr id="318" name="Google Shape;318;p16"/>
          <p:cNvPicPr preferRelativeResize="0"/>
          <p:nvPr/>
        </p:nvPicPr>
        <p:blipFill rotWithShape="1">
          <a:blip r:embed="rId3">
            <a:alphaModFix/>
          </a:blip>
          <a:srcRect b="0" l="0" r="0" t="0"/>
          <a:stretch/>
        </p:blipFill>
        <p:spPr>
          <a:xfrm>
            <a:off x="0" y="2176"/>
            <a:ext cx="9144000" cy="537849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7"/>
          <p:cNvSpPr/>
          <p:nvPr/>
        </p:nvSpPr>
        <p:spPr>
          <a:xfrm>
            <a:off x="457199" y="228600"/>
            <a:ext cx="4256593" cy="830997"/>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273050" lvl="0" marL="273050" marR="0" rtl="0" algn="just">
              <a:lnSpc>
                <a:spcPct val="150000"/>
              </a:lnSpc>
              <a:spcBef>
                <a:spcPts val="0"/>
              </a:spcBef>
              <a:spcAft>
                <a:spcPts val="0"/>
              </a:spcAft>
              <a:buClr>
                <a:srgbClr val="0BD0D9"/>
              </a:buClr>
              <a:buSzPts val="3040"/>
              <a:buFont typeface="Noto Sans Symbols"/>
              <a:buNone/>
            </a:pPr>
            <a:r>
              <a:rPr b="1" lang="en-US" sz="3200">
                <a:solidFill>
                  <a:srgbClr val="002060"/>
                </a:solidFill>
                <a:latin typeface="Times New Roman"/>
                <a:ea typeface="Times New Roman"/>
                <a:cs typeface="Times New Roman"/>
                <a:sym typeface="Times New Roman"/>
              </a:rPr>
              <a:t>b. Bức tranh cuộc sống </a:t>
            </a:r>
            <a:endParaRPr b="1" sz="3200">
              <a:solidFill>
                <a:srgbClr val="002060"/>
              </a:solidFill>
              <a:latin typeface="Times New Roman"/>
              <a:ea typeface="Times New Roman"/>
              <a:cs typeface="Times New Roman"/>
              <a:sym typeface="Times New Roman"/>
            </a:endParaRPr>
          </a:p>
        </p:txBody>
      </p:sp>
      <p:sp>
        <p:nvSpPr>
          <p:cNvPr id="324" name="Google Shape;324;p17"/>
          <p:cNvSpPr/>
          <p:nvPr/>
        </p:nvSpPr>
        <p:spPr>
          <a:xfrm>
            <a:off x="357946" y="4782457"/>
            <a:ext cx="8472714" cy="15240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b="1" lang="en-US" sz="2800">
                <a:solidFill>
                  <a:schemeClr val="dk1"/>
                </a:solidFill>
                <a:latin typeface="Times New Roman"/>
                <a:ea typeface="Times New Roman"/>
                <a:cs typeface="Times New Roman"/>
                <a:sym typeface="Times New Roman"/>
              </a:rPr>
              <a:t>+ Nghệ Thuật</a:t>
            </a:r>
            <a:r>
              <a:rPr lang="en-US" sz="2800">
                <a:solidFill>
                  <a:schemeClr val="dk1"/>
                </a:solidFill>
                <a:latin typeface="Times New Roman"/>
                <a:ea typeface="Times New Roman"/>
                <a:cs typeface="Times New Roman"/>
                <a:sym typeface="Times New Roman"/>
              </a:rPr>
              <a:t>: </a:t>
            </a:r>
            <a:r>
              <a:rPr i="1" lang="en-US" sz="2800">
                <a:solidFill>
                  <a:schemeClr val="dk1"/>
                </a:solidFill>
                <a:latin typeface="Times New Roman"/>
                <a:ea typeface="Times New Roman"/>
                <a:cs typeface="Times New Roman"/>
                <a:sym typeface="Times New Roman"/>
              </a:rPr>
              <a:t>Đảo ngữ, từ láy, đối </a:t>
            </a:r>
            <a:endParaRPr i="1" sz="2800">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lang="en-US" sz="2800">
                <a:solidFill>
                  <a:schemeClr val="dk1"/>
                </a:solidFill>
                <a:latin typeface="Times New Roman"/>
                <a:ea typeface="Times New Roman"/>
                <a:cs typeface="Times New Roman"/>
                <a:sym typeface="Times New Roman"/>
              </a:rPr>
              <a:t> -&gt; Nhấn mạnh âm thanh sôi động của cuộc sống</a:t>
            </a:r>
            <a:endParaRPr sz="2800">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
        <p:nvSpPr>
          <p:cNvPr id="325" name="Google Shape;325;p17"/>
          <p:cNvSpPr/>
          <p:nvPr/>
        </p:nvSpPr>
        <p:spPr>
          <a:xfrm>
            <a:off x="277264" y="1420527"/>
            <a:ext cx="2360694"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2800">
                <a:solidFill>
                  <a:schemeClr val="dk1"/>
                </a:solidFill>
                <a:latin typeface="Times New Roman"/>
                <a:ea typeface="Times New Roman"/>
                <a:cs typeface="Times New Roman"/>
                <a:sym typeface="Times New Roman"/>
              </a:rPr>
              <a:t>+ Thính giác</a:t>
            </a:r>
            <a:r>
              <a:rPr lang="en-US" sz="2800">
                <a:solidFill>
                  <a:schemeClr val="dk1"/>
                </a:solidFill>
                <a:latin typeface="Times New Roman"/>
                <a:ea typeface="Times New Roman"/>
                <a:cs typeface="Times New Roman"/>
                <a:sym typeface="Times New Roman"/>
              </a:rPr>
              <a:t>:</a:t>
            </a:r>
            <a:endParaRPr/>
          </a:p>
        </p:txBody>
      </p:sp>
      <p:cxnSp>
        <p:nvCxnSpPr>
          <p:cNvPr id="326" name="Google Shape;326;p17"/>
          <p:cNvCxnSpPr/>
          <p:nvPr/>
        </p:nvCxnSpPr>
        <p:spPr>
          <a:xfrm flipH="1" rot="10800000">
            <a:off x="2542929" y="1537447"/>
            <a:ext cx="818835" cy="368900"/>
          </a:xfrm>
          <a:prstGeom prst="straightConnector1">
            <a:avLst/>
          </a:prstGeom>
          <a:noFill/>
          <a:ln cap="flat" cmpd="sng" w="9525">
            <a:solidFill>
              <a:schemeClr val="dk1"/>
            </a:solidFill>
            <a:prstDash val="solid"/>
            <a:round/>
            <a:headEnd len="sm" w="sm" type="none"/>
            <a:tailEnd len="med" w="med" type="stealth"/>
          </a:ln>
        </p:spPr>
      </p:cxnSp>
      <p:sp>
        <p:nvSpPr>
          <p:cNvPr id="327" name="Google Shape;327;p17"/>
          <p:cNvSpPr/>
          <p:nvPr/>
        </p:nvSpPr>
        <p:spPr>
          <a:xfrm>
            <a:off x="3009746" y="1033046"/>
            <a:ext cx="5781387"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2800">
                <a:solidFill>
                  <a:schemeClr val="dk1"/>
                </a:solidFill>
                <a:latin typeface="Times New Roman"/>
                <a:ea typeface="Times New Roman"/>
                <a:cs typeface="Times New Roman"/>
                <a:sym typeface="Times New Roman"/>
              </a:rPr>
              <a:t> </a:t>
            </a:r>
            <a:r>
              <a:rPr i="1" lang="en-US" sz="2800">
                <a:solidFill>
                  <a:schemeClr val="dk1"/>
                </a:solidFill>
                <a:latin typeface="Times New Roman"/>
                <a:ea typeface="Times New Roman"/>
                <a:cs typeface="Times New Roman"/>
                <a:sym typeface="Times New Roman"/>
              </a:rPr>
              <a:t>Lao xao</a:t>
            </a:r>
            <a:r>
              <a:rPr lang="en-US" sz="2800">
                <a:solidFill>
                  <a:schemeClr val="dk1"/>
                </a:solidFill>
                <a:latin typeface="Times New Roman"/>
                <a:ea typeface="Times New Roman"/>
                <a:cs typeface="Times New Roman"/>
                <a:sym typeface="Times New Roman"/>
              </a:rPr>
              <a:t>:  Âm thanh của cuộc sống</a:t>
            </a:r>
            <a:endParaRPr sz="2800">
              <a:solidFill>
                <a:schemeClr val="dk1"/>
              </a:solidFill>
              <a:latin typeface="Times New Roman"/>
              <a:ea typeface="Times New Roman"/>
              <a:cs typeface="Times New Roman"/>
              <a:sym typeface="Times New Roman"/>
            </a:endParaRPr>
          </a:p>
        </p:txBody>
      </p:sp>
      <p:sp>
        <p:nvSpPr>
          <p:cNvPr id="328" name="Google Shape;328;p17"/>
          <p:cNvSpPr/>
          <p:nvPr/>
        </p:nvSpPr>
        <p:spPr>
          <a:xfrm>
            <a:off x="3077754" y="1766843"/>
            <a:ext cx="5564688"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i="1" lang="en-US" sz="2800">
                <a:solidFill>
                  <a:schemeClr val="dk1"/>
                </a:solidFill>
                <a:latin typeface="Times New Roman"/>
                <a:ea typeface="Times New Roman"/>
                <a:cs typeface="Times New Roman"/>
                <a:sym typeface="Times New Roman"/>
              </a:rPr>
              <a:t>Dắng dỏi</a:t>
            </a:r>
            <a:r>
              <a:rPr lang="en-US" sz="2800">
                <a:solidFill>
                  <a:schemeClr val="dk1"/>
                </a:solidFill>
                <a:latin typeface="Times New Roman"/>
                <a:ea typeface="Times New Roman"/>
                <a:cs typeface="Times New Roman"/>
                <a:sym typeface="Times New Roman"/>
              </a:rPr>
              <a:t>: Âm thanh của tự nhiên</a:t>
            </a:r>
            <a:endParaRPr sz="2800">
              <a:solidFill>
                <a:schemeClr val="dk1"/>
              </a:solidFill>
              <a:latin typeface="Times New Roman"/>
              <a:ea typeface="Times New Roman"/>
              <a:cs typeface="Times New Roman"/>
              <a:sym typeface="Times New Roman"/>
            </a:endParaRPr>
          </a:p>
        </p:txBody>
      </p:sp>
      <p:cxnSp>
        <p:nvCxnSpPr>
          <p:cNvPr id="329" name="Google Shape;329;p17"/>
          <p:cNvCxnSpPr/>
          <p:nvPr/>
        </p:nvCxnSpPr>
        <p:spPr>
          <a:xfrm>
            <a:off x="2542929" y="1906347"/>
            <a:ext cx="715741" cy="323957"/>
          </a:xfrm>
          <a:prstGeom prst="straightConnector1">
            <a:avLst/>
          </a:prstGeom>
          <a:noFill/>
          <a:ln cap="flat" cmpd="sng" w="9525">
            <a:solidFill>
              <a:schemeClr val="dk1"/>
            </a:solidFill>
            <a:prstDash val="solid"/>
            <a:round/>
            <a:headEnd len="sm" w="sm" type="none"/>
            <a:tailEnd len="med" w="med" type="stealth"/>
          </a:ln>
        </p:spPr>
      </p:cxnSp>
      <p:sp>
        <p:nvSpPr>
          <p:cNvPr id="330" name="Google Shape;330;p17"/>
          <p:cNvSpPr/>
          <p:nvPr/>
        </p:nvSpPr>
        <p:spPr>
          <a:xfrm>
            <a:off x="398287" y="2819400"/>
            <a:ext cx="8058971"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Times New Roman"/>
                <a:ea typeface="Times New Roman"/>
                <a:cs typeface="Times New Roman"/>
                <a:sym typeface="Times New Roman"/>
              </a:rPr>
              <a:t>+ Thời điểm</a:t>
            </a:r>
            <a:r>
              <a:rPr lang="en-US" sz="2800">
                <a:solidFill>
                  <a:schemeClr val="dk1"/>
                </a:solidFill>
                <a:latin typeface="Times New Roman"/>
                <a:ea typeface="Times New Roman"/>
                <a:cs typeface="Times New Roman"/>
                <a:sym typeface="Times New Roman"/>
              </a:rPr>
              <a:t>: </a:t>
            </a:r>
            <a:r>
              <a:rPr i="1" lang="en-US" sz="2800">
                <a:solidFill>
                  <a:schemeClr val="dk1"/>
                </a:solidFill>
                <a:latin typeface="Times New Roman"/>
                <a:ea typeface="Times New Roman"/>
                <a:cs typeface="Times New Roman"/>
                <a:sym typeface="Times New Roman"/>
              </a:rPr>
              <a:t>Tịch dương </a:t>
            </a:r>
            <a:r>
              <a:rPr lang="en-US" sz="2800">
                <a:solidFill>
                  <a:schemeClr val="dk1"/>
                </a:solidFill>
                <a:latin typeface="Times New Roman"/>
                <a:ea typeface="Times New Roman"/>
                <a:cs typeface="Times New Roman"/>
                <a:sym typeface="Times New Roman"/>
              </a:rPr>
              <a:t>: Mặt trời lặn</a:t>
            </a:r>
            <a:endParaRPr sz="2800">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lang="en-US" sz="2800">
                <a:solidFill>
                  <a:schemeClr val="dk1"/>
                </a:solidFill>
                <a:latin typeface="Times New Roman"/>
                <a:ea typeface="Times New Roman"/>
                <a:cs typeface="Times New Roman"/>
                <a:sym typeface="Times New Roman"/>
              </a:rPr>
              <a:t>-&gt;</a:t>
            </a:r>
            <a:r>
              <a:rPr lang="en-US" sz="2800">
                <a:solidFill>
                  <a:srgbClr val="000000"/>
                </a:solidFill>
                <a:latin typeface="Times New Roman"/>
                <a:ea typeface="Times New Roman"/>
                <a:cs typeface="Times New Roman"/>
                <a:sym typeface="Times New Roman"/>
              </a:rPr>
              <a:t>Ngày sắp hết nhưng cuộc sống diễn ra nhộn nhịp</a:t>
            </a:r>
            <a:endParaRPr sz="2800">
              <a:solidFill>
                <a:srgbClr val="0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pic>
        <p:nvPicPr>
          <p:cNvPr descr="Picture5" id="336" name="Google Shape;336;p18"/>
          <p:cNvPicPr preferRelativeResize="0"/>
          <p:nvPr>
            <p:ph idx="1" type="body"/>
          </p:nvPr>
        </p:nvPicPr>
        <p:blipFill rotWithShape="1">
          <a:blip r:embed="rId3">
            <a:alphaModFix/>
          </a:blip>
          <a:srcRect b="0" l="0" r="0" t="0"/>
          <a:stretch/>
        </p:blipFill>
        <p:spPr>
          <a:xfrm>
            <a:off x="0" y="0"/>
            <a:ext cx="9159699" cy="6858000"/>
          </a:xfrm>
          <a:prstGeom prst="rect">
            <a:avLst/>
          </a:prstGeom>
          <a:noFill/>
          <a:ln>
            <a:noFill/>
          </a:ln>
        </p:spPr>
      </p:pic>
      <p:sp>
        <p:nvSpPr>
          <p:cNvPr id="337" name="Google Shape;337;p18"/>
          <p:cNvSpPr txBox="1"/>
          <p:nvPr/>
        </p:nvSpPr>
        <p:spPr>
          <a:xfrm>
            <a:off x="919184" y="1600200"/>
            <a:ext cx="777240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FF0000"/>
                </a:solidFill>
                <a:latin typeface="Times New Roman"/>
                <a:ea typeface="Times New Roman"/>
                <a:cs typeface="Times New Roman"/>
                <a:sym typeface="Times New Roman"/>
              </a:rPr>
              <a:t>-&gt; Bức tranh cuộc sống thanh bình, rộn rã nhiều  niềm vui</a:t>
            </a:r>
            <a:endParaRPr sz="4000">
              <a:solidFill>
                <a:srgbClr val="FF0000"/>
              </a:solidFill>
              <a:latin typeface="Times New Roman"/>
              <a:ea typeface="Times New Roman"/>
              <a:cs typeface="Times New Roman"/>
              <a:sym typeface="Times New Roman"/>
            </a:endParaRPr>
          </a:p>
        </p:txBody>
      </p:sp>
      <p:sp>
        <p:nvSpPr>
          <p:cNvPr id="338" name="Google Shape;338;p18"/>
          <p:cNvSpPr txBox="1"/>
          <p:nvPr/>
        </p:nvSpPr>
        <p:spPr>
          <a:xfrm>
            <a:off x="847736" y="3048000"/>
            <a:ext cx="79248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Times New Roman"/>
                <a:ea typeface="Times New Roman"/>
                <a:cs typeface="Times New Roman"/>
                <a:sym typeface="Times New Roman"/>
              </a:rPr>
              <a:t>-&gt; Thi nhân yêu cuộc sống thiết tha và nặng tình với người dân quê hương</a:t>
            </a:r>
            <a:endParaRPr b="1" sz="36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pic>
        <p:nvPicPr>
          <p:cNvPr descr="Picture5" id="344" name="Google Shape;344;p19"/>
          <p:cNvPicPr preferRelativeResize="0"/>
          <p:nvPr>
            <p:ph idx="1" type="body"/>
          </p:nvPr>
        </p:nvPicPr>
        <p:blipFill rotWithShape="1">
          <a:blip r:embed="rId3">
            <a:alphaModFix/>
          </a:blip>
          <a:srcRect b="0" l="0" r="0" t="0"/>
          <a:stretch/>
        </p:blipFill>
        <p:spPr>
          <a:xfrm>
            <a:off x="0" y="0"/>
            <a:ext cx="9159699" cy="6858000"/>
          </a:xfrm>
          <a:prstGeom prst="rect">
            <a:avLst/>
          </a:prstGeom>
          <a:noFill/>
          <a:ln>
            <a:noFill/>
          </a:ln>
        </p:spPr>
      </p:pic>
      <p:sp>
        <p:nvSpPr>
          <p:cNvPr id="345" name="Google Shape;345;p19"/>
          <p:cNvSpPr txBox="1"/>
          <p:nvPr/>
        </p:nvSpPr>
        <p:spPr>
          <a:xfrm>
            <a:off x="533400" y="1039907"/>
            <a:ext cx="7924800" cy="4154984"/>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b="1" lang="en-US" sz="3600">
                <a:solidFill>
                  <a:schemeClr val="dk1"/>
                </a:solidFill>
                <a:latin typeface="Times New Roman"/>
                <a:ea typeface="Times New Roman"/>
                <a:cs typeface="Times New Roman"/>
                <a:sym typeface="Times New Roman"/>
              </a:rPr>
              <a:t>                           </a:t>
            </a:r>
            <a:r>
              <a:rPr b="1" lang="en-US" sz="3600">
                <a:solidFill>
                  <a:schemeClr val="dk2"/>
                </a:solidFill>
                <a:latin typeface="Times New Roman"/>
                <a:ea typeface="Times New Roman"/>
                <a:cs typeface="Times New Roman"/>
                <a:sym typeface="Times New Roman"/>
              </a:rPr>
              <a:t>Tiểu kết</a:t>
            </a:r>
            <a:endParaRPr b="1" sz="3600">
              <a:solidFill>
                <a:schemeClr val="dk2"/>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lang="en-US" sz="3200">
                <a:solidFill>
                  <a:schemeClr val="dk1"/>
                </a:solidFill>
                <a:latin typeface="Times New Roman"/>
                <a:ea typeface="Times New Roman"/>
                <a:cs typeface="Times New Roman"/>
                <a:sym typeface="Times New Roman"/>
              </a:rPr>
              <a:t>	Bức tranh ngày hè hiện ra tươi đẹp, tràn đầy sức sống. Qua đó thấy được sự giao cảm mạnh mẽ, tinh tế của nhà thơ với thiên nhiên  và cuộc sống.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0"/>
          <p:cNvSpPr txBox="1"/>
          <p:nvPr>
            <p:ph type="title"/>
          </p:nvPr>
        </p:nvSpPr>
        <p:spPr>
          <a:xfrm>
            <a:off x="394741" y="389719"/>
            <a:ext cx="8229600" cy="1143000"/>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chemeClr val="dk1"/>
              </a:buClr>
              <a:buSzPts val="2400"/>
              <a:buFont typeface="Calibri"/>
              <a:buNone/>
            </a:pPr>
            <a:r>
              <a:t/>
            </a:r>
            <a:endParaRPr sz="2400"/>
          </a:p>
        </p:txBody>
      </p:sp>
      <p:sp>
        <p:nvSpPr>
          <p:cNvPr id="352" name="Google Shape;352;p20"/>
          <p:cNvSpPr txBox="1"/>
          <p:nvPr>
            <p:ph idx="1" type="body"/>
          </p:nvPr>
        </p:nvSpPr>
        <p:spPr>
          <a:xfrm>
            <a:off x="470941" y="1715281"/>
            <a:ext cx="8229600" cy="4525963"/>
          </a:xfrm>
          <a:prstGeom prst="rect">
            <a:avLst/>
          </a:prstGeom>
          <a:noFill/>
          <a:ln>
            <a:noFill/>
          </a:ln>
        </p:spPr>
        <p:txBody>
          <a:bodyPr anchorCtr="0" anchor="t" bIns="45700" lIns="91425" spcFirstLastPara="1" rIns="91425" wrap="square" tIns="45700">
            <a:normAutofit/>
          </a:bodyPr>
          <a:lstStyle/>
          <a:p>
            <a:pPr indent="-190500" lvl="0" marL="342900" rtl="0" algn="just">
              <a:spcBef>
                <a:spcPts val="0"/>
              </a:spcBef>
              <a:spcAft>
                <a:spcPts val="0"/>
              </a:spcAft>
              <a:buClr>
                <a:schemeClr val="dk1"/>
              </a:buClr>
              <a:buSzPts val="2400"/>
              <a:buNone/>
            </a:pPr>
            <a:r>
              <a:t/>
            </a:r>
            <a:endParaRPr sz="2400">
              <a:latin typeface="Calibri"/>
              <a:ea typeface="Calibri"/>
              <a:cs typeface="Calibri"/>
              <a:sym typeface="Calibri"/>
            </a:endParaRPr>
          </a:p>
        </p:txBody>
      </p:sp>
      <p:pic>
        <p:nvPicPr>
          <p:cNvPr descr="Picture5" id="353" name="Google Shape;353;p20"/>
          <p:cNvPicPr preferRelativeResize="0"/>
          <p:nvPr/>
        </p:nvPicPr>
        <p:blipFill rotWithShape="1">
          <a:blip r:embed="rId3">
            <a:alphaModFix/>
          </a:blip>
          <a:srcRect b="0" l="0" r="0" t="0"/>
          <a:stretch/>
        </p:blipFill>
        <p:spPr>
          <a:xfrm>
            <a:off x="13741" y="-96403"/>
            <a:ext cx="9312098" cy="6858000"/>
          </a:xfrm>
          <a:prstGeom prst="rect">
            <a:avLst/>
          </a:prstGeom>
          <a:noFill/>
          <a:ln>
            <a:noFill/>
          </a:ln>
        </p:spPr>
      </p:pic>
      <p:sp>
        <p:nvSpPr>
          <p:cNvPr id="354" name="Google Shape;354;p20"/>
          <p:cNvSpPr txBox="1"/>
          <p:nvPr/>
        </p:nvSpPr>
        <p:spPr>
          <a:xfrm>
            <a:off x="-1905000" y="2971800"/>
            <a:ext cx="8229600" cy="120032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3600"/>
              <a:buFont typeface="Arial"/>
              <a:buNone/>
            </a:pPr>
            <a:r>
              <a:t/>
            </a:r>
            <a:endParaRPr b="1" sz="3600">
              <a:solidFill>
                <a:srgbClr val="FF6600"/>
              </a:solidFill>
              <a:latin typeface="Times New Roman"/>
              <a:ea typeface="Times New Roman"/>
              <a:cs typeface="Times New Roman"/>
              <a:sym typeface="Times New Roman"/>
            </a:endParaRPr>
          </a:p>
          <a:p>
            <a:pPr indent="-342900" lvl="0" marL="342900" marR="0" rtl="0" algn="l">
              <a:spcBef>
                <a:spcPts val="1200"/>
              </a:spcBef>
              <a:spcAft>
                <a:spcPts val="0"/>
              </a:spcAft>
              <a:buClr>
                <a:srgbClr val="0000FF"/>
              </a:buClr>
              <a:buSzPts val="2400"/>
              <a:buFont typeface="Arial"/>
              <a:buNone/>
            </a:pPr>
            <a:r>
              <a:rPr b="1" lang="en-US" sz="2400">
                <a:solidFill>
                  <a:srgbClr val="0000FF"/>
                </a:solidFill>
                <a:latin typeface="Times New Roman"/>
                <a:ea typeface="Times New Roman"/>
                <a:cs typeface="Times New Roman"/>
                <a:sym typeface="Times New Roman"/>
              </a:rPr>
              <a:t>.</a:t>
            </a:r>
            <a:endParaRPr/>
          </a:p>
        </p:txBody>
      </p:sp>
      <p:sp>
        <p:nvSpPr>
          <p:cNvPr id="355" name="Google Shape;355;p20">
            <a:hlinkClick action="ppaction://hlinksldjump" r:id="rId4"/>
          </p:cNvPr>
          <p:cNvSpPr/>
          <p:nvPr/>
        </p:nvSpPr>
        <p:spPr>
          <a:xfrm>
            <a:off x="8229600" y="6096000"/>
            <a:ext cx="914400" cy="609600"/>
          </a:xfrm>
          <a:prstGeom prst="star5">
            <a:avLst>
              <a:gd fmla="val 19098" name="adj"/>
              <a:gd fmla="val 105146" name="hf"/>
              <a:gd fmla="val 110557" name="vf"/>
            </a:avLst>
          </a:prstGeom>
          <a:gradFill>
            <a:gsLst>
              <a:gs pos="0">
                <a:srgbClr val="992D2B"/>
              </a:gs>
              <a:gs pos="80000">
                <a:srgbClr val="C93D39"/>
              </a:gs>
              <a:gs pos="100000">
                <a:srgbClr val="CD3A36"/>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00"/>
              </a:solidFill>
              <a:latin typeface="Calibri"/>
              <a:ea typeface="Calibri"/>
              <a:cs typeface="Calibri"/>
              <a:sym typeface="Calibri"/>
            </a:endParaRPr>
          </a:p>
        </p:txBody>
      </p:sp>
      <p:sp>
        <p:nvSpPr>
          <p:cNvPr id="356" name="Google Shape;356;p20"/>
          <p:cNvSpPr/>
          <p:nvPr/>
        </p:nvSpPr>
        <p:spPr>
          <a:xfrm>
            <a:off x="1143000" y="1648361"/>
            <a:ext cx="7391400" cy="14773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00FF"/>
              </a:buClr>
              <a:buSzPts val="3200"/>
              <a:buFont typeface="Times New Roman"/>
              <a:buNone/>
            </a:pPr>
            <a:r>
              <a:rPr b="1" i="1" lang="en-US" sz="3200">
                <a:solidFill>
                  <a:srgbClr val="0000FF"/>
                </a:solidFill>
                <a:latin typeface="Times New Roman"/>
                <a:ea typeface="Times New Roman"/>
                <a:cs typeface="Times New Roman"/>
                <a:sym typeface="Times New Roman"/>
              </a:rPr>
              <a:t>   </a:t>
            </a:r>
            <a:r>
              <a:rPr b="1" i="1" lang="en-US" sz="3600">
                <a:solidFill>
                  <a:srgbClr val="0000FF"/>
                </a:solidFill>
                <a:latin typeface="Times New Roman"/>
                <a:ea typeface="Times New Roman"/>
                <a:cs typeface="Times New Roman"/>
                <a:sym typeface="Times New Roman"/>
              </a:rPr>
              <a:t>Dẽ có Ngu cầm đàn một tiếng</a:t>
            </a:r>
            <a:r>
              <a:rPr b="1" baseline="30000" i="1" lang="en-US" sz="3600">
                <a:solidFill>
                  <a:srgbClr val="0000FF"/>
                </a:solidFill>
                <a:latin typeface="Times New Roman"/>
                <a:ea typeface="Times New Roman"/>
                <a:cs typeface="Times New Roman"/>
                <a:sym typeface="Times New Roman"/>
              </a:rPr>
              <a:t>(7)</a:t>
            </a:r>
            <a:r>
              <a:rPr b="1" i="1" lang="en-US" sz="3600">
                <a:solidFill>
                  <a:srgbClr val="0000FF"/>
                </a:solidFill>
                <a:latin typeface="Times New Roman"/>
                <a:ea typeface="Times New Roman"/>
                <a:cs typeface="Times New Roman"/>
                <a:sym typeface="Times New Roman"/>
              </a:rPr>
              <a:t>,</a:t>
            </a:r>
            <a:endParaRPr/>
          </a:p>
          <a:p>
            <a:pPr indent="0" lvl="0" marL="0" marR="0" rtl="0" algn="just">
              <a:spcBef>
                <a:spcPts val="1800"/>
              </a:spcBef>
              <a:spcAft>
                <a:spcPts val="0"/>
              </a:spcAft>
              <a:buClr>
                <a:srgbClr val="0000FF"/>
              </a:buClr>
              <a:buSzPts val="3600"/>
              <a:buFont typeface="Times New Roman"/>
              <a:buNone/>
            </a:pPr>
            <a:r>
              <a:rPr b="1" i="1" lang="en-US" sz="3600">
                <a:solidFill>
                  <a:srgbClr val="0000FF"/>
                </a:solidFill>
                <a:latin typeface="Times New Roman"/>
                <a:ea typeface="Times New Roman"/>
                <a:cs typeface="Times New Roman"/>
                <a:sym typeface="Times New Roman"/>
              </a:rPr>
              <a:t>   Dân giàu đủ khắp đòi</a:t>
            </a:r>
            <a:r>
              <a:rPr b="1" baseline="30000" i="1" lang="en-US" sz="3600">
                <a:solidFill>
                  <a:srgbClr val="0000FF"/>
                </a:solidFill>
                <a:latin typeface="Times New Roman"/>
                <a:ea typeface="Times New Roman"/>
                <a:cs typeface="Times New Roman"/>
                <a:sym typeface="Times New Roman"/>
              </a:rPr>
              <a:t>(8)</a:t>
            </a:r>
            <a:r>
              <a:rPr b="1" i="1" lang="en-US" sz="3600">
                <a:solidFill>
                  <a:srgbClr val="0000FF"/>
                </a:solidFill>
                <a:latin typeface="Times New Roman"/>
                <a:ea typeface="Times New Roman"/>
                <a:cs typeface="Times New Roman"/>
                <a:sym typeface="Times New Roman"/>
              </a:rPr>
              <a:t> phương.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pic>
        <p:nvPicPr>
          <p:cNvPr descr="nguyen-trai" id="132" name="Google Shape;132;p2"/>
          <p:cNvPicPr preferRelativeResize="0"/>
          <p:nvPr>
            <p:ph idx="1" type="body"/>
          </p:nvPr>
        </p:nvPicPr>
        <p:blipFill rotWithShape="1">
          <a:blip r:embed="rId3">
            <a:alphaModFix/>
          </a:blip>
          <a:srcRect b="0" l="0" r="0" t="0"/>
          <a:stretch/>
        </p:blipFill>
        <p:spPr>
          <a:xfrm>
            <a:off x="76200" y="0"/>
            <a:ext cx="9067800" cy="6705600"/>
          </a:xfrm>
          <a:prstGeom prst="rect">
            <a:avLst/>
          </a:prstGeom>
          <a:noFill/>
          <a:ln>
            <a:noFill/>
          </a:ln>
        </p:spPr>
      </p:pic>
      <p:sp>
        <p:nvSpPr>
          <p:cNvPr id="133" name="Google Shape;133;p2"/>
          <p:cNvSpPr/>
          <p:nvPr/>
        </p:nvSpPr>
        <p:spPr>
          <a:xfrm>
            <a:off x="-24984" y="0"/>
            <a:ext cx="4648200" cy="3276600"/>
          </a:xfrm>
          <a:prstGeom prst="rect">
            <a:avLst/>
          </a:prstGeom>
          <a:gradFill>
            <a:gsLst>
              <a:gs pos="0">
                <a:srgbClr val="C86C1F"/>
              </a:gs>
              <a:gs pos="80000">
                <a:srgbClr val="FF8E29"/>
              </a:gs>
              <a:gs pos="100000">
                <a:srgbClr val="FF8D25"/>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Times New Roman"/>
                <a:ea typeface="Times New Roman"/>
                <a:cs typeface="Times New Roman"/>
                <a:sym typeface="Times New Roman"/>
              </a:rPr>
              <a:t>Khởi nghĩa Lam Sơn</a:t>
            </a:r>
            <a:endParaRPr sz="2800">
              <a:solidFill>
                <a:schemeClr val="dk1"/>
              </a:solidFill>
              <a:latin typeface="Times New Roman"/>
              <a:ea typeface="Times New Roman"/>
              <a:cs typeface="Times New Roman"/>
              <a:sym typeface="Times New Roman"/>
            </a:endParaRPr>
          </a:p>
        </p:txBody>
      </p:sp>
      <p:sp>
        <p:nvSpPr>
          <p:cNvPr id="134" name="Google Shape;134;p2"/>
          <p:cNvSpPr/>
          <p:nvPr/>
        </p:nvSpPr>
        <p:spPr>
          <a:xfrm>
            <a:off x="50512" y="138113"/>
            <a:ext cx="4483309" cy="2911475"/>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Times New Roman"/>
                <a:ea typeface="Times New Roman"/>
                <a:cs typeface="Times New Roman"/>
                <a:sym typeface="Times New Roman"/>
              </a:rPr>
              <a:t>Cuộc khởi nghĩa của quân ta ở thế kỉ XV chống quân Minh ?</a:t>
            </a:r>
            <a:endParaRPr sz="2800">
              <a:solidFill>
                <a:schemeClr val="dk1"/>
              </a:solidFill>
              <a:latin typeface="Times New Roman"/>
              <a:ea typeface="Times New Roman"/>
              <a:cs typeface="Times New Roman"/>
              <a:sym typeface="Times New Roman"/>
            </a:endParaRPr>
          </a:p>
        </p:txBody>
      </p:sp>
      <p:sp>
        <p:nvSpPr>
          <p:cNvPr id="135" name="Google Shape;135;p2"/>
          <p:cNvSpPr/>
          <p:nvPr/>
        </p:nvSpPr>
        <p:spPr>
          <a:xfrm>
            <a:off x="12489" y="22032"/>
            <a:ext cx="4648200" cy="32766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FFFFFF"/>
                </a:solidFill>
                <a:latin typeface="Times New Roman"/>
                <a:ea typeface="Times New Roman"/>
                <a:cs typeface="Times New Roman"/>
                <a:sym typeface="Times New Roman"/>
              </a:rPr>
              <a:t>1</a:t>
            </a:r>
            <a:endParaRPr/>
          </a:p>
        </p:txBody>
      </p:sp>
      <p:sp>
        <p:nvSpPr>
          <p:cNvPr id="136" name="Google Shape;136;p2"/>
          <p:cNvSpPr/>
          <p:nvPr/>
        </p:nvSpPr>
        <p:spPr>
          <a:xfrm>
            <a:off x="4623216" y="38356"/>
            <a:ext cx="4495800" cy="3243943"/>
          </a:xfrm>
          <a:prstGeom prst="rect">
            <a:avLst/>
          </a:prstGeom>
          <a:gradFill>
            <a:gsLst>
              <a:gs pos="0">
                <a:srgbClr val="C8B2E9"/>
              </a:gs>
              <a:gs pos="35000">
                <a:srgbClr val="D6CAED"/>
              </a:gs>
              <a:gs pos="100000">
                <a:srgbClr val="EFE8FA"/>
              </a:gs>
            </a:gsLst>
            <a:lin ang="16200000" scaled="0"/>
          </a:gradFill>
          <a:ln cap="flat" cmpd="sng" w="9525">
            <a:solidFill>
              <a:srgbClr val="7C5F9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Times New Roman"/>
                <a:ea typeface="Times New Roman"/>
                <a:cs typeface="Times New Roman"/>
                <a:sym typeface="Times New Roman"/>
              </a:rPr>
              <a:t>Bình Ngô đại cáo</a:t>
            </a:r>
            <a:endParaRPr sz="2800">
              <a:solidFill>
                <a:schemeClr val="dk1"/>
              </a:solidFill>
              <a:latin typeface="Times New Roman"/>
              <a:ea typeface="Times New Roman"/>
              <a:cs typeface="Times New Roman"/>
              <a:sym typeface="Times New Roman"/>
            </a:endParaRPr>
          </a:p>
        </p:txBody>
      </p:sp>
      <p:sp>
        <p:nvSpPr>
          <p:cNvPr id="137" name="Google Shape;137;p2"/>
          <p:cNvSpPr/>
          <p:nvPr/>
        </p:nvSpPr>
        <p:spPr>
          <a:xfrm>
            <a:off x="4641953" y="88234"/>
            <a:ext cx="4407109" cy="3011232"/>
          </a:xfrm>
          <a:prstGeom prst="ellipse">
            <a:avLst/>
          </a:prstGeom>
          <a:solidFill>
            <a:srgbClr val="00B0F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Đây được coi là bản Tuyên ngôn độc lập thứ hai của nước Việt Nam ? </a:t>
            </a:r>
            <a:endParaRPr sz="2800">
              <a:solidFill>
                <a:schemeClr val="dk1"/>
              </a:solidFill>
              <a:latin typeface="Times New Roman"/>
              <a:ea typeface="Times New Roman"/>
              <a:cs typeface="Times New Roman"/>
              <a:sym typeface="Times New Roman"/>
            </a:endParaRPr>
          </a:p>
        </p:txBody>
      </p:sp>
      <p:sp>
        <p:nvSpPr>
          <p:cNvPr id="138" name="Google Shape;138;p2"/>
          <p:cNvSpPr/>
          <p:nvPr/>
        </p:nvSpPr>
        <p:spPr>
          <a:xfrm>
            <a:off x="4655749" y="-2218"/>
            <a:ext cx="4495800" cy="3276600"/>
          </a:xfrm>
          <a:prstGeom prst="rect">
            <a:avLst/>
          </a:prstGeom>
          <a:solidFill>
            <a:schemeClr val="accent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rgbClr val="FFFFFF"/>
                </a:solidFill>
                <a:latin typeface="Times New Roman"/>
                <a:ea typeface="Times New Roman"/>
                <a:cs typeface="Times New Roman"/>
                <a:sym typeface="Times New Roman"/>
              </a:rPr>
              <a:t>2</a:t>
            </a:r>
            <a:endParaRPr/>
          </a:p>
        </p:txBody>
      </p:sp>
      <p:sp>
        <p:nvSpPr>
          <p:cNvPr id="139" name="Google Shape;139;p2"/>
          <p:cNvSpPr/>
          <p:nvPr/>
        </p:nvSpPr>
        <p:spPr>
          <a:xfrm>
            <a:off x="12491" y="3282299"/>
            <a:ext cx="4648200" cy="3581400"/>
          </a:xfrm>
          <a:prstGeom prst="rect">
            <a:avLst/>
          </a:prstGeom>
          <a:gradFill>
            <a:gsLst>
              <a:gs pos="0">
                <a:srgbClr val="C8B2E9"/>
              </a:gs>
              <a:gs pos="35000">
                <a:srgbClr val="D6CAED"/>
              </a:gs>
              <a:gs pos="100000">
                <a:srgbClr val="EFE8FA"/>
              </a:gs>
            </a:gsLst>
            <a:lin ang="16200000" scaled="0"/>
          </a:gradFill>
          <a:ln cap="flat" cmpd="sng" w="9525">
            <a:solidFill>
              <a:srgbClr val="7C5F9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rgbClr val="000000"/>
                </a:solidFill>
                <a:latin typeface="Times New Roman"/>
                <a:ea typeface="Times New Roman"/>
                <a:cs typeface="Times New Roman"/>
                <a:sym typeface="Times New Roman"/>
              </a:rPr>
              <a:t>Chí Linh, Hải Dương</a:t>
            </a:r>
            <a:endParaRPr sz="2800">
              <a:solidFill>
                <a:srgbClr val="FF0000"/>
              </a:solidFill>
              <a:latin typeface="Times New Roman"/>
              <a:ea typeface="Times New Roman"/>
              <a:cs typeface="Times New Roman"/>
              <a:sym typeface="Times New Roman"/>
            </a:endParaRPr>
          </a:p>
        </p:txBody>
      </p:sp>
      <p:sp>
        <p:nvSpPr>
          <p:cNvPr id="140" name="Google Shape;140;p2"/>
          <p:cNvSpPr/>
          <p:nvPr/>
        </p:nvSpPr>
        <p:spPr>
          <a:xfrm>
            <a:off x="4648200" y="3276600"/>
            <a:ext cx="4495800" cy="358140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rgbClr val="000000"/>
                </a:solidFill>
                <a:latin typeface="Times New Roman"/>
                <a:ea typeface="Times New Roman"/>
                <a:cs typeface="Times New Roman"/>
                <a:sym typeface="Times New Roman"/>
              </a:rPr>
              <a:t>Quốc Âm thi tập</a:t>
            </a:r>
            <a:endParaRPr sz="2800">
              <a:solidFill>
                <a:srgbClr val="000000"/>
              </a:solidFill>
              <a:latin typeface="Times New Roman"/>
              <a:ea typeface="Times New Roman"/>
              <a:cs typeface="Times New Roman"/>
              <a:sym typeface="Times New Roman"/>
            </a:endParaRPr>
          </a:p>
        </p:txBody>
      </p:sp>
      <p:sp>
        <p:nvSpPr>
          <p:cNvPr id="141" name="Google Shape;141;p2"/>
          <p:cNvSpPr/>
          <p:nvPr/>
        </p:nvSpPr>
        <p:spPr>
          <a:xfrm>
            <a:off x="4660691" y="3581400"/>
            <a:ext cx="4458325" cy="2971800"/>
          </a:xfrm>
          <a:prstGeom prst="ellipse">
            <a:avLst/>
          </a:prstGeom>
          <a:solidFill>
            <a:srgbClr val="FF0000"/>
          </a:solidFill>
          <a:ln cap="flat" cmpd="sng" w="9525">
            <a:solidFill>
              <a:srgbClr val="BD4B48"/>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Tập thơ Nôm cổ nhất hiện còn?</a:t>
            </a:r>
            <a:endParaRPr sz="2800">
              <a:solidFill>
                <a:schemeClr val="dk1"/>
              </a:solidFill>
              <a:latin typeface="Times New Roman"/>
              <a:ea typeface="Times New Roman"/>
              <a:cs typeface="Times New Roman"/>
              <a:sym typeface="Times New Roman"/>
            </a:endParaRPr>
          </a:p>
        </p:txBody>
      </p:sp>
      <p:sp>
        <p:nvSpPr>
          <p:cNvPr id="142" name="Google Shape;142;p2"/>
          <p:cNvSpPr/>
          <p:nvPr/>
        </p:nvSpPr>
        <p:spPr>
          <a:xfrm>
            <a:off x="4641953" y="3328450"/>
            <a:ext cx="4495800" cy="3581400"/>
          </a:xfrm>
          <a:prstGeom prst="rect">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rgbClr val="FFFFFF"/>
                </a:solidFill>
                <a:latin typeface="Times New Roman"/>
                <a:ea typeface="Times New Roman"/>
                <a:cs typeface="Times New Roman"/>
                <a:sym typeface="Times New Roman"/>
              </a:rPr>
              <a:t>4</a:t>
            </a:r>
            <a:endParaRPr/>
          </a:p>
        </p:txBody>
      </p:sp>
      <p:pic>
        <p:nvPicPr>
          <p:cNvPr descr="C:\Users\Admin\Desktop\foody-mobile-foody-khu-di-tich-co-641-636186919279558341.jpg" id="143" name="Google Shape;143;p2"/>
          <p:cNvPicPr preferRelativeResize="0"/>
          <p:nvPr/>
        </p:nvPicPr>
        <p:blipFill rotWithShape="1">
          <a:blip r:embed="rId4">
            <a:alphaModFix/>
          </a:blip>
          <a:srcRect b="0" l="0" r="0" t="0"/>
          <a:stretch/>
        </p:blipFill>
        <p:spPr>
          <a:xfrm>
            <a:off x="50512" y="3314956"/>
            <a:ext cx="4483309" cy="3543043"/>
          </a:xfrm>
          <a:prstGeom prst="rect">
            <a:avLst/>
          </a:prstGeom>
          <a:noFill/>
          <a:ln>
            <a:noFill/>
          </a:ln>
        </p:spPr>
      </p:pic>
      <p:pic>
        <p:nvPicPr>
          <p:cNvPr id="144" name="Google Shape;144;p2"/>
          <p:cNvPicPr preferRelativeResize="0"/>
          <p:nvPr/>
        </p:nvPicPr>
        <p:blipFill rotWithShape="1">
          <a:blip r:embed="rId5">
            <a:alphaModFix/>
          </a:blip>
          <a:srcRect b="0" l="0" r="0" t="0"/>
          <a:stretch/>
        </p:blipFill>
        <p:spPr>
          <a:xfrm>
            <a:off x="-24984" y="3314956"/>
            <a:ext cx="4676775" cy="36083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33"/>
                                        </p:tgtEl>
                                      </p:cBhvr>
                                    </p:animEffect>
                                    <p:set>
                                      <p:cBhvr>
                                        <p:cTn dur="1" fill="hold">
                                          <p:stCondLst>
                                            <p:cond delay="2000"/>
                                          </p:stCondLst>
                                        </p:cTn>
                                        <p:tgtEl>
                                          <p:spTgt spid="13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136"/>
                                        </p:tgtEl>
                                      </p:cBhvr>
                                    </p:animEffect>
                                    <p:set>
                                      <p:cBhvr>
                                        <p:cTn dur="1" fill="hold">
                                          <p:stCondLst>
                                            <p:cond delay="2000"/>
                                          </p:stCondLst>
                                        </p:cTn>
                                        <p:tgtEl>
                                          <p:spTgt spid="13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139"/>
                                        </p:tgtEl>
                                      </p:cBhvr>
                                    </p:animEffect>
                                    <p:set>
                                      <p:cBhvr>
                                        <p:cTn dur="1" fill="hold">
                                          <p:stCondLst>
                                            <p:cond delay="2000"/>
                                          </p:stCondLst>
                                        </p:cTn>
                                        <p:tgtEl>
                                          <p:spTgt spid="13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140"/>
                                        </p:tgtEl>
                                      </p:cBhvr>
                                    </p:animEffect>
                                    <p:set>
                                      <p:cBhvr>
                                        <p:cTn dur="1" fill="hold">
                                          <p:stCondLst>
                                            <p:cond delay="2000"/>
                                          </p:stCondLst>
                                        </p:cTn>
                                        <p:tgtEl>
                                          <p:spTgt spid="1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35"/>
                                        </p:tgtEl>
                                      </p:cBhvr>
                                    </p:animEffect>
                                    <p:set>
                                      <p:cBhvr>
                                        <p:cTn dur="1" fill="hold">
                                          <p:stCondLst>
                                            <p:cond delay="500"/>
                                          </p:stCondLst>
                                        </p:cTn>
                                        <p:tgtEl>
                                          <p:spTgt spid="1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34"/>
                                        </p:tgtEl>
                                      </p:cBhvr>
                                    </p:animEffect>
                                    <p:set>
                                      <p:cBhvr>
                                        <p:cTn dur="1" fill="hold">
                                          <p:stCondLst>
                                            <p:cond delay="500"/>
                                          </p:stCondLst>
                                        </p:cTn>
                                        <p:tgtEl>
                                          <p:spTgt spid="1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38"/>
                                        </p:tgtEl>
                                      </p:cBhvr>
                                    </p:animEffect>
                                    <p:set>
                                      <p:cBhvr>
                                        <p:cTn dur="1" fill="hold">
                                          <p:stCondLst>
                                            <p:cond delay="500"/>
                                          </p:stCondLst>
                                        </p:cTn>
                                        <p:tgtEl>
                                          <p:spTgt spid="13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37"/>
                                        </p:tgtEl>
                                      </p:cBhvr>
                                    </p:animEffect>
                                    <p:set>
                                      <p:cBhvr>
                                        <p:cTn dur="1" fill="hold">
                                          <p:stCondLst>
                                            <p:cond delay="500"/>
                                          </p:stCondLst>
                                        </p:cTn>
                                        <p:tgtEl>
                                          <p:spTgt spid="1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42"/>
                                        </p:tgtEl>
                                        <p:attrNameLst>
                                          <p:attrName>ppt_w</p:attrName>
                                        </p:attrNameLst>
                                      </p:cBhvr>
                                      <p:tavLst>
                                        <p:tav fmla="" tm="0">
                                          <p:val>
                                            <p:strVal val="#ppt_w"/>
                                          </p:val>
                                        </p:tav>
                                        <p:tav fmla="" tm="100000">
                                          <p:val>
                                            <p:strVal val="0"/>
                                          </p:val>
                                        </p:tav>
                                      </p:tavLst>
                                    </p:anim>
                                    <p:anim calcmode="lin" valueType="num">
                                      <p:cBhvr additive="base">
                                        <p:cTn dur="500"/>
                                        <p:tgtEl>
                                          <p:spTgt spid="142"/>
                                        </p:tgtEl>
                                        <p:attrNameLst>
                                          <p:attrName>ppt_h</p:attrName>
                                        </p:attrNameLst>
                                      </p:cBhvr>
                                      <p:tavLst>
                                        <p:tav fmla="" tm="0">
                                          <p:val>
                                            <p:strVal val="#ppt_h"/>
                                          </p:val>
                                        </p:tav>
                                        <p:tav fmla="" tm="100000">
                                          <p:val>
                                            <p:strVal val="0"/>
                                          </p:val>
                                        </p:tav>
                                      </p:tavLst>
                                    </p:anim>
                                    <p:set>
                                      <p:cBhvr>
                                        <p:cTn dur="1" fill="hold">
                                          <p:stCondLst>
                                            <p:cond delay="500"/>
                                          </p:stCondLst>
                                        </p:cTn>
                                        <p:tgtEl>
                                          <p:spTgt spid="14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1"/>
                                        </p:tgtEl>
                                      </p:cBhvr>
                                    </p:animEffect>
                                    <p:set>
                                      <p:cBhvr>
                                        <p:cTn dur="1" fill="hold">
                                          <p:stCondLst>
                                            <p:cond delay="500"/>
                                          </p:stCondLst>
                                        </p:cTn>
                                        <p:tgtEl>
                                          <p:spTgt spid="14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3"/>
                                        </p:tgtEl>
                                      </p:cBhvr>
                                    </p:animEffect>
                                    <p:set>
                                      <p:cBhvr>
                                        <p:cTn dur="1" fill="hold">
                                          <p:stCondLst>
                                            <p:cond delay="500"/>
                                          </p:stCondLst>
                                        </p:cTn>
                                        <p:tgtEl>
                                          <p:spTgt spid="1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4"/>
                                        </p:tgtEl>
                                      </p:cBhvr>
                                    </p:animEffect>
                                    <p:set>
                                      <p:cBhvr>
                                        <p:cTn dur="1" fill="hold">
                                          <p:stCondLst>
                                            <p:cond delay="500"/>
                                          </p:stCondLst>
                                        </p:cTn>
                                        <p:tgtEl>
                                          <p:spTgt spid="14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pic>
        <p:nvPicPr>
          <p:cNvPr descr="Picture5" id="362" name="Google Shape;362;p21"/>
          <p:cNvPicPr preferRelativeResize="0"/>
          <p:nvPr>
            <p:ph idx="1" type="body"/>
          </p:nvPr>
        </p:nvPicPr>
        <p:blipFill rotWithShape="1">
          <a:blip r:embed="rId3">
            <a:alphaModFix/>
          </a:blip>
          <a:srcRect b="0" l="0" r="0" t="0"/>
          <a:stretch/>
        </p:blipFill>
        <p:spPr>
          <a:xfrm>
            <a:off x="0" y="0"/>
            <a:ext cx="9159699" cy="6858000"/>
          </a:xfrm>
          <a:prstGeom prst="rect">
            <a:avLst/>
          </a:prstGeom>
          <a:noFill/>
          <a:ln>
            <a:noFill/>
          </a:ln>
        </p:spPr>
      </p:pic>
      <p:sp>
        <p:nvSpPr>
          <p:cNvPr id="363" name="Google Shape;363;p21"/>
          <p:cNvSpPr txBox="1"/>
          <p:nvPr/>
        </p:nvSpPr>
        <p:spPr>
          <a:xfrm>
            <a:off x="533400" y="1295400"/>
            <a:ext cx="7924800" cy="718466"/>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b="1" lang="en-US" sz="2400">
                <a:solidFill>
                  <a:schemeClr val="dk1"/>
                </a:solidFill>
                <a:latin typeface="Times New Roman"/>
                <a:ea typeface="Times New Roman"/>
                <a:cs typeface="Times New Roman"/>
                <a:sym typeface="Times New Roman"/>
              </a:rPr>
              <a:t>                                      </a:t>
            </a:r>
            <a:endParaRPr sz="2400">
              <a:solidFill>
                <a:schemeClr val="dk1"/>
              </a:solidFill>
              <a:latin typeface="Times New Roman"/>
              <a:ea typeface="Times New Roman"/>
              <a:cs typeface="Times New Roman"/>
              <a:sym typeface="Times New Roman"/>
            </a:endParaRPr>
          </a:p>
        </p:txBody>
      </p:sp>
      <p:sp>
        <p:nvSpPr>
          <p:cNvPr id="364" name="Google Shape;364;p21"/>
          <p:cNvSpPr/>
          <p:nvPr/>
        </p:nvSpPr>
        <p:spPr>
          <a:xfrm>
            <a:off x="533400" y="934021"/>
            <a:ext cx="7924800" cy="535531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2"/>
              </a:buClr>
              <a:buSzPts val="2800"/>
              <a:buFont typeface="Times New Roman"/>
              <a:buNone/>
            </a:pPr>
            <a:r>
              <a:rPr b="1" lang="en-US" sz="2800">
                <a:solidFill>
                  <a:schemeClr val="dk2"/>
                </a:solidFill>
                <a:latin typeface="Times New Roman"/>
                <a:ea typeface="Times New Roman"/>
                <a:cs typeface="Times New Roman"/>
                <a:sym typeface="Times New Roman"/>
              </a:rPr>
              <a:t>             </a:t>
            </a:r>
            <a:r>
              <a:rPr b="1" lang="en-US" sz="3600">
                <a:solidFill>
                  <a:srgbClr val="002060"/>
                </a:solidFill>
                <a:latin typeface="Times New Roman"/>
                <a:ea typeface="Times New Roman"/>
                <a:cs typeface="Times New Roman"/>
                <a:sym typeface="Times New Roman"/>
              </a:rPr>
              <a:t>2.3. Tâm sự của nhà thơ</a:t>
            </a:r>
            <a:endParaRPr b="1" sz="3200">
              <a:solidFill>
                <a:srgbClr val="002060"/>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None/>
            </a:pPr>
            <a:r>
              <a:rPr lang="en-US" sz="2800">
                <a:solidFill>
                  <a:schemeClr val="dk1"/>
                </a:solidFill>
                <a:latin typeface="Times New Roman"/>
                <a:ea typeface="Times New Roman"/>
                <a:cs typeface="Times New Roman"/>
                <a:sym typeface="Times New Roman"/>
              </a:rPr>
              <a:t>      </a:t>
            </a:r>
            <a:r>
              <a:rPr lang="en-US" sz="3200">
                <a:solidFill>
                  <a:schemeClr val="dk1"/>
                </a:solidFill>
                <a:latin typeface="Times New Roman"/>
                <a:ea typeface="Times New Roman"/>
                <a:cs typeface="Times New Roman"/>
                <a:sym typeface="Times New Roman"/>
              </a:rPr>
              <a:t>Sử dụng điển tích: </a:t>
            </a:r>
            <a:r>
              <a:rPr b="1" lang="en-US" sz="3200">
                <a:solidFill>
                  <a:schemeClr val="dk1"/>
                </a:solidFill>
                <a:latin typeface="Times New Roman"/>
                <a:ea typeface="Times New Roman"/>
                <a:cs typeface="Times New Roman"/>
                <a:sym typeface="Times New Roman"/>
              </a:rPr>
              <a:t>Ngu Cầm </a:t>
            </a:r>
            <a:r>
              <a:rPr lang="en-US" sz="3200">
                <a:solidFill>
                  <a:schemeClr val="dk1"/>
                </a:solidFill>
                <a:latin typeface="Times New Roman"/>
                <a:ea typeface="Times New Roman"/>
                <a:cs typeface="Times New Roman"/>
                <a:sym typeface="Times New Roman"/>
              </a:rPr>
              <a:t>(Đàn của vua Ngu Thuấn)</a:t>
            </a:r>
            <a:endParaRPr sz="3200">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None/>
            </a:pPr>
            <a:r>
              <a:rPr lang="en-US" sz="3200">
                <a:solidFill>
                  <a:schemeClr val="dk1"/>
                </a:solidFill>
                <a:latin typeface="Times New Roman"/>
                <a:ea typeface="Times New Roman"/>
                <a:cs typeface="Times New Roman"/>
                <a:sym typeface="Times New Roman"/>
              </a:rPr>
              <a:t>-&gt; </a:t>
            </a:r>
            <a:r>
              <a:rPr b="1" lang="en-US" sz="3200">
                <a:solidFill>
                  <a:schemeClr val="dk1"/>
                </a:solidFill>
                <a:latin typeface="Times New Roman"/>
                <a:ea typeface="Times New Roman"/>
                <a:cs typeface="Times New Roman"/>
                <a:sym typeface="Times New Roman"/>
              </a:rPr>
              <a:t>Mong ước</a:t>
            </a:r>
            <a:r>
              <a:rPr lang="en-US" sz="3200">
                <a:solidFill>
                  <a:schemeClr val="dk1"/>
                </a:solidFill>
                <a:latin typeface="Times New Roman"/>
                <a:ea typeface="Times New Roman"/>
                <a:cs typeface="Times New Roman"/>
                <a:sym typeface="Times New Roman"/>
              </a:rPr>
              <a:t>: Có cây đàn của vua Thuấn gảy khúc Nam phong cầu cho gió nam thuận hòa, mùa màng tươi tốt, cuộc sống nhân dân ấm no, hạnh phúc.</a:t>
            </a:r>
            <a:endParaRPr sz="32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pic>
        <p:nvPicPr>
          <p:cNvPr descr="Picture5" id="370" name="Google Shape;370;p22"/>
          <p:cNvPicPr preferRelativeResize="0"/>
          <p:nvPr>
            <p:ph idx="1" type="body"/>
          </p:nvPr>
        </p:nvPicPr>
        <p:blipFill rotWithShape="1">
          <a:blip r:embed="rId3">
            <a:alphaModFix/>
          </a:blip>
          <a:srcRect b="0" l="0" r="0" t="0"/>
          <a:stretch/>
        </p:blipFill>
        <p:spPr>
          <a:xfrm>
            <a:off x="0" y="0"/>
            <a:ext cx="9159699" cy="6858000"/>
          </a:xfrm>
          <a:prstGeom prst="rect">
            <a:avLst/>
          </a:prstGeom>
          <a:noFill/>
          <a:ln>
            <a:noFill/>
          </a:ln>
        </p:spPr>
      </p:pic>
      <p:sp>
        <p:nvSpPr>
          <p:cNvPr id="371" name="Google Shape;371;p22"/>
          <p:cNvSpPr txBox="1"/>
          <p:nvPr/>
        </p:nvSpPr>
        <p:spPr>
          <a:xfrm>
            <a:off x="533400" y="1295400"/>
            <a:ext cx="7924800" cy="718466"/>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b="1" lang="en-US" sz="2400">
                <a:solidFill>
                  <a:schemeClr val="dk1"/>
                </a:solidFill>
                <a:latin typeface="Times New Roman"/>
                <a:ea typeface="Times New Roman"/>
                <a:cs typeface="Times New Roman"/>
                <a:sym typeface="Times New Roman"/>
              </a:rPr>
              <a:t>                                      </a:t>
            </a:r>
            <a:endParaRPr sz="2400">
              <a:solidFill>
                <a:schemeClr val="dk1"/>
              </a:solidFill>
              <a:latin typeface="Times New Roman"/>
              <a:ea typeface="Times New Roman"/>
              <a:cs typeface="Times New Roman"/>
              <a:sym typeface="Times New Roman"/>
            </a:endParaRPr>
          </a:p>
        </p:txBody>
      </p:sp>
      <p:sp>
        <p:nvSpPr>
          <p:cNvPr id="372" name="Google Shape;372;p22"/>
          <p:cNvSpPr/>
          <p:nvPr/>
        </p:nvSpPr>
        <p:spPr>
          <a:xfrm>
            <a:off x="498566" y="1143000"/>
            <a:ext cx="8112034" cy="461664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2800">
                <a:solidFill>
                  <a:schemeClr val="dk1"/>
                </a:solidFill>
                <a:latin typeface="Times New Roman"/>
                <a:ea typeface="Times New Roman"/>
                <a:cs typeface="Times New Roman"/>
                <a:sym typeface="Times New Roman"/>
              </a:rPr>
              <a:t>Câu 8</a:t>
            </a:r>
            <a:r>
              <a:rPr lang="en-US" sz="2800">
                <a:solidFill>
                  <a:schemeClr val="dk1"/>
                </a:solidFill>
                <a:latin typeface="Times New Roman"/>
                <a:ea typeface="Times New Roman"/>
                <a:cs typeface="Times New Roman"/>
                <a:sym typeface="Times New Roman"/>
              </a:rPr>
              <a:t>: Câu thơ 6 tiếng, nhịp thơ 3/3 -&gt; dồn nén cảm xúc.</a:t>
            </a:r>
            <a:endParaRPr sz="2800">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None/>
            </a:pPr>
            <a:r>
              <a:rPr b="1" i="1" lang="en-US" sz="2800">
                <a:solidFill>
                  <a:schemeClr val="dk1"/>
                </a:solidFill>
                <a:latin typeface="Times New Roman"/>
                <a:ea typeface="Times New Roman"/>
                <a:cs typeface="Times New Roman"/>
                <a:sym typeface="Times New Roman"/>
              </a:rPr>
              <a:t> Dân</a:t>
            </a:r>
            <a:r>
              <a:rPr lang="en-US" sz="2800">
                <a:solidFill>
                  <a:schemeClr val="dk1"/>
                </a:solidFill>
                <a:latin typeface="Times New Roman"/>
                <a:ea typeface="Times New Roman"/>
                <a:cs typeface="Times New Roman"/>
                <a:sym typeface="Times New Roman"/>
              </a:rPr>
              <a:t> đc đặt lên đầu câu nhằm nhấn mạnh tâm tư nguyện vọng của tác giả. </a:t>
            </a:r>
            <a:r>
              <a:rPr b="1" lang="en-US" sz="2800">
                <a:solidFill>
                  <a:schemeClr val="dk1"/>
                </a:solidFill>
                <a:latin typeface="Times New Roman"/>
                <a:ea typeface="Times New Roman"/>
                <a:cs typeface="Times New Roman"/>
                <a:sym typeface="Times New Roman"/>
              </a:rPr>
              <a:t>làm sao để dân được sống trong nền thái bình muôn thuở</a:t>
            </a:r>
            <a:endParaRPr b="1" sz="2800">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None/>
            </a:pPr>
            <a:r>
              <a:rPr b="1" lang="en-US" sz="2800">
                <a:solidFill>
                  <a:schemeClr val="dk1"/>
                </a:solidFill>
                <a:latin typeface="Times New Roman"/>
                <a:ea typeface="Times New Roman"/>
                <a:cs typeface="Times New Roman"/>
                <a:sym typeface="Times New Roman"/>
              </a:rPr>
              <a:t>   -&gt; </a:t>
            </a:r>
            <a:r>
              <a:rPr b="1" lang="en-US" sz="2800">
                <a:solidFill>
                  <a:srgbClr val="FF0000"/>
                </a:solidFill>
                <a:latin typeface="Times New Roman"/>
                <a:ea typeface="Times New Roman"/>
                <a:cs typeface="Times New Roman"/>
                <a:sym typeface="Times New Roman"/>
              </a:rPr>
              <a:t>Tứ thơ vận động từ thiên nhiên, đến con người và kết tụ lại ở  khát vọng cao đẹp của nhà thơ</a:t>
            </a:r>
            <a:endParaRPr b="1"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3"/>
          <p:cNvSpPr txBox="1"/>
          <p:nvPr/>
        </p:nvSpPr>
        <p:spPr>
          <a:xfrm>
            <a:off x="2675964" y="76200"/>
            <a:ext cx="3886200" cy="101566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4000">
                <a:solidFill>
                  <a:srgbClr val="FF0000"/>
                </a:solidFill>
                <a:latin typeface="Times New Roman"/>
                <a:ea typeface="Times New Roman"/>
                <a:cs typeface="Times New Roman"/>
                <a:sym typeface="Times New Roman"/>
              </a:rPr>
              <a:t>III. Tổng kết</a:t>
            </a:r>
            <a:endParaRPr b="1" sz="4000">
              <a:solidFill>
                <a:srgbClr val="FF0000"/>
              </a:solidFill>
              <a:latin typeface="Times New Roman"/>
              <a:ea typeface="Times New Roman"/>
              <a:cs typeface="Times New Roman"/>
              <a:sym typeface="Times New Roman"/>
            </a:endParaRPr>
          </a:p>
        </p:txBody>
      </p:sp>
      <p:sp>
        <p:nvSpPr>
          <p:cNvPr id="378" name="Google Shape;378;p23"/>
          <p:cNvSpPr txBox="1"/>
          <p:nvPr/>
        </p:nvSpPr>
        <p:spPr>
          <a:xfrm>
            <a:off x="488576" y="3743782"/>
            <a:ext cx="8283388" cy="280076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2060"/>
                </a:solidFill>
                <a:latin typeface="Times New Roman"/>
                <a:ea typeface="Times New Roman"/>
                <a:cs typeface="Times New Roman"/>
                <a:sym typeface="Times New Roman"/>
              </a:rPr>
              <a:t>2</a:t>
            </a:r>
            <a:r>
              <a:rPr b="1" lang="en-US" sz="3200">
                <a:solidFill>
                  <a:srgbClr val="002060"/>
                </a:solidFill>
                <a:latin typeface="Times New Roman"/>
                <a:ea typeface="Times New Roman"/>
                <a:cs typeface="Times New Roman"/>
                <a:sym typeface="Times New Roman"/>
              </a:rPr>
              <a:t>. Nghệ thuật: </a:t>
            </a:r>
            <a:endParaRPr/>
          </a:p>
          <a:p>
            <a:pPr indent="0" lvl="0" marL="0" marR="0" rtl="0" algn="just">
              <a:spcBef>
                <a:spcPts val="1600"/>
              </a:spcBef>
              <a:spcAft>
                <a:spcPts val="0"/>
              </a:spcAft>
              <a:buNone/>
            </a:pPr>
            <a:r>
              <a:rPr b="1" lang="en-US" sz="2800">
                <a:solidFill>
                  <a:srgbClr val="0000CC"/>
                </a:solidFill>
                <a:latin typeface="Times New Roman"/>
                <a:ea typeface="Times New Roman"/>
                <a:cs typeface="Times New Roman"/>
                <a:sym typeface="Times New Roman"/>
              </a:rPr>
              <a:t>        </a:t>
            </a:r>
            <a:r>
              <a:rPr lang="en-US" sz="3200">
                <a:solidFill>
                  <a:schemeClr val="dk1"/>
                </a:solidFill>
                <a:latin typeface="Times New Roman"/>
                <a:ea typeface="Times New Roman"/>
                <a:cs typeface="Times New Roman"/>
                <a:sym typeface="Times New Roman"/>
              </a:rPr>
              <a:t>+  Thơ Nôm Đường luật phá cách</a:t>
            </a:r>
            <a:endParaRPr sz="3200">
              <a:solidFill>
                <a:schemeClr val="dk1"/>
              </a:solidFill>
              <a:latin typeface="Times New Roman"/>
              <a:ea typeface="Times New Roman"/>
              <a:cs typeface="Times New Roman"/>
              <a:sym typeface="Times New Roman"/>
            </a:endParaRPr>
          </a:p>
          <a:p>
            <a:pPr indent="0" lvl="0" marL="0" marR="0" rtl="0" algn="just">
              <a:spcBef>
                <a:spcPts val="1600"/>
              </a:spcBef>
              <a:spcAft>
                <a:spcPts val="0"/>
              </a:spcAft>
              <a:buNone/>
            </a:pPr>
            <a:r>
              <a:rPr lang="en-US" sz="3200">
                <a:solidFill>
                  <a:schemeClr val="dk1"/>
                </a:solidFill>
                <a:latin typeface="Times New Roman"/>
                <a:ea typeface="Times New Roman"/>
                <a:cs typeface="Times New Roman"/>
                <a:sym typeface="Times New Roman"/>
              </a:rPr>
              <a:t>       +  Ngôn ngữ gần gũi, bình dị.</a:t>
            </a:r>
            <a:endParaRPr/>
          </a:p>
          <a:p>
            <a:pPr indent="0" lvl="0" marL="0" marR="0" rtl="0" algn="just">
              <a:spcBef>
                <a:spcPts val="1600"/>
              </a:spcBef>
              <a:spcAft>
                <a:spcPts val="0"/>
              </a:spcAft>
              <a:buNone/>
            </a:pPr>
            <a:r>
              <a:rPr lang="en-US" sz="3200">
                <a:solidFill>
                  <a:schemeClr val="dk1"/>
                </a:solidFill>
                <a:latin typeface="Times New Roman"/>
                <a:ea typeface="Times New Roman"/>
                <a:cs typeface="Times New Roman"/>
                <a:sym typeface="Times New Roman"/>
              </a:rPr>
              <a:t>       +  Hình ảnh giản dị mà giàu sức sống</a:t>
            </a:r>
            <a:endParaRPr sz="3200">
              <a:solidFill>
                <a:schemeClr val="dk1"/>
              </a:solidFill>
              <a:latin typeface="Times New Roman"/>
              <a:ea typeface="Times New Roman"/>
              <a:cs typeface="Times New Roman"/>
              <a:sym typeface="Times New Roman"/>
            </a:endParaRPr>
          </a:p>
        </p:txBody>
      </p:sp>
      <p:sp>
        <p:nvSpPr>
          <p:cNvPr id="379" name="Google Shape;379;p23"/>
          <p:cNvSpPr txBox="1"/>
          <p:nvPr/>
        </p:nvSpPr>
        <p:spPr>
          <a:xfrm>
            <a:off x="488576" y="1062318"/>
            <a:ext cx="8305800" cy="206210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rgbClr val="002060"/>
                </a:solidFill>
                <a:latin typeface="Times New Roman"/>
                <a:ea typeface="Times New Roman"/>
                <a:cs typeface="Times New Roman"/>
                <a:sym typeface="Times New Roman"/>
              </a:rPr>
              <a:t>1. Nội dung:   </a:t>
            </a:r>
            <a:endParaRPr/>
          </a:p>
          <a:p>
            <a:pPr indent="0" lvl="0" marL="0" marR="0" rtl="0" algn="just">
              <a:spcBef>
                <a:spcPts val="1600"/>
              </a:spcBef>
              <a:spcAft>
                <a:spcPts val="0"/>
              </a:spcAft>
              <a:buNone/>
            </a:pPr>
            <a:r>
              <a:rPr b="1" lang="en-US" sz="3200">
                <a:solidFill>
                  <a:srgbClr val="0000CC"/>
                </a:solidFill>
                <a:latin typeface="Times New Roman"/>
                <a:ea typeface="Times New Roman"/>
                <a:cs typeface="Times New Roman"/>
                <a:sym typeface="Times New Roman"/>
              </a:rPr>
              <a:t>       </a:t>
            </a:r>
            <a:r>
              <a:rPr lang="en-US" sz="3200">
                <a:solidFill>
                  <a:schemeClr val="dk1"/>
                </a:solidFill>
                <a:latin typeface="Times New Roman"/>
                <a:ea typeface="Times New Roman"/>
                <a:cs typeface="Times New Roman"/>
                <a:sym typeface="Times New Roman"/>
              </a:rPr>
              <a:t>+ Tâm hồn yêu thiên nhiên, yêu cuộc sống</a:t>
            </a:r>
            <a:endParaRPr sz="3200">
              <a:solidFill>
                <a:schemeClr val="dk1"/>
              </a:solidFill>
              <a:latin typeface="Times New Roman"/>
              <a:ea typeface="Times New Roman"/>
              <a:cs typeface="Times New Roman"/>
              <a:sym typeface="Times New Roman"/>
            </a:endParaRPr>
          </a:p>
          <a:p>
            <a:pPr indent="0" lvl="0" marL="0" marR="0" rtl="0" algn="just">
              <a:spcBef>
                <a:spcPts val="1600"/>
              </a:spcBef>
              <a:spcAft>
                <a:spcPts val="0"/>
              </a:spcAft>
              <a:buNone/>
            </a:pPr>
            <a:r>
              <a:rPr lang="en-US" sz="3200">
                <a:solidFill>
                  <a:schemeClr val="dk1"/>
                </a:solidFill>
                <a:latin typeface="Times New Roman"/>
                <a:ea typeface="Times New Roman"/>
                <a:cs typeface="Times New Roman"/>
                <a:sym typeface="Times New Roman"/>
              </a:rPr>
              <a:t>       + Tấm lòng ưu dân, ái quốc.</a:t>
            </a:r>
            <a:endParaRPr sz="32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descr="Picture5" id="384" name="Google Shape;384;p24"/>
          <p:cNvPicPr preferRelativeResize="0"/>
          <p:nvPr>
            <p:ph idx="1" type="body"/>
          </p:nvPr>
        </p:nvPicPr>
        <p:blipFill rotWithShape="1">
          <a:blip r:embed="rId3">
            <a:alphaModFix/>
          </a:blip>
          <a:srcRect b="0" l="0" r="0" t="0"/>
          <a:stretch/>
        </p:blipFill>
        <p:spPr>
          <a:xfrm>
            <a:off x="-47413" y="152400"/>
            <a:ext cx="9191413" cy="6682812"/>
          </a:xfrm>
          <a:prstGeom prst="rect">
            <a:avLst/>
          </a:prstGeom>
          <a:noFill/>
          <a:ln>
            <a:noFill/>
          </a:ln>
        </p:spPr>
      </p:pic>
      <p:sp>
        <p:nvSpPr>
          <p:cNvPr id="385" name="Google Shape;385;p24"/>
          <p:cNvSpPr txBox="1"/>
          <p:nvPr/>
        </p:nvSpPr>
        <p:spPr>
          <a:xfrm>
            <a:off x="1295400" y="826761"/>
            <a:ext cx="70104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02060"/>
                </a:solidFill>
                <a:latin typeface="Times New Roman"/>
                <a:ea typeface="Times New Roman"/>
                <a:cs typeface="Times New Roman"/>
                <a:sym typeface="Times New Roman"/>
              </a:rPr>
              <a:t>Hoạt động III: Luyện tập củng cố</a:t>
            </a:r>
            <a:endParaRPr sz="4000">
              <a:solidFill>
                <a:srgbClr val="002060"/>
              </a:solidFill>
              <a:latin typeface="Times New Roman"/>
              <a:ea typeface="Times New Roman"/>
              <a:cs typeface="Times New Roman"/>
              <a:sym typeface="Times New Roman"/>
            </a:endParaRPr>
          </a:p>
        </p:txBody>
      </p:sp>
      <p:sp>
        <p:nvSpPr>
          <p:cNvPr id="386" name="Google Shape;386;p24"/>
          <p:cNvSpPr txBox="1"/>
          <p:nvPr/>
        </p:nvSpPr>
        <p:spPr>
          <a:xfrm>
            <a:off x="914400" y="1905000"/>
            <a:ext cx="7086600"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800">
                <a:solidFill>
                  <a:srgbClr val="FF0000"/>
                </a:solidFill>
                <a:latin typeface="Times New Roman"/>
                <a:ea typeface="Times New Roman"/>
                <a:cs typeface="Times New Roman"/>
                <a:sym typeface="Times New Roman"/>
              </a:rPr>
              <a:t>     Trò chơi </a:t>
            </a:r>
            <a:endParaRPr/>
          </a:p>
          <a:p>
            <a:pPr indent="0" lvl="0" marL="0" marR="0" rtl="0" algn="l">
              <a:spcBef>
                <a:spcPts val="0"/>
              </a:spcBef>
              <a:spcAft>
                <a:spcPts val="0"/>
              </a:spcAft>
              <a:buNone/>
            </a:pPr>
            <a:r>
              <a:rPr lang="en-US" sz="8800">
                <a:solidFill>
                  <a:srgbClr val="0070C0"/>
                </a:solidFill>
                <a:latin typeface="Times New Roman"/>
                <a:ea typeface="Times New Roman"/>
                <a:cs typeface="Times New Roman"/>
                <a:sym typeface="Times New Roman"/>
              </a:rPr>
              <a:t>Ai là triệu phú</a:t>
            </a:r>
            <a:endParaRPr sz="8800">
              <a:solidFill>
                <a:srgbClr val="0070C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pic>
        <p:nvPicPr>
          <p:cNvPr descr="Picture5" id="392" name="Google Shape;392;p15"/>
          <p:cNvPicPr preferRelativeResize="0"/>
          <p:nvPr>
            <p:ph idx="1" type="body"/>
          </p:nvPr>
        </p:nvPicPr>
        <p:blipFill rotWithShape="1">
          <a:blip r:embed="rId3">
            <a:alphaModFix/>
          </a:blip>
          <a:srcRect b="0" l="0" r="0" t="0"/>
          <a:stretch/>
        </p:blipFill>
        <p:spPr>
          <a:xfrm>
            <a:off x="0" y="76200"/>
            <a:ext cx="9042400" cy="6781800"/>
          </a:xfrm>
          <a:prstGeom prst="rect">
            <a:avLst/>
          </a:prstGeom>
          <a:noFill/>
          <a:ln cap="flat" cmpd="sng" w="9525">
            <a:solidFill>
              <a:srgbClr val="000000"/>
            </a:solidFill>
            <a:prstDash val="solid"/>
            <a:miter lim="800000"/>
            <a:headEnd len="sm" w="sm" type="none"/>
            <a:tailEnd len="sm" w="sm" type="none"/>
          </a:ln>
        </p:spPr>
      </p:pic>
      <p:sp>
        <p:nvSpPr>
          <p:cNvPr id="393" name="Google Shape;393;p15"/>
          <p:cNvSpPr txBox="1"/>
          <p:nvPr/>
        </p:nvSpPr>
        <p:spPr>
          <a:xfrm>
            <a:off x="609600" y="457200"/>
            <a:ext cx="7848600" cy="6019800"/>
          </a:xfrm>
          <a:prstGeom prst="rect">
            <a:avLst/>
          </a:prstGeom>
          <a:noFill/>
          <a:ln>
            <a:noFill/>
          </a:ln>
        </p:spPr>
        <p:txBody>
          <a:bodyPr anchorCtr="0" anchor="ctr" bIns="45700" lIns="91425" spcFirstLastPara="1" rIns="91425" wrap="square" tIns="45700">
            <a:normAutofit/>
          </a:bodyPr>
          <a:lstStyle/>
          <a:p>
            <a:pPr indent="0" lvl="0" marL="0" marR="0" rtl="0" algn="l">
              <a:lnSpc>
                <a:spcPct val="150000"/>
              </a:lnSpc>
              <a:spcBef>
                <a:spcPts val="0"/>
              </a:spcBef>
              <a:spcAft>
                <a:spcPts val="0"/>
              </a:spcAft>
              <a:buClr>
                <a:srgbClr val="FF0000"/>
              </a:buClr>
              <a:buSzPts val="2800"/>
              <a:buFont typeface="Times New Roman"/>
              <a:buNone/>
            </a:pPr>
            <a:r>
              <a:rPr lang="en-US" sz="2800">
                <a:solidFill>
                  <a:srgbClr val="FF0000"/>
                </a:solidFill>
                <a:latin typeface="Times New Roman"/>
                <a:ea typeface="Times New Roman"/>
                <a:cs typeface="Times New Roman"/>
                <a:sym typeface="Times New Roman"/>
              </a:rPr>
              <a:t> </a:t>
            </a:r>
            <a:r>
              <a:rPr lang="en-US" sz="3200">
                <a:solidFill>
                  <a:srgbClr val="FF0000"/>
                </a:solidFill>
                <a:latin typeface="Times New Roman"/>
                <a:ea typeface="Times New Roman"/>
                <a:cs typeface="Times New Roman"/>
                <a:sym typeface="Times New Roman"/>
              </a:rPr>
              <a:t>-&gt;</a:t>
            </a:r>
            <a:r>
              <a:rPr lang="en-US" sz="3200">
                <a:solidFill>
                  <a:schemeClr val="dk1"/>
                </a:solidFill>
                <a:latin typeface="Times New Roman"/>
                <a:ea typeface="Times New Roman"/>
                <a:cs typeface="Times New Roman"/>
                <a:sym typeface="Times New Roman"/>
              </a:rPr>
              <a:t> </a:t>
            </a:r>
            <a:r>
              <a:rPr lang="en-US" sz="3200">
                <a:solidFill>
                  <a:srgbClr val="FF0000"/>
                </a:solidFill>
                <a:latin typeface="Times New Roman"/>
                <a:ea typeface="Times New Roman"/>
                <a:cs typeface="Times New Roman"/>
                <a:sym typeface="Times New Roman"/>
              </a:rPr>
              <a:t>Bức tranh thiên nhiên ngày hè rực rỡ, sống động, căng tràn sức sống đang trổ dáng, khoe sắc, tỏa hương. </a:t>
            </a:r>
            <a:endParaRPr/>
          </a:p>
          <a:p>
            <a:pPr indent="0" lvl="0" marL="0" marR="0" rtl="0" algn="l">
              <a:lnSpc>
                <a:spcPct val="150000"/>
              </a:lnSpc>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-&gt; Tình yêu thiên nhiên sâu sắc.</a:t>
            </a:r>
            <a:endParaRPr b="1" sz="3200">
              <a:solidFill>
                <a:schemeClr val="dk1"/>
              </a:solidFill>
              <a:latin typeface="Times New Roman"/>
              <a:ea typeface="Times New Roman"/>
              <a:cs typeface="Times New Roman"/>
              <a:sym typeface="Times New Roman"/>
            </a:endParaRPr>
          </a:p>
        </p:txBody>
      </p:sp>
      <p:sp>
        <p:nvSpPr>
          <p:cNvPr id="394" name="Google Shape;394;p15"/>
          <p:cNvSpPr txBox="1"/>
          <p:nvPr/>
        </p:nvSpPr>
        <p:spPr>
          <a:xfrm>
            <a:off x="6777178" y="1780392"/>
            <a:ext cx="23945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5"/>
          <p:cNvSpPr/>
          <p:nvPr/>
        </p:nvSpPr>
        <p:spPr>
          <a:xfrm>
            <a:off x="1143000" y="2133600"/>
            <a:ext cx="6858000" cy="4608295"/>
          </a:xfrm>
          <a:prstGeom prst="rect">
            <a:avLst/>
          </a:prstGeom>
          <a:solidFill>
            <a:srgbClr val="3F3F3F"/>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25"/>
          <p:cNvSpPr/>
          <p:nvPr/>
        </p:nvSpPr>
        <p:spPr>
          <a:xfrm>
            <a:off x="1346282" y="3358671"/>
            <a:ext cx="3200400" cy="1445350"/>
          </a:xfrm>
          <a:prstGeom prst="flowChartPreparation">
            <a:avLst/>
          </a:prstGeom>
          <a:solidFill>
            <a:schemeClr val="dk1"/>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1" name="Google Shape;401;p25"/>
          <p:cNvSpPr/>
          <p:nvPr/>
        </p:nvSpPr>
        <p:spPr>
          <a:xfrm>
            <a:off x="4664869" y="3358670"/>
            <a:ext cx="3200400" cy="1445350"/>
          </a:xfrm>
          <a:prstGeom prst="flowChartPreparation">
            <a:avLst/>
          </a:prstGeom>
          <a:solidFill>
            <a:schemeClr val="dk1"/>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25"/>
          <p:cNvSpPr/>
          <p:nvPr/>
        </p:nvSpPr>
        <p:spPr>
          <a:xfrm>
            <a:off x="1314450" y="5155324"/>
            <a:ext cx="3200400" cy="1397876"/>
          </a:xfrm>
          <a:prstGeom prst="flowChartPreparation">
            <a:avLst/>
          </a:prstGeom>
          <a:solidFill>
            <a:schemeClr val="dk1"/>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25"/>
          <p:cNvSpPr/>
          <p:nvPr/>
        </p:nvSpPr>
        <p:spPr>
          <a:xfrm>
            <a:off x="4629150" y="5155324"/>
            <a:ext cx="3200400" cy="1397876"/>
          </a:xfrm>
          <a:prstGeom prst="flowChartPreparation">
            <a:avLst/>
          </a:prstGeom>
          <a:solidFill>
            <a:schemeClr val="dk1"/>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404" name="Google Shape;404;p25"/>
          <p:cNvCxnSpPr/>
          <p:nvPr/>
        </p:nvCxnSpPr>
        <p:spPr>
          <a:xfrm rot="10800000">
            <a:off x="1171575" y="4084276"/>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405" name="Google Shape;405;p25"/>
          <p:cNvCxnSpPr/>
          <p:nvPr/>
        </p:nvCxnSpPr>
        <p:spPr>
          <a:xfrm rot="10800000">
            <a:off x="1171575" y="5867386"/>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406" name="Google Shape;406;p25"/>
          <p:cNvCxnSpPr/>
          <p:nvPr/>
        </p:nvCxnSpPr>
        <p:spPr>
          <a:xfrm rot="10800000">
            <a:off x="4493419" y="5867386"/>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407" name="Google Shape;407;p25"/>
          <p:cNvCxnSpPr/>
          <p:nvPr/>
        </p:nvCxnSpPr>
        <p:spPr>
          <a:xfrm rot="10800000">
            <a:off x="4548656" y="4090138"/>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408" name="Google Shape;408;p25"/>
          <p:cNvCxnSpPr/>
          <p:nvPr/>
        </p:nvCxnSpPr>
        <p:spPr>
          <a:xfrm rot="10800000">
            <a:off x="7827352" y="4088319"/>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409" name="Google Shape;409;p25"/>
          <p:cNvCxnSpPr/>
          <p:nvPr/>
        </p:nvCxnSpPr>
        <p:spPr>
          <a:xfrm rot="10800000">
            <a:off x="7820025" y="5867386"/>
            <a:ext cx="171450" cy="0"/>
          </a:xfrm>
          <a:prstGeom prst="straightConnector1">
            <a:avLst/>
          </a:prstGeom>
          <a:noFill/>
          <a:ln cap="flat" cmpd="sng" w="57150">
            <a:solidFill>
              <a:srgbClr val="3399FF"/>
            </a:solidFill>
            <a:prstDash val="solid"/>
            <a:round/>
            <a:headEnd len="med" w="med" type="none"/>
            <a:tailEnd len="med" w="med" type="none"/>
          </a:ln>
        </p:spPr>
      </p:cxnSp>
      <p:sp>
        <p:nvSpPr>
          <p:cNvPr id="410" name="Google Shape;410;p25"/>
          <p:cNvSpPr txBox="1"/>
          <p:nvPr/>
        </p:nvSpPr>
        <p:spPr>
          <a:xfrm>
            <a:off x="1362836" y="3580760"/>
            <a:ext cx="3125391" cy="98488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Times New Roman"/>
                <a:ea typeface="Times New Roman"/>
                <a:cs typeface="Times New Roman"/>
                <a:sym typeface="Times New Roman"/>
              </a:rPr>
              <a:t>A</a:t>
            </a:r>
            <a:r>
              <a:rPr b="1" lang="en-US" sz="2800">
                <a:solidFill>
                  <a:schemeClr val="lt1"/>
                </a:solidFill>
                <a:latin typeface="Times New Roman"/>
                <a:ea typeface="Times New Roman"/>
                <a:cs typeface="Times New Roman"/>
                <a:sym typeface="Times New Roman"/>
              </a:rPr>
              <a:t>. </a:t>
            </a:r>
            <a:r>
              <a:rPr lang="en-US" sz="2800">
                <a:solidFill>
                  <a:schemeClr val="lt1"/>
                </a:solidFill>
                <a:latin typeface="Times New Roman"/>
                <a:ea typeface="Times New Roman"/>
                <a:cs typeface="Times New Roman"/>
                <a:sym typeface="Times New Roman"/>
              </a:rPr>
              <a:t>Buổi sáng hè nhẹ nhàng, tươi tắn</a:t>
            </a:r>
            <a:r>
              <a:rPr b="1" i="1" lang="en-US" sz="2800">
                <a:solidFill>
                  <a:schemeClr val="lt1"/>
                </a:solidFill>
                <a:latin typeface="Times New Roman"/>
                <a:ea typeface="Times New Roman"/>
                <a:cs typeface="Times New Roman"/>
                <a:sym typeface="Times New Roman"/>
              </a:rPr>
              <a:t>.</a:t>
            </a:r>
            <a:endParaRPr i="1" sz="2800">
              <a:solidFill>
                <a:schemeClr val="lt1"/>
              </a:solidFill>
              <a:latin typeface="Times New Roman"/>
              <a:ea typeface="Times New Roman"/>
              <a:cs typeface="Times New Roman"/>
              <a:sym typeface="Times New Roman"/>
            </a:endParaRPr>
          </a:p>
        </p:txBody>
      </p:sp>
      <p:sp>
        <p:nvSpPr>
          <p:cNvPr id="411" name="Google Shape;411;p25"/>
          <p:cNvSpPr txBox="1"/>
          <p:nvPr/>
        </p:nvSpPr>
        <p:spPr>
          <a:xfrm>
            <a:off x="1439890" y="5341275"/>
            <a:ext cx="301318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Times New Roman"/>
                <a:ea typeface="Times New Roman"/>
                <a:cs typeface="Times New Roman"/>
                <a:sym typeface="Times New Roman"/>
              </a:rPr>
              <a:t>C. </a:t>
            </a:r>
            <a:r>
              <a:rPr lang="en-US" sz="2400">
                <a:solidFill>
                  <a:schemeClr val="lt1"/>
                </a:solidFill>
                <a:latin typeface="Times New Roman"/>
                <a:ea typeface="Times New Roman"/>
                <a:cs typeface="Times New Roman"/>
                <a:sym typeface="Times New Roman"/>
              </a:rPr>
              <a:t>Buổi chiều hè sinh động, tràn đầy sức sống.</a:t>
            </a:r>
            <a:endParaRPr sz="2400">
              <a:solidFill>
                <a:schemeClr val="lt1"/>
              </a:solidFill>
              <a:latin typeface="Times New Roman"/>
              <a:ea typeface="Times New Roman"/>
              <a:cs typeface="Times New Roman"/>
              <a:sym typeface="Times New Roman"/>
            </a:endParaRPr>
          </a:p>
        </p:txBody>
      </p:sp>
      <p:sp>
        <p:nvSpPr>
          <p:cNvPr id="412" name="Google Shape;412;p25"/>
          <p:cNvSpPr txBox="1"/>
          <p:nvPr/>
        </p:nvSpPr>
        <p:spPr>
          <a:xfrm>
            <a:off x="4965398" y="3572399"/>
            <a:ext cx="2693194"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Times New Roman"/>
                <a:ea typeface="Times New Roman"/>
                <a:cs typeface="Times New Roman"/>
                <a:sym typeface="Times New Roman"/>
              </a:rPr>
              <a:t>B</a:t>
            </a:r>
            <a:r>
              <a:rPr b="1" i="1" lang="en-US" sz="2800">
                <a:solidFill>
                  <a:schemeClr val="lt1"/>
                </a:solidFill>
                <a:latin typeface="Times New Roman"/>
                <a:ea typeface="Times New Roman"/>
                <a:cs typeface="Times New Roman"/>
                <a:sym typeface="Times New Roman"/>
              </a:rPr>
              <a:t>. </a:t>
            </a:r>
            <a:r>
              <a:rPr lang="en-US" sz="2800">
                <a:solidFill>
                  <a:schemeClr val="lt1"/>
                </a:solidFill>
                <a:latin typeface="Times New Roman"/>
                <a:ea typeface="Times New Roman"/>
                <a:cs typeface="Times New Roman"/>
                <a:sym typeface="Times New Roman"/>
              </a:rPr>
              <a:t>Buổi trưa hè nồng nàn rực rỡ.</a:t>
            </a:r>
            <a:endParaRPr i="1" sz="2800">
              <a:solidFill>
                <a:schemeClr val="lt1"/>
              </a:solidFill>
              <a:latin typeface="Times New Roman"/>
              <a:ea typeface="Times New Roman"/>
              <a:cs typeface="Times New Roman"/>
              <a:sym typeface="Times New Roman"/>
            </a:endParaRPr>
          </a:p>
        </p:txBody>
      </p:sp>
      <p:sp>
        <p:nvSpPr>
          <p:cNvPr id="413" name="Google Shape;413;p25"/>
          <p:cNvSpPr txBox="1"/>
          <p:nvPr/>
        </p:nvSpPr>
        <p:spPr>
          <a:xfrm>
            <a:off x="4895243" y="5350279"/>
            <a:ext cx="26931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Times New Roman"/>
                <a:ea typeface="Times New Roman"/>
                <a:cs typeface="Times New Roman"/>
                <a:sym typeface="Times New Roman"/>
              </a:rPr>
              <a:t>D</a:t>
            </a:r>
            <a:r>
              <a:rPr b="1" i="1" lang="en-US" sz="2400">
                <a:solidFill>
                  <a:schemeClr val="lt1"/>
                </a:solidFill>
                <a:latin typeface="Times New Roman"/>
                <a:ea typeface="Times New Roman"/>
                <a:cs typeface="Times New Roman"/>
                <a:sym typeface="Times New Roman"/>
              </a:rPr>
              <a:t>. </a:t>
            </a:r>
            <a:r>
              <a:rPr lang="en-US" sz="2400">
                <a:solidFill>
                  <a:schemeClr val="lt1"/>
                </a:solidFill>
                <a:latin typeface="Times New Roman"/>
                <a:ea typeface="Times New Roman"/>
                <a:cs typeface="Times New Roman"/>
                <a:sym typeface="Times New Roman"/>
              </a:rPr>
              <a:t>Một đêm hè thanh tĩnh, bình yên.</a:t>
            </a:r>
            <a:endParaRPr/>
          </a:p>
        </p:txBody>
      </p:sp>
      <p:sp>
        <p:nvSpPr>
          <p:cNvPr id="414" name="Google Shape;414;p25"/>
          <p:cNvSpPr/>
          <p:nvPr/>
        </p:nvSpPr>
        <p:spPr>
          <a:xfrm>
            <a:off x="1257300" y="2389082"/>
            <a:ext cx="971550" cy="685800"/>
          </a:xfrm>
          <a:prstGeom prst="ellipse">
            <a:avLst/>
          </a:prstGeom>
          <a:noFill/>
          <a:ln cap="flat" cmpd="sng" w="57150">
            <a:solidFill>
              <a:srgbClr val="3399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5" name="Google Shape;415;p25"/>
          <p:cNvSpPr/>
          <p:nvPr/>
        </p:nvSpPr>
        <p:spPr>
          <a:xfrm>
            <a:off x="3429000" y="2389082"/>
            <a:ext cx="971550" cy="685800"/>
          </a:xfrm>
          <a:prstGeom prst="ellipse">
            <a:avLst/>
          </a:prstGeom>
          <a:noFill/>
          <a:ln cap="flat" cmpd="sng" w="57150">
            <a:solidFill>
              <a:srgbClr val="3399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6" name="Google Shape;416;p25"/>
          <p:cNvSpPr/>
          <p:nvPr/>
        </p:nvSpPr>
        <p:spPr>
          <a:xfrm>
            <a:off x="2343150" y="2389082"/>
            <a:ext cx="971550" cy="685800"/>
          </a:xfrm>
          <a:prstGeom prst="ellipse">
            <a:avLst/>
          </a:prstGeom>
          <a:noFill/>
          <a:ln cap="flat" cmpd="sng" w="57150">
            <a:solidFill>
              <a:srgbClr val="3399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7" name="Google Shape;417;p25"/>
          <p:cNvSpPr txBox="1"/>
          <p:nvPr/>
        </p:nvSpPr>
        <p:spPr>
          <a:xfrm>
            <a:off x="1257300" y="2528782"/>
            <a:ext cx="108584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50:50</a:t>
            </a:r>
            <a:endParaRPr sz="2400">
              <a:solidFill>
                <a:schemeClr val="lt1"/>
              </a:solidFill>
              <a:latin typeface="Times New Roman"/>
              <a:ea typeface="Times New Roman"/>
              <a:cs typeface="Times New Roman"/>
              <a:sym typeface="Times New Roman"/>
            </a:endParaRPr>
          </a:p>
        </p:txBody>
      </p:sp>
      <p:pic>
        <p:nvPicPr>
          <p:cNvPr id="418" name="Google Shape;418;p25"/>
          <p:cNvPicPr preferRelativeResize="0"/>
          <p:nvPr/>
        </p:nvPicPr>
        <p:blipFill rotWithShape="1">
          <a:blip r:embed="rId3">
            <a:alphaModFix/>
          </a:blip>
          <a:srcRect b="0" l="0" r="0" t="0"/>
          <a:stretch/>
        </p:blipFill>
        <p:spPr>
          <a:xfrm flipH="1" rot="10800000">
            <a:off x="2605087" y="2420834"/>
            <a:ext cx="385763" cy="606425"/>
          </a:xfrm>
          <a:prstGeom prst="rect">
            <a:avLst/>
          </a:prstGeom>
          <a:noFill/>
          <a:ln>
            <a:noFill/>
          </a:ln>
        </p:spPr>
      </p:pic>
      <p:sp>
        <p:nvSpPr>
          <p:cNvPr id="419" name="Google Shape;419;p25"/>
          <p:cNvSpPr/>
          <p:nvPr/>
        </p:nvSpPr>
        <p:spPr>
          <a:xfrm rot="5400000">
            <a:off x="3521869" y="2693882"/>
            <a:ext cx="304800" cy="228600"/>
          </a:xfrm>
          <a:prstGeom prst="flowChartDisplay">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25"/>
          <p:cNvSpPr/>
          <p:nvPr/>
        </p:nvSpPr>
        <p:spPr>
          <a:xfrm>
            <a:off x="3617119" y="2503382"/>
            <a:ext cx="114300" cy="152400"/>
          </a:xfrm>
          <a:prstGeom prst="ellipse">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1" name="Google Shape;421;p25"/>
          <p:cNvSpPr/>
          <p:nvPr/>
        </p:nvSpPr>
        <p:spPr>
          <a:xfrm rot="5400000">
            <a:off x="3750469" y="2770082"/>
            <a:ext cx="304800" cy="228600"/>
          </a:xfrm>
          <a:prstGeom prst="flowChartDisplay">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2" name="Google Shape;422;p25"/>
          <p:cNvSpPr/>
          <p:nvPr/>
        </p:nvSpPr>
        <p:spPr>
          <a:xfrm>
            <a:off x="3845719" y="2579582"/>
            <a:ext cx="114300" cy="152400"/>
          </a:xfrm>
          <a:prstGeom prst="ellipse">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3" name="Google Shape;423;p25"/>
          <p:cNvSpPr/>
          <p:nvPr/>
        </p:nvSpPr>
        <p:spPr>
          <a:xfrm rot="5400000">
            <a:off x="3979069" y="2693882"/>
            <a:ext cx="304800" cy="228600"/>
          </a:xfrm>
          <a:prstGeom prst="flowChartDisplay">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4" name="Google Shape;424;p25"/>
          <p:cNvSpPr/>
          <p:nvPr/>
        </p:nvSpPr>
        <p:spPr>
          <a:xfrm>
            <a:off x="4074319" y="2503382"/>
            <a:ext cx="114300" cy="152400"/>
          </a:xfrm>
          <a:prstGeom prst="ellipse">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25"/>
          <p:cNvSpPr txBox="1"/>
          <p:nvPr/>
        </p:nvSpPr>
        <p:spPr>
          <a:xfrm>
            <a:off x="1100285" y="236051"/>
            <a:ext cx="711242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3333CC"/>
                </a:solidFill>
                <a:latin typeface="Times New Roman"/>
                <a:ea typeface="Times New Roman"/>
                <a:cs typeface="Times New Roman"/>
                <a:sym typeface="Times New Roman"/>
              </a:rPr>
              <a:t>Câu 1: Cảnh sắc thiên nhiên trong bài thơ là?</a:t>
            </a:r>
            <a:endParaRPr b="1" sz="3600">
              <a:solidFill>
                <a:srgbClr val="3333CC"/>
              </a:solidFill>
              <a:latin typeface="Times New Roman"/>
              <a:ea typeface="Times New Roman"/>
              <a:cs typeface="Times New Roman"/>
              <a:sym typeface="Times New Roman"/>
            </a:endParaRPr>
          </a:p>
        </p:txBody>
      </p:sp>
      <p:pic>
        <p:nvPicPr>
          <p:cNvPr id="426" name="Google Shape;426;p25"/>
          <p:cNvPicPr preferRelativeResize="0"/>
          <p:nvPr/>
        </p:nvPicPr>
        <p:blipFill rotWithShape="1">
          <a:blip r:embed="rId4">
            <a:alphaModFix/>
          </a:blip>
          <a:srcRect b="0" l="0" r="0" t="0"/>
          <a:stretch/>
        </p:blipFill>
        <p:spPr>
          <a:xfrm>
            <a:off x="7772400" y="6553200"/>
            <a:ext cx="228600" cy="304800"/>
          </a:xfrm>
          <a:prstGeom prst="rect">
            <a:avLst/>
          </a:prstGeom>
          <a:noFill/>
          <a:ln>
            <a:noFill/>
          </a:ln>
        </p:spPr>
      </p:pic>
      <p:pic>
        <p:nvPicPr>
          <p:cNvPr id="427" name="Google Shape;427;p25"/>
          <p:cNvPicPr preferRelativeResize="0"/>
          <p:nvPr/>
        </p:nvPicPr>
        <p:blipFill rotWithShape="1">
          <a:blip r:embed="rId4">
            <a:alphaModFix/>
          </a:blip>
          <a:srcRect b="0" l="0" r="0" t="0"/>
          <a:stretch/>
        </p:blipFill>
        <p:spPr>
          <a:xfrm>
            <a:off x="1143000" y="6553200"/>
            <a:ext cx="228600" cy="304800"/>
          </a:xfrm>
          <a:prstGeom prst="rect">
            <a:avLst/>
          </a:prstGeom>
          <a:noFill/>
          <a:ln>
            <a:noFill/>
          </a:ln>
        </p:spPr>
      </p:pic>
      <p:sp>
        <p:nvSpPr>
          <p:cNvPr id="428" name="Google Shape;428;p25"/>
          <p:cNvSpPr/>
          <p:nvPr/>
        </p:nvSpPr>
        <p:spPr>
          <a:xfrm>
            <a:off x="4008211" y="1150871"/>
            <a:ext cx="2560320" cy="731520"/>
          </a:xfrm>
          <a:prstGeom prst="flowChartPreparation">
            <a:avLst/>
          </a:prstGeom>
          <a:solidFill>
            <a:srgbClr val="00FF00"/>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rgbClr val="FF0000"/>
                </a:solidFill>
                <a:latin typeface="Calibri"/>
                <a:ea typeface="Calibri"/>
                <a:cs typeface="Calibri"/>
                <a:sym typeface="Calibri"/>
              </a:rPr>
              <a:t>C</a:t>
            </a:r>
            <a:endParaRPr/>
          </a:p>
        </p:txBody>
      </p:sp>
      <p:grpSp>
        <p:nvGrpSpPr>
          <p:cNvPr id="429" name="Google Shape;429;p25"/>
          <p:cNvGrpSpPr/>
          <p:nvPr/>
        </p:nvGrpSpPr>
        <p:grpSpPr>
          <a:xfrm>
            <a:off x="6959787" y="1033563"/>
            <a:ext cx="1257300" cy="1066800"/>
            <a:chOff x="4320" y="2928"/>
            <a:chExt cx="1104" cy="1104"/>
          </a:xfrm>
        </p:grpSpPr>
        <p:sp>
          <p:nvSpPr>
            <p:cNvPr id="430" name="Google Shape;430;p25"/>
            <p:cNvSpPr/>
            <p:nvPr/>
          </p:nvSpPr>
          <p:spPr>
            <a:xfrm>
              <a:off x="4320" y="2928"/>
              <a:ext cx="1104" cy="1104"/>
            </a:xfrm>
            <a:prstGeom prst="star32">
              <a:avLst>
                <a:gd fmla="val 37500" name="adj"/>
              </a:avLst>
            </a:prstGeom>
            <a:gradFill>
              <a:gsLst>
                <a:gs pos="0">
                  <a:srgbClr val="EC9EC5"/>
                </a:gs>
                <a:gs pos="100000">
                  <a:srgbClr val="CC0066"/>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6000">
                <a:solidFill>
                  <a:srgbClr val="FF0066"/>
                </a:solidFill>
                <a:latin typeface="Helvetica Neue"/>
                <a:ea typeface="Helvetica Neue"/>
                <a:cs typeface="Helvetica Neue"/>
                <a:sym typeface="Helvetica Neue"/>
              </a:endParaRPr>
            </a:p>
          </p:txBody>
        </p:sp>
        <p:sp>
          <p:nvSpPr>
            <p:cNvPr id="431" name="Google Shape;431;p25"/>
            <p:cNvSpPr/>
            <p:nvPr/>
          </p:nvSpPr>
          <p:spPr>
            <a:xfrm>
              <a:off x="4563" y="3168"/>
              <a:ext cx="672" cy="576"/>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000000"/>
                  </a:solidFill>
                  <a:latin typeface="Times New Roman"/>
                </a:rPr>
                <a:t>Hết giờ</a:t>
              </a: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5"/>
                                        </p:tgtEl>
                                        <p:attrNameLst>
                                          <p:attrName>style.visibility</p:attrName>
                                        </p:attrNameLst>
                                      </p:cBhvr>
                                      <p:to>
                                        <p:strVal val="visible"/>
                                      </p:to>
                                    </p:set>
                                    <p:anim calcmode="lin" valueType="num">
                                      <p:cBhvr additive="base">
                                        <p:cTn dur="500"/>
                                        <p:tgtEl>
                                          <p:spTgt spid="42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6000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par>
                                <p:cTn fill="hold" nodeType="withEffect" presetClass="entr" presetID="23" presetSubtype="16">
                                  <p:stCondLst>
                                    <p:cond delay="0"/>
                                  </p:stCondLst>
                                  <p:childTnLst>
                                    <p:set>
                                      <p:cBhvr>
                                        <p:cTn dur="1" fill="hold">
                                          <p:stCondLst>
                                            <p:cond delay="0"/>
                                          </p:stCondLst>
                                        </p:cTn>
                                        <p:tgtEl>
                                          <p:spTgt spid="429"/>
                                        </p:tgtEl>
                                        <p:attrNameLst>
                                          <p:attrName>style.visibility</p:attrName>
                                        </p:attrNameLst>
                                      </p:cBhvr>
                                      <p:to>
                                        <p:strVal val="visible"/>
                                      </p:to>
                                    </p:set>
                                    <p:anim calcmode="lin" valueType="num">
                                      <p:cBhvr additive="base">
                                        <p:cTn dur="500"/>
                                        <p:tgtEl>
                                          <p:spTgt spid="429"/>
                                        </p:tgtEl>
                                        <p:attrNameLst>
                                          <p:attrName>ppt_w</p:attrName>
                                        </p:attrNameLst>
                                      </p:cBhvr>
                                      <p:tavLst>
                                        <p:tav fmla="" tm="0">
                                          <p:val>
                                            <p:strVal val="0"/>
                                          </p:val>
                                        </p:tav>
                                        <p:tav fmla="" tm="100000">
                                          <p:val>
                                            <p:strVal val="#ppt_w"/>
                                          </p:val>
                                        </p:tav>
                                      </p:tavLst>
                                    </p:anim>
                                    <p:anim calcmode="lin" valueType="num">
                                      <p:cBhvr additive="base">
                                        <p:cTn dur="500"/>
                                        <p:tgtEl>
                                          <p:spTgt spid="42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26"/>
          <p:cNvSpPr/>
          <p:nvPr/>
        </p:nvSpPr>
        <p:spPr>
          <a:xfrm>
            <a:off x="1143000" y="2254470"/>
            <a:ext cx="6858000" cy="4608295"/>
          </a:xfrm>
          <a:prstGeom prst="rect">
            <a:avLst/>
          </a:prstGeom>
          <a:gradFill>
            <a:gsLst>
              <a:gs pos="0">
                <a:srgbClr val="808080"/>
              </a:gs>
              <a:gs pos="100000">
                <a:srgbClr val="292929"/>
              </a:gs>
            </a:gsLst>
            <a:path path="circle">
              <a:fillToRect b="50%" l="50%" r="50%" t="50%"/>
            </a:path>
            <a:tileRect/>
          </a:gra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7" name="Google Shape;437;p26"/>
          <p:cNvSpPr/>
          <p:nvPr/>
        </p:nvSpPr>
        <p:spPr>
          <a:xfrm>
            <a:off x="1346282" y="3358671"/>
            <a:ext cx="3200400" cy="1445350"/>
          </a:xfrm>
          <a:prstGeom prst="flowChartPreparation">
            <a:avLst/>
          </a:prstGeom>
          <a:solidFill>
            <a:schemeClr val="dk1"/>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8" name="Google Shape;438;p26"/>
          <p:cNvSpPr/>
          <p:nvPr/>
        </p:nvSpPr>
        <p:spPr>
          <a:xfrm>
            <a:off x="4664869" y="3358670"/>
            <a:ext cx="3200400" cy="1445350"/>
          </a:xfrm>
          <a:prstGeom prst="flowChartPreparation">
            <a:avLst/>
          </a:prstGeom>
          <a:solidFill>
            <a:schemeClr val="dk1"/>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9" name="Google Shape;439;p26"/>
          <p:cNvSpPr/>
          <p:nvPr/>
        </p:nvSpPr>
        <p:spPr>
          <a:xfrm>
            <a:off x="1314450" y="5155324"/>
            <a:ext cx="3200400" cy="1397876"/>
          </a:xfrm>
          <a:prstGeom prst="flowChartPreparation">
            <a:avLst/>
          </a:prstGeom>
          <a:solidFill>
            <a:schemeClr val="dk1"/>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0" name="Google Shape;440;p26"/>
          <p:cNvSpPr/>
          <p:nvPr/>
        </p:nvSpPr>
        <p:spPr>
          <a:xfrm>
            <a:off x="4629150" y="5155324"/>
            <a:ext cx="3200400" cy="1397876"/>
          </a:xfrm>
          <a:prstGeom prst="flowChartPreparation">
            <a:avLst/>
          </a:prstGeom>
          <a:solidFill>
            <a:schemeClr val="dk1"/>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441" name="Google Shape;441;p26"/>
          <p:cNvCxnSpPr/>
          <p:nvPr/>
        </p:nvCxnSpPr>
        <p:spPr>
          <a:xfrm rot="10800000">
            <a:off x="1171575" y="4084276"/>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442" name="Google Shape;442;p26"/>
          <p:cNvCxnSpPr/>
          <p:nvPr/>
        </p:nvCxnSpPr>
        <p:spPr>
          <a:xfrm rot="10800000">
            <a:off x="1159751" y="5851620"/>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443" name="Google Shape;443;p26"/>
          <p:cNvCxnSpPr/>
          <p:nvPr/>
        </p:nvCxnSpPr>
        <p:spPr>
          <a:xfrm rot="10800000">
            <a:off x="4493419" y="5867386"/>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444" name="Google Shape;444;p26"/>
          <p:cNvCxnSpPr/>
          <p:nvPr/>
        </p:nvCxnSpPr>
        <p:spPr>
          <a:xfrm rot="10800000">
            <a:off x="4548656" y="4090138"/>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445" name="Google Shape;445;p26"/>
          <p:cNvCxnSpPr/>
          <p:nvPr/>
        </p:nvCxnSpPr>
        <p:spPr>
          <a:xfrm rot="10800000">
            <a:off x="7827352" y="4088319"/>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446" name="Google Shape;446;p26"/>
          <p:cNvCxnSpPr/>
          <p:nvPr/>
        </p:nvCxnSpPr>
        <p:spPr>
          <a:xfrm rot="10800000">
            <a:off x="7820025" y="5867386"/>
            <a:ext cx="171450" cy="0"/>
          </a:xfrm>
          <a:prstGeom prst="straightConnector1">
            <a:avLst/>
          </a:prstGeom>
          <a:noFill/>
          <a:ln cap="flat" cmpd="sng" w="57150">
            <a:solidFill>
              <a:srgbClr val="3399FF"/>
            </a:solidFill>
            <a:prstDash val="solid"/>
            <a:round/>
            <a:headEnd len="med" w="med" type="none"/>
            <a:tailEnd len="med" w="med" type="none"/>
          </a:ln>
        </p:spPr>
      </p:cxnSp>
      <p:sp>
        <p:nvSpPr>
          <p:cNvPr id="447" name="Google Shape;447;p26"/>
          <p:cNvSpPr txBox="1"/>
          <p:nvPr/>
        </p:nvSpPr>
        <p:spPr>
          <a:xfrm>
            <a:off x="1398310" y="3549228"/>
            <a:ext cx="312539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000">
                <a:solidFill>
                  <a:schemeClr val="lt1"/>
                </a:solidFill>
                <a:latin typeface="Times New Roman"/>
                <a:ea typeface="Times New Roman"/>
                <a:cs typeface="Times New Roman"/>
                <a:sym typeface="Times New Roman"/>
              </a:rPr>
              <a:t>A. Lục, hồng, </a:t>
            </a:r>
            <a:endParaRPr/>
          </a:p>
          <a:p>
            <a:pPr indent="0" lvl="0" marL="0" marR="0" rtl="0" algn="ctr">
              <a:spcBef>
                <a:spcPts val="0"/>
              </a:spcBef>
              <a:spcAft>
                <a:spcPts val="0"/>
              </a:spcAft>
              <a:buNone/>
            </a:pPr>
            <a:r>
              <a:rPr lang="en-US" sz="3000">
                <a:solidFill>
                  <a:schemeClr val="lt1"/>
                </a:solidFill>
                <a:latin typeface="Times New Roman"/>
                <a:ea typeface="Times New Roman"/>
                <a:cs typeface="Times New Roman"/>
                <a:sym typeface="Times New Roman"/>
              </a:rPr>
              <a:t>đỏ, vàng</a:t>
            </a:r>
            <a:endParaRPr sz="3000">
              <a:solidFill>
                <a:schemeClr val="lt1"/>
              </a:solidFill>
              <a:latin typeface="Times New Roman"/>
              <a:ea typeface="Times New Roman"/>
              <a:cs typeface="Times New Roman"/>
              <a:sym typeface="Times New Roman"/>
            </a:endParaRPr>
          </a:p>
        </p:txBody>
      </p:sp>
      <p:sp>
        <p:nvSpPr>
          <p:cNvPr id="448" name="Google Shape;448;p26"/>
          <p:cNvSpPr txBox="1"/>
          <p:nvPr/>
        </p:nvSpPr>
        <p:spPr>
          <a:xfrm>
            <a:off x="1407073" y="5568869"/>
            <a:ext cx="3013184"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Times New Roman"/>
                <a:ea typeface="Times New Roman"/>
                <a:cs typeface="Times New Roman"/>
                <a:sym typeface="Times New Roman"/>
              </a:rPr>
              <a:t>C. </a:t>
            </a:r>
            <a:r>
              <a:rPr lang="en-US" sz="2800">
                <a:solidFill>
                  <a:schemeClr val="lt1"/>
                </a:solidFill>
                <a:latin typeface="Times New Roman"/>
                <a:ea typeface="Times New Roman"/>
                <a:cs typeface="Times New Roman"/>
                <a:sym typeface="Times New Roman"/>
              </a:rPr>
              <a:t>Lục, hồng, đỏ, lam</a:t>
            </a:r>
            <a:endParaRPr sz="2800">
              <a:solidFill>
                <a:schemeClr val="lt1"/>
              </a:solidFill>
              <a:latin typeface="Times New Roman"/>
              <a:ea typeface="Times New Roman"/>
              <a:cs typeface="Times New Roman"/>
              <a:sym typeface="Times New Roman"/>
            </a:endParaRPr>
          </a:p>
        </p:txBody>
      </p:sp>
      <p:sp>
        <p:nvSpPr>
          <p:cNvPr id="449" name="Google Shape;449;p26"/>
          <p:cNvSpPr txBox="1"/>
          <p:nvPr/>
        </p:nvSpPr>
        <p:spPr>
          <a:xfrm>
            <a:off x="4965398" y="3714292"/>
            <a:ext cx="2693194"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Times New Roman"/>
                <a:ea typeface="Times New Roman"/>
                <a:cs typeface="Times New Roman"/>
                <a:sym typeface="Times New Roman"/>
              </a:rPr>
              <a:t>B</a:t>
            </a:r>
            <a:r>
              <a:rPr b="1" i="1" lang="en-US" sz="3000">
                <a:solidFill>
                  <a:schemeClr val="lt1"/>
                </a:solidFill>
                <a:latin typeface="Times New Roman"/>
                <a:ea typeface="Times New Roman"/>
                <a:cs typeface="Times New Roman"/>
                <a:sym typeface="Times New Roman"/>
              </a:rPr>
              <a:t>. </a:t>
            </a:r>
            <a:r>
              <a:rPr lang="en-US" sz="3000">
                <a:solidFill>
                  <a:schemeClr val="lt1"/>
                </a:solidFill>
                <a:latin typeface="Times New Roman"/>
                <a:ea typeface="Times New Roman"/>
                <a:cs typeface="Times New Roman"/>
                <a:sym typeface="Times New Roman"/>
              </a:rPr>
              <a:t>Vàng, hồng, đỏ</a:t>
            </a:r>
            <a:endParaRPr i="1" sz="3000">
              <a:solidFill>
                <a:schemeClr val="lt1"/>
              </a:solidFill>
              <a:latin typeface="Times New Roman"/>
              <a:ea typeface="Times New Roman"/>
              <a:cs typeface="Times New Roman"/>
              <a:sym typeface="Times New Roman"/>
            </a:endParaRPr>
          </a:p>
        </p:txBody>
      </p:sp>
      <p:sp>
        <p:nvSpPr>
          <p:cNvPr id="450" name="Google Shape;450;p26"/>
          <p:cNvSpPr txBox="1"/>
          <p:nvPr/>
        </p:nvSpPr>
        <p:spPr>
          <a:xfrm>
            <a:off x="4895243" y="5571002"/>
            <a:ext cx="2693194"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Times New Roman"/>
                <a:ea typeface="Times New Roman"/>
                <a:cs typeface="Times New Roman"/>
                <a:sym typeface="Times New Roman"/>
              </a:rPr>
              <a:t>D</a:t>
            </a:r>
            <a:r>
              <a:rPr b="1" i="1" lang="en-US" sz="3000">
                <a:solidFill>
                  <a:schemeClr val="lt1"/>
                </a:solidFill>
                <a:latin typeface="Times New Roman"/>
                <a:ea typeface="Times New Roman"/>
                <a:cs typeface="Times New Roman"/>
                <a:sym typeface="Times New Roman"/>
              </a:rPr>
              <a:t>. </a:t>
            </a:r>
            <a:r>
              <a:rPr lang="en-US" sz="3000">
                <a:solidFill>
                  <a:schemeClr val="lt1"/>
                </a:solidFill>
                <a:latin typeface="Times New Roman"/>
                <a:ea typeface="Times New Roman"/>
                <a:cs typeface="Times New Roman"/>
                <a:sym typeface="Times New Roman"/>
              </a:rPr>
              <a:t>Lục, lam, đỏ</a:t>
            </a:r>
            <a:endParaRPr sz="3000">
              <a:solidFill>
                <a:schemeClr val="lt1"/>
              </a:solidFill>
              <a:latin typeface="Times New Roman"/>
              <a:ea typeface="Times New Roman"/>
              <a:cs typeface="Times New Roman"/>
              <a:sym typeface="Times New Roman"/>
            </a:endParaRPr>
          </a:p>
        </p:txBody>
      </p:sp>
      <p:sp>
        <p:nvSpPr>
          <p:cNvPr id="451" name="Google Shape;451;p26"/>
          <p:cNvSpPr/>
          <p:nvPr/>
        </p:nvSpPr>
        <p:spPr>
          <a:xfrm>
            <a:off x="1257300" y="2389082"/>
            <a:ext cx="971550" cy="685800"/>
          </a:xfrm>
          <a:prstGeom prst="ellipse">
            <a:avLst/>
          </a:prstGeom>
          <a:noFill/>
          <a:ln cap="flat" cmpd="sng" w="57150">
            <a:solidFill>
              <a:srgbClr val="3399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2" name="Google Shape;452;p26"/>
          <p:cNvSpPr/>
          <p:nvPr/>
        </p:nvSpPr>
        <p:spPr>
          <a:xfrm>
            <a:off x="3429000" y="2389082"/>
            <a:ext cx="971550" cy="685800"/>
          </a:xfrm>
          <a:prstGeom prst="ellipse">
            <a:avLst/>
          </a:prstGeom>
          <a:noFill/>
          <a:ln cap="flat" cmpd="sng" w="57150">
            <a:solidFill>
              <a:srgbClr val="3399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3" name="Google Shape;453;p26"/>
          <p:cNvSpPr/>
          <p:nvPr/>
        </p:nvSpPr>
        <p:spPr>
          <a:xfrm>
            <a:off x="2343150" y="2389082"/>
            <a:ext cx="971550" cy="685800"/>
          </a:xfrm>
          <a:prstGeom prst="ellipse">
            <a:avLst/>
          </a:prstGeom>
          <a:noFill/>
          <a:ln cap="flat" cmpd="sng" w="57150">
            <a:solidFill>
              <a:srgbClr val="3399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4" name="Google Shape;454;p26"/>
          <p:cNvSpPr txBox="1"/>
          <p:nvPr/>
        </p:nvSpPr>
        <p:spPr>
          <a:xfrm>
            <a:off x="1204912" y="2528782"/>
            <a:ext cx="102393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50:50</a:t>
            </a:r>
            <a:endParaRPr sz="2400">
              <a:solidFill>
                <a:schemeClr val="lt1"/>
              </a:solidFill>
              <a:latin typeface="Times New Roman"/>
              <a:ea typeface="Times New Roman"/>
              <a:cs typeface="Times New Roman"/>
              <a:sym typeface="Times New Roman"/>
            </a:endParaRPr>
          </a:p>
        </p:txBody>
      </p:sp>
      <p:pic>
        <p:nvPicPr>
          <p:cNvPr id="455" name="Google Shape;455;p26"/>
          <p:cNvPicPr preferRelativeResize="0"/>
          <p:nvPr/>
        </p:nvPicPr>
        <p:blipFill rotWithShape="1">
          <a:blip r:embed="rId3">
            <a:alphaModFix/>
          </a:blip>
          <a:srcRect b="0" l="0" r="0" t="0"/>
          <a:stretch/>
        </p:blipFill>
        <p:spPr>
          <a:xfrm flipH="1" rot="10800000">
            <a:off x="2605087" y="2420834"/>
            <a:ext cx="385763" cy="606425"/>
          </a:xfrm>
          <a:prstGeom prst="rect">
            <a:avLst/>
          </a:prstGeom>
          <a:noFill/>
          <a:ln>
            <a:noFill/>
          </a:ln>
        </p:spPr>
      </p:pic>
      <p:sp>
        <p:nvSpPr>
          <p:cNvPr id="456" name="Google Shape;456;p26"/>
          <p:cNvSpPr/>
          <p:nvPr/>
        </p:nvSpPr>
        <p:spPr>
          <a:xfrm rot="5400000">
            <a:off x="3521869" y="2693882"/>
            <a:ext cx="304800" cy="228600"/>
          </a:xfrm>
          <a:prstGeom prst="flowChartDisplay">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p26"/>
          <p:cNvSpPr/>
          <p:nvPr/>
        </p:nvSpPr>
        <p:spPr>
          <a:xfrm>
            <a:off x="3617119" y="2503382"/>
            <a:ext cx="114300" cy="152400"/>
          </a:xfrm>
          <a:prstGeom prst="ellipse">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p26"/>
          <p:cNvSpPr/>
          <p:nvPr/>
        </p:nvSpPr>
        <p:spPr>
          <a:xfrm rot="5400000">
            <a:off x="3750469" y="2770082"/>
            <a:ext cx="304800" cy="228600"/>
          </a:xfrm>
          <a:prstGeom prst="flowChartDisplay">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9" name="Google Shape;459;p26"/>
          <p:cNvSpPr/>
          <p:nvPr/>
        </p:nvSpPr>
        <p:spPr>
          <a:xfrm>
            <a:off x="3845719" y="2579582"/>
            <a:ext cx="114300" cy="152400"/>
          </a:xfrm>
          <a:prstGeom prst="ellipse">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0" name="Google Shape;460;p26"/>
          <p:cNvSpPr/>
          <p:nvPr/>
        </p:nvSpPr>
        <p:spPr>
          <a:xfrm rot="5400000">
            <a:off x="3979069" y="2693882"/>
            <a:ext cx="304800" cy="228600"/>
          </a:xfrm>
          <a:prstGeom prst="flowChartDisplay">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1" name="Google Shape;461;p26"/>
          <p:cNvSpPr/>
          <p:nvPr/>
        </p:nvSpPr>
        <p:spPr>
          <a:xfrm>
            <a:off x="4074319" y="2503382"/>
            <a:ext cx="114300" cy="152400"/>
          </a:xfrm>
          <a:prstGeom prst="ellipse">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26"/>
          <p:cNvSpPr txBox="1"/>
          <p:nvPr/>
        </p:nvSpPr>
        <p:spPr>
          <a:xfrm>
            <a:off x="1072936" y="123367"/>
            <a:ext cx="7085720"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3333CC"/>
                </a:solidFill>
                <a:latin typeface="Times New Roman"/>
                <a:ea typeface="Times New Roman"/>
                <a:cs typeface="Times New Roman"/>
                <a:sym typeface="Times New Roman"/>
              </a:rPr>
              <a:t>Câu 2: Những màu sắc nào được tác giả sử dụng để tả bức tranh ngày hè?</a:t>
            </a:r>
            <a:endParaRPr b="1" sz="3600">
              <a:solidFill>
                <a:srgbClr val="3333CC"/>
              </a:solidFill>
              <a:latin typeface="Times New Roman"/>
              <a:ea typeface="Times New Roman"/>
              <a:cs typeface="Times New Roman"/>
              <a:sym typeface="Times New Roman"/>
            </a:endParaRPr>
          </a:p>
        </p:txBody>
      </p:sp>
      <p:pic>
        <p:nvPicPr>
          <p:cNvPr id="463" name="Google Shape;463;p26"/>
          <p:cNvPicPr preferRelativeResize="0"/>
          <p:nvPr/>
        </p:nvPicPr>
        <p:blipFill rotWithShape="1">
          <a:blip r:embed="rId4">
            <a:alphaModFix/>
          </a:blip>
          <a:srcRect b="0" l="0" r="0" t="0"/>
          <a:stretch/>
        </p:blipFill>
        <p:spPr>
          <a:xfrm>
            <a:off x="7772400" y="6553200"/>
            <a:ext cx="228600" cy="304800"/>
          </a:xfrm>
          <a:prstGeom prst="rect">
            <a:avLst/>
          </a:prstGeom>
          <a:noFill/>
          <a:ln>
            <a:noFill/>
          </a:ln>
        </p:spPr>
      </p:pic>
      <p:pic>
        <p:nvPicPr>
          <p:cNvPr id="464" name="Google Shape;464;p26"/>
          <p:cNvPicPr preferRelativeResize="0"/>
          <p:nvPr/>
        </p:nvPicPr>
        <p:blipFill rotWithShape="1">
          <a:blip r:embed="rId4">
            <a:alphaModFix/>
          </a:blip>
          <a:srcRect b="0" l="0" r="0" t="0"/>
          <a:stretch/>
        </p:blipFill>
        <p:spPr>
          <a:xfrm>
            <a:off x="1143000" y="6553200"/>
            <a:ext cx="228600" cy="304800"/>
          </a:xfrm>
          <a:prstGeom prst="rect">
            <a:avLst/>
          </a:prstGeom>
          <a:noFill/>
          <a:ln>
            <a:noFill/>
          </a:ln>
        </p:spPr>
      </p:pic>
      <p:sp>
        <p:nvSpPr>
          <p:cNvPr id="465" name="Google Shape;465;p26"/>
          <p:cNvSpPr/>
          <p:nvPr/>
        </p:nvSpPr>
        <p:spPr>
          <a:xfrm>
            <a:off x="4215511" y="1379124"/>
            <a:ext cx="2286000" cy="640080"/>
          </a:xfrm>
          <a:prstGeom prst="flowChartPreparation">
            <a:avLst/>
          </a:prstGeom>
          <a:solidFill>
            <a:srgbClr val="00FF00"/>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rgbClr val="FF0000"/>
                </a:solidFill>
                <a:latin typeface="Calibri"/>
                <a:ea typeface="Calibri"/>
                <a:cs typeface="Calibri"/>
                <a:sym typeface="Calibri"/>
              </a:rPr>
              <a:t>A</a:t>
            </a:r>
            <a:endParaRPr/>
          </a:p>
        </p:txBody>
      </p:sp>
      <p:grpSp>
        <p:nvGrpSpPr>
          <p:cNvPr id="466" name="Google Shape;466;p26"/>
          <p:cNvGrpSpPr/>
          <p:nvPr/>
        </p:nvGrpSpPr>
        <p:grpSpPr>
          <a:xfrm>
            <a:off x="7143750" y="1110184"/>
            <a:ext cx="1257300" cy="1066800"/>
            <a:chOff x="4320" y="2928"/>
            <a:chExt cx="1104" cy="1104"/>
          </a:xfrm>
        </p:grpSpPr>
        <p:sp>
          <p:nvSpPr>
            <p:cNvPr id="467" name="Google Shape;467;p26"/>
            <p:cNvSpPr/>
            <p:nvPr/>
          </p:nvSpPr>
          <p:spPr>
            <a:xfrm>
              <a:off x="4320" y="2928"/>
              <a:ext cx="1104" cy="1104"/>
            </a:xfrm>
            <a:prstGeom prst="star32">
              <a:avLst>
                <a:gd fmla="val 37500" name="adj"/>
              </a:avLst>
            </a:prstGeom>
            <a:gradFill>
              <a:gsLst>
                <a:gs pos="0">
                  <a:srgbClr val="EC9EC5"/>
                </a:gs>
                <a:gs pos="100000">
                  <a:srgbClr val="CC0066"/>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6000">
                <a:solidFill>
                  <a:srgbClr val="FF0066"/>
                </a:solidFill>
                <a:latin typeface="Helvetica Neue"/>
                <a:ea typeface="Helvetica Neue"/>
                <a:cs typeface="Helvetica Neue"/>
                <a:sym typeface="Helvetica Neue"/>
              </a:endParaRPr>
            </a:p>
          </p:txBody>
        </p:sp>
        <p:sp>
          <p:nvSpPr>
            <p:cNvPr id="468" name="Google Shape;468;p26"/>
            <p:cNvSpPr/>
            <p:nvPr/>
          </p:nvSpPr>
          <p:spPr>
            <a:xfrm>
              <a:off x="4563" y="3168"/>
              <a:ext cx="672" cy="576"/>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000000"/>
                  </a:solidFill>
                  <a:latin typeface="Times New Roman"/>
                </a:rPr>
                <a:t>Hết giờ</a:t>
              </a: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2"/>
                                        </p:tgtEl>
                                        <p:attrNameLst>
                                          <p:attrName>style.visibility</p:attrName>
                                        </p:attrNameLst>
                                      </p:cBhvr>
                                      <p:to>
                                        <p:strVal val="visible"/>
                                      </p:to>
                                    </p:set>
                                    <p:anim calcmode="lin" valueType="num">
                                      <p:cBhvr additive="base">
                                        <p:cTn dur="500"/>
                                        <p:tgtEl>
                                          <p:spTgt spid="4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6000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par>
                                <p:cTn fill="hold" nodeType="withEffect" presetClass="entr" presetID="23" presetSubtype="16">
                                  <p:stCondLst>
                                    <p:cond delay="0"/>
                                  </p:stCondLst>
                                  <p:childTnLst>
                                    <p:set>
                                      <p:cBhvr>
                                        <p:cTn dur="1" fill="hold">
                                          <p:stCondLst>
                                            <p:cond delay="0"/>
                                          </p:stCondLst>
                                        </p:cTn>
                                        <p:tgtEl>
                                          <p:spTgt spid="466"/>
                                        </p:tgtEl>
                                        <p:attrNameLst>
                                          <p:attrName>style.visibility</p:attrName>
                                        </p:attrNameLst>
                                      </p:cBhvr>
                                      <p:to>
                                        <p:strVal val="visible"/>
                                      </p:to>
                                    </p:set>
                                    <p:anim calcmode="lin" valueType="num">
                                      <p:cBhvr additive="base">
                                        <p:cTn dur="500"/>
                                        <p:tgtEl>
                                          <p:spTgt spid="466"/>
                                        </p:tgtEl>
                                        <p:attrNameLst>
                                          <p:attrName>ppt_w</p:attrName>
                                        </p:attrNameLst>
                                      </p:cBhvr>
                                      <p:tavLst>
                                        <p:tav fmla="" tm="0">
                                          <p:val>
                                            <p:strVal val="0"/>
                                          </p:val>
                                        </p:tav>
                                        <p:tav fmla="" tm="100000">
                                          <p:val>
                                            <p:strVal val="#ppt_w"/>
                                          </p:val>
                                        </p:tav>
                                      </p:tavLst>
                                    </p:anim>
                                    <p:anim calcmode="lin" valueType="num">
                                      <p:cBhvr additive="base">
                                        <p:cTn dur="500"/>
                                        <p:tgtEl>
                                          <p:spTgt spid="46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27"/>
          <p:cNvSpPr/>
          <p:nvPr/>
        </p:nvSpPr>
        <p:spPr>
          <a:xfrm>
            <a:off x="1143000" y="2254470"/>
            <a:ext cx="6858000" cy="4608295"/>
          </a:xfrm>
          <a:prstGeom prst="rect">
            <a:avLst/>
          </a:prstGeom>
          <a:gradFill>
            <a:gsLst>
              <a:gs pos="0">
                <a:srgbClr val="808080"/>
              </a:gs>
              <a:gs pos="100000">
                <a:srgbClr val="292929"/>
              </a:gs>
            </a:gsLst>
            <a:path path="circle">
              <a:fillToRect b="50%" l="50%" r="50%" t="50%"/>
            </a:path>
            <a:tileRect/>
          </a:gra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4" name="Google Shape;474;p27"/>
          <p:cNvSpPr/>
          <p:nvPr/>
        </p:nvSpPr>
        <p:spPr>
          <a:xfrm>
            <a:off x="1346282" y="3358671"/>
            <a:ext cx="3200400" cy="1445350"/>
          </a:xfrm>
          <a:prstGeom prst="flowChartPreparation">
            <a:avLst/>
          </a:prstGeom>
          <a:solidFill>
            <a:schemeClr val="dk1"/>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5" name="Google Shape;475;p27"/>
          <p:cNvSpPr/>
          <p:nvPr/>
        </p:nvSpPr>
        <p:spPr>
          <a:xfrm>
            <a:off x="4664869" y="3358670"/>
            <a:ext cx="3200400" cy="1445350"/>
          </a:xfrm>
          <a:prstGeom prst="flowChartPreparation">
            <a:avLst/>
          </a:prstGeom>
          <a:solidFill>
            <a:schemeClr val="dk1"/>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6" name="Google Shape;476;p27"/>
          <p:cNvSpPr/>
          <p:nvPr/>
        </p:nvSpPr>
        <p:spPr>
          <a:xfrm>
            <a:off x="1314450" y="5155324"/>
            <a:ext cx="3200400" cy="1397876"/>
          </a:xfrm>
          <a:prstGeom prst="flowChartPreparation">
            <a:avLst/>
          </a:prstGeom>
          <a:solidFill>
            <a:schemeClr val="dk1"/>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7" name="Google Shape;477;p27"/>
          <p:cNvSpPr/>
          <p:nvPr/>
        </p:nvSpPr>
        <p:spPr>
          <a:xfrm>
            <a:off x="4629150" y="5155324"/>
            <a:ext cx="3200400" cy="1397876"/>
          </a:xfrm>
          <a:prstGeom prst="flowChartPreparation">
            <a:avLst/>
          </a:prstGeom>
          <a:solidFill>
            <a:schemeClr val="dk1"/>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478" name="Google Shape;478;p27"/>
          <p:cNvCxnSpPr/>
          <p:nvPr/>
        </p:nvCxnSpPr>
        <p:spPr>
          <a:xfrm rot="10800000">
            <a:off x="1171575" y="4084276"/>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479" name="Google Shape;479;p27"/>
          <p:cNvCxnSpPr/>
          <p:nvPr/>
        </p:nvCxnSpPr>
        <p:spPr>
          <a:xfrm rot="10800000">
            <a:off x="1159751" y="5867386"/>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480" name="Google Shape;480;p27"/>
          <p:cNvCxnSpPr/>
          <p:nvPr/>
        </p:nvCxnSpPr>
        <p:spPr>
          <a:xfrm rot="10800000">
            <a:off x="4493419" y="5867386"/>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481" name="Google Shape;481;p27"/>
          <p:cNvCxnSpPr/>
          <p:nvPr/>
        </p:nvCxnSpPr>
        <p:spPr>
          <a:xfrm rot="10800000">
            <a:off x="4548656" y="4090138"/>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482" name="Google Shape;482;p27"/>
          <p:cNvCxnSpPr/>
          <p:nvPr/>
        </p:nvCxnSpPr>
        <p:spPr>
          <a:xfrm rot="10800000">
            <a:off x="7827352" y="4088319"/>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483" name="Google Shape;483;p27"/>
          <p:cNvCxnSpPr/>
          <p:nvPr/>
        </p:nvCxnSpPr>
        <p:spPr>
          <a:xfrm rot="10800000">
            <a:off x="7820025" y="5867386"/>
            <a:ext cx="171450" cy="0"/>
          </a:xfrm>
          <a:prstGeom prst="straightConnector1">
            <a:avLst/>
          </a:prstGeom>
          <a:noFill/>
          <a:ln cap="flat" cmpd="sng" w="57150">
            <a:solidFill>
              <a:srgbClr val="3399FF"/>
            </a:solidFill>
            <a:prstDash val="solid"/>
            <a:round/>
            <a:headEnd len="med" w="med" type="none"/>
            <a:tailEnd len="med" w="med" type="none"/>
          </a:ln>
        </p:spPr>
      </p:cxnSp>
      <p:sp>
        <p:nvSpPr>
          <p:cNvPr id="484" name="Google Shape;484;p27"/>
          <p:cNvSpPr txBox="1"/>
          <p:nvPr/>
        </p:nvSpPr>
        <p:spPr>
          <a:xfrm>
            <a:off x="1537139" y="3418287"/>
            <a:ext cx="2720455" cy="141577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Times New Roman"/>
                <a:ea typeface="Times New Roman"/>
                <a:cs typeface="Times New Roman"/>
                <a:sym typeface="Times New Roman"/>
              </a:rPr>
              <a:t>A</a:t>
            </a:r>
            <a:r>
              <a:rPr b="1" lang="en-US" sz="2800">
                <a:solidFill>
                  <a:schemeClr val="lt1"/>
                </a:solidFill>
                <a:latin typeface="Times New Roman"/>
                <a:ea typeface="Times New Roman"/>
                <a:cs typeface="Times New Roman"/>
                <a:sym typeface="Times New Roman"/>
              </a:rPr>
              <a:t>. </a:t>
            </a:r>
            <a:r>
              <a:rPr lang="en-US" sz="2800">
                <a:solidFill>
                  <a:schemeClr val="lt1"/>
                </a:solidFill>
                <a:latin typeface="Times New Roman"/>
                <a:ea typeface="Times New Roman"/>
                <a:cs typeface="Times New Roman"/>
                <a:sym typeface="Times New Roman"/>
              </a:rPr>
              <a:t>Tâm trạng an vui với mọi người</a:t>
            </a:r>
            <a:endParaRPr sz="2800">
              <a:solidFill>
                <a:schemeClr val="lt1"/>
              </a:solidFill>
              <a:latin typeface="Times New Roman"/>
              <a:ea typeface="Times New Roman"/>
              <a:cs typeface="Times New Roman"/>
              <a:sym typeface="Times New Roman"/>
            </a:endParaRPr>
          </a:p>
        </p:txBody>
      </p:sp>
      <p:sp>
        <p:nvSpPr>
          <p:cNvPr id="485" name="Google Shape;485;p27"/>
          <p:cNvSpPr txBox="1"/>
          <p:nvPr/>
        </p:nvSpPr>
        <p:spPr>
          <a:xfrm>
            <a:off x="1395249" y="5285082"/>
            <a:ext cx="3013184" cy="10310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Times New Roman"/>
                <a:ea typeface="Times New Roman"/>
                <a:cs typeface="Times New Roman"/>
                <a:sym typeface="Times New Roman"/>
              </a:rPr>
              <a:t>C. </a:t>
            </a:r>
            <a:r>
              <a:rPr lang="en-US" sz="2800">
                <a:solidFill>
                  <a:schemeClr val="lt1"/>
                </a:solidFill>
                <a:latin typeface="Times New Roman"/>
                <a:ea typeface="Times New Roman"/>
                <a:cs typeface="Times New Roman"/>
                <a:sym typeface="Times New Roman"/>
              </a:rPr>
              <a:t>Tâm trạng phấn </a:t>
            </a:r>
            <a:endParaRPr/>
          </a:p>
          <a:p>
            <a:pPr indent="0" lvl="0" marL="0" marR="0" rtl="0" algn="ctr">
              <a:spcBef>
                <a:spcPts val="600"/>
              </a:spcBef>
              <a:spcAft>
                <a:spcPts val="0"/>
              </a:spcAft>
              <a:buNone/>
            </a:pPr>
            <a:r>
              <a:rPr lang="en-US" sz="2800">
                <a:solidFill>
                  <a:schemeClr val="lt1"/>
                </a:solidFill>
                <a:latin typeface="Times New Roman"/>
                <a:ea typeface="Times New Roman"/>
                <a:cs typeface="Times New Roman"/>
                <a:sym typeface="Times New Roman"/>
              </a:rPr>
              <a:t>chấn trước cuộc đời</a:t>
            </a:r>
            <a:endParaRPr sz="2800">
              <a:solidFill>
                <a:schemeClr val="lt1"/>
              </a:solidFill>
              <a:latin typeface="Times New Roman"/>
              <a:ea typeface="Times New Roman"/>
              <a:cs typeface="Times New Roman"/>
              <a:sym typeface="Times New Roman"/>
            </a:endParaRPr>
          </a:p>
        </p:txBody>
      </p:sp>
      <p:sp>
        <p:nvSpPr>
          <p:cNvPr id="486" name="Google Shape;486;p27"/>
          <p:cNvSpPr txBox="1"/>
          <p:nvPr/>
        </p:nvSpPr>
        <p:spPr>
          <a:xfrm>
            <a:off x="4929924" y="3458662"/>
            <a:ext cx="2693194"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Times New Roman"/>
                <a:ea typeface="Times New Roman"/>
                <a:cs typeface="Times New Roman"/>
                <a:sym typeface="Times New Roman"/>
              </a:rPr>
              <a:t>B</a:t>
            </a:r>
            <a:r>
              <a:rPr b="1" i="1" lang="en-US" sz="2800">
                <a:solidFill>
                  <a:schemeClr val="lt1"/>
                </a:solidFill>
                <a:latin typeface="Times New Roman"/>
                <a:ea typeface="Times New Roman"/>
                <a:cs typeface="Times New Roman"/>
                <a:sym typeface="Times New Roman"/>
              </a:rPr>
              <a:t>. </a:t>
            </a:r>
            <a:r>
              <a:rPr lang="en-US" sz="2800">
                <a:solidFill>
                  <a:schemeClr val="lt1"/>
                </a:solidFill>
                <a:latin typeface="Times New Roman"/>
                <a:ea typeface="Times New Roman"/>
                <a:cs typeface="Times New Roman"/>
                <a:sym typeface="Times New Roman"/>
              </a:rPr>
              <a:t>Luôn mong mỏi, lo lắng cho dân</a:t>
            </a:r>
            <a:endParaRPr i="1" sz="2800">
              <a:solidFill>
                <a:schemeClr val="lt1"/>
              </a:solidFill>
              <a:latin typeface="Times New Roman"/>
              <a:ea typeface="Times New Roman"/>
              <a:cs typeface="Times New Roman"/>
              <a:sym typeface="Times New Roman"/>
            </a:endParaRPr>
          </a:p>
        </p:txBody>
      </p:sp>
      <p:sp>
        <p:nvSpPr>
          <p:cNvPr id="487" name="Google Shape;487;p27"/>
          <p:cNvSpPr txBox="1"/>
          <p:nvPr/>
        </p:nvSpPr>
        <p:spPr>
          <a:xfrm>
            <a:off x="4895243" y="5255683"/>
            <a:ext cx="2693194"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Times New Roman"/>
                <a:ea typeface="Times New Roman"/>
                <a:cs typeface="Times New Roman"/>
                <a:sym typeface="Times New Roman"/>
              </a:rPr>
              <a:t>D</a:t>
            </a:r>
            <a:r>
              <a:rPr b="1" i="1" lang="en-US" sz="2800">
                <a:solidFill>
                  <a:schemeClr val="lt1"/>
                </a:solidFill>
                <a:latin typeface="Times New Roman"/>
                <a:ea typeface="Times New Roman"/>
                <a:cs typeface="Times New Roman"/>
                <a:sym typeface="Times New Roman"/>
              </a:rPr>
              <a:t>. </a:t>
            </a:r>
            <a:r>
              <a:rPr lang="en-US" sz="2800">
                <a:solidFill>
                  <a:schemeClr val="lt1"/>
                </a:solidFill>
                <a:latin typeface="Times New Roman"/>
                <a:ea typeface="Times New Roman"/>
                <a:cs typeface="Times New Roman"/>
                <a:sym typeface="Times New Roman"/>
              </a:rPr>
              <a:t>Tâm trạng bất </a:t>
            </a:r>
            <a:endParaRPr/>
          </a:p>
          <a:p>
            <a:pPr indent="0" lvl="0" marL="0" marR="0" rtl="0" algn="ctr">
              <a:spcBef>
                <a:spcPts val="0"/>
              </a:spcBef>
              <a:spcAft>
                <a:spcPts val="0"/>
              </a:spcAft>
              <a:buNone/>
            </a:pPr>
            <a:r>
              <a:rPr lang="en-US" sz="2800">
                <a:solidFill>
                  <a:schemeClr val="lt1"/>
                </a:solidFill>
                <a:latin typeface="Times New Roman"/>
                <a:ea typeface="Times New Roman"/>
                <a:cs typeface="Times New Roman"/>
                <a:sym typeface="Times New Roman"/>
              </a:rPr>
              <a:t>đắc dĩ với mọi người</a:t>
            </a:r>
            <a:endParaRPr sz="2800">
              <a:solidFill>
                <a:schemeClr val="lt1"/>
              </a:solidFill>
              <a:latin typeface="Times New Roman"/>
              <a:ea typeface="Times New Roman"/>
              <a:cs typeface="Times New Roman"/>
              <a:sym typeface="Times New Roman"/>
            </a:endParaRPr>
          </a:p>
        </p:txBody>
      </p:sp>
      <p:sp>
        <p:nvSpPr>
          <p:cNvPr id="488" name="Google Shape;488;p27"/>
          <p:cNvSpPr/>
          <p:nvPr/>
        </p:nvSpPr>
        <p:spPr>
          <a:xfrm>
            <a:off x="1257300" y="2389082"/>
            <a:ext cx="971550" cy="685800"/>
          </a:xfrm>
          <a:prstGeom prst="ellipse">
            <a:avLst/>
          </a:prstGeom>
          <a:noFill/>
          <a:ln cap="flat" cmpd="sng" w="57150">
            <a:solidFill>
              <a:srgbClr val="3399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9" name="Google Shape;489;p27"/>
          <p:cNvSpPr/>
          <p:nvPr/>
        </p:nvSpPr>
        <p:spPr>
          <a:xfrm>
            <a:off x="3429000" y="2389082"/>
            <a:ext cx="971550" cy="685800"/>
          </a:xfrm>
          <a:prstGeom prst="ellipse">
            <a:avLst/>
          </a:prstGeom>
          <a:noFill/>
          <a:ln cap="flat" cmpd="sng" w="57150">
            <a:solidFill>
              <a:srgbClr val="3399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27"/>
          <p:cNvSpPr/>
          <p:nvPr/>
        </p:nvSpPr>
        <p:spPr>
          <a:xfrm>
            <a:off x="2343150" y="2389082"/>
            <a:ext cx="971550" cy="685800"/>
          </a:xfrm>
          <a:prstGeom prst="ellipse">
            <a:avLst/>
          </a:prstGeom>
          <a:noFill/>
          <a:ln cap="flat" cmpd="sng" w="57150">
            <a:solidFill>
              <a:srgbClr val="3399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27"/>
          <p:cNvSpPr txBox="1"/>
          <p:nvPr/>
        </p:nvSpPr>
        <p:spPr>
          <a:xfrm>
            <a:off x="1257300" y="2528782"/>
            <a:ext cx="102393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50:50</a:t>
            </a:r>
            <a:endParaRPr sz="2400">
              <a:solidFill>
                <a:schemeClr val="lt1"/>
              </a:solidFill>
              <a:latin typeface="Times New Roman"/>
              <a:ea typeface="Times New Roman"/>
              <a:cs typeface="Times New Roman"/>
              <a:sym typeface="Times New Roman"/>
            </a:endParaRPr>
          </a:p>
        </p:txBody>
      </p:sp>
      <p:pic>
        <p:nvPicPr>
          <p:cNvPr id="492" name="Google Shape;492;p27"/>
          <p:cNvPicPr preferRelativeResize="0"/>
          <p:nvPr/>
        </p:nvPicPr>
        <p:blipFill rotWithShape="1">
          <a:blip r:embed="rId3">
            <a:alphaModFix/>
          </a:blip>
          <a:srcRect b="0" l="0" r="0" t="0"/>
          <a:stretch/>
        </p:blipFill>
        <p:spPr>
          <a:xfrm flipH="1" rot="10800000">
            <a:off x="2605087" y="2420834"/>
            <a:ext cx="385763" cy="606425"/>
          </a:xfrm>
          <a:prstGeom prst="rect">
            <a:avLst/>
          </a:prstGeom>
          <a:noFill/>
          <a:ln>
            <a:noFill/>
          </a:ln>
        </p:spPr>
      </p:pic>
      <p:sp>
        <p:nvSpPr>
          <p:cNvPr id="493" name="Google Shape;493;p27"/>
          <p:cNvSpPr/>
          <p:nvPr/>
        </p:nvSpPr>
        <p:spPr>
          <a:xfrm rot="5400000">
            <a:off x="3521869" y="2693882"/>
            <a:ext cx="304800" cy="228600"/>
          </a:xfrm>
          <a:prstGeom prst="flowChartDisplay">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4" name="Google Shape;494;p27"/>
          <p:cNvSpPr/>
          <p:nvPr/>
        </p:nvSpPr>
        <p:spPr>
          <a:xfrm>
            <a:off x="3617119" y="2503382"/>
            <a:ext cx="114300" cy="152400"/>
          </a:xfrm>
          <a:prstGeom prst="ellipse">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5" name="Google Shape;495;p27"/>
          <p:cNvSpPr/>
          <p:nvPr/>
        </p:nvSpPr>
        <p:spPr>
          <a:xfrm rot="5400000">
            <a:off x="3750469" y="2770082"/>
            <a:ext cx="304800" cy="228600"/>
          </a:xfrm>
          <a:prstGeom prst="flowChartDisplay">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6" name="Google Shape;496;p27"/>
          <p:cNvSpPr/>
          <p:nvPr/>
        </p:nvSpPr>
        <p:spPr>
          <a:xfrm>
            <a:off x="3845719" y="2579582"/>
            <a:ext cx="114300" cy="152400"/>
          </a:xfrm>
          <a:prstGeom prst="ellipse">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7" name="Google Shape;497;p27"/>
          <p:cNvSpPr/>
          <p:nvPr/>
        </p:nvSpPr>
        <p:spPr>
          <a:xfrm rot="5400000">
            <a:off x="3979069" y="2693882"/>
            <a:ext cx="304800" cy="228600"/>
          </a:xfrm>
          <a:prstGeom prst="flowChartDisplay">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8" name="Google Shape;498;p27"/>
          <p:cNvSpPr/>
          <p:nvPr/>
        </p:nvSpPr>
        <p:spPr>
          <a:xfrm>
            <a:off x="4074319" y="2503382"/>
            <a:ext cx="114300" cy="152400"/>
          </a:xfrm>
          <a:prstGeom prst="ellipse">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9" name="Google Shape;499;p27"/>
          <p:cNvSpPr txBox="1"/>
          <p:nvPr/>
        </p:nvSpPr>
        <p:spPr>
          <a:xfrm>
            <a:off x="603031" y="6982"/>
            <a:ext cx="8111359"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rgbClr val="3333CC"/>
                </a:solidFill>
                <a:latin typeface="Times New Roman"/>
                <a:ea typeface="Times New Roman"/>
                <a:cs typeface="Times New Roman"/>
                <a:sym typeface="Times New Roman"/>
              </a:rPr>
              <a:t>Câu 3: Hai câu cuối trong bài </a:t>
            </a:r>
            <a:r>
              <a:rPr b="1" i="1" lang="en-US" sz="3200">
                <a:solidFill>
                  <a:srgbClr val="3333CC"/>
                </a:solidFill>
                <a:latin typeface="Times New Roman"/>
                <a:ea typeface="Times New Roman"/>
                <a:cs typeface="Times New Roman"/>
                <a:sym typeface="Times New Roman"/>
              </a:rPr>
              <a:t>Cảnh ngày hè </a:t>
            </a:r>
            <a:r>
              <a:rPr b="1" lang="en-US" sz="3200">
                <a:solidFill>
                  <a:srgbClr val="3333CC"/>
                </a:solidFill>
                <a:latin typeface="Times New Roman"/>
                <a:ea typeface="Times New Roman"/>
                <a:cs typeface="Times New Roman"/>
                <a:sym typeface="Times New Roman"/>
              </a:rPr>
              <a:t>cho người đọc hiểu được tấm lòng Nguyễn Trãi đối với dân như thế nào</a:t>
            </a:r>
            <a:r>
              <a:rPr b="1" i="1" lang="en-US" sz="3200">
                <a:solidFill>
                  <a:srgbClr val="3333CC"/>
                </a:solidFill>
                <a:latin typeface="Times New Roman"/>
                <a:ea typeface="Times New Roman"/>
                <a:cs typeface="Times New Roman"/>
                <a:sym typeface="Times New Roman"/>
              </a:rPr>
              <a:t>?</a:t>
            </a:r>
            <a:endParaRPr b="1" sz="3200">
              <a:solidFill>
                <a:srgbClr val="3333CC"/>
              </a:solidFill>
              <a:latin typeface="Times New Roman"/>
              <a:ea typeface="Times New Roman"/>
              <a:cs typeface="Times New Roman"/>
              <a:sym typeface="Times New Roman"/>
            </a:endParaRPr>
          </a:p>
        </p:txBody>
      </p:sp>
      <p:pic>
        <p:nvPicPr>
          <p:cNvPr id="500" name="Google Shape;500;p27"/>
          <p:cNvPicPr preferRelativeResize="0"/>
          <p:nvPr/>
        </p:nvPicPr>
        <p:blipFill rotWithShape="1">
          <a:blip r:embed="rId4">
            <a:alphaModFix/>
          </a:blip>
          <a:srcRect b="0" l="0" r="0" t="0"/>
          <a:stretch/>
        </p:blipFill>
        <p:spPr>
          <a:xfrm>
            <a:off x="7772400" y="6553200"/>
            <a:ext cx="228600" cy="304800"/>
          </a:xfrm>
          <a:prstGeom prst="rect">
            <a:avLst/>
          </a:prstGeom>
          <a:noFill/>
          <a:ln>
            <a:noFill/>
          </a:ln>
        </p:spPr>
      </p:pic>
      <p:pic>
        <p:nvPicPr>
          <p:cNvPr id="501" name="Google Shape;501;p27"/>
          <p:cNvPicPr preferRelativeResize="0"/>
          <p:nvPr/>
        </p:nvPicPr>
        <p:blipFill rotWithShape="1">
          <a:blip r:embed="rId4">
            <a:alphaModFix/>
          </a:blip>
          <a:srcRect b="0" l="0" r="0" t="0"/>
          <a:stretch/>
        </p:blipFill>
        <p:spPr>
          <a:xfrm>
            <a:off x="1143000" y="6553200"/>
            <a:ext cx="228600" cy="304800"/>
          </a:xfrm>
          <a:prstGeom prst="rect">
            <a:avLst/>
          </a:prstGeom>
          <a:noFill/>
          <a:ln>
            <a:noFill/>
          </a:ln>
        </p:spPr>
      </p:pic>
      <p:sp>
        <p:nvSpPr>
          <p:cNvPr id="502" name="Google Shape;502;p27"/>
          <p:cNvSpPr/>
          <p:nvPr/>
        </p:nvSpPr>
        <p:spPr>
          <a:xfrm>
            <a:off x="5850029" y="1363343"/>
            <a:ext cx="2286000" cy="640080"/>
          </a:xfrm>
          <a:prstGeom prst="flowChartPreparation">
            <a:avLst/>
          </a:prstGeom>
          <a:solidFill>
            <a:srgbClr val="00FF00"/>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rgbClr val="FF0000"/>
                </a:solidFill>
                <a:latin typeface="Calibri"/>
                <a:ea typeface="Calibri"/>
                <a:cs typeface="Calibri"/>
                <a:sym typeface="Calibri"/>
              </a:rPr>
              <a:t>B</a:t>
            </a:r>
            <a:endParaRPr b="1" sz="6000">
              <a:solidFill>
                <a:srgbClr val="FF0000"/>
              </a:solidFill>
              <a:latin typeface="Calibri"/>
              <a:ea typeface="Calibri"/>
              <a:cs typeface="Calibri"/>
              <a:sym typeface="Calibri"/>
            </a:endParaRPr>
          </a:p>
        </p:txBody>
      </p:sp>
      <p:grpSp>
        <p:nvGrpSpPr>
          <p:cNvPr id="503" name="Google Shape;503;p27"/>
          <p:cNvGrpSpPr/>
          <p:nvPr/>
        </p:nvGrpSpPr>
        <p:grpSpPr>
          <a:xfrm>
            <a:off x="7991475" y="2029991"/>
            <a:ext cx="1257300" cy="1066800"/>
            <a:chOff x="4320" y="2928"/>
            <a:chExt cx="1104" cy="1104"/>
          </a:xfrm>
        </p:grpSpPr>
        <p:sp>
          <p:nvSpPr>
            <p:cNvPr id="504" name="Google Shape;504;p27"/>
            <p:cNvSpPr/>
            <p:nvPr/>
          </p:nvSpPr>
          <p:spPr>
            <a:xfrm>
              <a:off x="4320" y="2928"/>
              <a:ext cx="1104" cy="1104"/>
            </a:xfrm>
            <a:prstGeom prst="star32">
              <a:avLst>
                <a:gd fmla="val 37500" name="adj"/>
              </a:avLst>
            </a:prstGeom>
            <a:gradFill>
              <a:gsLst>
                <a:gs pos="0">
                  <a:srgbClr val="EC9EC5"/>
                </a:gs>
                <a:gs pos="100000">
                  <a:srgbClr val="CC0066"/>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6000">
                <a:solidFill>
                  <a:srgbClr val="FF0066"/>
                </a:solidFill>
                <a:latin typeface="Helvetica Neue"/>
                <a:ea typeface="Helvetica Neue"/>
                <a:cs typeface="Helvetica Neue"/>
                <a:sym typeface="Helvetica Neue"/>
              </a:endParaRPr>
            </a:p>
          </p:txBody>
        </p:sp>
        <p:sp>
          <p:nvSpPr>
            <p:cNvPr id="505" name="Google Shape;505;p27"/>
            <p:cNvSpPr/>
            <p:nvPr/>
          </p:nvSpPr>
          <p:spPr>
            <a:xfrm>
              <a:off x="4563" y="3168"/>
              <a:ext cx="672" cy="576"/>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000000"/>
                  </a:solidFill>
                  <a:latin typeface="Times New Roman"/>
                </a:rPr>
                <a:t>Hết giờ</a:t>
              </a: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500"/>
                                        <p:tgtEl>
                                          <p:spTgt spid="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9"/>
                                        </p:tgtEl>
                                        <p:attrNameLst>
                                          <p:attrName>style.visibility</p:attrName>
                                        </p:attrNameLst>
                                      </p:cBhvr>
                                      <p:to>
                                        <p:strVal val="visible"/>
                                      </p:to>
                                    </p:set>
                                    <p:anim calcmode="lin" valueType="num">
                                      <p:cBhvr additive="base">
                                        <p:cTn dur="500"/>
                                        <p:tgtEl>
                                          <p:spTgt spid="49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500"/>
                                        <p:tgtEl>
                                          <p:spTgt spid="4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500"/>
                                        <p:tgtEl>
                                          <p:spTgt spid="4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60000"/>
                                  </p:stCondLst>
                                  <p:childTnLst>
                                    <p:set>
                                      <p:cBhvr>
                                        <p:cTn dur="1" fill="hold">
                                          <p:stCondLst>
                                            <p:cond delay="0"/>
                                          </p:stCondLst>
                                        </p:cTn>
                                        <p:tgtEl>
                                          <p:spTgt spid="502"/>
                                        </p:tgtEl>
                                        <p:attrNameLst>
                                          <p:attrName>style.visibility</p:attrName>
                                        </p:attrNameLst>
                                      </p:cBhvr>
                                      <p:to>
                                        <p:strVal val="visible"/>
                                      </p:to>
                                    </p:set>
                                    <p:animEffect filter="fade" transition="in">
                                      <p:cBhvr>
                                        <p:cTn dur="500"/>
                                        <p:tgtEl>
                                          <p:spTgt spid="502"/>
                                        </p:tgtEl>
                                      </p:cBhvr>
                                    </p:animEffect>
                                  </p:childTnLst>
                                </p:cTn>
                              </p:par>
                              <p:par>
                                <p:cTn fill="hold" nodeType="withEffect" presetClass="entr" presetID="23" presetSubtype="16">
                                  <p:stCondLst>
                                    <p:cond delay="0"/>
                                  </p:stCondLst>
                                  <p:childTnLst>
                                    <p:set>
                                      <p:cBhvr>
                                        <p:cTn dur="1" fill="hold">
                                          <p:stCondLst>
                                            <p:cond delay="0"/>
                                          </p:stCondLst>
                                        </p:cTn>
                                        <p:tgtEl>
                                          <p:spTgt spid="503"/>
                                        </p:tgtEl>
                                        <p:attrNameLst>
                                          <p:attrName>style.visibility</p:attrName>
                                        </p:attrNameLst>
                                      </p:cBhvr>
                                      <p:to>
                                        <p:strVal val="visible"/>
                                      </p:to>
                                    </p:set>
                                    <p:anim calcmode="lin" valueType="num">
                                      <p:cBhvr additive="base">
                                        <p:cTn dur="500"/>
                                        <p:tgtEl>
                                          <p:spTgt spid="503"/>
                                        </p:tgtEl>
                                        <p:attrNameLst>
                                          <p:attrName>ppt_w</p:attrName>
                                        </p:attrNameLst>
                                      </p:cBhvr>
                                      <p:tavLst>
                                        <p:tav fmla="" tm="0">
                                          <p:val>
                                            <p:strVal val="0"/>
                                          </p:val>
                                        </p:tav>
                                        <p:tav fmla="" tm="100000">
                                          <p:val>
                                            <p:strVal val="#ppt_w"/>
                                          </p:val>
                                        </p:tav>
                                      </p:tavLst>
                                    </p:anim>
                                    <p:anim calcmode="lin" valueType="num">
                                      <p:cBhvr additive="base">
                                        <p:cTn dur="500"/>
                                        <p:tgtEl>
                                          <p:spTgt spid="50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28"/>
          <p:cNvSpPr/>
          <p:nvPr/>
        </p:nvSpPr>
        <p:spPr>
          <a:xfrm>
            <a:off x="1143000" y="2286000"/>
            <a:ext cx="6858000" cy="4608295"/>
          </a:xfrm>
          <a:prstGeom prst="rect">
            <a:avLst/>
          </a:prstGeom>
          <a:gradFill>
            <a:gsLst>
              <a:gs pos="0">
                <a:srgbClr val="808080"/>
              </a:gs>
              <a:gs pos="100000">
                <a:srgbClr val="292929"/>
              </a:gs>
            </a:gsLst>
            <a:path path="circle">
              <a:fillToRect b="50%" l="50%" r="50%" t="50%"/>
            </a:path>
            <a:tileRect/>
          </a:gra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1" name="Google Shape;511;p28"/>
          <p:cNvSpPr/>
          <p:nvPr/>
        </p:nvSpPr>
        <p:spPr>
          <a:xfrm>
            <a:off x="1346282" y="3358671"/>
            <a:ext cx="3200400" cy="1445350"/>
          </a:xfrm>
          <a:prstGeom prst="flowChartPreparation">
            <a:avLst/>
          </a:prstGeom>
          <a:solidFill>
            <a:schemeClr val="dk1"/>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2" name="Google Shape;512;p28"/>
          <p:cNvSpPr/>
          <p:nvPr/>
        </p:nvSpPr>
        <p:spPr>
          <a:xfrm>
            <a:off x="4664869" y="3358670"/>
            <a:ext cx="3200400" cy="1445350"/>
          </a:xfrm>
          <a:prstGeom prst="flowChartPreparation">
            <a:avLst/>
          </a:prstGeom>
          <a:solidFill>
            <a:schemeClr val="dk1"/>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3" name="Google Shape;513;p28"/>
          <p:cNvSpPr/>
          <p:nvPr/>
        </p:nvSpPr>
        <p:spPr>
          <a:xfrm>
            <a:off x="1314450" y="5155324"/>
            <a:ext cx="3200400" cy="1397876"/>
          </a:xfrm>
          <a:prstGeom prst="flowChartPreparation">
            <a:avLst/>
          </a:prstGeom>
          <a:solidFill>
            <a:schemeClr val="dk1"/>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28"/>
          <p:cNvSpPr/>
          <p:nvPr/>
        </p:nvSpPr>
        <p:spPr>
          <a:xfrm>
            <a:off x="4629150" y="5155324"/>
            <a:ext cx="3200400" cy="1397876"/>
          </a:xfrm>
          <a:prstGeom prst="flowChartPreparation">
            <a:avLst/>
          </a:prstGeom>
          <a:solidFill>
            <a:schemeClr val="dk1"/>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515" name="Google Shape;515;p28"/>
          <p:cNvCxnSpPr/>
          <p:nvPr/>
        </p:nvCxnSpPr>
        <p:spPr>
          <a:xfrm rot="10800000">
            <a:off x="1171575" y="4084276"/>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516" name="Google Shape;516;p28"/>
          <p:cNvCxnSpPr/>
          <p:nvPr/>
        </p:nvCxnSpPr>
        <p:spPr>
          <a:xfrm rot="10800000">
            <a:off x="1159751" y="5867386"/>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517" name="Google Shape;517;p28"/>
          <p:cNvCxnSpPr/>
          <p:nvPr/>
        </p:nvCxnSpPr>
        <p:spPr>
          <a:xfrm rot="10800000">
            <a:off x="4493419" y="5867386"/>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518" name="Google Shape;518;p28"/>
          <p:cNvCxnSpPr/>
          <p:nvPr/>
        </p:nvCxnSpPr>
        <p:spPr>
          <a:xfrm rot="10800000">
            <a:off x="4548656" y="4090138"/>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519" name="Google Shape;519;p28"/>
          <p:cNvCxnSpPr/>
          <p:nvPr/>
        </p:nvCxnSpPr>
        <p:spPr>
          <a:xfrm rot="10800000">
            <a:off x="7827352" y="4088319"/>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520" name="Google Shape;520;p28"/>
          <p:cNvCxnSpPr/>
          <p:nvPr/>
        </p:nvCxnSpPr>
        <p:spPr>
          <a:xfrm rot="10800000">
            <a:off x="7820025" y="5867386"/>
            <a:ext cx="171450" cy="0"/>
          </a:xfrm>
          <a:prstGeom prst="straightConnector1">
            <a:avLst/>
          </a:prstGeom>
          <a:noFill/>
          <a:ln cap="flat" cmpd="sng" w="57150">
            <a:solidFill>
              <a:srgbClr val="3399FF"/>
            </a:solidFill>
            <a:prstDash val="solid"/>
            <a:round/>
            <a:headEnd len="med" w="med" type="none"/>
            <a:tailEnd len="med" w="med" type="none"/>
          </a:ln>
        </p:spPr>
      </p:cxnSp>
      <p:sp>
        <p:nvSpPr>
          <p:cNvPr id="521" name="Google Shape;521;p28"/>
          <p:cNvSpPr txBox="1"/>
          <p:nvPr/>
        </p:nvSpPr>
        <p:spPr>
          <a:xfrm>
            <a:off x="1537139" y="3542954"/>
            <a:ext cx="2720455"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Times New Roman"/>
                <a:ea typeface="Times New Roman"/>
                <a:cs typeface="Times New Roman"/>
                <a:sym typeface="Times New Roman"/>
              </a:rPr>
              <a:t>A. </a:t>
            </a:r>
            <a:r>
              <a:rPr lang="en-US" sz="2000">
                <a:solidFill>
                  <a:schemeClr val="lt1"/>
                </a:solidFill>
                <a:latin typeface="Times New Roman"/>
                <a:ea typeface="Times New Roman"/>
                <a:cs typeface="Times New Roman"/>
                <a:sym typeface="Times New Roman"/>
              </a:rPr>
              <a:t>Tâm hồn yêu thiên nhiên, khát vọng của người anh hùng cái thế</a:t>
            </a:r>
            <a:endParaRPr sz="2000">
              <a:solidFill>
                <a:schemeClr val="lt1"/>
              </a:solidFill>
              <a:latin typeface="Times New Roman"/>
              <a:ea typeface="Times New Roman"/>
              <a:cs typeface="Times New Roman"/>
              <a:sym typeface="Times New Roman"/>
            </a:endParaRPr>
          </a:p>
        </p:txBody>
      </p:sp>
      <p:sp>
        <p:nvSpPr>
          <p:cNvPr id="522" name="Google Shape;522;p28"/>
          <p:cNvSpPr txBox="1"/>
          <p:nvPr/>
        </p:nvSpPr>
        <p:spPr>
          <a:xfrm>
            <a:off x="1407073" y="5461846"/>
            <a:ext cx="3013184" cy="7848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Times New Roman"/>
                <a:ea typeface="Times New Roman"/>
                <a:cs typeface="Times New Roman"/>
                <a:sym typeface="Times New Roman"/>
              </a:rPr>
              <a:t>C. </a:t>
            </a:r>
            <a:r>
              <a:rPr lang="en-US" sz="2000">
                <a:solidFill>
                  <a:schemeClr val="lt1"/>
                </a:solidFill>
                <a:latin typeface="Times New Roman"/>
                <a:ea typeface="Times New Roman"/>
                <a:cs typeface="Times New Roman"/>
                <a:sym typeface="Times New Roman"/>
              </a:rPr>
              <a:t>Tâm hồn yêu nước</a:t>
            </a:r>
            <a:endParaRPr sz="2000">
              <a:solidFill>
                <a:schemeClr val="lt1"/>
              </a:solidFill>
              <a:latin typeface="Times New Roman"/>
              <a:ea typeface="Times New Roman"/>
              <a:cs typeface="Times New Roman"/>
              <a:sym typeface="Times New Roman"/>
            </a:endParaRPr>
          </a:p>
          <a:p>
            <a:pPr indent="0" lvl="0" marL="0" marR="0" rtl="0" algn="ctr">
              <a:spcBef>
                <a:spcPts val="600"/>
              </a:spcBef>
              <a:spcAft>
                <a:spcPts val="0"/>
              </a:spcAft>
              <a:buNone/>
            </a:pPr>
            <a:r>
              <a:rPr lang="en-US" sz="2000">
                <a:solidFill>
                  <a:schemeClr val="lt1"/>
                </a:solidFill>
                <a:latin typeface="Times New Roman"/>
                <a:ea typeface="Times New Roman"/>
                <a:cs typeface="Times New Roman"/>
                <a:sym typeface="Times New Roman"/>
              </a:rPr>
              <a:t> yêu dân sâu sắc</a:t>
            </a:r>
            <a:endParaRPr sz="2000">
              <a:solidFill>
                <a:schemeClr val="lt1"/>
              </a:solidFill>
              <a:latin typeface="Times New Roman"/>
              <a:ea typeface="Times New Roman"/>
              <a:cs typeface="Times New Roman"/>
              <a:sym typeface="Times New Roman"/>
            </a:endParaRPr>
          </a:p>
        </p:txBody>
      </p:sp>
      <p:sp>
        <p:nvSpPr>
          <p:cNvPr id="523" name="Google Shape;523;p28"/>
          <p:cNvSpPr txBox="1"/>
          <p:nvPr/>
        </p:nvSpPr>
        <p:spPr>
          <a:xfrm>
            <a:off x="4929924" y="3468645"/>
            <a:ext cx="2693194"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Times New Roman"/>
                <a:ea typeface="Times New Roman"/>
                <a:cs typeface="Times New Roman"/>
                <a:sym typeface="Times New Roman"/>
              </a:rPr>
              <a:t>B</a:t>
            </a:r>
            <a:r>
              <a:rPr b="1" i="1" lang="en-US" sz="2000">
                <a:solidFill>
                  <a:schemeClr val="lt1"/>
                </a:solidFill>
                <a:latin typeface="Times New Roman"/>
                <a:ea typeface="Times New Roman"/>
                <a:cs typeface="Times New Roman"/>
                <a:sym typeface="Times New Roman"/>
              </a:rPr>
              <a:t>. </a:t>
            </a:r>
            <a:r>
              <a:rPr lang="en-US" sz="2000">
                <a:solidFill>
                  <a:schemeClr val="lt1"/>
                </a:solidFill>
                <a:latin typeface="Times New Roman"/>
                <a:ea typeface="Times New Roman"/>
                <a:cs typeface="Times New Roman"/>
                <a:sym typeface="Times New Roman"/>
              </a:rPr>
              <a:t>Tâm hồn yêu thiên </a:t>
            </a:r>
            <a:endParaRPr/>
          </a:p>
          <a:p>
            <a:pPr indent="0" lvl="0" marL="0" marR="0" rtl="0" algn="ctr">
              <a:spcBef>
                <a:spcPts val="0"/>
              </a:spcBef>
              <a:spcAft>
                <a:spcPts val="0"/>
              </a:spcAft>
              <a:buNone/>
            </a:pPr>
            <a:r>
              <a:rPr lang="en-US" sz="2000">
                <a:solidFill>
                  <a:schemeClr val="lt1"/>
                </a:solidFill>
                <a:latin typeface="Times New Roman"/>
                <a:ea typeface="Times New Roman"/>
                <a:cs typeface="Times New Roman"/>
                <a:sym typeface="Times New Roman"/>
              </a:rPr>
              <a:t>nhiên lánh đục về trong của người quân tử.</a:t>
            </a:r>
            <a:endParaRPr i="1" sz="2000">
              <a:solidFill>
                <a:schemeClr val="lt1"/>
              </a:solidFill>
              <a:latin typeface="Times New Roman"/>
              <a:ea typeface="Times New Roman"/>
              <a:cs typeface="Times New Roman"/>
              <a:sym typeface="Times New Roman"/>
            </a:endParaRPr>
          </a:p>
        </p:txBody>
      </p:sp>
      <p:sp>
        <p:nvSpPr>
          <p:cNvPr id="524" name="Google Shape;524;p28"/>
          <p:cNvSpPr txBox="1"/>
          <p:nvPr/>
        </p:nvSpPr>
        <p:spPr>
          <a:xfrm>
            <a:off x="4907067" y="5346430"/>
            <a:ext cx="2693194"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Times New Roman"/>
                <a:ea typeface="Times New Roman"/>
                <a:cs typeface="Times New Roman"/>
                <a:sym typeface="Times New Roman"/>
              </a:rPr>
              <a:t>D</a:t>
            </a:r>
            <a:r>
              <a:rPr b="1" i="1" lang="en-US" sz="2000">
                <a:solidFill>
                  <a:schemeClr val="lt1"/>
                </a:solidFill>
                <a:latin typeface="Times New Roman"/>
                <a:ea typeface="Times New Roman"/>
                <a:cs typeface="Times New Roman"/>
                <a:sym typeface="Times New Roman"/>
              </a:rPr>
              <a:t>. </a:t>
            </a:r>
            <a:r>
              <a:rPr lang="en-US" sz="2000">
                <a:solidFill>
                  <a:schemeClr val="lt1"/>
                </a:solidFill>
                <a:latin typeface="Times New Roman"/>
                <a:ea typeface="Times New Roman"/>
                <a:cs typeface="Times New Roman"/>
                <a:sym typeface="Times New Roman"/>
              </a:rPr>
              <a:t>Tâm hồn yêu thiên nhiên, yêu cuộc sống, ưu dân, ái quốc</a:t>
            </a:r>
            <a:endParaRPr sz="2000">
              <a:solidFill>
                <a:schemeClr val="lt1"/>
              </a:solidFill>
              <a:latin typeface="Times New Roman"/>
              <a:ea typeface="Times New Roman"/>
              <a:cs typeface="Times New Roman"/>
              <a:sym typeface="Times New Roman"/>
            </a:endParaRPr>
          </a:p>
        </p:txBody>
      </p:sp>
      <p:sp>
        <p:nvSpPr>
          <p:cNvPr id="525" name="Google Shape;525;p28"/>
          <p:cNvSpPr/>
          <p:nvPr/>
        </p:nvSpPr>
        <p:spPr>
          <a:xfrm>
            <a:off x="1257300" y="2389082"/>
            <a:ext cx="971550" cy="685800"/>
          </a:xfrm>
          <a:prstGeom prst="ellipse">
            <a:avLst/>
          </a:prstGeom>
          <a:noFill/>
          <a:ln cap="flat" cmpd="sng" w="57150">
            <a:solidFill>
              <a:srgbClr val="3399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28"/>
          <p:cNvSpPr/>
          <p:nvPr/>
        </p:nvSpPr>
        <p:spPr>
          <a:xfrm>
            <a:off x="3429000" y="2389082"/>
            <a:ext cx="971550" cy="685800"/>
          </a:xfrm>
          <a:prstGeom prst="ellipse">
            <a:avLst/>
          </a:prstGeom>
          <a:noFill/>
          <a:ln cap="flat" cmpd="sng" w="57150">
            <a:solidFill>
              <a:srgbClr val="3399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7" name="Google Shape;527;p28"/>
          <p:cNvSpPr/>
          <p:nvPr/>
        </p:nvSpPr>
        <p:spPr>
          <a:xfrm>
            <a:off x="2343150" y="2389082"/>
            <a:ext cx="971550" cy="685800"/>
          </a:xfrm>
          <a:prstGeom prst="ellipse">
            <a:avLst/>
          </a:prstGeom>
          <a:noFill/>
          <a:ln cap="flat" cmpd="sng" w="57150">
            <a:solidFill>
              <a:srgbClr val="3399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8" name="Google Shape;528;p28"/>
          <p:cNvSpPr txBox="1"/>
          <p:nvPr/>
        </p:nvSpPr>
        <p:spPr>
          <a:xfrm>
            <a:off x="1267805" y="2528782"/>
            <a:ext cx="102393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50:50</a:t>
            </a:r>
            <a:endParaRPr sz="2400">
              <a:solidFill>
                <a:schemeClr val="lt1"/>
              </a:solidFill>
              <a:latin typeface="Times New Roman"/>
              <a:ea typeface="Times New Roman"/>
              <a:cs typeface="Times New Roman"/>
              <a:sym typeface="Times New Roman"/>
            </a:endParaRPr>
          </a:p>
        </p:txBody>
      </p:sp>
      <p:pic>
        <p:nvPicPr>
          <p:cNvPr id="529" name="Google Shape;529;p28"/>
          <p:cNvPicPr preferRelativeResize="0"/>
          <p:nvPr/>
        </p:nvPicPr>
        <p:blipFill rotWithShape="1">
          <a:blip r:embed="rId3">
            <a:alphaModFix/>
          </a:blip>
          <a:srcRect b="0" l="0" r="0" t="0"/>
          <a:stretch/>
        </p:blipFill>
        <p:spPr>
          <a:xfrm flipH="1" rot="10800000">
            <a:off x="2605087" y="2420834"/>
            <a:ext cx="385763" cy="606425"/>
          </a:xfrm>
          <a:prstGeom prst="rect">
            <a:avLst/>
          </a:prstGeom>
          <a:noFill/>
          <a:ln>
            <a:noFill/>
          </a:ln>
        </p:spPr>
      </p:pic>
      <p:sp>
        <p:nvSpPr>
          <p:cNvPr id="530" name="Google Shape;530;p28"/>
          <p:cNvSpPr/>
          <p:nvPr/>
        </p:nvSpPr>
        <p:spPr>
          <a:xfrm rot="5400000">
            <a:off x="3521869" y="2693882"/>
            <a:ext cx="304800" cy="228600"/>
          </a:xfrm>
          <a:prstGeom prst="flowChartDisplay">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1" name="Google Shape;531;p28"/>
          <p:cNvSpPr/>
          <p:nvPr/>
        </p:nvSpPr>
        <p:spPr>
          <a:xfrm>
            <a:off x="3617119" y="2503382"/>
            <a:ext cx="114300" cy="152400"/>
          </a:xfrm>
          <a:prstGeom prst="ellipse">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2" name="Google Shape;532;p28"/>
          <p:cNvSpPr/>
          <p:nvPr/>
        </p:nvSpPr>
        <p:spPr>
          <a:xfrm rot="5400000">
            <a:off x="3750469" y="2770082"/>
            <a:ext cx="304800" cy="228600"/>
          </a:xfrm>
          <a:prstGeom prst="flowChartDisplay">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3" name="Google Shape;533;p28"/>
          <p:cNvSpPr/>
          <p:nvPr/>
        </p:nvSpPr>
        <p:spPr>
          <a:xfrm>
            <a:off x="3845719" y="2579582"/>
            <a:ext cx="114300" cy="152400"/>
          </a:xfrm>
          <a:prstGeom prst="ellipse">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4" name="Google Shape;534;p28"/>
          <p:cNvSpPr/>
          <p:nvPr/>
        </p:nvSpPr>
        <p:spPr>
          <a:xfrm rot="5400000">
            <a:off x="3979069" y="2693882"/>
            <a:ext cx="304800" cy="228600"/>
          </a:xfrm>
          <a:prstGeom prst="flowChartDisplay">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5" name="Google Shape;535;p28"/>
          <p:cNvSpPr/>
          <p:nvPr/>
        </p:nvSpPr>
        <p:spPr>
          <a:xfrm>
            <a:off x="4074319" y="2503382"/>
            <a:ext cx="114300" cy="152400"/>
          </a:xfrm>
          <a:prstGeom prst="ellipse">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6" name="Google Shape;536;p28"/>
          <p:cNvSpPr txBox="1"/>
          <p:nvPr/>
        </p:nvSpPr>
        <p:spPr>
          <a:xfrm>
            <a:off x="1072936" y="-24550"/>
            <a:ext cx="7085720"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3333CC"/>
                </a:solidFill>
                <a:latin typeface="Times New Roman"/>
                <a:ea typeface="Times New Roman"/>
                <a:cs typeface="Times New Roman"/>
                <a:sym typeface="Times New Roman"/>
              </a:rPr>
              <a:t>Câu 4: Nội dung chủ đạo toát lên từ bài thơ </a:t>
            </a:r>
            <a:r>
              <a:rPr b="1" i="1" lang="en-US" sz="3600">
                <a:solidFill>
                  <a:srgbClr val="3333CC"/>
                </a:solidFill>
                <a:latin typeface="Times New Roman"/>
                <a:ea typeface="Times New Roman"/>
                <a:cs typeface="Times New Roman"/>
                <a:sym typeface="Times New Roman"/>
              </a:rPr>
              <a:t>Cảnh ngày hè?</a:t>
            </a:r>
            <a:endParaRPr b="1" sz="3600">
              <a:solidFill>
                <a:srgbClr val="3333CC"/>
              </a:solidFill>
              <a:latin typeface="Times New Roman"/>
              <a:ea typeface="Times New Roman"/>
              <a:cs typeface="Times New Roman"/>
              <a:sym typeface="Times New Roman"/>
            </a:endParaRPr>
          </a:p>
        </p:txBody>
      </p:sp>
      <p:pic>
        <p:nvPicPr>
          <p:cNvPr id="537" name="Google Shape;537;p28"/>
          <p:cNvPicPr preferRelativeResize="0"/>
          <p:nvPr/>
        </p:nvPicPr>
        <p:blipFill rotWithShape="1">
          <a:blip r:embed="rId4">
            <a:alphaModFix/>
          </a:blip>
          <a:srcRect b="0" l="0" r="0" t="0"/>
          <a:stretch/>
        </p:blipFill>
        <p:spPr>
          <a:xfrm>
            <a:off x="7772400" y="6553200"/>
            <a:ext cx="228600" cy="304800"/>
          </a:xfrm>
          <a:prstGeom prst="rect">
            <a:avLst/>
          </a:prstGeom>
          <a:noFill/>
          <a:ln>
            <a:noFill/>
          </a:ln>
        </p:spPr>
      </p:pic>
      <p:pic>
        <p:nvPicPr>
          <p:cNvPr id="538" name="Google Shape;538;p28"/>
          <p:cNvPicPr preferRelativeResize="0"/>
          <p:nvPr/>
        </p:nvPicPr>
        <p:blipFill rotWithShape="1">
          <a:blip r:embed="rId4">
            <a:alphaModFix/>
          </a:blip>
          <a:srcRect b="0" l="0" r="0" t="0"/>
          <a:stretch/>
        </p:blipFill>
        <p:spPr>
          <a:xfrm>
            <a:off x="1143000" y="6553200"/>
            <a:ext cx="228600" cy="304800"/>
          </a:xfrm>
          <a:prstGeom prst="rect">
            <a:avLst/>
          </a:prstGeom>
          <a:noFill/>
          <a:ln>
            <a:noFill/>
          </a:ln>
        </p:spPr>
      </p:pic>
      <p:sp>
        <p:nvSpPr>
          <p:cNvPr id="539" name="Google Shape;539;p28"/>
          <p:cNvSpPr/>
          <p:nvPr/>
        </p:nvSpPr>
        <p:spPr>
          <a:xfrm>
            <a:off x="3674269" y="1310249"/>
            <a:ext cx="2834640" cy="731520"/>
          </a:xfrm>
          <a:prstGeom prst="flowChartPreparation">
            <a:avLst/>
          </a:prstGeom>
          <a:solidFill>
            <a:srgbClr val="00FF00"/>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rgbClr val="FF0000"/>
                </a:solidFill>
                <a:latin typeface="Calibri"/>
                <a:ea typeface="Calibri"/>
                <a:cs typeface="Calibri"/>
                <a:sym typeface="Calibri"/>
              </a:rPr>
              <a:t>D</a:t>
            </a:r>
            <a:endParaRPr b="1" sz="6000">
              <a:solidFill>
                <a:srgbClr val="FF0000"/>
              </a:solidFill>
              <a:latin typeface="Calibri"/>
              <a:ea typeface="Calibri"/>
              <a:cs typeface="Calibri"/>
              <a:sym typeface="Calibri"/>
            </a:endParaRPr>
          </a:p>
        </p:txBody>
      </p:sp>
      <p:grpSp>
        <p:nvGrpSpPr>
          <p:cNvPr id="540" name="Google Shape;540;p28"/>
          <p:cNvGrpSpPr/>
          <p:nvPr/>
        </p:nvGrpSpPr>
        <p:grpSpPr>
          <a:xfrm>
            <a:off x="6994468" y="1111751"/>
            <a:ext cx="1257300" cy="1066800"/>
            <a:chOff x="4320" y="2928"/>
            <a:chExt cx="1104" cy="1104"/>
          </a:xfrm>
        </p:grpSpPr>
        <p:sp>
          <p:nvSpPr>
            <p:cNvPr id="541" name="Google Shape;541;p28"/>
            <p:cNvSpPr/>
            <p:nvPr/>
          </p:nvSpPr>
          <p:spPr>
            <a:xfrm>
              <a:off x="4320" y="2928"/>
              <a:ext cx="1104" cy="1104"/>
            </a:xfrm>
            <a:prstGeom prst="star32">
              <a:avLst>
                <a:gd fmla="val 37500" name="adj"/>
              </a:avLst>
            </a:prstGeom>
            <a:gradFill>
              <a:gsLst>
                <a:gs pos="0">
                  <a:srgbClr val="EC9EC5"/>
                </a:gs>
                <a:gs pos="100000">
                  <a:srgbClr val="CC0066"/>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6000">
                <a:solidFill>
                  <a:srgbClr val="FF0066"/>
                </a:solidFill>
                <a:latin typeface="Helvetica Neue"/>
                <a:ea typeface="Helvetica Neue"/>
                <a:cs typeface="Helvetica Neue"/>
                <a:sym typeface="Helvetica Neue"/>
              </a:endParaRPr>
            </a:p>
          </p:txBody>
        </p:sp>
        <p:sp>
          <p:nvSpPr>
            <p:cNvPr id="542" name="Google Shape;542;p28"/>
            <p:cNvSpPr/>
            <p:nvPr/>
          </p:nvSpPr>
          <p:spPr>
            <a:xfrm>
              <a:off x="4563" y="3168"/>
              <a:ext cx="672" cy="576"/>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000000"/>
                  </a:solidFill>
                  <a:latin typeface="Times New Roman"/>
                </a:rPr>
                <a:t>Hết giờ</a:t>
              </a: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500"/>
                                        <p:tgtEl>
                                          <p:spTgt spid="5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6"/>
                                        </p:tgtEl>
                                        <p:attrNameLst>
                                          <p:attrName>style.visibility</p:attrName>
                                        </p:attrNameLst>
                                      </p:cBhvr>
                                      <p:to>
                                        <p:strVal val="visible"/>
                                      </p:to>
                                    </p:set>
                                    <p:anim calcmode="lin" valueType="num">
                                      <p:cBhvr additive="base">
                                        <p:cTn dur="500"/>
                                        <p:tgtEl>
                                          <p:spTgt spid="53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6000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par>
                                <p:cTn fill="hold" nodeType="withEffect" presetClass="entr" presetID="23" presetSubtype="16">
                                  <p:stCondLst>
                                    <p:cond delay="0"/>
                                  </p:stCondLst>
                                  <p:childTnLst>
                                    <p:set>
                                      <p:cBhvr>
                                        <p:cTn dur="1" fill="hold">
                                          <p:stCondLst>
                                            <p:cond delay="0"/>
                                          </p:stCondLst>
                                        </p:cTn>
                                        <p:tgtEl>
                                          <p:spTgt spid="540"/>
                                        </p:tgtEl>
                                        <p:attrNameLst>
                                          <p:attrName>style.visibility</p:attrName>
                                        </p:attrNameLst>
                                      </p:cBhvr>
                                      <p:to>
                                        <p:strVal val="visible"/>
                                      </p:to>
                                    </p:set>
                                    <p:anim calcmode="lin" valueType="num">
                                      <p:cBhvr additive="base">
                                        <p:cTn dur="500"/>
                                        <p:tgtEl>
                                          <p:spTgt spid="540"/>
                                        </p:tgtEl>
                                        <p:attrNameLst>
                                          <p:attrName>ppt_w</p:attrName>
                                        </p:attrNameLst>
                                      </p:cBhvr>
                                      <p:tavLst>
                                        <p:tav fmla="" tm="0">
                                          <p:val>
                                            <p:strVal val="0"/>
                                          </p:val>
                                        </p:tav>
                                        <p:tav fmla="" tm="100000">
                                          <p:val>
                                            <p:strVal val="#ppt_w"/>
                                          </p:val>
                                        </p:tav>
                                      </p:tavLst>
                                    </p:anim>
                                    <p:anim calcmode="lin" valueType="num">
                                      <p:cBhvr additive="base">
                                        <p:cTn dur="500"/>
                                        <p:tgtEl>
                                          <p:spTgt spid="54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29"/>
          <p:cNvSpPr/>
          <p:nvPr/>
        </p:nvSpPr>
        <p:spPr>
          <a:xfrm>
            <a:off x="1143000" y="2254470"/>
            <a:ext cx="6858000" cy="4608295"/>
          </a:xfrm>
          <a:prstGeom prst="rect">
            <a:avLst/>
          </a:prstGeom>
          <a:gradFill>
            <a:gsLst>
              <a:gs pos="0">
                <a:srgbClr val="808080"/>
              </a:gs>
              <a:gs pos="100000">
                <a:srgbClr val="292929"/>
              </a:gs>
            </a:gsLst>
            <a:path path="circle">
              <a:fillToRect b="50%" l="50%" r="50%" t="50%"/>
            </a:path>
            <a:tileRect/>
          </a:gra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8" name="Google Shape;548;p29"/>
          <p:cNvSpPr/>
          <p:nvPr/>
        </p:nvSpPr>
        <p:spPr>
          <a:xfrm>
            <a:off x="1346282" y="3358671"/>
            <a:ext cx="3200400" cy="1445350"/>
          </a:xfrm>
          <a:prstGeom prst="flowChartPreparation">
            <a:avLst/>
          </a:prstGeom>
          <a:solidFill>
            <a:schemeClr val="dk1"/>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9" name="Google Shape;549;p29"/>
          <p:cNvSpPr/>
          <p:nvPr/>
        </p:nvSpPr>
        <p:spPr>
          <a:xfrm>
            <a:off x="4664869" y="3358670"/>
            <a:ext cx="3200400" cy="1445350"/>
          </a:xfrm>
          <a:prstGeom prst="flowChartPreparation">
            <a:avLst/>
          </a:prstGeom>
          <a:solidFill>
            <a:schemeClr val="dk1"/>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0" name="Google Shape;550;p29"/>
          <p:cNvSpPr/>
          <p:nvPr/>
        </p:nvSpPr>
        <p:spPr>
          <a:xfrm>
            <a:off x="1314450" y="5155324"/>
            <a:ext cx="3200400" cy="1397876"/>
          </a:xfrm>
          <a:prstGeom prst="flowChartPreparation">
            <a:avLst/>
          </a:prstGeom>
          <a:solidFill>
            <a:schemeClr val="dk1"/>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1" name="Google Shape;551;p29"/>
          <p:cNvSpPr/>
          <p:nvPr/>
        </p:nvSpPr>
        <p:spPr>
          <a:xfrm>
            <a:off x="4629150" y="5155324"/>
            <a:ext cx="3200400" cy="1397876"/>
          </a:xfrm>
          <a:prstGeom prst="flowChartPreparation">
            <a:avLst/>
          </a:prstGeom>
          <a:solidFill>
            <a:schemeClr val="dk1"/>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552" name="Google Shape;552;p29"/>
          <p:cNvCxnSpPr/>
          <p:nvPr/>
        </p:nvCxnSpPr>
        <p:spPr>
          <a:xfrm rot="10800000">
            <a:off x="1171575" y="4084276"/>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553" name="Google Shape;553;p29"/>
          <p:cNvCxnSpPr/>
          <p:nvPr/>
        </p:nvCxnSpPr>
        <p:spPr>
          <a:xfrm rot="10800000">
            <a:off x="1171575" y="5851620"/>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554" name="Google Shape;554;p29"/>
          <p:cNvCxnSpPr/>
          <p:nvPr/>
        </p:nvCxnSpPr>
        <p:spPr>
          <a:xfrm rot="10800000">
            <a:off x="4493419" y="5867386"/>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555" name="Google Shape;555;p29"/>
          <p:cNvCxnSpPr/>
          <p:nvPr/>
        </p:nvCxnSpPr>
        <p:spPr>
          <a:xfrm rot="10800000">
            <a:off x="4548656" y="4090138"/>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556" name="Google Shape;556;p29"/>
          <p:cNvCxnSpPr/>
          <p:nvPr/>
        </p:nvCxnSpPr>
        <p:spPr>
          <a:xfrm rot="10800000">
            <a:off x="7827352" y="4088319"/>
            <a:ext cx="171450" cy="0"/>
          </a:xfrm>
          <a:prstGeom prst="straightConnector1">
            <a:avLst/>
          </a:prstGeom>
          <a:noFill/>
          <a:ln cap="flat" cmpd="sng" w="57150">
            <a:solidFill>
              <a:srgbClr val="3399FF"/>
            </a:solidFill>
            <a:prstDash val="solid"/>
            <a:round/>
            <a:headEnd len="med" w="med" type="none"/>
            <a:tailEnd len="med" w="med" type="none"/>
          </a:ln>
        </p:spPr>
      </p:cxnSp>
      <p:cxnSp>
        <p:nvCxnSpPr>
          <p:cNvPr id="557" name="Google Shape;557;p29"/>
          <p:cNvCxnSpPr/>
          <p:nvPr/>
        </p:nvCxnSpPr>
        <p:spPr>
          <a:xfrm rot="10800000">
            <a:off x="7820025" y="5867386"/>
            <a:ext cx="171450" cy="0"/>
          </a:xfrm>
          <a:prstGeom prst="straightConnector1">
            <a:avLst/>
          </a:prstGeom>
          <a:noFill/>
          <a:ln cap="flat" cmpd="sng" w="57150">
            <a:solidFill>
              <a:srgbClr val="3399FF"/>
            </a:solidFill>
            <a:prstDash val="solid"/>
            <a:round/>
            <a:headEnd len="med" w="med" type="none"/>
            <a:tailEnd len="med" w="med" type="none"/>
          </a:ln>
        </p:spPr>
      </p:cxnSp>
      <p:sp>
        <p:nvSpPr>
          <p:cNvPr id="558" name="Google Shape;558;p29"/>
          <p:cNvSpPr txBox="1"/>
          <p:nvPr/>
        </p:nvSpPr>
        <p:spPr>
          <a:xfrm>
            <a:off x="1501665" y="3580759"/>
            <a:ext cx="272045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A. Ngôn ngữ </a:t>
            </a:r>
            <a:endParaRPr sz="2400">
              <a:solidFill>
                <a:schemeClr val="lt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thuần Việt</a:t>
            </a:r>
            <a:endParaRPr sz="2400">
              <a:solidFill>
                <a:schemeClr val="lt1"/>
              </a:solidFill>
              <a:latin typeface="Times New Roman"/>
              <a:ea typeface="Times New Roman"/>
              <a:cs typeface="Times New Roman"/>
              <a:sym typeface="Times New Roman"/>
            </a:endParaRPr>
          </a:p>
        </p:txBody>
      </p:sp>
      <p:sp>
        <p:nvSpPr>
          <p:cNvPr id="559" name="Google Shape;559;p29"/>
          <p:cNvSpPr txBox="1"/>
          <p:nvPr/>
        </p:nvSpPr>
        <p:spPr>
          <a:xfrm>
            <a:off x="1418898" y="5127422"/>
            <a:ext cx="301318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Times New Roman"/>
                <a:ea typeface="Times New Roman"/>
                <a:cs typeface="Times New Roman"/>
                <a:sym typeface="Times New Roman"/>
              </a:rPr>
              <a:t>C. </a:t>
            </a:r>
            <a:r>
              <a:rPr lang="en-US" sz="2400">
                <a:solidFill>
                  <a:schemeClr val="lt1"/>
                </a:solidFill>
                <a:latin typeface="Times New Roman"/>
                <a:ea typeface="Times New Roman"/>
                <a:cs typeface="Times New Roman"/>
                <a:sym typeface="Times New Roman"/>
              </a:rPr>
              <a:t>Sử dụng hiệu </a:t>
            </a:r>
            <a:endParaRPr sz="2400">
              <a:solidFill>
                <a:schemeClr val="lt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 các từ láy tượng thanh</a:t>
            </a:r>
            <a:endParaRPr sz="2400">
              <a:solidFill>
                <a:schemeClr val="lt1"/>
              </a:solidFill>
              <a:latin typeface="Times New Roman"/>
              <a:ea typeface="Times New Roman"/>
              <a:cs typeface="Times New Roman"/>
              <a:sym typeface="Times New Roman"/>
            </a:endParaRPr>
          </a:p>
        </p:txBody>
      </p:sp>
      <p:sp>
        <p:nvSpPr>
          <p:cNvPr id="560" name="Google Shape;560;p29"/>
          <p:cNvSpPr txBox="1"/>
          <p:nvPr/>
        </p:nvSpPr>
        <p:spPr>
          <a:xfrm>
            <a:off x="4929924" y="3619697"/>
            <a:ext cx="269319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Times New Roman"/>
                <a:ea typeface="Times New Roman"/>
                <a:cs typeface="Times New Roman"/>
                <a:sym typeface="Times New Roman"/>
              </a:rPr>
              <a:t>B</a:t>
            </a:r>
            <a:r>
              <a:rPr b="1" i="1" lang="en-US" sz="2400">
                <a:solidFill>
                  <a:schemeClr val="lt1"/>
                </a:solidFill>
                <a:latin typeface="Times New Roman"/>
                <a:ea typeface="Times New Roman"/>
                <a:cs typeface="Times New Roman"/>
                <a:sym typeface="Times New Roman"/>
              </a:rPr>
              <a:t>. </a:t>
            </a:r>
            <a:r>
              <a:rPr lang="en-US" sz="2400">
                <a:solidFill>
                  <a:schemeClr val="lt1"/>
                </a:solidFill>
                <a:latin typeface="Times New Roman"/>
                <a:ea typeface="Times New Roman"/>
                <a:cs typeface="Times New Roman"/>
                <a:sym typeface="Times New Roman"/>
              </a:rPr>
              <a:t>Sử dụng các cặp đối chỉnh tề.</a:t>
            </a:r>
            <a:endParaRPr/>
          </a:p>
        </p:txBody>
      </p:sp>
      <p:sp>
        <p:nvSpPr>
          <p:cNvPr id="561" name="Google Shape;561;p29"/>
          <p:cNvSpPr txBox="1"/>
          <p:nvPr/>
        </p:nvSpPr>
        <p:spPr>
          <a:xfrm>
            <a:off x="4907067" y="5302981"/>
            <a:ext cx="269319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Times New Roman"/>
                <a:ea typeface="Times New Roman"/>
                <a:cs typeface="Times New Roman"/>
                <a:sym typeface="Times New Roman"/>
              </a:rPr>
              <a:t>D</a:t>
            </a:r>
            <a:r>
              <a:rPr b="1" i="1" lang="en-US" sz="2400">
                <a:solidFill>
                  <a:schemeClr val="lt1"/>
                </a:solidFill>
                <a:latin typeface="Times New Roman"/>
                <a:ea typeface="Times New Roman"/>
                <a:cs typeface="Times New Roman"/>
                <a:sym typeface="Times New Roman"/>
              </a:rPr>
              <a:t>. </a:t>
            </a:r>
            <a:r>
              <a:rPr lang="en-US" sz="2400">
                <a:solidFill>
                  <a:schemeClr val="lt1"/>
                </a:solidFill>
                <a:latin typeface="Times New Roman"/>
                <a:ea typeface="Times New Roman"/>
                <a:cs typeface="Times New Roman"/>
                <a:sym typeface="Times New Roman"/>
              </a:rPr>
              <a:t>Chen vào một số câu thơ lục ngôn</a:t>
            </a:r>
            <a:endParaRPr sz="2400">
              <a:solidFill>
                <a:schemeClr val="lt1"/>
              </a:solidFill>
              <a:latin typeface="Times New Roman"/>
              <a:ea typeface="Times New Roman"/>
              <a:cs typeface="Times New Roman"/>
              <a:sym typeface="Times New Roman"/>
            </a:endParaRPr>
          </a:p>
        </p:txBody>
      </p:sp>
      <p:sp>
        <p:nvSpPr>
          <p:cNvPr id="562" name="Google Shape;562;p29"/>
          <p:cNvSpPr/>
          <p:nvPr/>
        </p:nvSpPr>
        <p:spPr>
          <a:xfrm>
            <a:off x="1257300" y="2389082"/>
            <a:ext cx="971550" cy="685800"/>
          </a:xfrm>
          <a:prstGeom prst="ellipse">
            <a:avLst/>
          </a:prstGeom>
          <a:noFill/>
          <a:ln cap="flat" cmpd="sng" w="57150">
            <a:solidFill>
              <a:srgbClr val="3399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3" name="Google Shape;563;p29"/>
          <p:cNvSpPr/>
          <p:nvPr/>
        </p:nvSpPr>
        <p:spPr>
          <a:xfrm>
            <a:off x="3429000" y="2389082"/>
            <a:ext cx="971550" cy="685800"/>
          </a:xfrm>
          <a:prstGeom prst="ellipse">
            <a:avLst/>
          </a:prstGeom>
          <a:noFill/>
          <a:ln cap="flat" cmpd="sng" w="57150">
            <a:solidFill>
              <a:srgbClr val="3399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4" name="Google Shape;564;p29"/>
          <p:cNvSpPr/>
          <p:nvPr/>
        </p:nvSpPr>
        <p:spPr>
          <a:xfrm>
            <a:off x="2343150" y="2389082"/>
            <a:ext cx="971550" cy="685800"/>
          </a:xfrm>
          <a:prstGeom prst="ellipse">
            <a:avLst/>
          </a:prstGeom>
          <a:noFill/>
          <a:ln cap="flat" cmpd="sng" w="57150">
            <a:solidFill>
              <a:srgbClr val="3399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5" name="Google Shape;565;p29"/>
          <p:cNvSpPr txBox="1"/>
          <p:nvPr/>
        </p:nvSpPr>
        <p:spPr>
          <a:xfrm>
            <a:off x="1257300" y="2528782"/>
            <a:ext cx="10858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50:50</a:t>
            </a:r>
            <a:endParaRPr sz="2400">
              <a:solidFill>
                <a:schemeClr val="lt1"/>
              </a:solidFill>
              <a:latin typeface="Times New Roman"/>
              <a:ea typeface="Times New Roman"/>
              <a:cs typeface="Times New Roman"/>
              <a:sym typeface="Times New Roman"/>
            </a:endParaRPr>
          </a:p>
        </p:txBody>
      </p:sp>
      <p:pic>
        <p:nvPicPr>
          <p:cNvPr id="566" name="Google Shape;566;p29"/>
          <p:cNvPicPr preferRelativeResize="0"/>
          <p:nvPr/>
        </p:nvPicPr>
        <p:blipFill rotWithShape="1">
          <a:blip r:embed="rId3">
            <a:alphaModFix/>
          </a:blip>
          <a:srcRect b="0" l="0" r="0" t="0"/>
          <a:stretch/>
        </p:blipFill>
        <p:spPr>
          <a:xfrm flipH="1" rot="10800000">
            <a:off x="2605087" y="2420834"/>
            <a:ext cx="385763" cy="606425"/>
          </a:xfrm>
          <a:prstGeom prst="rect">
            <a:avLst/>
          </a:prstGeom>
          <a:noFill/>
          <a:ln>
            <a:noFill/>
          </a:ln>
        </p:spPr>
      </p:pic>
      <p:sp>
        <p:nvSpPr>
          <p:cNvPr id="567" name="Google Shape;567;p29"/>
          <p:cNvSpPr/>
          <p:nvPr/>
        </p:nvSpPr>
        <p:spPr>
          <a:xfrm rot="5400000">
            <a:off x="3521869" y="2693882"/>
            <a:ext cx="304800" cy="228600"/>
          </a:xfrm>
          <a:prstGeom prst="flowChartDisplay">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8" name="Google Shape;568;p29"/>
          <p:cNvSpPr/>
          <p:nvPr/>
        </p:nvSpPr>
        <p:spPr>
          <a:xfrm>
            <a:off x="3617119" y="2503382"/>
            <a:ext cx="114300" cy="152400"/>
          </a:xfrm>
          <a:prstGeom prst="ellipse">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9" name="Google Shape;569;p29"/>
          <p:cNvSpPr/>
          <p:nvPr/>
        </p:nvSpPr>
        <p:spPr>
          <a:xfrm rot="5400000">
            <a:off x="3750469" y="2770082"/>
            <a:ext cx="304800" cy="228600"/>
          </a:xfrm>
          <a:prstGeom prst="flowChartDisplay">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0" name="Google Shape;570;p29"/>
          <p:cNvSpPr/>
          <p:nvPr/>
        </p:nvSpPr>
        <p:spPr>
          <a:xfrm>
            <a:off x="3845719" y="2579582"/>
            <a:ext cx="114300" cy="152400"/>
          </a:xfrm>
          <a:prstGeom prst="ellipse">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1" name="Google Shape;571;p29"/>
          <p:cNvSpPr/>
          <p:nvPr/>
        </p:nvSpPr>
        <p:spPr>
          <a:xfrm rot="5400000">
            <a:off x="3979069" y="2693882"/>
            <a:ext cx="304800" cy="228600"/>
          </a:xfrm>
          <a:prstGeom prst="flowChartDisplay">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2" name="Google Shape;572;p29"/>
          <p:cNvSpPr/>
          <p:nvPr/>
        </p:nvSpPr>
        <p:spPr>
          <a:xfrm>
            <a:off x="4074319" y="2503382"/>
            <a:ext cx="114300" cy="152400"/>
          </a:xfrm>
          <a:prstGeom prst="ellipse">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3" name="Google Shape;573;p29"/>
          <p:cNvSpPr txBox="1"/>
          <p:nvPr/>
        </p:nvSpPr>
        <p:spPr>
          <a:xfrm>
            <a:off x="1072935" y="-24550"/>
            <a:ext cx="751139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3333CC"/>
                </a:solidFill>
                <a:latin typeface="Times New Roman"/>
                <a:ea typeface="Times New Roman"/>
                <a:cs typeface="Times New Roman"/>
                <a:sym typeface="Times New Roman"/>
              </a:rPr>
              <a:t>Câu 5: Một trong những nét độc đáo về nghệ thuật thơ Nôm Đường luật của Nguyễn Trãi là?</a:t>
            </a:r>
            <a:endParaRPr b="1" sz="3600">
              <a:solidFill>
                <a:srgbClr val="3333CC"/>
              </a:solidFill>
              <a:latin typeface="Times New Roman"/>
              <a:ea typeface="Times New Roman"/>
              <a:cs typeface="Times New Roman"/>
              <a:sym typeface="Times New Roman"/>
            </a:endParaRPr>
          </a:p>
        </p:txBody>
      </p:sp>
      <p:pic>
        <p:nvPicPr>
          <p:cNvPr id="574" name="Google Shape;574;p29"/>
          <p:cNvPicPr preferRelativeResize="0"/>
          <p:nvPr/>
        </p:nvPicPr>
        <p:blipFill rotWithShape="1">
          <a:blip r:embed="rId4">
            <a:alphaModFix/>
          </a:blip>
          <a:srcRect b="0" l="0" r="0" t="0"/>
          <a:stretch/>
        </p:blipFill>
        <p:spPr>
          <a:xfrm>
            <a:off x="7772400" y="6553200"/>
            <a:ext cx="228600" cy="304800"/>
          </a:xfrm>
          <a:prstGeom prst="rect">
            <a:avLst/>
          </a:prstGeom>
          <a:noFill/>
          <a:ln>
            <a:noFill/>
          </a:ln>
        </p:spPr>
      </p:pic>
      <p:pic>
        <p:nvPicPr>
          <p:cNvPr id="575" name="Google Shape;575;p29"/>
          <p:cNvPicPr preferRelativeResize="0"/>
          <p:nvPr/>
        </p:nvPicPr>
        <p:blipFill rotWithShape="1">
          <a:blip r:embed="rId4">
            <a:alphaModFix/>
          </a:blip>
          <a:srcRect b="0" l="0" r="0" t="0"/>
          <a:stretch/>
        </p:blipFill>
        <p:spPr>
          <a:xfrm>
            <a:off x="1143000" y="6553200"/>
            <a:ext cx="228600" cy="304800"/>
          </a:xfrm>
          <a:prstGeom prst="rect">
            <a:avLst/>
          </a:prstGeom>
          <a:noFill/>
          <a:ln>
            <a:noFill/>
          </a:ln>
        </p:spPr>
      </p:pic>
      <p:sp>
        <p:nvSpPr>
          <p:cNvPr id="576" name="Google Shape;576;p29"/>
          <p:cNvSpPr/>
          <p:nvPr/>
        </p:nvSpPr>
        <p:spPr>
          <a:xfrm>
            <a:off x="5459999" y="1325263"/>
            <a:ext cx="2377440" cy="640080"/>
          </a:xfrm>
          <a:prstGeom prst="flowChartPreparation">
            <a:avLst/>
          </a:prstGeom>
          <a:solidFill>
            <a:srgbClr val="00FF00"/>
          </a:solidFill>
          <a:ln cap="flat" cmpd="sng" w="57150">
            <a:solidFill>
              <a:srgbClr val="339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rgbClr val="FF0000"/>
                </a:solidFill>
                <a:latin typeface="Calibri"/>
                <a:ea typeface="Calibri"/>
                <a:cs typeface="Calibri"/>
                <a:sym typeface="Calibri"/>
              </a:rPr>
              <a:t>D</a:t>
            </a:r>
            <a:endParaRPr b="1" sz="6000">
              <a:solidFill>
                <a:srgbClr val="FF0000"/>
              </a:solidFill>
              <a:latin typeface="Calibri"/>
              <a:ea typeface="Calibri"/>
              <a:cs typeface="Calibri"/>
              <a:sym typeface="Calibri"/>
            </a:endParaRPr>
          </a:p>
        </p:txBody>
      </p:sp>
      <p:grpSp>
        <p:nvGrpSpPr>
          <p:cNvPr id="577" name="Google Shape;577;p29"/>
          <p:cNvGrpSpPr/>
          <p:nvPr/>
        </p:nvGrpSpPr>
        <p:grpSpPr>
          <a:xfrm>
            <a:off x="8001002" y="1955595"/>
            <a:ext cx="1211746" cy="1066800"/>
            <a:chOff x="4320" y="2928"/>
            <a:chExt cx="1064" cy="1104"/>
          </a:xfrm>
        </p:grpSpPr>
        <p:sp>
          <p:nvSpPr>
            <p:cNvPr id="578" name="Google Shape;578;p29"/>
            <p:cNvSpPr/>
            <p:nvPr/>
          </p:nvSpPr>
          <p:spPr>
            <a:xfrm>
              <a:off x="4320" y="2928"/>
              <a:ext cx="1064" cy="1104"/>
            </a:xfrm>
            <a:prstGeom prst="star32">
              <a:avLst>
                <a:gd fmla="val 37500" name="adj"/>
              </a:avLst>
            </a:prstGeom>
            <a:gradFill>
              <a:gsLst>
                <a:gs pos="0">
                  <a:srgbClr val="EC9EC5"/>
                </a:gs>
                <a:gs pos="100000">
                  <a:srgbClr val="CC0066"/>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6000">
                <a:solidFill>
                  <a:srgbClr val="FF0066"/>
                </a:solidFill>
                <a:latin typeface="Helvetica Neue"/>
                <a:ea typeface="Helvetica Neue"/>
                <a:cs typeface="Helvetica Neue"/>
                <a:sym typeface="Helvetica Neue"/>
              </a:endParaRPr>
            </a:p>
          </p:txBody>
        </p:sp>
        <p:sp>
          <p:nvSpPr>
            <p:cNvPr id="579" name="Google Shape;579;p29"/>
            <p:cNvSpPr/>
            <p:nvPr/>
          </p:nvSpPr>
          <p:spPr>
            <a:xfrm>
              <a:off x="4563" y="3168"/>
              <a:ext cx="672" cy="576"/>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000000"/>
                  </a:solidFill>
                  <a:latin typeface="Times New Roman"/>
                </a:rPr>
                <a:t>Hết giờ</a:t>
              </a: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500"/>
                                        <p:tgtEl>
                                          <p:spTgt spid="5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3"/>
                                        </p:tgtEl>
                                        <p:attrNameLst>
                                          <p:attrName>style.visibility</p:attrName>
                                        </p:attrNameLst>
                                      </p:cBhvr>
                                      <p:to>
                                        <p:strVal val="visible"/>
                                      </p:to>
                                    </p:set>
                                    <p:anim calcmode="lin" valueType="num">
                                      <p:cBhvr additive="base">
                                        <p:cTn dur="500"/>
                                        <p:tgtEl>
                                          <p:spTgt spid="5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500"/>
                                        <p:tgtEl>
                                          <p:spTgt spid="5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500"/>
                                        <p:tgtEl>
                                          <p:spTgt spid="5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500"/>
                                        <p:tgtEl>
                                          <p:spTgt spid="5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60000"/>
                                  </p:stCondLst>
                                  <p:childTnLst>
                                    <p:set>
                                      <p:cBhvr>
                                        <p:cTn dur="1" fill="hold">
                                          <p:stCondLst>
                                            <p:cond delay="0"/>
                                          </p:stCondLst>
                                        </p:cTn>
                                        <p:tgtEl>
                                          <p:spTgt spid="576"/>
                                        </p:tgtEl>
                                        <p:attrNameLst>
                                          <p:attrName>style.visibility</p:attrName>
                                        </p:attrNameLst>
                                      </p:cBhvr>
                                      <p:to>
                                        <p:strVal val="visible"/>
                                      </p:to>
                                    </p:set>
                                    <p:animEffect filter="fade" transition="in">
                                      <p:cBhvr>
                                        <p:cTn dur="500"/>
                                        <p:tgtEl>
                                          <p:spTgt spid="576"/>
                                        </p:tgtEl>
                                      </p:cBhvr>
                                    </p:animEffect>
                                  </p:childTnLst>
                                </p:cTn>
                              </p:par>
                              <p:par>
                                <p:cTn fill="hold" nodeType="withEffect" presetClass="entr" presetID="23" presetSubtype="16">
                                  <p:stCondLst>
                                    <p:cond delay="0"/>
                                  </p:stCondLst>
                                  <p:childTnLst>
                                    <p:set>
                                      <p:cBhvr>
                                        <p:cTn dur="1" fill="hold">
                                          <p:stCondLst>
                                            <p:cond delay="0"/>
                                          </p:stCondLst>
                                        </p:cTn>
                                        <p:tgtEl>
                                          <p:spTgt spid="577"/>
                                        </p:tgtEl>
                                        <p:attrNameLst>
                                          <p:attrName>style.visibility</p:attrName>
                                        </p:attrNameLst>
                                      </p:cBhvr>
                                      <p:to>
                                        <p:strVal val="visible"/>
                                      </p:to>
                                    </p:set>
                                    <p:anim calcmode="lin" valueType="num">
                                      <p:cBhvr additive="base">
                                        <p:cTn dur="500"/>
                                        <p:tgtEl>
                                          <p:spTgt spid="577"/>
                                        </p:tgtEl>
                                        <p:attrNameLst>
                                          <p:attrName>ppt_w</p:attrName>
                                        </p:attrNameLst>
                                      </p:cBhvr>
                                      <p:tavLst>
                                        <p:tav fmla="" tm="0">
                                          <p:val>
                                            <p:strVal val="0"/>
                                          </p:val>
                                        </p:tav>
                                        <p:tav fmla="" tm="100000">
                                          <p:val>
                                            <p:strVal val="#ppt_w"/>
                                          </p:val>
                                        </p:tav>
                                      </p:tavLst>
                                    </p:anim>
                                    <p:anim calcmode="lin" valueType="num">
                                      <p:cBhvr additive="base">
                                        <p:cTn dur="500"/>
                                        <p:tgtEl>
                                          <p:spTgt spid="57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203.jpg" id="149" name="Google Shape;149;p3"/>
          <p:cNvPicPr preferRelativeResize="0"/>
          <p:nvPr/>
        </p:nvPicPr>
        <p:blipFill rotWithShape="1">
          <a:blip r:embed="rId3">
            <a:alphaModFix/>
          </a:blip>
          <a:srcRect b="0" l="0" r="0" t="0"/>
          <a:stretch/>
        </p:blipFill>
        <p:spPr>
          <a:xfrm>
            <a:off x="0" y="-76200"/>
            <a:ext cx="9144000" cy="6858000"/>
          </a:xfrm>
          <a:prstGeom prst="rect">
            <a:avLst/>
          </a:prstGeom>
          <a:noFill/>
          <a:ln>
            <a:noFill/>
          </a:ln>
        </p:spPr>
      </p:pic>
      <p:pic>
        <p:nvPicPr>
          <p:cNvPr descr="Nguyentrai_01.jpg" id="150" name="Google Shape;150;p3"/>
          <p:cNvPicPr preferRelativeResize="0"/>
          <p:nvPr/>
        </p:nvPicPr>
        <p:blipFill rotWithShape="1">
          <a:blip r:embed="rId4">
            <a:alphaModFix/>
          </a:blip>
          <a:srcRect b="0" l="0" r="0" t="0"/>
          <a:stretch/>
        </p:blipFill>
        <p:spPr>
          <a:xfrm>
            <a:off x="5105400" y="2667000"/>
            <a:ext cx="2667000" cy="2819400"/>
          </a:xfrm>
          <a:prstGeom prst="ellipse">
            <a:avLst/>
          </a:prstGeom>
          <a:noFill/>
          <a:ln>
            <a:noFill/>
          </a:ln>
        </p:spPr>
      </p:pic>
      <p:sp>
        <p:nvSpPr>
          <p:cNvPr id="151" name="Google Shape;151;p3"/>
          <p:cNvSpPr/>
          <p:nvPr/>
        </p:nvSpPr>
        <p:spPr>
          <a:xfrm>
            <a:off x="762000" y="1143000"/>
            <a:ext cx="3124200"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200" cap="none">
                <a:solidFill>
                  <a:srgbClr val="F2F2F2"/>
                </a:solidFill>
                <a:latin typeface="Times New Roman"/>
                <a:ea typeface="Times New Roman"/>
                <a:cs typeface="Times New Roman"/>
                <a:sym typeface="Times New Roman"/>
              </a:rPr>
              <a:t>CẢNH NGÀY HÈ</a:t>
            </a:r>
            <a:endParaRPr/>
          </a:p>
        </p:txBody>
      </p:sp>
      <p:sp>
        <p:nvSpPr>
          <p:cNvPr id="152" name="Google Shape;152;p3"/>
          <p:cNvSpPr/>
          <p:nvPr/>
        </p:nvSpPr>
        <p:spPr>
          <a:xfrm>
            <a:off x="228600" y="4800600"/>
            <a:ext cx="5167313" cy="58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200">
                <a:solidFill>
                  <a:srgbClr val="FFFF00"/>
                </a:solidFill>
                <a:latin typeface="Times New Roman"/>
                <a:ea typeface="Times New Roman"/>
                <a:cs typeface="Times New Roman"/>
                <a:sym typeface="Times New Roman"/>
              </a:rPr>
              <a:t>(Bảo kính cảnh giới – bài 43)</a:t>
            </a:r>
            <a:endParaRPr/>
          </a:p>
        </p:txBody>
      </p:sp>
      <p:sp>
        <p:nvSpPr>
          <p:cNvPr id="153" name="Google Shape;153;p3"/>
          <p:cNvSpPr/>
          <p:nvPr/>
        </p:nvSpPr>
        <p:spPr>
          <a:xfrm>
            <a:off x="3124200" y="5540375"/>
            <a:ext cx="2914650"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FFF00"/>
                </a:solidFill>
                <a:latin typeface="Times New Roman"/>
                <a:ea typeface="Times New Roman"/>
                <a:cs typeface="Times New Roman"/>
                <a:sym typeface="Times New Roman"/>
              </a:rPr>
              <a:t>Nguyễn Trãi</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graphicFrame>
        <p:nvGraphicFramePr>
          <p:cNvPr id="584" name="Google Shape;584;p30"/>
          <p:cNvGraphicFramePr/>
          <p:nvPr/>
        </p:nvGraphicFramePr>
        <p:xfrm>
          <a:off x="0" y="0"/>
          <a:ext cx="1295400" cy="971550"/>
        </p:xfrm>
        <a:graphic>
          <a:graphicData uri="http://schemas.openxmlformats.org/presentationml/2006/ole">
            <mc:AlternateContent>
              <mc:Choice Requires="v">
                <p:oleObj r:id="rId4" imgH="971550" imgW="1295400" progId="MS_ClipArt_Gallery.2" spid="_x0000_s1">
                  <p:embed/>
                </p:oleObj>
              </mc:Choice>
              <mc:Fallback>
                <p:oleObj r:id="rId5" imgH="971550" imgW="1295400" progId="MS_ClipArt_Gallery.2">
                  <p:embed/>
                  <p:pic>
                    <p:nvPicPr>
                      <p:cNvPr id="584" name="Google Shape;584;p30"/>
                      <p:cNvPicPr preferRelativeResize="0"/>
                      <p:nvPr/>
                    </p:nvPicPr>
                    <p:blipFill rotWithShape="1">
                      <a:blip r:embed="rId6">
                        <a:alphaModFix/>
                      </a:blip>
                      <a:srcRect b="0" l="0" r="0" t="0"/>
                      <a:stretch/>
                    </p:blipFill>
                    <p:spPr>
                      <a:xfrm>
                        <a:off x="0" y="0"/>
                        <a:ext cx="1295400" cy="971550"/>
                      </a:xfrm>
                      <a:prstGeom prst="rect">
                        <a:avLst/>
                      </a:prstGeom>
                      <a:noFill/>
                      <a:ln>
                        <a:noFill/>
                      </a:ln>
                    </p:spPr>
                  </p:pic>
                </p:oleObj>
              </mc:Fallback>
            </mc:AlternateContent>
          </a:graphicData>
        </a:graphic>
      </p:graphicFrame>
      <p:graphicFrame>
        <p:nvGraphicFramePr>
          <p:cNvPr id="585" name="Google Shape;585;p30"/>
          <p:cNvGraphicFramePr/>
          <p:nvPr/>
        </p:nvGraphicFramePr>
        <p:xfrm>
          <a:off x="7924800" y="5764306"/>
          <a:ext cx="998537" cy="990600"/>
        </p:xfrm>
        <a:graphic>
          <a:graphicData uri="http://schemas.openxmlformats.org/presentationml/2006/ole">
            <mc:AlternateContent>
              <mc:Choice Requires="v">
                <p:oleObj r:id="rId7" imgH="990600" imgW="998537" progId="MS_ClipArt_Gallery.2" spid="_x0000_s2">
                  <p:embed/>
                </p:oleObj>
              </mc:Choice>
              <mc:Fallback>
                <p:oleObj r:id="rId8" imgH="990600" imgW="998537" progId="MS_ClipArt_Gallery.2">
                  <p:embed/>
                  <p:pic>
                    <p:nvPicPr>
                      <p:cNvPr id="585" name="Google Shape;585;p30"/>
                      <p:cNvPicPr preferRelativeResize="0"/>
                      <p:nvPr/>
                    </p:nvPicPr>
                    <p:blipFill rotWithShape="1">
                      <a:blip r:embed="rId9">
                        <a:alphaModFix/>
                      </a:blip>
                      <a:srcRect b="0" l="0" r="0" t="0"/>
                      <a:stretch/>
                    </p:blipFill>
                    <p:spPr>
                      <a:xfrm>
                        <a:off x="7924800" y="5764306"/>
                        <a:ext cx="998537" cy="990600"/>
                      </a:xfrm>
                      <a:prstGeom prst="rect">
                        <a:avLst/>
                      </a:prstGeom>
                      <a:noFill/>
                      <a:ln>
                        <a:noFill/>
                      </a:ln>
                    </p:spPr>
                  </p:pic>
                </p:oleObj>
              </mc:Fallback>
            </mc:AlternateContent>
          </a:graphicData>
        </a:graphic>
      </p:graphicFrame>
      <p:sp>
        <p:nvSpPr>
          <p:cNvPr id="586" name="Google Shape;586;p30"/>
          <p:cNvSpPr/>
          <p:nvPr/>
        </p:nvSpPr>
        <p:spPr>
          <a:xfrm>
            <a:off x="0" y="0"/>
            <a:ext cx="9144000" cy="76200"/>
          </a:xfrm>
          <a:prstGeom prst="rect">
            <a:avLst/>
          </a:prstGeom>
          <a:gradFill>
            <a:gsLst>
              <a:gs pos="0">
                <a:srgbClr val="FFFF99">
                  <a:alpha val="40784"/>
                </a:srgbClr>
              </a:gs>
              <a:gs pos="100000">
                <a:srgbClr val="660033"/>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7" name="Google Shape;587;p30"/>
          <p:cNvSpPr/>
          <p:nvPr/>
        </p:nvSpPr>
        <p:spPr>
          <a:xfrm>
            <a:off x="0" y="6781800"/>
            <a:ext cx="9144000" cy="76200"/>
          </a:xfrm>
          <a:prstGeom prst="rect">
            <a:avLst/>
          </a:prstGeom>
          <a:gradFill>
            <a:gsLst>
              <a:gs pos="0">
                <a:srgbClr val="FFFF99">
                  <a:alpha val="40784"/>
                </a:srgbClr>
              </a:gs>
              <a:gs pos="100000">
                <a:srgbClr val="660033"/>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8" name="Google Shape;588;p30"/>
          <p:cNvSpPr/>
          <p:nvPr/>
        </p:nvSpPr>
        <p:spPr>
          <a:xfrm>
            <a:off x="0" y="0"/>
            <a:ext cx="76200" cy="6858000"/>
          </a:xfrm>
          <a:prstGeom prst="rect">
            <a:avLst/>
          </a:prstGeom>
          <a:gradFill>
            <a:gsLst>
              <a:gs pos="0">
                <a:srgbClr val="FFFF99">
                  <a:alpha val="40784"/>
                </a:srgbClr>
              </a:gs>
              <a:gs pos="100000">
                <a:srgbClr val="6600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9" name="Google Shape;589;p30"/>
          <p:cNvSpPr/>
          <p:nvPr/>
        </p:nvSpPr>
        <p:spPr>
          <a:xfrm>
            <a:off x="9067800" y="0"/>
            <a:ext cx="76200" cy="6858000"/>
          </a:xfrm>
          <a:prstGeom prst="rect">
            <a:avLst/>
          </a:prstGeom>
          <a:gradFill>
            <a:gsLst>
              <a:gs pos="0">
                <a:srgbClr val="FFFF99">
                  <a:alpha val="40784"/>
                </a:srgbClr>
              </a:gs>
              <a:gs pos="100000">
                <a:srgbClr val="6600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590" name="Google Shape;590;p30"/>
          <p:cNvCxnSpPr/>
          <p:nvPr/>
        </p:nvCxnSpPr>
        <p:spPr>
          <a:xfrm>
            <a:off x="76200" y="1447800"/>
            <a:ext cx="9144000" cy="1588"/>
          </a:xfrm>
          <a:prstGeom prst="straightConnector1">
            <a:avLst/>
          </a:prstGeom>
          <a:noFill/>
          <a:ln cap="flat" cmpd="sng" w="9525">
            <a:solidFill>
              <a:srgbClr val="4A7DBA"/>
            </a:solidFill>
            <a:prstDash val="solid"/>
            <a:round/>
            <a:headEnd len="sm" w="sm" type="none"/>
            <a:tailEnd len="sm" w="sm" type="none"/>
          </a:ln>
        </p:spPr>
      </p:cxnSp>
      <p:sp>
        <p:nvSpPr>
          <p:cNvPr id="591" name="Google Shape;591;p30"/>
          <p:cNvSpPr/>
          <p:nvPr/>
        </p:nvSpPr>
        <p:spPr>
          <a:xfrm>
            <a:off x="76200" y="2546125"/>
            <a:ext cx="8534400" cy="661207"/>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000000"/>
                </a:solidFill>
                <a:latin typeface="Times New Roman"/>
                <a:ea typeface="Times New Roman"/>
                <a:cs typeface="Times New Roman"/>
                <a:sym typeface="Times New Roman"/>
              </a:rPr>
              <a:t> </a:t>
            </a:r>
            <a:endParaRPr sz="2800">
              <a:solidFill>
                <a:srgbClr val="000000"/>
              </a:solidFill>
              <a:latin typeface="Times New Roman"/>
              <a:ea typeface="Times New Roman"/>
              <a:cs typeface="Times New Roman"/>
              <a:sym typeface="Times New Roman"/>
            </a:endParaRPr>
          </a:p>
        </p:txBody>
      </p:sp>
      <p:sp>
        <p:nvSpPr>
          <p:cNvPr id="592" name="Google Shape;592;p30"/>
          <p:cNvSpPr txBox="1"/>
          <p:nvPr/>
        </p:nvSpPr>
        <p:spPr>
          <a:xfrm>
            <a:off x="1394009" y="386774"/>
            <a:ext cx="6835591"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dk2"/>
                </a:solidFill>
                <a:latin typeface="Times New Roman"/>
                <a:ea typeface="Times New Roman"/>
                <a:cs typeface="Times New Roman"/>
                <a:sym typeface="Times New Roman"/>
              </a:rPr>
              <a:t> </a:t>
            </a:r>
            <a:r>
              <a:rPr b="1" lang="en-US" sz="4400">
                <a:solidFill>
                  <a:srgbClr val="002060"/>
                </a:solidFill>
                <a:latin typeface="Times New Roman"/>
                <a:ea typeface="Times New Roman"/>
                <a:cs typeface="Times New Roman"/>
                <a:sym typeface="Times New Roman"/>
              </a:rPr>
              <a:t>Hoạt động IV:  Vận dụng</a:t>
            </a:r>
            <a:endParaRPr b="1" sz="4400">
              <a:solidFill>
                <a:srgbClr val="002060"/>
              </a:solidFill>
              <a:latin typeface="Times New Roman"/>
              <a:ea typeface="Times New Roman"/>
              <a:cs typeface="Times New Roman"/>
              <a:sym typeface="Times New Roman"/>
            </a:endParaRPr>
          </a:p>
        </p:txBody>
      </p:sp>
      <p:sp>
        <p:nvSpPr>
          <p:cNvPr id="593" name="Google Shape;593;p30"/>
          <p:cNvSpPr/>
          <p:nvPr/>
        </p:nvSpPr>
        <p:spPr>
          <a:xfrm>
            <a:off x="571500" y="1767840"/>
            <a:ext cx="8229600" cy="35394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333333"/>
                </a:solidFill>
                <a:latin typeface="Times New Roman"/>
                <a:ea typeface="Times New Roman"/>
                <a:cs typeface="Times New Roman"/>
                <a:sym typeface="Times New Roman"/>
              </a:rPr>
              <a:t> 	</a:t>
            </a:r>
            <a:r>
              <a:rPr lang="en-US" sz="4400">
                <a:solidFill>
                  <a:srgbClr val="333333"/>
                </a:solidFill>
                <a:latin typeface="Times New Roman"/>
                <a:ea typeface="Times New Roman"/>
                <a:cs typeface="Times New Roman"/>
                <a:sym typeface="Times New Roman"/>
              </a:rPr>
              <a:t>Ngày nay, trong thời kì hội nhập em hãy thể hiện lòng yêu nước theo cách riêng của mình trong một đoạn văn khoảng </a:t>
            </a:r>
            <a:r>
              <a:rPr lang="en-US" sz="4800">
                <a:solidFill>
                  <a:srgbClr val="333333"/>
                </a:solidFill>
                <a:latin typeface="Times New Roman"/>
                <a:ea typeface="Times New Roman"/>
                <a:cs typeface="Times New Roman"/>
                <a:sym typeface="Times New Roman"/>
              </a:rPr>
              <a:t>200</a:t>
            </a:r>
            <a:r>
              <a:rPr lang="en-US" sz="4400">
                <a:solidFill>
                  <a:srgbClr val="333333"/>
                </a:solidFill>
                <a:latin typeface="Times New Roman"/>
                <a:ea typeface="Times New Roman"/>
                <a:cs typeface="Times New Roman"/>
                <a:sym typeface="Times New Roman"/>
              </a:rPr>
              <a:t> chữ?</a:t>
            </a:r>
            <a:endParaRPr sz="4400">
              <a:solidFill>
                <a:schemeClr val="dk1"/>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graphicFrame>
        <p:nvGraphicFramePr>
          <p:cNvPr id="598" name="Google Shape;598;p31"/>
          <p:cNvGraphicFramePr/>
          <p:nvPr/>
        </p:nvGraphicFramePr>
        <p:xfrm>
          <a:off x="94129" y="60512"/>
          <a:ext cx="1295400" cy="971550"/>
        </p:xfrm>
        <a:graphic>
          <a:graphicData uri="http://schemas.openxmlformats.org/presentationml/2006/ole">
            <mc:AlternateContent>
              <mc:Choice Requires="v">
                <p:oleObj r:id="rId4" imgH="971550" imgW="1295400" progId="MS_ClipArt_Gallery.2" spid="_x0000_s1">
                  <p:embed/>
                </p:oleObj>
              </mc:Choice>
              <mc:Fallback>
                <p:oleObj r:id="rId5" imgH="971550" imgW="1295400" progId="MS_ClipArt_Gallery.2">
                  <p:embed/>
                  <p:pic>
                    <p:nvPicPr>
                      <p:cNvPr id="598" name="Google Shape;598;p31"/>
                      <p:cNvPicPr preferRelativeResize="0"/>
                      <p:nvPr/>
                    </p:nvPicPr>
                    <p:blipFill rotWithShape="1">
                      <a:blip r:embed="rId6">
                        <a:alphaModFix/>
                      </a:blip>
                      <a:srcRect b="0" l="0" r="0" t="0"/>
                      <a:stretch/>
                    </p:blipFill>
                    <p:spPr>
                      <a:xfrm>
                        <a:off x="94129" y="60512"/>
                        <a:ext cx="1295400" cy="971550"/>
                      </a:xfrm>
                      <a:prstGeom prst="rect">
                        <a:avLst/>
                      </a:prstGeom>
                      <a:noFill/>
                      <a:ln>
                        <a:noFill/>
                      </a:ln>
                    </p:spPr>
                  </p:pic>
                </p:oleObj>
              </mc:Fallback>
            </mc:AlternateContent>
          </a:graphicData>
        </a:graphic>
      </p:graphicFrame>
      <p:graphicFrame>
        <p:nvGraphicFramePr>
          <p:cNvPr id="599" name="Google Shape;599;p31"/>
          <p:cNvGraphicFramePr/>
          <p:nvPr/>
        </p:nvGraphicFramePr>
        <p:xfrm>
          <a:off x="7934792" y="5715000"/>
          <a:ext cx="998537" cy="914400"/>
        </p:xfrm>
        <a:graphic>
          <a:graphicData uri="http://schemas.openxmlformats.org/presentationml/2006/ole">
            <mc:AlternateContent>
              <mc:Choice Requires="v">
                <p:oleObj r:id="rId7" imgH="914400" imgW="998537" progId="MS_ClipArt_Gallery.2" spid="_x0000_s2">
                  <p:embed/>
                </p:oleObj>
              </mc:Choice>
              <mc:Fallback>
                <p:oleObj r:id="rId8" imgH="914400" imgW="998537" progId="MS_ClipArt_Gallery.2">
                  <p:embed/>
                  <p:pic>
                    <p:nvPicPr>
                      <p:cNvPr id="599" name="Google Shape;599;p31"/>
                      <p:cNvPicPr preferRelativeResize="0"/>
                      <p:nvPr/>
                    </p:nvPicPr>
                    <p:blipFill rotWithShape="1">
                      <a:blip r:embed="rId9">
                        <a:alphaModFix/>
                      </a:blip>
                      <a:srcRect b="0" l="0" r="0" t="0"/>
                      <a:stretch/>
                    </p:blipFill>
                    <p:spPr>
                      <a:xfrm>
                        <a:off x="7934792" y="5715000"/>
                        <a:ext cx="998537" cy="914400"/>
                      </a:xfrm>
                      <a:prstGeom prst="rect">
                        <a:avLst/>
                      </a:prstGeom>
                      <a:noFill/>
                      <a:ln>
                        <a:noFill/>
                      </a:ln>
                    </p:spPr>
                  </p:pic>
                </p:oleObj>
              </mc:Fallback>
            </mc:AlternateContent>
          </a:graphicData>
        </a:graphic>
      </p:graphicFrame>
      <p:sp>
        <p:nvSpPr>
          <p:cNvPr id="600" name="Google Shape;600;p31"/>
          <p:cNvSpPr/>
          <p:nvPr/>
        </p:nvSpPr>
        <p:spPr>
          <a:xfrm>
            <a:off x="0" y="0"/>
            <a:ext cx="9144000" cy="76200"/>
          </a:xfrm>
          <a:prstGeom prst="rect">
            <a:avLst/>
          </a:prstGeom>
          <a:gradFill>
            <a:gsLst>
              <a:gs pos="0">
                <a:srgbClr val="FFFF99">
                  <a:alpha val="40784"/>
                </a:srgbClr>
              </a:gs>
              <a:gs pos="100000">
                <a:srgbClr val="660033"/>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1" name="Google Shape;601;p31"/>
          <p:cNvSpPr/>
          <p:nvPr/>
        </p:nvSpPr>
        <p:spPr>
          <a:xfrm>
            <a:off x="0" y="6781800"/>
            <a:ext cx="9144000" cy="76200"/>
          </a:xfrm>
          <a:prstGeom prst="rect">
            <a:avLst/>
          </a:prstGeom>
          <a:gradFill>
            <a:gsLst>
              <a:gs pos="0">
                <a:srgbClr val="FFFF99">
                  <a:alpha val="40784"/>
                </a:srgbClr>
              </a:gs>
              <a:gs pos="100000">
                <a:srgbClr val="660033"/>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2" name="Google Shape;602;p31"/>
          <p:cNvSpPr/>
          <p:nvPr/>
        </p:nvSpPr>
        <p:spPr>
          <a:xfrm>
            <a:off x="0" y="0"/>
            <a:ext cx="76200" cy="6858000"/>
          </a:xfrm>
          <a:prstGeom prst="rect">
            <a:avLst/>
          </a:prstGeom>
          <a:gradFill>
            <a:gsLst>
              <a:gs pos="0">
                <a:srgbClr val="FFFF99">
                  <a:alpha val="40784"/>
                </a:srgbClr>
              </a:gs>
              <a:gs pos="100000">
                <a:srgbClr val="6600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3" name="Google Shape;603;p31"/>
          <p:cNvSpPr/>
          <p:nvPr/>
        </p:nvSpPr>
        <p:spPr>
          <a:xfrm>
            <a:off x="9067800" y="0"/>
            <a:ext cx="76200" cy="6858000"/>
          </a:xfrm>
          <a:prstGeom prst="rect">
            <a:avLst/>
          </a:prstGeom>
          <a:gradFill>
            <a:gsLst>
              <a:gs pos="0">
                <a:srgbClr val="FFFF99">
                  <a:alpha val="40784"/>
                </a:srgbClr>
              </a:gs>
              <a:gs pos="100000">
                <a:srgbClr val="660033"/>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604" name="Google Shape;604;p31"/>
          <p:cNvCxnSpPr/>
          <p:nvPr/>
        </p:nvCxnSpPr>
        <p:spPr>
          <a:xfrm>
            <a:off x="-38100" y="1295400"/>
            <a:ext cx="9144000" cy="1588"/>
          </a:xfrm>
          <a:prstGeom prst="straightConnector1">
            <a:avLst/>
          </a:prstGeom>
          <a:noFill/>
          <a:ln cap="flat" cmpd="sng" w="9525">
            <a:solidFill>
              <a:srgbClr val="4A7DBA"/>
            </a:solidFill>
            <a:prstDash val="solid"/>
            <a:round/>
            <a:headEnd len="sm" w="sm" type="none"/>
            <a:tailEnd len="sm" w="sm" type="none"/>
          </a:ln>
        </p:spPr>
      </p:cxnSp>
      <p:sp>
        <p:nvSpPr>
          <p:cNvPr id="605" name="Google Shape;605;p31"/>
          <p:cNvSpPr/>
          <p:nvPr/>
        </p:nvSpPr>
        <p:spPr>
          <a:xfrm>
            <a:off x="533399" y="2101334"/>
            <a:ext cx="8534400" cy="1908215"/>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None/>
            </a:pPr>
            <a:r>
              <a:rPr lang="en-US" sz="3600">
                <a:solidFill>
                  <a:srgbClr val="000000"/>
                </a:solidFill>
                <a:latin typeface="Times New Roman"/>
                <a:ea typeface="Times New Roman"/>
                <a:cs typeface="Times New Roman"/>
                <a:sym typeface="Times New Roman"/>
              </a:rPr>
              <a:t>-  Sưu tầm những bức tranh về cảnh ngày hè</a:t>
            </a:r>
            <a:endParaRPr sz="3600">
              <a:solidFill>
                <a:srgbClr val="000000"/>
              </a:solidFill>
              <a:latin typeface="Times New Roman"/>
              <a:ea typeface="Times New Roman"/>
              <a:cs typeface="Times New Roman"/>
              <a:sym typeface="Times New Roman"/>
            </a:endParaRPr>
          </a:p>
          <a:p>
            <a:pPr indent="0" lvl="0" marL="0" marR="0" rtl="0" algn="l">
              <a:lnSpc>
                <a:spcPct val="150000"/>
              </a:lnSpc>
              <a:spcBef>
                <a:spcPts val="1200"/>
              </a:spcBef>
              <a:spcAft>
                <a:spcPts val="0"/>
              </a:spcAft>
              <a:buNone/>
            </a:pPr>
            <a:r>
              <a:rPr lang="en-US" sz="3600">
                <a:solidFill>
                  <a:srgbClr val="000000"/>
                </a:solidFill>
                <a:latin typeface="Times New Roman"/>
                <a:ea typeface="Times New Roman"/>
                <a:cs typeface="Times New Roman"/>
                <a:sym typeface="Times New Roman"/>
              </a:rPr>
              <a:t>- Vẽ tranh theo cảm nhận</a:t>
            </a:r>
            <a:endParaRPr sz="3600">
              <a:solidFill>
                <a:srgbClr val="000000"/>
              </a:solidFill>
              <a:latin typeface="Times New Roman"/>
              <a:ea typeface="Times New Roman"/>
              <a:cs typeface="Times New Roman"/>
              <a:sym typeface="Times New Roman"/>
            </a:endParaRPr>
          </a:p>
        </p:txBody>
      </p:sp>
      <p:sp>
        <p:nvSpPr>
          <p:cNvPr id="606" name="Google Shape;606;p31"/>
          <p:cNvSpPr txBox="1"/>
          <p:nvPr/>
        </p:nvSpPr>
        <p:spPr>
          <a:xfrm>
            <a:off x="1066800" y="424307"/>
            <a:ext cx="7848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Times New Roman"/>
                <a:ea typeface="Times New Roman"/>
                <a:cs typeface="Times New Roman"/>
                <a:sym typeface="Times New Roman"/>
              </a:rPr>
              <a:t>Hoạt động V: Mở rộng, bổ sung</a:t>
            </a:r>
            <a:endParaRPr b="1" sz="4000">
              <a:solidFill>
                <a:srgbClr val="002060"/>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pic>
        <p:nvPicPr>
          <p:cNvPr descr="RadiantWallpapersCollection42" id="611" name="Google Shape;611;p3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612" name="Google Shape;612;p32"/>
          <p:cNvSpPr txBox="1"/>
          <p:nvPr/>
        </p:nvSpPr>
        <p:spPr>
          <a:xfrm>
            <a:off x="381000" y="965200"/>
            <a:ext cx="8534400" cy="9239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5400">
                <a:solidFill>
                  <a:srgbClr val="FF00FF"/>
                </a:solidFill>
                <a:latin typeface="Times New Roman"/>
                <a:ea typeface="Times New Roman"/>
                <a:cs typeface="Times New Roman"/>
                <a:sym typeface="Times New Roman"/>
              </a:rPr>
              <a:t>Xin chân thành cảm ơn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611"/>
                                        </p:tgtEl>
                                        <p:attrNameLst>
                                          <p:attrName>style.visibility</p:attrName>
                                        </p:attrNameLst>
                                      </p:cBhvr>
                                      <p:to>
                                        <p:strVal val="visible"/>
                                      </p:to>
                                    </p:set>
                                    <p:anim calcmode="lin" valueType="num">
                                      <p:cBhvr additive="base">
                                        <p:cTn dur="500"/>
                                        <p:tgtEl>
                                          <p:spTgt spid="61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4"/>
          <p:cNvPicPr preferRelativeResize="0"/>
          <p:nvPr/>
        </p:nvPicPr>
        <p:blipFill rotWithShape="1">
          <a:blip r:embed="rId3">
            <a:alphaModFix/>
          </a:blip>
          <a:srcRect b="0" l="0" r="0" t="0"/>
          <a:stretch/>
        </p:blipFill>
        <p:spPr>
          <a:xfrm>
            <a:off x="0" y="0"/>
            <a:ext cx="755650" cy="669925"/>
          </a:xfrm>
          <a:prstGeom prst="rect">
            <a:avLst/>
          </a:prstGeom>
          <a:noFill/>
          <a:ln>
            <a:noFill/>
          </a:ln>
        </p:spPr>
      </p:pic>
      <p:pic>
        <p:nvPicPr>
          <p:cNvPr id="159" name="Google Shape;159;p4"/>
          <p:cNvPicPr preferRelativeResize="0"/>
          <p:nvPr/>
        </p:nvPicPr>
        <p:blipFill rotWithShape="1">
          <a:blip r:embed="rId3">
            <a:alphaModFix/>
          </a:blip>
          <a:srcRect b="0" l="0" r="0" t="0"/>
          <a:stretch/>
        </p:blipFill>
        <p:spPr>
          <a:xfrm>
            <a:off x="0" y="6188075"/>
            <a:ext cx="755650" cy="669925"/>
          </a:xfrm>
          <a:prstGeom prst="rect">
            <a:avLst/>
          </a:prstGeom>
          <a:noFill/>
          <a:ln>
            <a:noFill/>
          </a:ln>
        </p:spPr>
      </p:pic>
      <p:pic>
        <p:nvPicPr>
          <p:cNvPr id="160" name="Google Shape;160;p4"/>
          <p:cNvPicPr preferRelativeResize="0"/>
          <p:nvPr/>
        </p:nvPicPr>
        <p:blipFill rotWithShape="1">
          <a:blip r:embed="rId3">
            <a:alphaModFix/>
          </a:blip>
          <a:srcRect b="0" l="0" r="0" t="0"/>
          <a:stretch/>
        </p:blipFill>
        <p:spPr>
          <a:xfrm>
            <a:off x="8388350" y="6188075"/>
            <a:ext cx="755650" cy="669925"/>
          </a:xfrm>
          <a:prstGeom prst="rect">
            <a:avLst/>
          </a:prstGeom>
          <a:noFill/>
          <a:ln>
            <a:noFill/>
          </a:ln>
        </p:spPr>
      </p:pic>
      <p:pic>
        <p:nvPicPr>
          <p:cNvPr id="161" name="Google Shape;161;p4"/>
          <p:cNvPicPr preferRelativeResize="0"/>
          <p:nvPr/>
        </p:nvPicPr>
        <p:blipFill rotWithShape="1">
          <a:blip r:embed="rId3">
            <a:alphaModFix/>
          </a:blip>
          <a:srcRect b="0" l="0" r="0" t="0"/>
          <a:stretch/>
        </p:blipFill>
        <p:spPr>
          <a:xfrm>
            <a:off x="8388350" y="0"/>
            <a:ext cx="755650" cy="669925"/>
          </a:xfrm>
          <a:prstGeom prst="rect">
            <a:avLst/>
          </a:prstGeom>
          <a:noFill/>
          <a:ln>
            <a:noFill/>
          </a:ln>
        </p:spPr>
      </p:pic>
      <p:sp>
        <p:nvSpPr>
          <p:cNvPr id="162" name="Google Shape;162;p4"/>
          <p:cNvSpPr txBox="1"/>
          <p:nvPr/>
        </p:nvSpPr>
        <p:spPr>
          <a:xfrm>
            <a:off x="2514600" y="4191000"/>
            <a:ext cx="4267200" cy="24384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90000"/>
              </a:lnSpc>
              <a:spcBef>
                <a:spcPts val="0"/>
              </a:spcBef>
              <a:spcAft>
                <a:spcPts val="0"/>
              </a:spcAft>
              <a:buNone/>
            </a:pPr>
            <a:r>
              <a:t/>
            </a:r>
            <a:endParaRPr sz="2800">
              <a:solidFill>
                <a:srgbClr val="0033CC"/>
              </a:solidFill>
              <a:latin typeface="Times New Roman"/>
              <a:ea typeface="Times New Roman"/>
              <a:cs typeface="Times New Roman"/>
              <a:sym typeface="Times New Roman"/>
            </a:endParaRPr>
          </a:p>
          <a:p>
            <a:pPr indent="-274320" lvl="0" marL="274320" marR="0" rtl="0" algn="just">
              <a:lnSpc>
                <a:spcPct val="90000"/>
              </a:lnSpc>
              <a:spcBef>
                <a:spcPts val="440"/>
              </a:spcBef>
              <a:spcAft>
                <a:spcPts val="0"/>
              </a:spcAft>
              <a:buNone/>
            </a:pPr>
            <a:r>
              <a:rPr b="1" lang="en-US" sz="2200">
                <a:solidFill>
                  <a:srgbClr val="0000CC"/>
                </a:solidFill>
                <a:latin typeface="Times New Roman"/>
                <a:ea typeface="Times New Roman"/>
                <a:cs typeface="Times New Roman"/>
                <a:sym typeface="Times New Roman"/>
              </a:rPr>
              <a:t>		</a:t>
            </a:r>
            <a:endParaRPr sz="2000">
              <a:solidFill>
                <a:srgbClr val="0000CC"/>
              </a:solidFill>
              <a:latin typeface="Times New Roman"/>
              <a:ea typeface="Times New Roman"/>
              <a:cs typeface="Times New Roman"/>
              <a:sym typeface="Times New Roman"/>
            </a:endParaRPr>
          </a:p>
        </p:txBody>
      </p:sp>
      <p:sp>
        <p:nvSpPr>
          <p:cNvPr id="163" name="Google Shape;163;p4"/>
          <p:cNvSpPr/>
          <p:nvPr/>
        </p:nvSpPr>
        <p:spPr>
          <a:xfrm>
            <a:off x="415925" y="810409"/>
            <a:ext cx="3265488" cy="954107"/>
          </a:xfrm>
          <a:prstGeom prst="rect">
            <a:avLst/>
          </a:prstGeom>
          <a:noFill/>
          <a:ln>
            <a:noFill/>
          </a:ln>
        </p:spPr>
        <p:txBody>
          <a:bodyPr anchorCtr="0" anchor="t" bIns="45700" lIns="91425" spcFirstLastPara="1" rIns="91425" wrap="square" tIns="45700">
            <a:spAutoFit/>
          </a:bodyPr>
          <a:lstStyle/>
          <a:p>
            <a:pPr indent="-400050" lvl="0" marL="400050" marR="0" rtl="0" algn="l">
              <a:spcBef>
                <a:spcPts val="0"/>
              </a:spcBef>
              <a:spcAft>
                <a:spcPts val="0"/>
              </a:spcAft>
              <a:buNone/>
            </a:pPr>
            <a:r>
              <a:rPr b="1" lang="en-US" sz="2800">
                <a:solidFill>
                  <a:srgbClr val="002060"/>
                </a:solidFill>
                <a:latin typeface="Times New Roman"/>
                <a:ea typeface="Times New Roman"/>
                <a:cs typeface="Times New Roman"/>
                <a:sym typeface="Times New Roman"/>
              </a:rPr>
              <a:t>I. Tìm hiểu chung</a:t>
            </a:r>
            <a:endParaRPr b="1" sz="2800">
              <a:solidFill>
                <a:srgbClr val="002060"/>
              </a:solidFill>
              <a:latin typeface="Times New Roman"/>
              <a:ea typeface="Times New Roman"/>
              <a:cs typeface="Times New Roman"/>
              <a:sym typeface="Times New Roman"/>
            </a:endParaRPr>
          </a:p>
          <a:p>
            <a:pPr indent="-400050" lvl="0" marL="400050" marR="0" rtl="0" algn="l">
              <a:spcBef>
                <a:spcPts val="0"/>
              </a:spcBef>
              <a:spcAft>
                <a:spcPts val="0"/>
              </a:spcAft>
              <a:buNone/>
            </a:pPr>
            <a:r>
              <a:rPr b="1" lang="en-US" sz="2800">
                <a:solidFill>
                  <a:srgbClr val="002060"/>
                </a:solidFill>
                <a:latin typeface="Times New Roman"/>
                <a:ea typeface="Times New Roman"/>
                <a:cs typeface="Times New Roman"/>
                <a:sym typeface="Times New Roman"/>
              </a:rPr>
              <a:t>1. Tác giả.</a:t>
            </a:r>
            <a:endParaRPr/>
          </a:p>
        </p:txBody>
      </p:sp>
      <p:pic>
        <p:nvPicPr>
          <p:cNvPr descr="nguyen-trai" id="164" name="Google Shape;164;p4"/>
          <p:cNvPicPr preferRelativeResize="0"/>
          <p:nvPr>
            <p:ph idx="1" type="body"/>
          </p:nvPr>
        </p:nvPicPr>
        <p:blipFill rotWithShape="1">
          <a:blip r:embed="rId4">
            <a:alphaModFix/>
          </a:blip>
          <a:srcRect b="0" l="0" r="0" t="0"/>
          <a:stretch/>
        </p:blipFill>
        <p:spPr>
          <a:xfrm>
            <a:off x="4648200" y="810408"/>
            <a:ext cx="4418215" cy="4599791"/>
          </a:xfrm>
          <a:prstGeom prst="rect">
            <a:avLst/>
          </a:prstGeom>
          <a:noFill/>
          <a:ln>
            <a:noFill/>
          </a:ln>
        </p:spPr>
      </p:pic>
      <p:sp>
        <p:nvSpPr>
          <p:cNvPr id="165" name="Google Shape;165;p4"/>
          <p:cNvSpPr/>
          <p:nvPr/>
        </p:nvSpPr>
        <p:spPr>
          <a:xfrm>
            <a:off x="381000" y="1905000"/>
            <a:ext cx="4267200" cy="286232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600">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Là anh hùng dân tộc - một nhân vật lịch sử toàn tài hiếm có.</a:t>
            </a:r>
            <a:endParaRPr sz="2400">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lang="en-US" sz="2400">
                <a:solidFill>
                  <a:schemeClr val="dk1"/>
                </a:solidFill>
                <a:latin typeface="Times New Roman"/>
                <a:ea typeface="Times New Roman"/>
                <a:cs typeface="Times New Roman"/>
                <a:sym typeface="Times New Roman"/>
              </a:rPr>
              <a:t>- Là nhà văn, nhà thơ lớn, được UNESCO công nhận là danh nhân văn hóa thế giới.</a:t>
            </a:r>
            <a:endParaRPr sz="24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images (10)" id="171" name="Google Shape;171;p5"/>
          <p:cNvPicPr preferRelativeResize="0"/>
          <p:nvPr/>
        </p:nvPicPr>
        <p:blipFill rotWithShape="1">
          <a:blip r:embed="rId3">
            <a:alphaModFix/>
          </a:blip>
          <a:srcRect b="0" l="2307" r="13025" t="0"/>
          <a:stretch/>
        </p:blipFill>
        <p:spPr>
          <a:xfrm>
            <a:off x="1338620" y="1981200"/>
            <a:ext cx="2103120" cy="3235569"/>
          </a:xfrm>
          <a:prstGeom prst="rect">
            <a:avLst/>
          </a:prstGeom>
          <a:gradFill>
            <a:gsLst>
              <a:gs pos="0">
                <a:srgbClr val="5D427D"/>
              </a:gs>
              <a:gs pos="80000">
                <a:srgbClr val="7A57A5"/>
              </a:gs>
              <a:gs pos="100000">
                <a:srgbClr val="7A56A7"/>
              </a:gs>
            </a:gsLst>
            <a:lin ang="16200000" scaled="0"/>
          </a:gradFill>
          <a:ln>
            <a:noFill/>
          </a:ln>
          <a:effectLst>
            <a:outerShdw blurRad="40000" rotWithShape="0" dir="5400000" dist="23000">
              <a:srgbClr val="000000">
                <a:alpha val="34901"/>
              </a:srgbClr>
            </a:outerShdw>
          </a:effectLst>
        </p:spPr>
      </p:pic>
      <p:sp>
        <p:nvSpPr>
          <p:cNvPr id="172" name="Google Shape;172;p5"/>
          <p:cNvSpPr/>
          <p:nvPr/>
        </p:nvSpPr>
        <p:spPr>
          <a:xfrm>
            <a:off x="1495697" y="5562600"/>
            <a:ext cx="1981200" cy="609600"/>
          </a:xfrm>
          <a:prstGeom prst="rect">
            <a:avLst/>
          </a:prstGeom>
          <a:solidFill>
            <a:srgbClr val="30D09B"/>
          </a:soli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342900" lvl="0" marL="342900" marR="0" rtl="0" algn="ctr">
              <a:spcBef>
                <a:spcPts val="0"/>
              </a:spcBef>
              <a:spcAft>
                <a:spcPts val="0"/>
              </a:spcAft>
              <a:buNone/>
            </a:pPr>
            <a:r>
              <a:rPr b="1" lang="en-US" sz="3600">
                <a:solidFill>
                  <a:srgbClr val="FF0000"/>
                </a:solidFill>
                <a:latin typeface="Times New Roman"/>
                <a:ea typeface="Times New Roman"/>
                <a:cs typeface="Times New Roman"/>
                <a:sym typeface="Times New Roman"/>
              </a:rPr>
              <a:t>254 BÀI</a:t>
            </a:r>
            <a:endParaRPr b="1" sz="3600">
              <a:solidFill>
                <a:srgbClr val="FF0000"/>
              </a:solidFill>
              <a:latin typeface="Times New Roman"/>
              <a:ea typeface="Times New Roman"/>
              <a:cs typeface="Times New Roman"/>
              <a:sym typeface="Times New Roman"/>
            </a:endParaRPr>
          </a:p>
        </p:txBody>
      </p:sp>
      <p:sp>
        <p:nvSpPr>
          <p:cNvPr id="173" name="Google Shape;173;p5"/>
          <p:cNvSpPr/>
          <p:nvPr/>
        </p:nvSpPr>
        <p:spPr>
          <a:xfrm>
            <a:off x="4570455" y="1658883"/>
            <a:ext cx="3108960" cy="822960"/>
          </a:xfrm>
          <a:prstGeom prst="rect">
            <a:avLst/>
          </a:prstGeom>
          <a:solidFill>
            <a:srgbClr val="92D050"/>
          </a:solidFill>
          <a:ln cap="flat" cmpd="sng" w="9525">
            <a:solidFill>
              <a:srgbClr val="31859B"/>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342900" lvl="0" marL="342900" marR="0" rtl="0" algn="ctr">
              <a:lnSpc>
                <a:spcPct val="150000"/>
              </a:lnSpc>
              <a:spcBef>
                <a:spcPts val="0"/>
              </a:spcBef>
              <a:spcAft>
                <a:spcPts val="0"/>
              </a:spcAft>
              <a:buNone/>
            </a:pPr>
            <a:r>
              <a:rPr b="1" lang="en-US" sz="3200">
                <a:solidFill>
                  <a:srgbClr val="FF0000"/>
                </a:solidFill>
                <a:latin typeface="Times New Roman"/>
                <a:ea typeface="Times New Roman"/>
                <a:cs typeface="Times New Roman"/>
                <a:sym typeface="Times New Roman"/>
              </a:rPr>
              <a:t>VÔ ĐỀ</a:t>
            </a:r>
            <a:endParaRPr b="1" sz="3200">
              <a:solidFill>
                <a:srgbClr val="FF0000"/>
              </a:solidFill>
              <a:latin typeface="Times New Roman"/>
              <a:ea typeface="Times New Roman"/>
              <a:cs typeface="Times New Roman"/>
              <a:sym typeface="Times New Roman"/>
            </a:endParaRPr>
          </a:p>
        </p:txBody>
      </p:sp>
      <p:sp>
        <p:nvSpPr>
          <p:cNvPr id="174" name="Google Shape;174;p5"/>
          <p:cNvSpPr/>
          <p:nvPr/>
        </p:nvSpPr>
        <p:spPr>
          <a:xfrm>
            <a:off x="4575421" y="2715043"/>
            <a:ext cx="3108960" cy="822960"/>
          </a:xfrm>
          <a:prstGeom prst="rect">
            <a:avLst/>
          </a:prstGeom>
          <a:solidFill>
            <a:srgbClr val="6699FF"/>
          </a:soli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342900" lvl="0" marL="342900" marR="0" rtl="0" algn="ctr">
              <a:spcBef>
                <a:spcPts val="0"/>
              </a:spcBef>
              <a:spcAft>
                <a:spcPts val="0"/>
              </a:spcAft>
              <a:buNone/>
            </a:pPr>
            <a:r>
              <a:t/>
            </a:r>
            <a:endParaRPr b="1" sz="1800">
              <a:solidFill>
                <a:schemeClr val="dk2"/>
              </a:solidFill>
              <a:latin typeface="Times New Roman"/>
              <a:ea typeface="Times New Roman"/>
              <a:cs typeface="Times New Roman"/>
              <a:sym typeface="Times New Roman"/>
            </a:endParaRPr>
          </a:p>
          <a:p>
            <a:pPr indent="-342900" lvl="0" marL="342900" marR="0" rtl="0" algn="ctr">
              <a:spcBef>
                <a:spcPts val="0"/>
              </a:spcBef>
              <a:spcAft>
                <a:spcPts val="0"/>
              </a:spcAft>
              <a:buNone/>
            </a:pPr>
            <a:r>
              <a:rPr b="1" lang="en-US" sz="2400">
                <a:solidFill>
                  <a:schemeClr val="dk2"/>
                </a:solidFill>
                <a:latin typeface="Times New Roman"/>
                <a:ea typeface="Times New Roman"/>
                <a:cs typeface="Times New Roman"/>
                <a:sym typeface="Times New Roman"/>
              </a:rPr>
              <a:t>MÔN THÌ LỆNH</a:t>
            </a:r>
            <a:endParaRPr b="1" sz="2400">
              <a:solidFill>
                <a:schemeClr val="dk2"/>
              </a:solidFill>
              <a:latin typeface="Times New Roman"/>
              <a:ea typeface="Times New Roman"/>
              <a:cs typeface="Times New Roman"/>
              <a:sym typeface="Times New Roman"/>
            </a:endParaRPr>
          </a:p>
        </p:txBody>
      </p:sp>
      <p:sp>
        <p:nvSpPr>
          <p:cNvPr id="175" name="Google Shape;175;p5"/>
          <p:cNvSpPr/>
          <p:nvPr/>
        </p:nvSpPr>
        <p:spPr>
          <a:xfrm>
            <a:off x="4575420" y="3832948"/>
            <a:ext cx="3108960" cy="822960"/>
          </a:xfrm>
          <a:prstGeom prst="rect">
            <a:avLst/>
          </a:prstGeom>
          <a:solidFill>
            <a:srgbClr val="66FFFF"/>
          </a:soli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342900" lvl="0" marL="342900" marR="0" rtl="0" algn="ctr">
              <a:lnSpc>
                <a:spcPct val="150000"/>
              </a:lnSpc>
              <a:spcBef>
                <a:spcPts val="0"/>
              </a:spcBef>
              <a:spcAft>
                <a:spcPts val="0"/>
              </a:spcAft>
              <a:buNone/>
            </a:pPr>
            <a:r>
              <a:rPr b="1" lang="en-US" sz="2400">
                <a:solidFill>
                  <a:srgbClr val="9B9B9B"/>
                </a:solidFill>
                <a:latin typeface="Times New Roman"/>
                <a:ea typeface="Times New Roman"/>
                <a:cs typeface="Times New Roman"/>
                <a:sym typeface="Times New Roman"/>
              </a:rPr>
              <a:t>MÔN HOA MỘC</a:t>
            </a:r>
            <a:endParaRPr b="1" sz="1800">
              <a:solidFill>
                <a:srgbClr val="9B9B9B"/>
              </a:solidFill>
              <a:latin typeface="Times New Roman"/>
              <a:ea typeface="Times New Roman"/>
              <a:cs typeface="Times New Roman"/>
              <a:sym typeface="Times New Roman"/>
            </a:endParaRPr>
          </a:p>
        </p:txBody>
      </p:sp>
      <p:sp>
        <p:nvSpPr>
          <p:cNvPr id="176" name="Google Shape;176;p5"/>
          <p:cNvSpPr/>
          <p:nvPr/>
        </p:nvSpPr>
        <p:spPr>
          <a:xfrm>
            <a:off x="4575421" y="5008005"/>
            <a:ext cx="3108960" cy="822960"/>
          </a:xfrm>
          <a:prstGeom prst="rect">
            <a:avLst/>
          </a:prstGeom>
          <a:solidFill>
            <a:srgbClr val="FFFF99"/>
          </a:soli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342900" lvl="0" marL="342900" marR="0" rtl="0" algn="ctr">
              <a:lnSpc>
                <a:spcPct val="150000"/>
              </a:lnSpc>
              <a:spcBef>
                <a:spcPts val="0"/>
              </a:spcBef>
              <a:spcAft>
                <a:spcPts val="0"/>
              </a:spcAft>
              <a:buNone/>
            </a:pPr>
            <a:r>
              <a:rPr b="1" lang="en-US" sz="2400">
                <a:solidFill>
                  <a:srgbClr val="9B9B9B"/>
                </a:solidFill>
                <a:latin typeface="Times New Roman"/>
                <a:ea typeface="Times New Roman"/>
                <a:cs typeface="Times New Roman"/>
                <a:sym typeface="Times New Roman"/>
              </a:rPr>
              <a:t>MÔN CẦM THÚ</a:t>
            </a:r>
            <a:endParaRPr b="1" sz="2400">
              <a:solidFill>
                <a:srgbClr val="9B9B9B"/>
              </a:solidFill>
              <a:latin typeface="Times New Roman"/>
              <a:ea typeface="Times New Roman"/>
              <a:cs typeface="Times New Roman"/>
              <a:sym typeface="Times New Roman"/>
            </a:endParaRPr>
          </a:p>
        </p:txBody>
      </p:sp>
      <p:cxnSp>
        <p:nvCxnSpPr>
          <p:cNvPr id="177" name="Google Shape;177;p5"/>
          <p:cNvCxnSpPr/>
          <p:nvPr/>
        </p:nvCxnSpPr>
        <p:spPr>
          <a:xfrm>
            <a:off x="3476896" y="3570682"/>
            <a:ext cx="1052805" cy="1530964"/>
          </a:xfrm>
          <a:prstGeom prst="straightConnector1">
            <a:avLst/>
          </a:prstGeom>
          <a:noFill/>
          <a:ln cap="flat" cmpd="sng" w="38100">
            <a:solidFill>
              <a:srgbClr val="7030A0"/>
            </a:solidFill>
            <a:prstDash val="solid"/>
            <a:round/>
            <a:headEnd len="sm" w="sm" type="none"/>
            <a:tailEnd len="med" w="med" type="stealth"/>
          </a:ln>
          <a:effectLst>
            <a:outerShdw blurRad="40000" rotWithShape="0" dir="5400000" dist="23000">
              <a:srgbClr val="000000">
                <a:alpha val="34901"/>
              </a:srgbClr>
            </a:outerShdw>
          </a:effectLst>
        </p:spPr>
      </p:cxnSp>
      <p:cxnSp>
        <p:nvCxnSpPr>
          <p:cNvPr id="178" name="Google Shape;178;p5"/>
          <p:cNvCxnSpPr/>
          <p:nvPr/>
        </p:nvCxnSpPr>
        <p:spPr>
          <a:xfrm>
            <a:off x="3476897" y="3570682"/>
            <a:ext cx="1061522" cy="639784"/>
          </a:xfrm>
          <a:prstGeom prst="straightConnector1">
            <a:avLst/>
          </a:prstGeom>
          <a:noFill/>
          <a:ln cap="flat" cmpd="sng" w="38100">
            <a:solidFill>
              <a:srgbClr val="7030A0"/>
            </a:solidFill>
            <a:prstDash val="solid"/>
            <a:round/>
            <a:headEnd len="sm" w="sm" type="none"/>
            <a:tailEnd len="med" w="med" type="stealth"/>
          </a:ln>
          <a:effectLst>
            <a:outerShdw blurRad="40000" rotWithShape="0" dir="5400000" dist="23000">
              <a:srgbClr val="000000">
                <a:alpha val="34901"/>
              </a:srgbClr>
            </a:outerShdw>
          </a:effectLst>
        </p:spPr>
      </p:cxnSp>
      <p:cxnSp>
        <p:nvCxnSpPr>
          <p:cNvPr id="179" name="Google Shape;179;p5"/>
          <p:cNvCxnSpPr/>
          <p:nvPr/>
        </p:nvCxnSpPr>
        <p:spPr>
          <a:xfrm flipH="1" rot="10800000">
            <a:off x="3476896" y="3069371"/>
            <a:ext cx="1098525" cy="521554"/>
          </a:xfrm>
          <a:prstGeom prst="straightConnector1">
            <a:avLst/>
          </a:prstGeom>
          <a:noFill/>
          <a:ln cap="flat" cmpd="sng" w="38100">
            <a:solidFill>
              <a:srgbClr val="7030A0"/>
            </a:solidFill>
            <a:prstDash val="solid"/>
            <a:round/>
            <a:headEnd len="sm" w="sm" type="none"/>
            <a:tailEnd len="med" w="med" type="stealth"/>
          </a:ln>
          <a:effectLst>
            <a:outerShdw blurRad="40000" rotWithShape="0" dir="5400000" dist="23000">
              <a:srgbClr val="000000">
                <a:alpha val="34901"/>
              </a:srgbClr>
            </a:outerShdw>
          </a:effectLst>
        </p:spPr>
      </p:cxnSp>
      <p:cxnSp>
        <p:nvCxnSpPr>
          <p:cNvPr id="180" name="Google Shape;180;p5"/>
          <p:cNvCxnSpPr/>
          <p:nvPr/>
        </p:nvCxnSpPr>
        <p:spPr>
          <a:xfrm flipH="1" rot="10800000">
            <a:off x="3467599" y="2071263"/>
            <a:ext cx="1070820" cy="1493001"/>
          </a:xfrm>
          <a:prstGeom prst="straightConnector1">
            <a:avLst/>
          </a:prstGeom>
          <a:noFill/>
          <a:ln cap="flat" cmpd="sng" w="38100">
            <a:solidFill>
              <a:srgbClr val="A8267D"/>
            </a:solidFill>
            <a:prstDash val="solid"/>
            <a:round/>
            <a:headEnd len="sm" w="sm" type="none"/>
            <a:tailEnd len="med" w="med" type="stealth"/>
          </a:ln>
          <a:effectLst>
            <a:outerShdw blurRad="40000" rotWithShape="0" dir="5400000" dist="23000">
              <a:srgbClr val="000000">
                <a:alpha val="34901"/>
              </a:srgbClr>
            </a:outerShdw>
          </a:effectLst>
        </p:spPr>
      </p:cxnSp>
      <p:sp>
        <p:nvSpPr>
          <p:cNvPr id="181" name="Google Shape;181;p5"/>
          <p:cNvSpPr txBox="1"/>
          <p:nvPr/>
        </p:nvSpPr>
        <p:spPr>
          <a:xfrm>
            <a:off x="779395" y="188000"/>
            <a:ext cx="5395003" cy="13542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3200">
                <a:solidFill>
                  <a:srgbClr val="002060"/>
                </a:solidFill>
                <a:latin typeface="Times New Roman"/>
                <a:ea typeface="Times New Roman"/>
                <a:cs typeface="Times New Roman"/>
                <a:sym typeface="Times New Roman"/>
              </a:rPr>
              <a:t>2. Tác phẩm</a:t>
            </a:r>
            <a:endParaRPr b="1" sz="3200">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3200">
                <a:solidFill>
                  <a:srgbClr val="002060"/>
                </a:solidFill>
                <a:latin typeface="Times New Roman"/>
                <a:ea typeface="Times New Roman"/>
                <a:cs typeface="Times New Roman"/>
                <a:sym typeface="Times New Roman"/>
              </a:rPr>
              <a:t>2.1. Tập thơ </a:t>
            </a:r>
            <a:r>
              <a:rPr b="1" i="1" lang="en-US" sz="3200">
                <a:solidFill>
                  <a:srgbClr val="002060"/>
                </a:solidFill>
                <a:latin typeface="Times New Roman"/>
                <a:ea typeface="Times New Roman"/>
                <a:cs typeface="Times New Roman"/>
                <a:sym typeface="Times New Roman"/>
              </a:rPr>
              <a:t>Quốc âm Thi tập</a:t>
            </a:r>
            <a:endParaRPr b="1" sz="3200">
              <a:solidFill>
                <a:srgbClr val="002060"/>
              </a:solidFill>
              <a:latin typeface="Times New Roman"/>
              <a:ea typeface="Times New Roman"/>
              <a:cs typeface="Times New Roman"/>
              <a:sym typeface="Times New Roman"/>
            </a:endParaRPr>
          </a:p>
        </p:txBody>
      </p:sp>
      <p:sp>
        <p:nvSpPr>
          <p:cNvPr id="182" name="Google Shape;182;p5"/>
          <p:cNvSpPr txBox="1"/>
          <p:nvPr/>
        </p:nvSpPr>
        <p:spPr>
          <a:xfrm>
            <a:off x="1343297" y="381000"/>
            <a:ext cx="18473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u="sng">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1800" u="sng">
              <a:solidFill>
                <a:srgbClr val="FF0000"/>
              </a:solidFill>
              <a:latin typeface="Times New Roman"/>
              <a:ea typeface="Times New Roman"/>
              <a:cs typeface="Times New Roman"/>
              <a:sym typeface="Times New Roman"/>
            </a:endParaRPr>
          </a:p>
        </p:txBody>
      </p:sp>
    </p:spTree>
  </p:cSld>
  <p:clrMapOvr>
    <a:masterClrMapping/>
  </p:clrMapOvr>
  <p:transition>
    <p:blinds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6"/>
          <p:cNvSpPr/>
          <p:nvPr/>
        </p:nvSpPr>
        <p:spPr>
          <a:xfrm>
            <a:off x="1924058" y="615958"/>
            <a:ext cx="5094286" cy="1635120"/>
          </a:xfrm>
          <a:custGeom>
            <a:rect b="b" l="l" r="r" t="t"/>
            <a:pathLst>
              <a:path extrusionOk="0" h="1636395" w="5094014">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solidFill>
            <a:srgbClr val="FFFF66"/>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Calibri"/>
              <a:buNone/>
            </a:pPr>
            <a:r>
              <a:t/>
            </a:r>
            <a:endParaRPr b="0" i="0" sz="1600" u="none" cap="none" strike="noStrike">
              <a:solidFill>
                <a:srgbClr val="00B0F0"/>
              </a:solidFill>
              <a:latin typeface="Constantia"/>
              <a:ea typeface="Constantia"/>
              <a:cs typeface="Constantia"/>
              <a:sym typeface="Constantia"/>
            </a:endParaRPr>
          </a:p>
        </p:txBody>
      </p:sp>
      <p:grpSp>
        <p:nvGrpSpPr>
          <p:cNvPr id="189" name="Google Shape;189;p6"/>
          <p:cNvGrpSpPr/>
          <p:nvPr/>
        </p:nvGrpSpPr>
        <p:grpSpPr>
          <a:xfrm>
            <a:off x="6589719" y="339734"/>
            <a:ext cx="481010" cy="1814506"/>
            <a:chOff x="5572125" y="1143000"/>
            <a:chExt cx="481010" cy="1814506"/>
          </a:xfrm>
        </p:grpSpPr>
        <p:sp>
          <p:nvSpPr>
            <p:cNvPr id="190" name="Google Shape;190;p6"/>
            <p:cNvSpPr/>
            <p:nvPr/>
          </p:nvSpPr>
          <p:spPr>
            <a:xfrm>
              <a:off x="5572125" y="1252535"/>
              <a:ext cx="481010" cy="1704971"/>
            </a:xfrm>
            <a:custGeom>
              <a:rect b="b" l="l" r="r" t="t"/>
              <a:pathLst>
                <a:path extrusionOk="0" h="1706055" w="661988">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solidFill>
              <a:srgbClr val="FFFF66"/>
            </a:solidFill>
            <a:ln>
              <a:noFill/>
            </a:ln>
            <a:effectLst>
              <a:outerShdw algn="tl" dir="8100000" dist="38096">
                <a:srgbClr val="000000">
                  <a:alpha val="40000"/>
                </a:srgbClr>
              </a:outerShdw>
            </a:effectLst>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Calibri"/>
                <a:buNone/>
              </a:pPr>
              <a:r>
                <a:t/>
              </a:r>
              <a:endParaRPr b="0" i="0" sz="1600" u="none" cap="none" strike="noStrike">
                <a:solidFill>
                  <a:srgbClr val="FFFFFF"/>
                </a:solidFill>
                <a:latin typeface="Constantia"/>
                <a:ea typeface="Constantia"/>
                <a:cs typeface="Constantia"/>
                <a:sym typeface="Constantia"/>
              </a:endParaRPr>
            </a:p>
          </p:txBody>
        </p:sp>
        <p:sp>
          <p:nvSpPr>
            <p:cNvPr id="191" name="Google Shape;191;p6"/>
            <p:cNvSpPr/>
            <p:nvPr/>
          </p:nvSpPr>
          <p:spPr>
            <a:xfrm>
              <a:off x="5695953" y="1143000"/>
              <a:ext cx="292095" cy="166685"/>
            </a:xfrm>
            <a:custGeom>
              <a:rect b="b" l="l" r="r" t="t"/>
              <a:pathLst>
                <a:path extrusionOk="0" h="167360" w="40005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solidFill>
              <a:srgbClr val="FFFF66"/>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Calibri"/>
                <a:buNone/>
              </a:pPr>
              <a:r>
                <a:t/>
              </a:r>
              <a:endParaRPr b="0" i="0" sz="1600" u="none" cap="none" strike="noStrike">
                <a:solidFill>
                  <a:srgbClr val="FFFFFF"/>
                </a:solidFill>
                <a:latin typeface="Constantia"/>
                <a:ea typeface="Constantia"/>
                <a:cs typeface="Constantia"/>
                <a:sym typeface="Constantia"/>
              </a:endParaRPr>
            </a:p>
          </p:txBody>
        </p:sp>
      </p:grpSp>
      <p:sp>
        <p:nvSpPr>
          <p:cNvPr id="192" name="Google Shape;192;p6"/>
          <p:cNvSpPr/>
          <p:nvPr/>
        </p:nvSpPr>
        <p:spPr>
          <a:xfrm>
            <a:off x="1463289" y="2627310"/>
            <a:ext cx="6172200" cy="1636711"/>
          </a:xfrm>
          <a:custGeom>
            <a:rect b="b" l="l" r="r" t="t"/>
            <a:pathLst>
              <a:path extrusionOk="0" h="1636395" w="5094014">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solidFill>
            <a:srgbClr val="99FF66"/>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Calibri"/>
              <a:buNone/>
            </a:pPr>
            <a:r>
              <a:t/>
            </a:r>
            <a:endParaRPr b="0" i="0" sz="1600" u="none" cap="none" strike="noStrike">
              <a:solidFill>
                <a:srgbClr val="FFFFFF"/>
              </a:solidFill>
              <a:latin typeface="Constantia"/>
              <a:ea typeface="Constantia"/>
              <a:cs typeface="Constantia"/>
              <a:sym typeface="Constantia"/>
            </a:endParaRPr>
          </a:p>
        </p:txBody>
      </p:sp>
      <p:grpSp>
        <p:nvGrpSpPr>
          <p:cNvPr id="193" name="Google Shape;193;p6"/>
          <p:cNvGrpSpPr/>
          <p:nvPr/>
        </p:nvGrpSpPr>
        <p:grpSpPr>
          <a:xfrm>
            <a:off x="7097333" y="2262185"/>
            <a:ext cx="538156" cy="1860552"/>
            <a:chOff x="6572249" y="2767010"/>
            <a:chExt cx="555626" cy="1816099"/>
          </a:xfrm>
        </p:grpSpPr>
        <p:sp>
          <p:nvSpPr>
            <p:cNvPr id="194" name="Google Shape;194;p6"/>
            <p:cNvSpPr/>
            <p:nvPr/>
          </p:nvSpPr>
          <p:spPr>
            <a:xfrm>
              <a:off x="6572249" y="2876546"/>
              <a:ext cx="555626" cy="1706563"/>
            </a:xfrm>
            <a:custGeom>
              <a:rect b="b" l="l" r="r" t="t"/>
              <a:pathLst>
                <a:path extrusionOk="0" h="1706055" w="661988">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solidFill>
              <a:srgbClr val="99FF66"/>
            </a:solidFill>
            <a:ln>
              <a:noFill/>
            </a:ln>
            <a:effectLst>
              <a:outerShdw algn="tl" dir="8100000" dist="38096">
                <a:srgbClr val="000000">
                  <a:alpha val="40000"/>
                </a:srgbClr>
              </a:outerShdw>
            </a:effectLst>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Calibri"/>
                <a:buNone/>
              </a:pPr>
              <a:r>
                <a:t/>
              </a:r>
              <a:endParaRPr b="0" i="0" sz="1600" u="none" cap="none" strike="noStrike">
                <a:solidFill>
                  <a:srgbClr val="FFFFFF"/>
                </a:solidFill>
                <a:latin typeface="Constantia"/>
                <a:ea typeface="Constantia"/>
                <a:cs typeface="Constantia"/>
                <a:sym typeface="Constantia"/>
              </a:endParaRPr>
            </a:p>
          </p:txBody>
        </p:sp>
        <p:sp>
          <p:nvSpPr>
            <p:cNvPr id="195" name="Google Shape;195;p6"/>
            <p:cNvSpPr/>
            <p:nvPr/>
          </p:nvSpPr>
          <p:spPr>
            <a:xfrm>
              <a:off x="6716716" y="2767010"/>
              <a:ext cx="334963" cy="166685"/>
            </a:xfrm>
            <a:custGeom>
              <a:rect b="b" l="l" r="r" t="t"/>
              <a:pathLst>
                <a:path extrusionOk="0" h="167360" w="40005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solidFill>
              <a:srgbClr val="99FF66"/>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Calibri"/>
                <a:buNone/>
              </a:pPr>
              <a:r>
                <a:t/>
              </a:r>
              <a:endParaRPr b="0" i="0" sz="1600" u="none" cap="none" strike="noStrike">
                <a:solidFill>
                  <a:srgbClr val="FFFFFF"/>
                </a:solidFill>
                <a:latin typeface="Constantia"/>
                <a:ea typeface="Constantia"/>
                <a:cs typeface="Constantia"/>
                <a:sym typeface="Constantia"/>
              </a:endParaRPr>
            </a:p>
          </p:txBody>
        </p:sp>
      </p:grpSp>
      <p:sp>
        <p:nvSpPr>
          <p:cNvPr id="196" name="Google Shape;196;p6"/>
          <p:cNvSpPr/>
          <p:nvPr/>
        </p:nvSpPr>
        <p:spPr>
          <a:xfrm>
            <a:off x="1036649" y="4559300"/>
            <a:ext cx="7207245" cy="1636711"/>
          </a:xfrm>
          <a:custGeom>
            <a:rect b="b" l="l" r="r" t="t"/>
            <a:pathLst>
              <a:path extrusionOk="0" h="1636395" w="5094014">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solidFill>
            <a:srgbClr val="FF99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Calibri"/>
              <a:buNone/>
            </a:pPr>
            <a:r>
              <a:t/>
            </a:r>
            <a:endParaRPr b="0" i="0" sz="1600" u="none" cap="none" strike="noStrike">
              <a:solidFill>
                <a:srgbClr val="FFFFFF"/>
              </a:solidFill>
              <a:latin typeface="Constantia"/>
              <a:ea typeface="Constantia"/>
              <a:cs typeface="Constantia"/>
              <a:sym typeface="Constantia"/>
            </a:endParaRPr>
          </a:p>
        </p:txBody>
      </p:sp>
      <p:grpSp>
        <p:nvGrpSpPr>
          <p:cNvPr id="197" name="Google Shape;197;p6"/>
          <p:cNvGrpSpPr/>
          <p:nvPr/>
        </p:nvGrpSpPr>
        <p:grpSpPr>
          <a:xfrm>
            <a:off x="7870830" y="4283079"/>
            <a:ext cx="396877" cy="1814507"/>
            <a:chOff x="7756526" y="4525959"/>
            <a:chExt cx="396877" cy="1814507"/>
          </a:xfrm>
        </p:grpSpPr>
        <p:sp>
          <p:nvSpPr>
            <p:cNvPr id="198" name="Google Shape;198;p6"/>
            <p:cNvSpPr/>
            <p:nvPr/>
          </p:nvSpPr>
          <p:spPr>
            <a:xfrm>
              <a:off x="7756526" y="4635495"/>
              <a:ext cx="396877" cy="1704971"/>
            </a:xfrm>
            <a:custGeom>
              <a:rect b="b" l="l" r="r" t="t"/>
              <a:pathLst>
                <a:path extrusionOk="0" h="1706055" w="661988">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solidFill>
              <a:srgbClr val="FF99FF"/>
            </a:solidFill>
            <a:ln>
              <a:noFill/>
            </a:ln>
            <a:effectLst>
              <a:outerShdw algn="tl" dir="8100000" dist="38096">
                <a:srgbClr val="000000">
                  <a:alpha val="40000"/>
                </a:srgbClr>
              </a:outerShdw>
            </a:effectLst>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Calibri"/>
                <a:buNone/>
              </a:pPr>
              <a:r>
                <a:t/>
              </a:r>
              <a:endParaRPr b="0" i="0" sz="1600" u="none" cap="none" strike="noStrike">
                <a:solidFill>
                  <a:srgbClr val="FFFFFF"/>
                </a:solidFill>
                <a:latin typeface="Constantia"/>
                <a:ea typeface="Constantia"/>
                <a:cs typeface="Constantia"/>
                <a:sym typeface="Constantia"/>
              </a:endParaRPr>
            </a:p>
          </p:txBody>
        </p:sp>
        <p:sp>
          <p:nvSpPr>
            <p:cNvPr id="199" name="Google Shape;199;p6"/>
            <p:cNvSpPr/>
            <p:nvPr/>
          </p:nvSpPr>
          <p:spPr>
            <a:xfrm>
              <a:off x="7859716" y="4525959"/>
              <a:ext cx="239709" cy="166685"/>
            </a:xfrm>
            <a:custGeom>
              <a:rect b="b" l="l" r="r" t="t"/>
              <a:pathLst>
                <a:path extrusionOk="0" h="167360" w="40005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solidFill>
              <a:srgbClr val="FF99F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Calibri"/>
                <a:buNone/>
              </a:pPr>
              <a:r>
                <a:t/>
              </a:r>
              <a:endParaRPr b="0" i="0" sz="1600" u="none" cap="none" strike="noStrike">
                <a:solidFill>
                  <a:srgbClr val="FFFFFF"/>
                </a:solidFill>
                <a:latin typeface="Constantia"/>
                <a:ea typeface="Constantia"/>
                <a:cs typeface="Constantia"/>
                <a:sym typeface="Constantia"/>
              </a:endParaRPr>
            </a:p>
          </p:txBody>
        </p:sp>
      </p:grpSp>
      <p:sp>
        <p:nvSpPr>
          <p:cNvPr id="200" name="Google Shape;200;p6"/>
          <p:cNvSpPr/>
          <p:nvPr/>
        </p:nvSpPr>
        <p:spPr>
          <a:xfrm>
            <a:off x="2312197" y="758662"/>
            <a:ext cx="4277522" cy="1446550"/>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244061"/>
              </a:buClr>
              <a:buSzPts val="2200"/>
              <a:buFont typeface="Times New Roman"/>
              <a:buNone/>
            </a:pPr>
            <a:r>
              <a:rPr b="1" i="1" lang="en-US" sz="2200" u="none" cap="none" strike="noStrike">
                <a:solidFill>
                  <a:srgbClr val="244061"/>
                </a:solidFill>
                <a:latin typeface="Times New Roman"/>
                <a:ea typeface="Times New Roman"/>
                <a:cs typeface="Times New Roman"/>
                <a:sym typeface="Times New Roman"/>
              </a:rPr>
              <a:t>    </a:t>
            </a:r>
            <a:r>
              <a:rPr b="1" i="1" lang="en-US" sz="2100" u="none" cap="none" strike="noStrike">
                <a:solidFill>
                  <a:srgbClr val="000000"/>
                </a:solidFill>
                <a:latin typeface="Times New Roman"/>
                <a:ea typeface="Times New Roman"/>
                <a:cs typeface="Times New Roman"/>
                <a:sym typeface="Times New Roman"/>
              </a:rPr>
              <a:t>Phản ánh vẻ đẹp tâm hồn Nguyễn Trãi: Một con người yêu nước, thương dân, yêu thiên nhiên, cuộc sống</a:t>
            </a:r>
            <a:endParaRPr b="0" i="0" sz="2100" u="none" cap="none" strike="noStrike">
              <a:solidFill>
                <a:schemeClr val="dk1"/>
              </a:solidFill>
              <a:latin typeface="Times New Roman"/>
              <a:ea typeface="Times New Roman"/>
              <a:cs typeface="Times New Roman"/>
              <a:sym typeface="Times New Roman"/>
            </a:endParaRPr>
          </a:p>
        </p:txBody>
      </p:sp>
      <p:sp>
        <p:nvSpPr>
          <p:cNvPr id="201" name="Google Shape;201;p6"/>
          <p:cNvSpPr/>
          <p:nvPr/>
        </p:nvSpPr>
        <p:spPr>
          <a:xfrm>
            <a:off x="2003428" y="2948651"/>
            <a:ext cx="5029200" cy="89255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Times New Roman"/>
              <a:buNone/>
            </a:pPr>
            <a:r>
              <a:rPr b="1" i="1" lang="en-US" sz="2600" u="none" cap="none" strike="noStrike">
                <a:solidFill>
                  <a:srgbClr val="000000"/>
                </a:solidFill>
                <a:latin typeface="Times New Roman"/>
                <a:ea typeface="Times New Roman"/>
                <a:cs typeface="Times New Roman"/>
                <a:sym typeface="Times New Roman"/>
              </a:rPr>
              <a:t>Sáng tạo thể thơ Nôm Đường luật, xen câu thơ lục ngôn với thất ngôn</a:t>
            </a:r>
            <a:endParaRPr b="0" i="0" sz="2600" u="none" cap="none" strike="noStrike">
              <a:solidFill>
                <a:schemeClr val="dk1"/>
              </a:solidFill>
              <a:latin typeface="Times New Roman"/>
              <a:ea typeface="Times New Roman"/>
              <a:cs typeface="Times New Roman"/>
              <a:sym typeface="Times New Roman"/>
            </a:endParaRPr>
          </a:p>
        </p:txBody>
      </p:sp>
      <p:sp>
        <p:nvSpPr>
          <p:cNvPr id="202" name="Google Shape;202;p6"/>
          <p:cNvSpPr/>
          <p:nvPr/>
        </p:nvSpPr>
        <p:spPr>
          <a:xfrm>
            <a:off x="1855798" y="4792880"/>
            <a:ext cx="5821363" cy="116955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Times New Roman"/>
              <a:buNone/>
            </a:pPr>
            <a:r>
              <a:rPr b="1" i="1" lang="en-US" sz="2800" u="none" cap="none" strike="noStrike">
                <a:solidFill>
                  <a:srgbClr val="000000"/>
                </a:solidFill>
                <a:latin typeface="Times New Roman"/>
                <a:ea typeface="Times New Roman"/>
                <a:cs typeface="Times New Roman"/>
                <a:sym typeface="Times New Roman"/>
              </a:rPr>
              <a:t>Đặt nền móng và mở đường cho sự phát triển của thơ ca tiếng Việt</a:t>
            </a:r>
            <a:endParaRPr b="1" i="1"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03" name="Google Shape;203;p6"/>
          <p:cNvSpPr/>
          <p:nvPr/>
        </p:nvSpPr>
        <p:spPr>
          <a:xfrm>
            <a:off x="959647" y="778660"/>
            <a:ext cx="1352550" cy="1338272"/>
          </a:xfrm>
          <a:prstGeom prst="ellipse">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Nội dung</a:t>
            </a:r>
            <a:endParaRPr sz="2800">
              <a:solidFill>
                <a:schemeClr val="dk1"/>
              </a:solidFill>
              <a:latin typeface="Times New Roman"/>
              <a:ea typeface="Times New Roman"/>
              <a:cs typeface="Times New Roman"/>
              <a:sym typeface="Times New Roman"/>
            </a:endParaRPr>
          </a:p>
        </p:txBody>
      </p:sp>
      <p:sp>
        <p:nvSpPr>
          <p:cNvPr id="204" name="Google Shape;204;p6"/>
          <p:cNvSpPr/>
          <p:nvPr/>
        </p:nvSpPr>
        <p:spPr>
          <a:xfrm>
            <a:off x="461973" y="2778109"/>
            <a:ext cx="1352550" cy="1352550"/>
          </a:xfrm>
          <a:prstGeom prst="ellipse">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Nghệ thuật</a:t>
            </a:r>
            <a:endParaRPr sz="2800">
              <a:solidFill>
                <a:schemeClr val="dk1"/>
              </a:solidFill>
              <a:latin typeface="Times New Roman"/>
              <a:ea typeface="Times New Roman"/>
              <a:cs typeface="Times New Roman"/>
              <a:sym typeface="Times New Roman"/>
            </a:endParaRPr>
          </a:p>
        </p:txBody>
      </p:sp>
      <p:sp>
        <p:nvSpPr>
          <p:cNvPr id="205" name="Google Shape;205;p6"/>
          <p:cNvSpPr/>
          <p:nvPr/>
        </p:nvSpPr>
        <p:spPr>
          <a:xfrm>
            <a:off x="224634" y="4729161"/>
            <a:ext cx="1352550" cy="1352550"/>
          </a:xfrm>
          <a:prstGeom prst="ellipse">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Giá trị</a:t>
            </a:r>
            <a:endParaRPr sz="32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7"/>
          <p:cNvSpPr txBox="1"/>
          <p:nvPr/>
        </p:nvSpPr>
        <p:spPr>
          <a:xfrm>
            <a:off x="685800" y="228600"/>
            <a:ext cx="6653134" cy="74251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3200">
                <a:solidFill>
                  <a:schemeClr val="dk2"/>
                </a:solidFill>
                <a:latin typeface="Times New Roman"/>
                <a:ea typeface="Times New Roman"/>
                <a:cs typeface="Times New Roman"/>
                <a:sym typeface="Times New Roman"/>
              </a:rPr>
              <a:t>2.2. Bài thơ </a:t>
            </a:r>
            <a:r>
              <a:rPr b="1" i="1" lang="en-US" sz="3200">
                <a:solidFill>
                  <a:schemeClr val="dk2"/>
                </a:solidFill>
                <a:latin typeface="Times New Roman"/>
                <a:ea typeface="Times New Roman"/>
                <a:cs typeface="Times New Roman"/>
                <a:sym typeface="Times New Roman"/>
              </a:rPr>
              <a:t>Cảnh ngày hè</a:t>
            </a:r>
            <a:endParaRPr b="1" i="1" sz="3200">
              <a:solidFill>
                <a:schemeClr val="dk2"/>
              </a:solidFill>
              <a:latin typeface="Times New Roman"/>
              <a:ea typeface="Times New Roman"/>
              <a:cs typeface="Times New Roman"/>
              <a:sym typeface="Times New Roman"/>
            </a:endParaRPr>
          </a:p>
        </p:txBody>
      </p:sp>
      <p:sp>
        <p:nvSpPr>
          <p:cNvPr id="212" name="Google Shape;212;p7"/>
          <p:cNvSpPr txBox="1"/>
          <p:nvPr/>
        </p:nvSpPr>
        <p:spPr>
          <a:xfrm>
            <a:off x="457756" y="1103531"/>
            <a:ext cx="8168640" cy="526297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3200" u="sng">
                <a:solidFill>
                  <a:schemeClr val="dk1"/>
                </a:solidFill>
                <a:latin typeface="Times New Roman"/>
                <a:ea typeface="Times New Roman"/>
                <a:cs typeface="Times New Roman"/>
                <a:sym typeface="Times New Roman"/>
              </a:rPr>
              <a:t>Xuất xứ:</a:t>
            </a:r>
            <a:r>
              <a:rPr b="1" lang="en-US" sz="3200">
                <a:solidFill>
                  <a:schemeClr val="dk1"/>
                </a:solidFill>
                <a:latin typeface="Times New Roman"/>
                <a:ea typeface="Times New Roman"/>
                <a:cs typeface="Times New Roman"/>
                <a:sym typeface="Times New Roman"/>
              </a:rPr>
              <a:t>  </a:t>
            </a:r>
            <a:r>
              <a:rPr lang="en-US" sz="3200">
                <a:solidFill>
                  <a:schemeClr val="dk1"/>
                </a:solidFill>
                <a:latin typeface="Times New Roman"/>
                <a:ea typeface="Times New Roman"/>
                <a:cs typeface="Times New Roman"/>
                <a:sym typeface="Times New Roman"/>
              </a:rPr>
              <a:t>Bài số 43/61 bài, thuộc phần </a:t>
            </a:r>
            <a:r>
              <a:rPr i="1" lang="en-US" sz="3200">
                <a:solidFill>
                  <a:schemeClr val="dk1"/>
                </a:solidFill>
                <a:latin typeface="Times New Roman"/>
                <a:ea typeface="Times New Roman"/>
                <a:cs typeface="Times New Roman"/>
                <a:sym typeface="Times New Roman"/>
              </a:rPr>
              <a:t>Vô đề</a:t>
            </a:r>
            <a:r>
              <a:rPr lang="en-US" sz="3200">
                <a:solidFill>
                  <a:schemeClr val="dk1"/>
                </a:solidFill>
                <a:latin typeface="Times New Roman"/>
                <a:ea typeface="Times New Roman"/>
                <a:cs typeface="Times New Roman"/>
                <a:sym typeface="Times New Roman"/>
              </a:rPr>
              <a:t>, mục “Bảo kính cảnh giới” trong “Quốc âm thi tập”.</a:t>
            </a:r>
            <a:endParaRPr/>
          </a:p>
          <a:p>
            <a:pPr indent="0" lvl="0" marL="0" marR="0" rtl="0" algn="just">
              <a:lnSpc>
                <a:spcPct val="150000"/>
              </a:lnSpc>
              <a:spcBef>
                <a:spcPts val="0"/>
              </a:spcBef>
              <a:spcAft>
                <a:spcPts val="0"/>
              </a:spcAft>
              <a:buNone/>
            </a:pPr>
            <a:r>
              <a:rPr b="1" lang="en-US" sz="3200" u="sng">
                <a:solidFill>
                  <a:schemeClr val="dk1"/>
                </a:solidFill>
                <a:latin typeface="Times New Roman"/>
                <a:ea typeface="Times New Roman"/>
                <a:cs typeface="Times New Roman"/>
                <a:sym typeface="Times New Roman"/>
              </a:rPr>
              <a:t>Hoàn cảnh sáng tác</a:t>
            </a:r>
            <a:r>
              <a:rPr b="1" lang="en-US" sz="3200">
                <a:solidFill>
                  <a:schemeClr val="dk1"/>
                </a:solidFill>
                <a:latin typeface="Times New Roman"/>
                <a:ea typeface="Times New Roman"/>
                <a:cs typeface="Times New Roman"/>
                <a:sym typeface="Times New Roman"/>
              </a:rPr>
              <a:t>: </a:t>
            </a:r>
            <a:r>
              <a:rPr lang="en-US" sz="3200">
                <a:solidFill>
                  <a:schemeClr val="dk1"/>
                </a:solidFill>
                <a:latin typeface="Times New Roman"/>
                <a:ea typeface="Times New Roman"/>
                <a:cs typeface="Times New Roman"/>
                <a:sym typeface="Times New Roman"/>
              </a:rPr>
              <a:t>Khoảng những năm </a:t>
            </a:r>
            <a:endParaRPr/>
          </a:p>
          <a:p>
            <a:pPr indent="0" lvl="0" marL="0" marR="0" rtl="0" algn="just">
              <a:lnSpc>
                <a:spcPct val="150000"/>
              </a:lnSpc>
              <a:spcBef>
                <a:spcPts val="0"/>
              </a:spcBef>
              <a:spcAft>
                <a:spcPts val="0"/>
              </a:spcAft>
              <a:buNone/>
            </a:pPr>
            <a:r>
              <a:rPr lang="en-US" sz="3200">
                <a:solidFill>
                  <a:schemeClr val="dk1"/>
                </a:solidFill>
                <a:latin typeface="Times New Roman"/>
                <a:ea typeface="Times New Roman"/>
                <a:cs typeface="Times New Roman"/>
                <a:sym typeface="Times New Roman"/>
              </a:rPr>
              <a:t>1438 – 1439 khi tác giả về ở Côn Sơn</a:t>
            </a:r>
            <a:r>
              <a:rPr lang="en-US" sz="3200">
                <a:solidFill>
                  <a:schemeClr val="dk1"/>
                </a:solidFill>
                <a:latin typeface="Calibri"/>
                <a:ea typeface="Calibri"/>
                <a:cs typeface="Calibri"/>
                <a:sym typeface="Calibri"/>
              </a:rPr>
              <a:t>.</a:t>
            </a:r>
            <a:endParaRPr b="1" sz="3200" u="sng">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None/>
            </a:pPr>
            <a:r>
              <a:rPr b="1" lang="en-US" sz="3200" u="sng">
                <a:solidFill>
                  <a:schemeClr val="dk1"/>
                </a:solidFill>
                <a:latin typeface="Times New Roman"/>
                <a:ea typeface="Times New Roman"/>
                <a:cs typeface="Times New Roman"/>
                <a:sym typeface="Times New Roman"/>
              </a:rPr>
              <a:t>Thể thơ</a:t>
            </a:r>
            <a:r>
              <a:rPr b="1" lang="en-US" sz="3200">
                <a:solidFill>
                  <a:schemeClr val="dk1"/>
                </a:solidFill>
                <a:latin typeface="Times New Roman"/>
                <a:ea typeface="Times New Roman"/>
                <a:cs typeface="Times New Roman"/>
                <a:sym typeface="Times New Roman"/>
              </a:rPr>
              <a:t>: </a:t>
            </a:r>
            <a:r>
              <a:rPr lang="en-US" sz="3200">
                <a:solidFill>
                  <a:schemeClr val="dk1"/>
                </a:solidFill>
                <a:latin typeface="Times New Roman"/>
                <a:ea typeface="Times New Roman"/>
                <a:cs typeface="Times New Roman"/>
                <a:sym typeface="Times New Roman"/>
              </a:rPr>
              <a:t>Thất ngôn Đường luật xen lục ngôn</a:t>
            </a:r>
            <a:r>
              <a:rPr b="1" i="1" lang="en-US" sz="3200">
                <a:solidFill>
                  <a:schemeClr val="dk1"/>
                </a:solidFill>
                <a:latin typeface="Times New Roman"/>
                <a:ea typeface="Times New Roman"/>
                <a:cs typeface="Times New Roman"/>
                <a:sym typeface="Times New Roman"/>
              </a:rPr>
              <a:t>.</a:t>
            </a:r>
            <a:endParaRPr sz="3200">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None/>
            </a:pPr>
            <a:r>
              <a:t/>
            </a:r>
            <a:endParaRPr sz="3200">
              <a:solidFill>
                <a:schemeClr val="dk1"/>
              </a:solidFill>
              <a:latin typeface="Times New Roman"/>
              <a:ea typeface="Times New Roman"/>
              <a:cs typeface="Times New Roman"/>
              <a:sym typeface="Times New Roman"/>
            </a:endParaRPr>
          </a:p>
        </p:txBody>
      </p:sp>
      <p:sp>
        <p:nvSpPr>
          <p:cNvPr id="213" name="Google Shape;213;p7"/>
          <p:cNvSpPr/>
          <p:nvPr/>
        </p:nvSpPr>
        <p:spPr>
          <a:xfrm>
            <a:off x="609600" y="1447800"/>
            <a:ext cx="8305244" cy="3248025"/>
          </a:xfrm>
          <a:prstGeom prst="cloudCallout">
            <a:avLst>
              <a:gd fmla="val -23542" name="adj1"/>
              <a:gd fmla="val 66483" name="adj2"/>
            </a:avLst>
          </a:prstGeom>
          <a:solidFill>
            <a:srgbClr val="FFFF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Times New Roman"/>
                <a:ea typeface="Times New Roman"/>
                <a:cs typeface="Times New Roman"/>
                <a:sym typeface="Times New Roman"/>
              </a:rPr>
              <a:t>Nêu những hiểu biết của em về:</a:t>
            </a:r>
            <a:endParaRPr/>
          </a:p>
          <a:p>
            <a:pPr indent="0" lvl="0" marL="0" marR="0" rtl="0" algn="ctr">
              <a:spcBef>
                <a:spcPts val="0"/>
              </a:spcBef>
              <a:spcAft>
                <a:spcPts val="0"/>
              </a:spcAft>
              <a:buNone/>
            </a:pPr>
            <a:r>
              <a:rPr lang="en-US" sz="3200">
                <a:solidFill>
                  <a:schemeClr val="dk1"/>
                </a:solidFill>
                <a:latin typeface="Times New Roman"/>
                <a:ea typeface="Times New Roman"/>
                <a:cs typeface="Times New Roman"/>
                <a:sym typeface="Times New Roman"/>
              </a:rPr>
              <a:t>xuất xứ, hoàn cảnh sáng tác của bài thơ ?</a:t>
            </a:r>
            <a:endParaRPr i="1" sz="32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13"/>
                                        </p:tgtEl>
                                      </p:cBhvr>
                                    </p:animEffect>
                                    <p:set>
                                      <p:cBhvr>
                                        <p:cTn dur="1" fill="hold">
                                          <p:stCondLst>
                                            <p:cond delay="500"/>
                                          </p:stCondLst>
                                        </p:cTn>
                                        <p:tgtEl>
                                          <p:spTgt spid="2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8"/>
          <p:cNvSpPr txBox="1"/>
          <p:nvPr>
            <p:ph type="title"/>
          </p:nvPr>
        </p:nvSpPr>
        <p:spPr>
          <a:xfrm>
            <a:off x="394741" y="389719"/>
            <a:ext cx="8229600" cy="1143000"/>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chemeClr val="dk1"/>
              </a:buClr>
              <a:buSzPts val="2400"/>
              <a:buFont typeface="Calibri"/>
              <a:buNone/>
            </a:pPr>
            <a:r>
              <a:t/>
            </a:r>
            <a:endParaRPr sz="2400"/>
          </a:p>
        </p:txBody>
      </p:sp>
      <p:sp>
        <p:nvSpPr>
          <p:cNvPr id="220" name="Google Shape;220;p8"/>
          <p:cNvSpPr txBox="1"/>
          <p:nvPr>
            <p:ph idx="1" type="body"/>
          </p:nvPr>
        </p:nvSpPr>
        <p:spPr>
          <a:xfrm>
            <a:off x="470941" y="1715281"/>
            <a:ext cx="8229600" cy="4525963"/>
          </a:xfrm>
          <a:prstGeom prst="rect">
            <a:avLst/>
          </a:prstGeom>
          <a:noFill/>
          <a:ln>
            <a:noFill/>
          </a:ln>
        </p:spPr>
        <p:txBody>
          <a:bodyPr anchorCtr="0" anchor="t" bIns="45700" lIns="91425" spcFirstLastPara="1" rIns="91425" wrap="square" tIns="45700">
            <a:normAutofit/>
          </a:bodyPr>
          <a:lstStyle/>
          <a:p>
            <a:pPr indent="-190500" lvl="0" marL="342900" rtl="0" algn="just">
              <a:spcBef>
                <a:spcPts val="0"/>
              </a:spcBef>
              <a:spcAft>
                <a:spcPts val="0"/>
              </a:spcAft>
              <a:buClr>
                <a:schemeClr val="dk1"/>
              </a:buClr>
              <a:buSzPts val="2400"/>
              <a:buNone/>
            </a:pPr>
            <a:r>
              <a:t/>
            </a:r>
            <a:endParaRPr sz="2400">
              <a:latin typeface="Calibri"/>
              <a:ea typeface="Calibri"/>
              <a:cs typeface="Calibri"/>
              <a:sym typeface="Calibri"/>
            </a:endParaRPr>
          </a:p>
        </p:txBody>
      </p:sp>
      <p:pic>
        <p:nvPicPr>
          <p:cNvPr descr="Picture5" id="221" name="Google Shape;221;p8"/>
          <p:cNvPicPr preferRelativeResize="0"/>
          <p:nvPr/>
        </p:nvPicPr>
        <p:blipFill rotWithShape="1">
          <a:blip r:embed="rId3">
            <a:alphaModFix/>
          </a:blip>
          <a:srcRect b="0" l="0" r="0" t="0"/>
          <a:stretch/>
        </p:blipFill>
        <p:spPr>
          <a:xfrm>
            <a:off x="13741" y="-96403"/>
            <a:ext cx="9312098" cy="6858000"/>
          </a:xfrm>
          <a:prstGeom prst="rect">
            <a:avLst/>
          </a:prstGeom>
          <a:noFill/>
          <a:ln>
            <a:noFill/>
          </a:ln>
        </p:spPr>
      </p:pic>
      <p:sp>
        <p:nvSpPr>
          <p:cNvPr id="222" name="Google Shape;222;p8"/>
          <p:cNvSpPr txBox="1"/>
          <p:nvPr/>
        </p:nvSpPr>
        <p:spPr>
          <a:xfrm>
            <a:off x="1676400" y="810790"/>
            <a:ext cx="46482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2060"/>
                </a:solidFill>
                <a:latin typeface="Times New Roman"/>
                <a:ea typeface="Times New Roman"/>
                <a:cs typeface="Times New Roman"/>
                <a:sym typeface="Times New Roman"/>
              </a:rPr>
              <a:t>II. Đọc hiểu văn bản</a:t>
            </a:r>
            <a:endParaRPr b="1" sz="2800">
              <a:solidFill>
                <a:srgbClr val="002060"/>
              </a:solidFill>
              <a:latin typeface="Times New Roman"/>
              <a:ea typeface="Times New Roman"/>
              <a:cs typeface="Times New Roman"/>
              <a:sym typeface="Times New Roman"/>
            </a:endParaRPr>
          </a:p>
          <a:p>
            <a:pPr indent="-457200" lvl="0" marL="457200" marR="0" rtl="0" algn="l">
              <a:spcBef>
                <a:spcPts val="0"/>
              </a:spcBef>
              <a:spcAft>
                <a:spcPts val="0"/>
              </a:spcAft>
              <a:buClr>
                <a:srgbClr val="002060"/>
              </a:buClr>
              <a:buSzPts val="2800"/>
              <a:buFont typeface="Times New Roman"/>
              <a:buAutoNum type="arabicPeriod"/>
            </a:pPr>
            <a:r>
              <a:rPr b="1" lang="en-US" sz="2800">
                <a:solidFill>
                  <a:srgbClr val="002060"/>
                </a:solidFill>
                <a:latin typeface="Times New Roman"/>
                <a:ea typeface="Times New Roman"/>
                <a:cs typeface="Times New Roman"/>
                <a:sym typeface="Times New Roman"/>
              </a:rPr>
              <a:t>Đọc và xác định bố cục</a:t>
            </a:r>
            <a:endParaRPr b="1" sz="2800">
              <a:solidFill>
                <a:srgbClr val="002060"/>
              </a:solidFill>
              <a:latin typeface="Times New Roman"/>
              <a:ea typeface="Times New Roman"/>
              <a:cs typeface="Times New Roman"/>
              <a:sym typeface="Times New Roman"/>
            </a:endParaRPr>
          </a:p>
        </p:txBody>
      </p:sp>
      <p:sp>
        <p:nvSpPr>
          <p:cNvPr id="223" name="Google Shape;223;p8"/>
          <p:cNvSpPr txBox="1"/>
          <p:nvPr/>
        </p:nvSpPr>
        <p:spPr>
          <a:xfrm>
            <a:off x="-1905000" y="2971800"/>
            <a:ext cx="8229600" cy="120032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3600"/>
              <a:buFont typeface="Arial"/>
              <a:buNone/>
            </a:pPr>
            <a:r>
              <a:t/>
            </a:r>
            <a:endParaRPr b="1" sz="3600">
              <a:solidFill>
                <a:srgbClr val="FF6600"/>
              </a:solidFill>
              <a:latin typeface="Times New Roman"/>
              <a:ea typeface="Times New Roman"/>
              <a:cs typeface="Times New Roman"/>
              <a:sym typeface="Times New Roman"/>
            </a:endParaRPr>
          </a:p>
          <a:p>
            <a:pPr indent="-342900" lvl="0" marL="342900" marR="0" rtl="0" algn="l">
              <a:spcBef>
                <a:spcPts val="1200"/>
              </a:spcBef>
              <a:spcAft>
                <a:spcPts val="0"/>
              </a:spcAft>
              <a:buClr>
                <a:srgbClr val="0000FF"/>
              </a:buClr>
              <a:buSzPts val="2400"/>
              <a:buFont typeface="Arial"/>
              <a:buNone/>
            </a:pPr>
            <a:r>
              <a:rPr b="1" lang="en-US" sz="2400">
                <a:solidFill>
                  <a:srgbClr val="0000FF"/>
                </a:solidFill>
                <a:latin typeface="Times New Roman"/>
                <a:ea typeface="Times New Roman"/>
                <a:cs typeface="Times New Roman"/>
                <a:sym typeface="Times New Roman"/>
              </a:rPr>
              <a:t>.</a:t>
            </a:r>
            <a:endParaRPr/>
          </a:p>
        </p:txBody>
      </p:sp>
      <p:sp>
        <p:nvSpPr>
          <p:cNvPr id="224" name="Google Shape;224;p8">
            <a:hlinkClick action="ppaction://hlinksldjump" r:id="rId4"/>
          </p:cNvPr>
          <p:cNvSpPr/>
          <p:nvPr/>
        </p:nvSpPr>
        <p:spPr>
          <a:xfrm>
            <a:off x="8229600" y="6096000"/>
            <a:ext cx="914400" cy="609600"/>
          </a:xfrm>
          <a:prstGeom prst="star5">
            <a:avLst>
              <a:gd fmla="val 19098" name="adj"/>
              <a:gd fmla="val 105146" name="hf"/>
              <a:gd fmla="val 110557" name="vf"/>
            </a:avLst>
          </a:prstGeom>
          <a:gradFill>
            <a:gsLst>
              <a:gs pos="0">
                <a:srgbClr val="992D2B"/>
              </a:gs>
              <a:gs pos="80000">
                <a:srgbClr val="C93D39"/>
              </a:gs>
              <a:gs pos="100000">
                <a:srgbClr val="CD3A36"/>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9"/>
          <p:cNvSpPr txBox="1"/>
          <p:nvPr>
            <p:ph type="title"/>
          </p:nvPr>
        </p:nvSpPr>
        <p:spPr>
          <a:xfrm>
            <a:off x="394741" y="389719"/>
            <a:ext cx="8229600" cy="1143000"/>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chemeClr val="dk1"/>
              </a:buClr>
              <a:buSzPts val="2400"/>
              <a:buFont typeface="Calibri"/>
              <a:buNone/>
            </a:pPr>
            <a:r>
              <a:t/>
            </a:r>
            <a:endParaRPr sz="2400"/>
          </a:p>
        </p:txBody>
      </p:sp>
      <p:pic>
        <p:nvPicPr>
          <p:cNvPr id="231" name="Google Shape;231;p9"/>
          <p:cNvPicPr preferRelativeResize="0"/>
          <p:nvPr>
            <p:ph idx="1" type="body"/>
          </p:nvPr>
        </p:nvPicPr>
        <p:blipFill rotWithShape="1">
          <a:blip r:embed="rId3">
            <a:alphaModFix/>
          </a:blip>
          <a:srcRect b="0" l="0" r="0" t="0"/>
          <a:stretch/>
        </p:blipFill>
        <p:spPr>
          <a:xfrm>
            <a:off x="7705605" y="381000"/>
            <a:ext cx="609600" cy="609600"/>
          </a:xfrm>
          <a:prstGeom prst="rect">
            <a:avLst/>
          </a:prstGeom>
          <a:noFill/>
          <a:ln>
            <a:noFill/>
          </a:ln>
        </p:spPr>
      </p:pic>
      <p:pic>
        <p:nvPicPr>
          <p:cNvPr descr="Picture5" id="232" name="Google Shape;232;p9"/>
          <p:cNvPicPr preferRelativeResize="0"/>
          <p:nvPr/>
        </p:nvPicPr>
        <p:blipFill rotWithShape="1">
          <a:blip r:embed="rId4">
            <a:alphaModFix/>
          </a:blip>
          <a:srcRect b="0" l="0" r="0" t="0"/>
          <a:stretch/>
        </p:blipFill>
        <p:spPr>
          <a:xfrm>
            <a:off x="-15698" y="0"/>
            <a:ext cx="9312098" cy="6858000"/>
          </a:xfrm>
          <a:prstGeom prst="rect">
            <a:avLst/>
          </a:prstGeom>
          <a:noFill/>
          <a:ln>
            <a:noFill/>
          </a:ln>
        </p:spPr>
      </p:pic>
      <p:sp>
        <p:nvSpPr>
          <p:cNvPr id="233" name="Google Shape;233;p9"/>
          <p:cNvSpPr txBox="1"/>
          <p:nvPr/>
        </p:nvSpPr>
        <p:spPr>
          <a:xfrm>
            <a:off x="-1905000" y="2971800"/>
            <a:ext cx="8229600" cy="120032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3600"/>
              <a:buFont typeface="Arial"/>
              <a:buNone/>
            </a:pPr>
            <a:r>
              <a:t/>
            </a:r>
            <a:endParaRPr b="1" sz="3600">
              <a:solidFill>
                <a:srgbClr val="FF6600"/>
              </a:solidFill>
              <a:latin typeface="Times New Roman"/>
              <a:ea typeface="Times New Roman"/>
              <a:cs typeface="Times New Roman"/>
              <a:sym typeface="Times New Roman"/>
            </a:endParaRPr>
          </a:p>
          <a:p>
            <a:pPr indent="-342900" lvl="0" marL="342900" marR="0" rtl="0" algn="l">
              <a:spcBef>
                <a:spcPts val="1200"/>
              </a:spcBef>
              <a:spcAft>
                <a:spcPts val="0"/>
              </a:spcAft>
              <a:buClr>
                <a:srgbClr val="0000FF"/>
              </a:buClr>
              <a:buSzPts val="2400"/>
              <a:buFont typeface="Arial"/>
              <a:buNone/>
            </a:pPr>
            <a:r>
              <a:rPr b="1" lang="en-US" sz="2400">
                <a:solidFill>
                  <a:srgbClr val="0000FF"/>
                </a:solidFill>
                <a:latin typeface="Times New Roman"/>
                <a:ea typeface="Times New Roman"/>
                <a:cs typeface="Times New Roman"/>
                <a:sym typeface="Times New Roman"/>
              </a:rPr>
              <a:t>.</a:t>
            </a:r>
            <a:endParaRPr/>
          </a:p>
        </p:txBody>
      </p:sp>
      <p:sp>
        <p:nvSpPr>
          <p:cNvPr id="234" name="Google Shape;234;p9">
            <a:hlinkClick action="ppaction://hlinksldjump" r:id="rId5"/>
          </p:cNvPr>
          <p:cNvSpPr/>
          <p:nvPr/>
        </p:nvSpPr>
        <p:spPr>
          <a:xfrm>
            <a:off x="8229600" y="6096000"/>
            <a:ext cx="914400" cy="609600"/>
          </a:xfrm>
          <a:prstGeom prst="star5">
            <a:avLst>
              <a:gd fmla="val 19098" name="adj"/>
              <a:gd fmla="val 105146" name="hf"/>
              <a:gd fmla="val 110557" name="vf"/>
            </a:avLst>
          </a:prstGeom>
          <a:gradFill>
            <a:gsLst>
              <a:gs pos="0">
                <a:srgbClr val="992D2B"/>
              </a:gs>
              <a:gs pos="80000">
                <a:srgbClr val="C93D39"/>
              </a:gs>
              <a:gs pos="100000">
                <a:srgbClr val="CD3A36"/>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00"/>
              </a:solidFill>
              <a:latin typeface="Calibri"/>
              <a:ea typeface="Calibri"/>
              <a:cs typeface="Calibri"/>
              <a:sym typeface="Calibri"/>
            </a:endParaRPr>
          </a:p>
        </p:txBody>
      </p:sp>
      <p:sp>
        <p:nvSpPr>
          <p:cNvPr id="235" name="Google Shape;235;p9"/>
          <p:cNvSpPr txBox="1"/>
          <p:nvPr/>
        </p:nvSpPr>
        <p:spPr>
          <a:xfrm>
            <a:off x="914400" y="381000"/>
            <a:ext cx="8229600" cy="590931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accent1"/>
              </a:buClr>
              <a:buSzPts val="2520"/>
              <a:buFont typeface="Noto Sans Symbols"/>
              <a:buNone/>
            </a:pPr>
            <a:r>
              <a:rPr b="1" lang="en-US" sz="3600">
                <a:solidFill>
                  <a:srgbClr val="FF6600"/>
                </a:solidFill>
                <a:latin typeface="Times New Roman"/>
                <a:ea typeface="Times New Roman"/>
                <a:cs typeface="Times New Roman"/>
                <a:sym typeface="Times New Roman"/>
              </a:rPr>
              <a:t>              Cảnh ngày hè</a:t>
            </a:r>
            <a:endParaRPr b="1" sz="3600">
              <a:solidFill>
                <a:srgbClr val="FF6600"/>
              </a:solidFill>
              <a:latin typeface="Times New Roman"/>
              <a:ea typeface="Times New Roman"/>
              <a:cs typeface="Times New Roman"/>
              <a:sym typeface="Times New Roman"/>
            </a:endParaRPr>
          </a:p>
          <a:p>
            <a:pPr indent="-285750" lvl="1" marL="742950" marR="0" rtl="0" algn="ctr">
              <a:spcBef>
                <a:spcPts val="1200"/>
              </a:spcBef>
              <a:spcAft>
                <a:spcPts val="0"/>
              </a:spcAft>
              <a:buClr>
                <a:schemeClr val="accent1"/>
              </a:buClr>
              <a:buSzPts val="1680"/>
              <a:buFont typeface="Noto Sans Symbols"/>
              <a:buNone/>
            </a:pPr>
            <a:r>
              <a:rPr b="1" i="0" lang="en-US" sz="2400" u="none" cap="none" strike="noStrike">
                <a:solidFill>
                  <a:srgbClr val="FF6600"/>
                </a:solidFill>
                <a:latin typeface="Times New Roman"/>
                <a:ea typeface="Times New Roman"/>
                <a:cs typeface="Times New Roman"/>
                <a:sym typeface="Times New Roman"/>
              </a:rPr>
              <a:t>                              (Nguyễn Trãi)</a:t>
            </a:r>
            <a:endParaRPr/>
          </a:p>
          <a:p>
            <a:pPr indent="-342900" lvl="0" marL="342900" marR="0" rtl="0" algn="l">
              <a:spcBef>
                <a:spcPts val="1200"/>
              </a:spcBef>
              <a:spcAft>
                <a:spcPts val="0"/>
              </a:spcAft>
              <a:buClr>
                <a:schemeClr val="accent1"/>
              </a:buClr>
              <a:buSzPts val="1680"/>
              <a:buFont typeface="Noto Sans Symbols"/>
              <a:buNone/>
            </a:pPr>
            <a:r>
              <a:rPr b="1" lang="en-US" sz="2400">
                <a:solidFill>
                  <a:srgbClr val="006600"/>
                </a:solidFill>
                <a:latin typeface="Times New Roman"/>
                <a:ea typeface="Times New Roman"/>
                <a:cs typeface="Times New Roman"/>
                <a:sym typeface="Times New Roman"/>
              </a:rPr>
              <a:t>   </a:t>
            </a:r>
            <a:r>
              <a:rPr b="1" i="1" lang="en-US" sz="2400">
                <a:solidFill>
                  <a:srgbClr val="0000FF"/>
                </a:solidFill>
                <a:latin typeface="Times New Roman"/>
                <a:ea typeface="Times New Roman"/>
                <a:cs typeface="Times New Roman"/>
                <a:sym typeface="Times New Roman"/>
              </a:rPr>
              <a:t>Rồi </a:t>
            </a:r>
            <a:r>
              <a:rPr b="1" baseline="30000" i="1" lang="en-US" sz="2400">
                <a:solidFill>
                  <a:srgbClr val="0000FF"/>
                </a:solidFill>
                <a:latin typeface="Times New Roman"/>
                <a:ea typeface="Times New Roman"/>
                <a:cs typeface="Times New Roman"/>
                <a:sym typeface="Times New Roman"/>
              </a:rPr>
              <a:t>(1)</a:t>
            </a:r>
            <a:r>
              <a:rPr b="1" i="1" lang="en-US" sz="2400">
                <a:solidFill>
                  <a:srgbClr val="0000FF"/>
                </a:solidFill>
                <a:latin typeface="Times New Roman"/>
                <a:ea typeface="Times New Roman"/>
                <a:cs typeface="Times New Roman"/>
                <a:sym typeface="Times New Roman"/>
              </a:rPr>
              <a:t>// hóng mát // thuở ngày trường,</a:t>
            </a:r>
            <a:endParaRPr/>
          </a:p>
          <a:p>
            <a:pPr indent="-342900" lvl="0" marL="342900" marR="0" rtl="0" algn="l">
              <a:spcBef>
                <a:spcPts val="1200"/>
              </a:spcBef>
              <a:spcAft>
                <a:spcPts val="0"/>
              </a:spcAft>
              <a:buClr>
                <a:schemeClr val="accent1"/>
              </a:buClr>
              <a:buSzPts val="1680"/>
              <a:buFont typeface="Noto Sans Symbols"/>
              <a:buNone/>
            </a:pPr>
            <a:r>
              <a:rPr b="1" i="1" lang="en-US" sz="2400">
                <a:solidFill>
                  <a:srgbClr val="0000FF"/>
                </a:solidFill>
                <a:latin typeface="Times New Roman"/>
                <a:ea typeface="Times New Roman"/>
                <a:cs typeface="Times New Roman"/>
                <a:sym typeface="Times New Roman"/>
              </a:rPr>
              <a:t>   Hoè lục đùn đùn // tán rợp giương</a:t>
            </a:r>
            <a:r>
              <a:rPr b="1" baseline="30000" i="1" lang="en-US" sz="2400">
                <a:solidFill>
                  <a:srgbClr val="0000FF"/>
                </a:solidFill>
                <a:latin typeface="Times New Roman"/>
                <a:ea typeface="Times New Roman"/>
                <a:cs typeface="Times New Roman"/>
                <a:sym typeface="Times New Roman"/>
              </a:rPr>
              <a:t>(2)</a:t>
            </a:r>
            <a:r>
              <a:rPr b="1" i="1" lang="en-US" sz="2400">
                <a:solidFill>
                  <a:srgbClr val="0000FF"/>
                </a:solidFill>
                <a:latin typeface="Times New Roman"/>
                <a:ea typeface="Times New Roman"/>
                <a:cs typeface="Times New Roman"/>
                <a:sym typeface="Times New Roman"/>
              </a:rPr>
              <a:t>.</a:t>
            </a:r>
            <a:endParaRPr/>
          </a:p>
          <a:p>
            <a:pPr indent="-342900" lvl="0" marL="342900" marR="0" rtl="0" algn="l">
              <a:spcBef>
                <a:spcPts val="1200"/>
              </a:spcBef>
              <a:spcAft>
                <a:spcPts val="0"/>
              </a:spcAft>
              <a:buClr>
                <a:schemeClr val="accent1"/>
              </a:buClr>
              <a:buSzPts val="1680"/>
              <a:buFont typeface="Noto Sans Symbols"/>
              <a:buNone/>
            </a:pPr>
            <a:r>
              <a:rPr b="1" i="1" lang="en-US" sz="2400">
                <a:solidFill>
                  <a:srgbClr val="0000FF"/>
                </a:solidFill>
                <a:latin typeface="Times New Roman"/>
                <a:ea typeface="Times New Roman"/>
                <a:cs typeface="Times New Roman"/>
                <a:sym typeface="Times New Roman"/>
              </a:rPr>
              <a:t>   Thạch lựu hiên // còn phun thức đỏ</a:t>
            </a:r>
            <a:r>
              <a:rPr b="1" baseline="30000" i="1" lang="en-US" sz="2400">
                <a:solidFill>
                  <a:srgbClr val="0000FF"/>
                </a:solidFill>
                <a:latin typeface="Times New Roman"/>
                <a:ea typeface="Times New Roman"/>
                <a:cs typeface="Times New Roman"/>
                <a:sym typeface="Times New Roman"/>
              </a:rPr>
              <a:t>(3)</a:t>
            </a:r>
            <a:r>
              <a:rPr b="1" i="1" lang="en-US" sz="2400">
                <a:solidFill>
                  <a:srgbClr val="0000FF"/>
                </a:solidFill>
                <a:latin typeface="Times New Roman"/>
                <a:ea typeface="Times New Roman"/>
                <a:cs typeface="Times New Roman"/>
                <a:sym typeface="Times New Roman"/>
              </a:rPr>
              <a:t>, </a:t>
            </a:r>
            <a:endParaRPr/>
          </a:p>
          <a:p>
            <a:pPr indent="-342900" lvl="0" marL="342900" marR="0" rtl="0" algn="l">
              <a:spcBef>
                <a:spcPts val="1200"/>
              </a:spcBef>
              <a:spcAft>
                <a:spcPts val="0"/>
              </a:spcAft>
              <a:buClr>
                <a:schemeClr val="accent1"/>
              </a:buClr>
              <a:buSzPts val="1680"/>
              <a:buFont typeface="Noto Sans Symbols"/>
              <a:buNone/>
            </a:pPr>
            <a:r>
              <a:rPr b="1" i="1" lang="en-US" sz="2400">
                <a:solidFill>
                  <a:srgbClr val="0000FF"/>
                </a:solidFill>
                <a:latin typeface="Times New Roman"/>
                <a:ea typeface="Times New Roman"/>
                <a:cs typeface="Times New Roman"/>
                <a:sym typeface="Times New Roman"/>
              </a:rPr>
              <a:t>   Hồng liên trì // đã tiễn mùi hương</a:t>
            </a:r>
            <a:r>
              <a:rPr b="1" baseline="30000" i="1" lang="en-US" sz="2400">
                <a:solidFill>
                  <a:srgbClr val="0000FF"/>
                </a:solidFill>
                <a:latin typeface="Times New Roman"/>
                <a:ea typeface="Times New Roman"/>
                <a:cs typeface="Times New Roman"/>
                <a:sym typeface="Times New Roman"/>
              </a:rPr>
              <a:t>(4)</a:t>
            </a:r>
            <a:r>
              <a:rPr b="1" i="1" lang="en-US" sz="2400">
                <a:solidFill>
                  <a:srgbClr val="0000FF"/>
                </a:solidFill>
                <a:latin typeface="Times New Roman"/>
                <a:ea typeface="Times New Roman"/>
                <a:cs typeface="Times New Roman"/>
                <a:sym typeface="Times New Roman"/>
              </a:rPr>
              <a:t>.</a:t>
            </a:r>
            <a:endParaRPr/>
          </a:p>
          <a:p>
            <a:pPr indent="-342900" lvl="0" marL="342900" marR="0" rtl="0" algn="l">
              <a:spcBef>
                <a:spcPts val="1200"/>
              </a:spcBef>
              <a:spcAft>
                <a:spcPts val="0"/>
              </a:spcAft>
              <a:buClr>
                <a:schemeClr val="accent1"/>
              </a:buClr>
              <a:buSzPts val="1680"/>
              <a:buFont typeface="Noto Sans Symbols"/>
              <a:buNone/>
            </a:pPr>
            <a:r>
              <a:rPr b="1" i="1" lang="en-US" sz="2400">
                <a:solidFill>
                  <a:srgbClr val="0000FF"/>
                </a:solidFill>
                <a:latin typeface="Times New Roman"/>
                <a:ea typeface="Times New Roman"/>
                <a:cs typeface="Times New Roman"/>
                <a:sym typeface="Times New Roman"/>
              </a:rPr>
              <a:t>   Lao xao chợ cá // làng ngư phủ</a:t>
            </a:r>
            <a:r>
              <a:rPr b="1" baseline="30000" i="1" lang="en-US" sz="2400">
                <a:solidFill>
                  <a:srgbClr val="0000FF"/>
                </a:solidFill>
                <a:latin typeface="Times New Roman"/>
                <a:ea typeface="Times New Roman"/>
                <a:cs typeface="Times New Roman"/>
                <a:sym typeface="Times New Roman"/>
              </a:rPr>
              <a:t>(5)</a:t>
            </a:r>
            <a:r>
              <a:rPr b="1" i="1" lang="en-US" sz="2400">
                <a:solidFill>
                  <a:srgbClr val="0000FF"/>
                </a:solidFill>
                <a:latin typeface="Times New Roman"/>
                <a:ea typeface="Times New Roman"/>
                <a:cs typeface="Times New Roman"/>
                <a:sym typeface="Times New Roman"/>
              </a:rPr>
              <a:t>,</a:t>
            </a:r>
            <a:endParaRPr/>
          </a:p>
          <a:p>
            <a:pPr indent="-342900" lvl="0" marL="342900" marR="0" rtl="0" algn="l">
              <a:spcBef>
                <a:spcPts val="1200"/>
              </a:spcBef>
              <a:spcAft>
                <a:spcPts val="0"/>
              </a:spcAft>
              <a:buClr>
                <a:schemeClr val="accent1"/>
              </a:buClr>
              <a:buSzPts val="1680"/>
              <a:buFont typeface="Noto Sans Symbols"/>
              <a:buNone/>
            </a:pPr>
            <a:r>
              <a:rPr b="1" i="1" lang="en-US" sz="2400">
                <a:solidFill>
                  <a:srgbClr val="0000FF"/>
                </a:solidFill>
                <a:latin typeface="Times New Roman"/>
                <a:ea typeface="Times New Roman"/>
                <a:cs typeface="Times New Roman"/>
                <a:sym typeface="Times New Roman"/>
              </a:rPr>
              <a:t>   Dắng dỏi cầm ve // lầu tịch dương</a:t>
            </a:r>
            <a:r>
              <a:rPr b="1" baseline="30000" i="1" lang="en-US" sz="2400">
                <a:solidFill>
                  <a:srgbClr val="0000FF"/>
                </a:solidFill>
                <a:latin typeface="Times New Roman"/>
                <a:ea typeface="Times New Roman"/>
                <a:cs typeface="Times New Roman"/>
                <a:sym typeface="Times New Roman"/>
              </a:rPr>
              <a:t>(6)</a:t>
            </a:r>
            <a:r>
              <a:rPr b="1" i="1" lang="en-US" sz="2400">
                <a:solidFill>
                  <a:srgbClr val="0000FF"/>
                </a:solidFill>
                <a:latin typeface="Times New Roman"/>
                <a:ea typeface="Times New Roman"/>
                <a:cs typeface="Times New Roman"/>
                <a:sym typeface="Times New Roman"/>
              </a:rPr>
              <a:t>.</a:t>
            </a:r>
            <a:endParaRPr/>
          </a:p>
          <a:p>
            <a:pPr indent="-342900" lvl="0" marL="342900" marR="0" rtl="0" algn="l">
              <a:spcBef>
                <a:spcPts val="1200"/>
              </a:spcBef>
              <a:spcAft>
                <a:spcPts val="0"/>
              </a:spcAft>
              <a:buClr>
                <a:schemeClr val="accent1"/>
              </a:buClr>
              <a:buSzPts val="1680"/>
              <a:buFont typeface="Noto Sans Symbols"/>
              <a:buNone/>
            </a:pPr>
            <a:r>
              <a:rPr b="1" i="1" lang="en-US" sz="2400">
                <a:solidFill>
                  <a:srgbClr val="0000FF"/>
                </a:solidFill>
                <a:latin typeface="Times New Roman"/>
                <a:ea typeface="Times New Roman"/>
                <a:cs typeface="Times New Roman"/>
                <a:sym typeface="Times New Roman"/>
              </a:rPr>
              <a:t>   Dẽ có Ngu cầm // đàn một tiếng</a:t>
            </a:r>
            <a:r>
              <a:rPr b="1" baseline="30000" i="1" lang="en-US" sz="2400">
                <a:solidFill>
                  <a:srgbClr val="0000FF"/>
                </a:solidFill>
                <a:latin typeface="Times New Roman"/>
                <a:ea typeface="Times New Roman"/>
                <a:cs typeface="Times New Roman"/>
                <a:sym typeface="Times New Roman"/>
              </a:rPr>
              <a:t>(7)</a:t>
            </a:r>
            <a:r>
              <a:rPr b="1" i="1" lang="en-US" sz="2400">
                <a:solidFill>
                  <a:srgbClr val="0000FF"/>
                </a:solidFill>
                <a:latin typeface="Times New Roman"/>
                <a:ea typeface="Times New Roman"/>
                <a:cs typeface="Times New Roman"/>
                <a:sym typeface="Times New Roman"/>
              </a:rPr>
              <a:t>,</a:t>
            </a:r>
            <a:endParaRPr/>
          </a:p>
          <a:p>
            <a:pPr indent="-342900" lvl="0" marL="342900" marR="0" rtl="0" algn="l">
              <a:spcBef>
                <a:spcPts val="1200"/>
              </a:spcBef>
              <a:spcAft>
                <a:spcPts val="0"/>
              </a:spcAft>
              <a:buClr>
                <a:schemeClr val="accent1"/>
              </a:buClr>
              <a:buSzPts val="1680"/>
              <a:buFont typeface="Noto Sans Symbols"/>
              <a:buNone/>
            </a:pPr>
            <a:r>
              <a:rPr b="1" i="1" lang="en-US" sz="2400">
                <a:solidFill>
                  <a:srgbClr val="0000FF"/>
                </a:solidFill>
                <a:latin typeface="Times New Roman"/>
                <a:ea typeface="Times New Roman"/>
                <a:cs typeface="Times New Roman"/>
                <a:sym typeface="Times New Roman"/>
              </a:rPr>
              <a:t>   Dân giàu đủ // khắp đòi</a:t>
            </a:r>
            <a:r>
              <a:rPr b="1" baseline="30000" i="1" lang="en-US" sz="2400">
                <a:solidFill>
                  <a:srgbClr val="0000FF"/>
                </a:solidFill>
                <a:latin typeface="Times New Roman"/>
                <a:ea typeface="Times New Roman"/>
                <a:cs typeface="Times New Roman"/>
                <a:sym typeface="Times New Roman"/>
              </a:rPr>
              <a:t>(8)</a:t>
            </a:r>
            <a:r>
              <a:rPr b="1" i="1" lang="en-US" sz="2400">
                <a:solidFill>
                  <a:srgbClr val="0000FF"/>
                </a:solidFill>
                <a:latin typeface="Times New Roman"/>
                <a:ea typeface="Times New Roman"/>
                <a:cs typeface="Times New Roman"/>
                <a:sym typeface="Times New Roman"/>
              </a:rPr>
              <a:t> phương.</a:t>
            </a:r>
            <a:endParaRPr/>
          </a:p>
        </p:txBody>
      </p:sp>
      <p:sp>
        <p:nvSpPr>
          <p:cNvPr id="236" name="Google Shape;236;p9">
            <a:hlinkClick action="ppaction://hlinksldjump" r:id="rId6"/>
          </p:cNvPr>
          <p:cNvSpPr/>
          <p:nvPr/>
        </p:nvSpPr>
        <p:spPr>
          <a:xfrm>
            <a:off x="8229600" y="6096000"/>
            <a:ext cx="914400" cy="609600"/>
          </a:xfrm>
          <a:prstGeom prst="star5">
            <a:avLst>
              <a:gd fmla="val 19098" name="adj"/>
              <a:gd fmla="val 105146" name="hf"/>
              <a:gd fmla="val 110557" name="vf"/>
            </a:avLst>
          </a:prstGeom>
          <a:gradFill>
            <a:gsLst>
              <a:gs pos="0">
                <a:srgbClr val="992D2B"/>
              </a:gs>
              <a:gs pos="80000">
                <a:srgbClr val="C93D39"/>
              </a:gs>
              <a:gs pos="100000">
                <a:srgbClr val="CD3A36"/>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00"/>
              </a:solidFill>
              <a:latin typeface="Calibri"/>
              <a:ea typeface="Calibri"/>
              <a:cs typeface="Calibri"/>
              <a:sym typeface="Calibri"/>
            </a:endParaRPr>
          </a:p>
        </p:txBody>
      </p:sp>
      <p:sp>
        <p:nvSpPr>
          <p:cNvPr id="237" name="Google Shape;237;p9"/>
          <p:cNvSpPr/>
          <p:nvPr/>
        </p:nvSpPr>
        <p:spPr>
          <a:xfrm>
            <a:off x="6262141" y="2027161"/>
            <a:ext cx="138659" cy="415763"/>
          </a:xfrm>
          <a:prstGeom prst="rightBrace">
            <a:avLst>
              <a:gd fmla="val 8333" name="adj1"/>
              <a:gd fmla="val 50000" name="adj2"/>
            </a:avLst>
          </a:prstGeom>
          <a:noFill/>
          <a:ln cap="flat" cmpd="sng" w="38100">
            <a:solidFill>
              <a:schemeClr val="accent2"/>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rgbClr val="000000"/>
                </a:solidFill>
                <a:latin typeface="Calibri"/>
                <a:ea typeface="Calibri"/>
                <a:cs typeface="Calibri"/>
                <a:sym typeface="Calibri"/>
              </a:rPr>
              <a:t>ơ</a:t>
            </a:r>
            <a:endParaRPr sz="1050">
              <a:solidFill>
                <a:srgbClr val="000000"/>
              </a:solidFill>
              <a:latin typeface="Calibri"/>
              <a:ea typeface="Calibri"/>
              <a:cs typeface="Calibri"/>
              <a:sym typeface="Calibri"/>
            </a:endParaRPr>
          </a:p>
        </p:txBody>
      </p:sp>
      <p:sp>
        <p:nvSpPr>
          <p:cNvPr id="238" name="Google Shape;238;p9"/>
          <p:cNvSpPr txBox="1"/>
          <p:nvPr/>
        </p:nvSpPr>
        <p:spPr>
          <a:xfrm>
            <a:off x="6636270" y="1844722"/>
            <a:ext cx="28194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00"/>
                </a:solidFill>
                <a:latin typeface="Times New Roman"/>
                <a:ea typeface="Times New Roman"/>
                <a:cs typeface="Times New Roman"/>
                <a:sym typeface="Times New Roman"/>
              </a:rPr>
              <a:t>Hoàn cảnh </a:t>
            </a:r>
            <a:endParaRPr/>
          </a:p>
          <a:p>
            <a:pPr indent="0" lvl="0" marL="0" marR="0" rtl="0" algn="l">
              <a:spcBef>
                <a:spcPts val="0"/>
              </a:spcBef>
              <a:spcAft>
                <a:spcPts val="0"/>
              </a:spcAft>
              <a:buNone/>
            </a:pPr>
            <a:r>
              <a:rPr b="1" lang="en-US" sz="2400">
                <a:solidFill>
                  <a:srgbClr val="000000"/>
                </a:solidFill>
                <a:latin typeface="Times New Roman"/>
                <a:ea typeface="Times New Roman"/>
                <a:cs typeface="Times New Roman"/>
                <a:sym typeface="Times New Roman"/>
              </a:rPr>
              <a:t>ngắm cảnh</a:t>
            </a:r>
            <a:endParaRPr b="1" sz="2400">
              <a:solidFill>
                <a:srgbClr val="000000"/>
              </a:solidFill>
              <a:latin typeface="Times New Roman"/>
              <a:ea typeface="Times New Roman"/>
              <a:cs typeface="Times New Roman"/>
              <a:sym typeface="Times New Roman"/>
            </a:endParaRPr>
          </a:p>
        </p:txBody>
      </p:sp>
      <p:sp>
        <p:nvSpPr>
          <p:cNvPr id="239" name="Google Shape;239;p9"/>
          <p:cNvSpPr/>
          <p:nvPr/>
        </p:nvSpPr>
        <p:spPr>
          <a:xfrm>
            <a:off x="6172200" y="2713369"/>
            <a:ext cx="304800" cy="2209800"/>
          </a:xfrm>
          <a:prstGeom prst="rightBrace">
            <a:avLst>
              <a:gd fmla="val 8333" name="adj1"/>
              <a:gd fmla="val 50000" name="adj2"/>
            </a:avLst>
          </a:prstGeom>
          <a:noFill/>
          <a:ln cap="flat" cmpd="sng" w="38100">
            <a:solidFill>
              <a:schemeClr val="accent2"/>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40" name="Google Shape;240;p9"/>
          <p:cNvSpPr txBox="1"/>
          <p:nvPr/>
        </p:nvSpPr>
        <p:spPr>
          <a:xfrm>
            <a:off x="6636270" y="2993172"/>
            <a:ext cx="19050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00"/>
                </a:solidFill>
                <a:latin typeface="Times New Roman"/>
                <a:ea typeface="Times New Roman"/>
                <a:cs typeface="Times New Roman"/>
                <a:sym typeface="Times New Roman"/>
              </a:rPr>
              <a:t>Bức tranh thiên nhiên và cuộc sống ngày hè</a:t>
            </a:r>
            <a:endParaRPr b="1" sz="2400">
              <a:solidFill>
                <a:srgbClr val="000000"/>
              </a:solidFill>
              <a:latin typeface="Times New Roman"/>
              <a:ea typeface="Times New Roman"/>
              <a:cs typeface="Times New Roman"/>
              <a:sym typeface="Times New Roman"/>
            </a:endParaRPr>
          </a:p>
        </p:txBody>
      </p:sp>
      <p:sp>
        <p:nvSpPr>
          <p:cNvPr id="241" name="Google Shape;241;p9"/>
          <p:cNvSpPr/>
          <p:nvPr/>
        </p:nvSpPr>
        <p:spPr>
          <a:xfrm>
            <a:off x="6172200" y="5417612"/>
            <a:ext cx="304800" cy="685800"/>
          </a:xfrm>
          <a:prstGeom prst="rightBrace">
            <a:avLst>
              <a:gd fmla="val 8333" name="adj1"/>
              <a:gd fmla="val 50000" name="adj2"/>
            </a:avLst>
          </a:prstGeom>
          <a:noFill/>
          <a:ln cap="flat" cmpd="sng" w="38100">
            <a:solidFill>
              <a:schemeClr val="accent2"/>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42" name="Google Shape;242;p9"/>
          <p:cNvSpPr txBox="1"/>
          <p:nvPr/>
        </p:nvSpPr>
        <p:spPr>
          <a:xfrm>
            <a:off x="6611911" y="5200977"/>
            <a:ext cx="21336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00"/>
                </a:solidFill>
                <a:latin typeface="Times New Roman"/>
                <a:ea typeface="Times New Roman"/>
                <a:cs typeface="Times New Roman"/>
                <a:sym typeface="Times New Roman"/>
              </a:rPr>
              <a:t>Tâm sự của nhà thơ</a:t>
            </a:r>
            <a:endParaRPr b="1" sz="2400">
              <a:solidFill>
                <a:srgbClr val="000000"/>
              </a:solidFill>
              <a:latin typeface="Times New Roman"/>
              <a:ea typeface="Times New Roman"/>
              <a:cs typeface="Times New Roman"/>
              <a:sym typeface="Times New Roman"/>
            </a:endParaRPr>
          </a:p>
        </p:txBody>
      </p:sp>
      <p:pic>
        <p:nvPicPr>
          <p:cNvPr id="243" name="Google Shape;243;p9"/>
          <p:cNvPicPr preferRelativeResize="0"/>
          <p:nvPr/>
        </p:nvPicPr>
        <p:blipFill rotWithShape="1">
          <a:blip r:embed="rId3">
            <a:alphaModFix/>
          </a:blip>
          <a:srcRect b="0" l="0" r="0" t="0"/>
          <a:stretch/>
        </p:blipFill>
        <p:spPr>
          <a:xfrm>
            <a:off x="7283970" y="762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35">
                                            <p:txEl>
                                              <p:pRg end="0" st="0"/>
                                            </p:txEl>
                                          </p:spTgt>
                                        </p:tgtEl>
                                        <p:attrNameLst>
                                          <p:attrName>style.visibility</p:attrName>
                                        </p:attrNameLst>
                                      </p:cBhvr>
                                      <p:to>
                                        <p:strVal val="visible"/>
                                      </p:to>
                                    </p:set>
                                    <p:anim calcmode="lin" valueType="num">
                                      <p:cBhvr additive="base">
                                        <p:cTn dur="500"/>
                                        <p:tgtEl>
                                          <p:spTgt spid="235">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5">
                                            <p:txEl>
                                              <p:pRg end="1" st="1"/>
                                            </p:txEl>
                                          </p:spTgt>
                                        </p:tgtEl>
                                        <p:attrNameLst>
                                          <p:attrName>style.visibility</p:attrName>
                                        </p:attrNameLst>
                                      </p:cBhvr>
                                      <p:to>
                                        <p:strVal val="visible"/>
                                      </p:to>
                                    </p:set>
                                    <p:anim calcmode="lin" valueType="num">
                                      <p:cBhvr additive="base">
                                        <p:cTn dur="500"/>
                                        <p:tgtEl>
                                          <p:spTgt spid="235">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5">
                                            <p:txEl>
                                              <p:pRg end="2" st="2"/>
                                            </p:txEl>
                                          </p:spTgt>
                                        </p:tgtEl>
                                        <p:attrNameLst>
                                          <p:attrName>style.visibility</p:attrName>
                                        </p:attrNameLst>
                                      </p:cBhvr>
                                      <p:to>
                                        <p:strVal val="visible"/>
                                      </p:to>
                                    </p:set>
                                    <p:anim calcmode="lin" valueType="num">
                                      <p:cBhvr additive="base">
                                        <p:cTn dur="500"/>
                                        <p:tgtEl>
                                          <p:spTgt spid="235">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5">
                                            <p:txEl>
                                              <p:pRg end="3" st="3"/>
                                            </p:txEl>
                                          </p:spTgt>
                                        </p:tgtEl>
                                        <p:attrNameLst>
                                          <p:attrName>style.visibility</p:attrName>
                                        </p:attrNameLst>
                                      </p:cBhvr>
                                      <p:to>
                                        <p:strVal val="visible"/>
                                      </p:to>
                                    </p:set>
                                    <p:anim calcmode="lin" valueType="num">
                                      <p:cBhvr additive="base">
                                        <p:cTn dur="500"/>
                                        <p:tgtEl>
                                          <p:spTgt spid="235">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5">
                                            <p:txEl>
                                              <p:pRg end="4" st="4"/>
                                            </p:txEl>
                                          </p:spTgt>
                                        </p:tgtEl>
                                        <p:attrNameLst>
                                          <p:attrName>style.visibility</p:attrName>
                                        </p:attrNameLst>
                                      </p:cBhvr>
                                      <p:to>
                                        <p:strVal val="visible"/>
                                      </p:to>
                                    </p:set>
                                    <p:anim calcmode="lin" valueType="num">
                                      <p:cBhvr additive="base">
                                        <p:cTn dur="500"/>
                                        <p:tgtEl>
                                          <p:spTgt spid="235">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5">
                                            <p:txEl>
                                              <p:pRg end="5" st="5"/>
                                            </p:txEl>
                                          </p:spTgt>
                                        </p:tgtEl>
                                        <p:attrNameLst>
                                          <p:attrName>style.visibility</p:attrName>
                                        </p:attrNameLst>
                                      </p:cBhvr>
                                      <p:to>
                                        <p:strVal val="visible"/>
                                      </p:to>
                                    </p:set>
                                    <p:anim calcmode="lin" valueType="num">
                                      <p:cBhvr additive="base">
                                        <p:cTn dur="500"/>
                                        <p:tgtEl>
                                          <p:spTgt spid="235">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5">
                                            <p:txEl>
                                              <p:pRg end="6" st="6"/>
                                            </p:txEl>
                                          </p:spTgt>
                                        </p:tgtEl>
                                        <p:attrNameLst>
                                          <p:attrName>style.visibility</p:attrName>
                                        </p:attrNameLst>
                                      </p:cBhvr>
                                      <p:to>
                                        <p:strVal val="visible"/>
                                      </p:to>
                                    </p:set>
                                    <p:anim calcmode="lin" valueType="num">
                                      <p:cBhvr additive="base">
                                        <p:cTn dur="500"/>
                                        <p:tgtEl>
                                          <p:spTgt spid="235">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5">
                                            <p:txEl>
                                              <p:pRg end="7" st="7"/>
                                            </p:txEl>
                                          </p:spTgt>
                                        </p:tgtEl>
                                        <p:attrNameLst>
                                          <p:attrName>style.visibility</p:attrName>
                                        </p:attrNameLst>
                                      </p:cBhvr>
                                      <p:to>
                                        <p:strVal val="visible"/>
                                      </p:to>
                                    </p:set>
                                    <p:anim calcmode="lin" valueType="num">
                                      <p:cBhvr additive="base">
                                        <p:cTn dur="500"/>
                                        <p:tgtEl>
                                          <p:spTgt spid="235">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5">
                                            <p:txEl>
                                              <p:pRg end="8" st="8"/>
                                            </p:txEl>
                                          </p:spTgt>
                                        </p:tgtEl>
                                        <p:attrNameLst>
                                          <p:attrName>style.visibility</p:attrName>
                                        </p:attrNameLst>
                                      </p:cBhvr>
                                      <p:to>
                                        <p:strVal val="visible"/>
                                      </p:to>
                                    </p:set>
                                    <p:anim calcmode="lin" valueType="num">
                                      <p:cBhvr additive="base">
                                        <p:cTn dur="500"/>
                                        <p:tgtEl>
                                          <p:spTgt spid="235">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5">
                                            <p:txEl>
                                              <p:pRg end="9" st="9"/>
                                            </p:txEl>
                                          </p:spTgt>
                                        </p:tgtEl>
                                        <p:attrNameLst>
                                          <p:attrName>style.visibility</p:attrName>
                                        </p:attrNameLst>
                                      </p:cBhvr>
                                      <p:to>
                                        <p:strVal val="visible"/>
                                      </p:to>
                                    </p:set>
                                    <p:anim calcmode="lin" valueType="num">
                                      <p:cBhvr additive="base">
                                        <p:cTn dur="500"/>
                                        <p:tgtEl>
                                          <p:spTgt spid="235">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2018-12-05T09:38:27Z</dcterms:created>
  <dc:creator>Admin</dc:creator>
</cp:coreProperties>
</file>