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1"/>
  </p:notesMasterIdLst>
  <p:sldIdLst>
    <p:sldId id="321" r:id="rId3"/>
    <p:sldId id="348" r:id="rId4"/>
    <p:sldId id="287" r:id="rId5"/>
    <p:sldId id="323" r:id="rId6"/>
    <p:sldId id="349" r:id="rId7"/>
    <p:sldId id="325" r:id="rId8"/>
    <p:sldId id="350" r:id="rId9"/>
    <p:sldId id="351" r:id="rId10"/>
    <p:sldId id="352" r:id="rId11"/>
    <p:sldId id="354" r:id="rId12"/>
    <p:sldId id="355" r:id="rId13"/>
    <p:sldId id="331" r:id="rId14"/>
    <p:sldId id="357" r:id="rId15"/>
    <p:sldId id="332" r:id="rId16"/>
    <p:sldId id="333" r:id="rId17"/>
    <p:sldId id="309" r:id="rId18"/>
    <p:sldId id="346" r:id="rId19"/>
    <p:sldId id="359" r:id="rId20"/>
  </p:sldIdLst>
  <p:sldSz cx="24387175" cy="13716000"/>
  <p:notesSz cx="6858000" cy="9144000"/>
  <p:custDataLst>
    <p:tags r:id="rId22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86355" autoAdjust="0"/>
  </p:normalViewPr>
  <p:slideViewPr>
    <p:cSldViewPr>
      <p:cViewPr varScale="1">
        <p:scale>
          <a:sx n="38" d="100"/>
          <a:sy n="38" d="100"/>
        </p:scale>
        <p:origin x="540" y="72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67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42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275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27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94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718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182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0176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29106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07236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65913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56534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538586"/>
      </p:ext>
    </p:extLst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52038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797813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53408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930274"/>
      </p:ext>
    </p:extLst>
  </p:cSld>
  <p:clrMapOvr>
    <a:masterClrMapping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66249"/>
      </p:ext>
    </p:extLst>
  </p:cSld>
  <p:clrMapOvr>
    <a:masterClrMapping/>
  </p:clrMapOvr>
  <p:transition spd="med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93604"/>
      </p:ext>
    </p:extLst>
  </p:cSld>
  <p:clrMapOvr>
    <a:masterClrMapping/>
  </p:clrMapOvr>
  <p:transition spd="med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33257"/>
      </p:ext>
    </p:extLst>
  </p:cSld>
  <p:clrMapOvr>
    <a:masterClrMapping/>
  </p:clrMapOvr>
  <p:transition spd="med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0" y="12712702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2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6" y="12712702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575339"/>
      </p:ext>
    </p:extLst>
  </p:cSld>
  <p:clrMapOvr>
    <a:masterClrMapping/>
  </p:clrMapOvr>
  <p:transition spd="med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480948"/>
      </p:ext>
    </p:extLst>
  </p:cSld>
  <p:clrMapOvr>
    <a:masterClrMapping/>
  </p:clrMapOvr>
  <p:transition spd="med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861255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0688637" y="333375"/>
            <a:ext cx="949490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LŨY</a:t>
            </a:r>
            <a:r>
              <a:rPr lang="en-US" sz="510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THỪA – HÀM SỐ LŨY THỪA</a:t>
            </a:r>
            <a:endParaRPr lang="en-US" sz="510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15175" y="276523"/>
            <a:ext cx="23038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9</a:t>
            </a:r>
            <a:endParaRPr lang="en-US" sz="32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b="0" baseline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7" r:id="rId13"/>
  </p:sldLayoutIdLst>
  <p:transition spd="med">
    <p:pull/>
  </p:transition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0688637" y="333375"/>
            <a:ext cx="949490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LŨY THỪA – HÀM SỐ LŨY THỪA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48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15175" y="276523"/>
            <a:ext cx="23038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9</a:t>
            </a:r>
            <a:endParaRPr lang="en-US" sz="32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err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3200" b="1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186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ransition spd="med">
    <p:pull/>
  </p:transition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.png"/><Relationship Id="rId17" Type="http://schemas.openxmlformats.org/officeDocument/2006/relationships/image" Target="../media/image26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8.xml"/><Relationship Id="rId15" Type="http://schemas.openxmlformats.org/officeDocument/2006/relationships/image" Target="../media/image24.pn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8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15" Type="http://schemas.openxmlformats.org/officeDocument/2006/relationships/image" Target="../media/image17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-209101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25226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133178" y="1988434"/>
            <a:ext cx="228774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4" y="2902834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Chương</a:t>
            </a:r>
            <a:r>
              <a:rPr lang="en-US" sz="4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4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 BẤT ĐẲNG THỨC – BẤT PHƯƠNG TRÌNH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413809" y="4081582"/>
            <a:ext cx="19130086" cy="1862018"/>
            <a:chOff x="3283180" y="4081582"/>
            <a:chExt cx="19130086" cy="1862018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83180" y="4081582"/>
              <a:ext cx="19130086" cy="1862018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 2</a:t>
              </a: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BẤT PHƯƠNG TRÌNH VÀ HỆ BPT MỘT ẨN (</a:t>
              </a:r>
              <a:r>
                <a:rPr lang="en-US" sz="6599" b="1" dirty="0" err="1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tt</a:t>
              </a:r>
              <a:r>
                <a:rPr lang="en-US" sz="6599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6986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23056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158375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56" y="117547"/>
            <a:ext cx="3155034" cy="3197789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374535" y="5796145"/>
            <a:ext cx="15623928" cy="907184"/>
            <a:chOff x="7459670" y="7086600"/>
            <a:chExt cx="15625737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399295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 SỐ PHÉP BIẾN ĐỔI BẤT PHƯƠNG TRÌNH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822867" y="7688759"/>
                  <a:ext cx="779395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4075031" y="6797184"/>
            <a:ext cx="11560627" cy="861774"/>
            <a:chOff x="644526" y="2766774"/>
            <a:chExt cx="11560627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6" y="2766774"/>
              <a:ext cx="102985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Bất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trình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tương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đương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098384" y="7735158"/>
            <a:ext cx="12654101" cy="861774"/>
            <a:chOff x="644526" y="2766774"/>
            <a:chExt cx="1265410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113920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Phép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biến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đổi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tương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đương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075031" y="9800634"/>
            <a:ext cx="11865427" cy="861774"/>
            <a:chOff x="644526" y="2766774"/>
            <a:chExt cx="11865427" cy="861774"/>
          </a:xfrm>
        </p:grpSpPr>
        <p:sp>
          <p:nvSpPr>
            <p:cNvPr id="97" name="TextBox 96"/>
            <p:cNvSpPr txBox="1"/>
            <p:nvPr/>
          </p:nvSpPr>
          <p:spPr>
            <a:xfrm>
              <a:off x="1906586" y="2766774"/>
              <a:ext cx="106033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Nhân (chia)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4</a:t>
              </a:r>
              <a:endPara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101157" y="8648696"/>
            <a:ext cx="11865427" cy="861774"/>
            <a:chOff x="644526" y="2766774"/>
            <a:chExt cx="11865427" cy="861774"/>
          </a:xfrm>
        </p:grpSpPr>
        <p:sp>
          <p:nvSpPr>
            <p:cNvPr id="52" name="TextBox 51"/>
            <p:cNvSpPr txBox="1"/>
            <p:nvPr/>
          </p:nvSpPr>
          <p:spPr>
            <a:xfrm>
              <a:off x="1906586" y="2766774"/>
              <a:ext cx="106033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Cộng (trừ)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007132" y="10942107"/>
            <a:ext cx="11865427" cy="861774"/>
            <a:chOff x="644526" y="2766774"/>
            <a:chExt cx="11865427" cy="861774"/>
          </a:xfrm>
        </p:grpSpPr>
        <p:sp>
          <p:nvSpPr>
            <p:cNvPr id="64" name="TextBox 63"/>
            <p:cNvSpPr txBox="1"/>
            <p:nvPr/>
          </p:nvSpPr>
          <p:spPr>
            <a:xfrm>
              <a:off x="1906586" y="2766774"/>
              <a:ext cx="106033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Bình phương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101157" y="12010699"/>
            <a:ext cx="11865427" cy="861774"/>
            <a:chOff x="644526" y="2766774"/>
            <a:chExt cx="11865427" cy="861774"/>
          </a:xfrm>
        </p:grpSpPr>
        <p:sp>
          <p:nvSpPr>
            <p:cNvPr id="68" name="TextBox 67"/>
            <p:cNvSpPr txBox="1"/>
            <p:nvPr/>
          </p:nvSpPr>
          <p:spPr>
            <a:xfrm>
              <a:off x="1906586" y="2766774"/>
              <a:ext cx="106033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Chú ý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6</a:t>
              </a:r>
              <a:endPara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89138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648820" y="1572061"/>
            <a:ext cx="18555166" cy="830997"/>
            <a:chOff x="815508" y="1892299"/>
            <a:chExt cx="18555167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815508" y="1905000"/>
              <a:ext cx="125776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82907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 SỐ PHÉP BIẾN ĐỔI BẤT PHƯƠNG TRÌNH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68078" y="2347338"/>
            <a:ext cx="22431709" cy="2549127"/>
            <a:chOff x="1268078" y="2438400"/>
            <a:chExt cx="22431709" cy="2458065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590800"/>
              <a:ext cx="22427577" cy="230566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1794081" cy="801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8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vi-VN" sz="48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endParaRPr lang="en-US" sz="48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10"/>
                <p:cNvSpPr>
                  <a:spLocks noChangeArrowheads="1"/>
                </p:cNvSpPr>
                <p:nvPr/>
              </p:nvSpPr>
              <p:spPr bwMode="auto">
                <a:xfrm>
                  <a:off x="5108574" y="3192121"/>
                  <a:ext cx="11144076" cy="9803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just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vi-VN" sz="4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Giải BPT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vi-VN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vi-VN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  <m: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  <m: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e>
                      </m:rad>
                    </m:oMath>
                  </a14:m>
                  <a:r>
                    <a:rPr lang="vi-VN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&lt; 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vi-VN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vi-VN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vi-VN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vi-VN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  <m:r>
                            <a:rPr lang="vi-VN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  <m:r>
                            <a:rPr lang="vi-VN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vi-VN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e>
                      </m:rad>
                    </m:oMath>
                  </a14:m>
                  <a:endParaRPr lang="pt-BR" sz="48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08574" y="3192121"/>
                  <a:ext cx="11144076" cy="98037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2462" b="-30539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1296987" y="5190711"/>
            <a:ext cx="22402800" cy="7883874"/>
            <a:chOff x="1270511" y="5936338"/>
            <a:chExt cx="22402800" cy="8145607"/>
          </a:xfrm>
        </p:grpSpPr>
        <p:sp>
          <p:nvSpPr>
            <p:cNvPr id="41" name="Rounded Rectangle 40"/>
            <p:cNvSpPr/>
            <p:nvPr/>
          </p:nvSpPr>
          <p:spPr>
            <a:xfrm>
              <a:off x="1272210" y="6164825"/>
              <a:ext cx="22401101" cy="7917120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858585"/>
              <a:chOff x="1224541" y="6305967"/>
              <a:chExt cx="3568119" cy="858585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186817" cy="858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2218251" y="5917282"/>
            <a:ext cx="21367524" cy="2157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 vế của BPT có nghĩa và đều dương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mọi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x. </a:t>
            </a:r>
          </a:p>
          <a:p>
            <a:pPr>
              <a:lnSpc>
                <a:spcPct val="150000"/>
              </a:lnSpc>
            </a:pP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Bình phương hai vế của BPT ta được  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sp>
        <p:nvSpPr>
          <p:cNvPr id="73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544412" y="10779921"/>
                <a:ext cx="21367524" cy="1526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2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BPT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𝑆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=(−∞;</m:t>
                    </m:r>
                    <m:f>
                      <m:fPr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4</m:t>
                        </m:r>
                      </m:den>
                    </m:f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412" y="10779921"/>
                <a:ext cx="21367524" cy="1526444"/>
              </a:xfrm>
              <a:prstGeom prst="rect">
                <a:avLst/>
              </a:prstGeom>
              <a:blipFill>
                <a:blip r:embed="rId14"/>
                <a:stretch>
                  <a:fillRect l="-656" b="-9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521575" y="8143948"/>
                <a:ext cx="9601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48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+2&lt;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1575" y="8143948"/>
                <a:ext cx="9601200" cy="83099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850186" y="9000345"/>
                <a:ext cx="349913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⇔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endParaRPr lang="vi-VN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186" y="9000345"/>
                <a:ext cx="3499131" cy="830997"/>
              </a:xfrm>
              <a:prstGeom prst="rect">
                <a:avLst/>
              </a:prstGeom>
              <a:blipFill>
                <a:blip r:embed="rId16"/>
                <a:stretch>
                  <a:fillRect l="-8014" t="-16788" b="-37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850187" y="9957619"/>
                <a:ext cx="3429000" cy="1135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⇔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187" y="9957619"/>
                <a:ext cx="3429000" cy="1135311"/>
              </a:xfrm>
              <a:prstGeom prst="rect">
                <a:avLst/>
              </a:prstGeom>
              <a:blipFill>
                <a:blip r:embed="rId17"/>
                <a:stretch>
                  <a:fillRect l="-8185" t="-535" b="-1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67796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5" grpId="0"/>
      <p:bldP spid="38" grpId="0"/>
      <p:bldP spid="58" grpId="0"/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123282"/>
            <a:ext cx="1066800" cy="1172118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44526" y="2511272"/>
            <a:ext cx="14825661" cy="964038"/>
            <a:chOff x="644526" y="2766774"/>
            <a:chExt cx="10253661" cy="861774"/>
          </a:xfrm>
        </p:grpSpPr>
        <p:sp>
          <p:nvSpPr>
            <p:cNvPr id="46" name="TextBox 45"/>
            <p:cNvSpPr txBox="1"/>
            <p:nvPr/>
          </p:nvSpPr>
          <p:spPr>
            <a:xfrm>
              <a:off x="1906587" y="2766774"/>
              <a:ext cx="8991600" cy="742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Chú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ý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644526" y="2823876"/>
              <a:ext cx="90981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15529" y="2885826"/>
              <a:ext cx="322842" cy="687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87387" y="3572761"/>
            <a:ext cx="22325581" cy="7171439"/>
            <a:chOff x="1076414" y="4233123"/>
            <a:chExt cx="22325581" cy="3669905"/>
          </a:xfrm>
        </p:grpSpPr>
        <p:grpSp>
          <p:nvGrpSpPr>
            <p:cNvPr id="53" name="Group 5"/>
            <p:cNvGrpSpPr/>
            <p:nvPr/>
          </p:nvGrpSpPr>
          <p:grpSpPr>
            <a:xfrm>
              <a:off x="1533269" y="4233123"/>
              <a:ext cx="21868726" cy="3669905"/>
              <a:chOff x="637542" y="911509"/>
              <a:chExt cx="8611674" cy="1444858"/>
            </a:xfrm>
          </p:grpSpPr>
          <p:sp>
            <p:nvSpPr>
              <p:cNvPr id="70" name="Rounded Rectangle 69"/>
              <p:cNvSpPr/>
              <p:nvPr/>
            </p:nvSpPr>
            <p:spPr>
              <a:xfrm>
                <a:off x="637542" y="911509"/>
                <a:ext cx="8611674" cy="144485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007731" y="1742814"/>
                <a:ext cx="7867095" cy="90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6" name="Group 7"/>
            <p:cNvGrpSpPr/>
            <p:nvPr/>
          </p:nvGrpSpPr>
          <p:grpSpPr>
            <a:xfrm>
              <a:off x="1076414" y="4403384"/>
              <a:ext cx="702538" cy="572233"/>
              <a:chOff x="-145995" y="8633545"/>
              <a:chExt cx="787401" cy="641357"/>
            </a:xfrm>
          </p:grpSpPr>
          <p:sp>
            <p:nvSpPr>
              <p:cNvPr id="58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Freeform 46"/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Freeform 48"/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Freeform 50"/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Freeform 51"/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52"/>
              <p:cNvSpPr>
                <a:spLocks noEditPoints="1"/>
              </p:cNvSpPr>
              <p:nvPr/>
            </p:nvSpPr>
            <p:spPr bwMode="auto">
              <a:xfrm>
                <a:off x="-145995" y="8701813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Rectangle 54"/>
              <p:cNvSpPr>
                <a:spLocks noChangeArrowheads="1"/>
              </p:cNvSpPr>
              <p:nvPr/>
            </p:nvSpPr>
            <p:spPr bwMode="auto">
              <a:xfrm>
                <a:off x="277868" y="915901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72" name="Rectangle 71"/>
          <p:cNvSpPr/>
          <p:nvPr/>
        </p:nvSpPr>
        <p:spPr>
          <a:xfrm>
            <a:off x="1826949" y="4233324"/>
            <a:ext cx="2011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BPT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BPT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BPT ta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BPT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BPT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1826949" y="6899411"/>
                <a:ext cx="21081976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(chia)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vế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𝑃</m:t>
                    </m:r>
                    <m:d>
                      <m:dPr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𝑄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f(x)  ta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lưu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ý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 (x).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f(x)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lẫn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âm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từng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BPT</a:t>
                </a: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949" y="6899411"/>
                <a:ext cx="21081976" cy="2308324"/>
              </a:xfrm>
              <a:prstGeom prst="rect">
                <a:avLst/>
              </a:prstGeom>
              <a:blipFill>
                <a:blip r:embed="rId2"/>
                <a:stretch>
                  <a:fillRect l="-1330" t="-5820" r="-1301" b="-13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687387" y="1336932"/>
            <a:ext cx="18516600" cy="1220144"/>
            <a:chOff x="414770" y="1745622"/>
            <a:chExt cx="18955905" cy="804672"/>
          </a:xfrm>
        </p:grpSpPr>
        <p:sp>
          <p:nvSpPr>
            <p:cNvPr id="75" name="Rounded Rectangle 74"/>
            <p:cNvSpPr/>
            <p:nvPr/>
          </p:nvSpPr>
          <p:spPr>
            <a:xfrm>
              <a:off x="414770" y="1745622"/>
              <a:ext cx="130281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04809" y="1913523"/>
              <a:ext cx="848743" cy="497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III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087561" y="1892299"/>
              <a:ext cx="17283114" cy="548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 SỐ PHÉP BIẾN ĐỔI BẤT PHƯƠNG TRÌNH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80214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uild="allAtOnce"/>
      <p:bldP spid="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534986" y="1572061"/>
            <a:ext cx="18669000" cy="830997"/>
            <a:chOff x="701674" y="1892299"/>
            <a:chExt cx="186690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701674" y="1905000"/>
              <a:ext cx="13716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82907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 SỐ PHÉP BIẾN ĐỔI BẤT PHƯƠNG TRÌNH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268078" y="4856018"/>
            <a:ext cx="22402800" cy="8631382"/>
            <a:chOff x="1270511" y="5936338"/>
            <a:chExt cx="22402800" cy="8145607"/>
          </a:xfrm>
        </p:grpSpPr>
        <p:sp>
          <p:nvSpPr>
            <p:cNvPr id="41" name="Rounded Rectangle 40"/>
            <p:cNvSpPr/>
            <p:nvPr/>
          </p:nvSpPr>
          <p:spPr>
            <a:xfrm>
              <a:off x="1272210" y="6164825"/>
              <a:ext cx="22401101" cy="7917120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186817" cy="7842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897187" y="11832922"/>
                <a:ext cx="14493095" cy="1526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2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BPT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𝑆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=(−2;−</m:t>
                    </m:r>
                    <m:f>
                      <m:fPr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den>
                    </m:f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endParaRPr lang="en-US" sz="48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187" y="11832922"/>
                <a:ext cx="14493095" cy="1526444"/>
              </a:xfrm>
              <a:prstGeom prst="rect">
                <a:avLst/>
              </a:prstGeom>
              <a:blipFill>
                <a:blip r:embed="rId2"/>
                <a:stretch>
                  <a:fillRect l="-96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sp>
        <p:nvSpPr>
          <p:cNvPr id="73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505129" y="5228765"/>
                <a:ext cx="14493095" cy="871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2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ĐK: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≠−2</m:t>
                    </m:r>
                  </m:oMath>
                </a14:m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129" y="5228765"/>
                <a:ext cx="14493095" cy="871008"/>
              </a:xfrm>
              <a:prstGeom prst="rect">
                <a:avLst/>
              </a:prstGeom>
              <a:blipFill>
                <a:blip r:embed="rId3"/>
                <a:stretch>
                  <a:fillRect l="-967" t="-10490" b="-37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069223" y="6122274"/>
                <a:ext cx="9237593" cy="873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Trường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1: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&lt;−2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800" dirty="0">
                    <a:solidFill>
                      <a:srgbClr val="2A4F86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223" y="6122274"/>
                <a:ext cx="9237593" cy="873701"/>
              </a:xfrm>
              <a:prstGeom prst="rect">
                <a:avLst/>
              </a:prstGeom>
              <a:blipFill>
                <a:blip r:embed="rId4"/>
                <a:stretch>
                  <a:fillRect l="-2968" t="-10417" r="-1979" b="-36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897187" y="6964444"/>
                <a:ext cx="20218401" cy="3807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2: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−2&lt;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&lt;1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trở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48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                          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1−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+2⇔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&lt;−</m:t>
                    </m:r>
                    <m:f>
                      <m:f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−2&lt;</m:t>
                    </m:r>
                    <m:r>
                      <a:rPr lang="en-US" sz="4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&lt;−</m:t>
                    </m:r>
                    <m:f>
                      <m:fPr>
                        <m:ctrlPr>
                          <a:rPr lang="en-US" sz="4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800" dirty="0">
                  <a:solidFill>
                    <a:srgbClr val="2A4F86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187" y="6964444"/>
                <a:ext cx="20218401" cy="3807068"/>
              </a:xfrm>
              <a:prstGeom prst="rect">
                <a:avLst/>
              </a:prstGeom>
              <a:blipFill>
                <a:blip r:embed="rId5"/>
                <a:stretch>
                  <a:fillRect l="-663" t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960687" y="10421065"/>
                <a:ext cx="1957228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Trường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3: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≥1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trở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                              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−1&gt;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lí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687" y="10421065"/>
                <a:ext cx="19572288" cy="1569660"/>
              </a:xfrm>
              <a:prstGeom prst="rect">
                <a:avLst/>
              </a:prstGeom>
              <a:blipFill>
                <a:blip r:embed="rId6"/>
                <a:stretch>
                  <a:fillRect l="-1433" t="-8527" b="-1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CF3BCA12-B437-4002-92B0-0167B45F8E6F}"/>
              </a:ext>
            </a:extLst>
          </p:cNvPr>
          <p:cNvGrpSpPr/>
          <p:nvPr/>
        </p:nvGrpSpPr>
        <p:grpSpPr>
          <a:xfrm>
            <a:off x="1268078" y="2347338"/>
            <a:ext cx="22431709" cy="2549127"/>
            <a:chOff x="1268078" y="2347338"/>
            <a:chExt cx="22431709" cy="2549127"/>
          </a:xfrm>
        </p:grpSpPr>
        <p:grpSp>
          <p:nvGrpSpPr>
            <p:cNvPr id="6" name="Group 5"/>
            <p:cNvGrpSpPr/>
            <p:nvPr/>
          </p:nvGrpSpPr>
          <p:grpSpPr>
            <a:xfrm>
              <a:off x="1268078" y="2347338"/>
              <a:ext cx="22431709" cy="2549127"/>
              <a:chOff x="1268078" y="2438400"/>
              <a:chExt cx="22431709" cy="2458065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272210" y="2590800"/>
                <a:ext cx="22427577" cy="2305665"/>
              </a:xfrm>
              <a:prstGeom prst="roundRect">
                <a:avLst>
                  <a:gd name="adj" fmla="val 10158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" name="Group 8"/>
              <p:cNvGrpSpPr/>
              <p:nvPr/>
            </p:nvGrpSpPr>
            <p:grpSpPr>
              <a:xfrm>
                <a:off x="1268078" y="2438400"/>
                <a:ext cx="3251532" cy="940513"/>
                <a:chOff x="1311958" y="3405486"/>
                <a:chExt cx="3251532" cy="940513"/>
              </a:xfrm>
            </p:grpSpPr>
            <p:sp>
              <p:nvSpPr>
                <p:cNvPr id="10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2243587" y="3483623"/>
                  <a:ext cx="1794081" cy="8013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b="1" dirty="0" err="1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Ví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dụ</a:t>
                  </a:r>
                  <a:r>
                    <a:rPr lang="vi-VN" sz="4800" b="1" dirty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endParaRPr lang="en-US" sz="48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2" name="Group 1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3" name="Rectangle 12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9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0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2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5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6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7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8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9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0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2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6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7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9" name="Rectangle 10"/>
              <p:cNvSpPr>
                <a:spLocks noChangeArrowheads="1"/>
              </p:cNvSpPr>
              <p:nvPr/>
            </p:nvSpPr>
            <p:spPr bwMode="auto">
              <a:xfrm>
                <a:off x="4238791" y="3452748"/>
                <a:ext cx="2979470" cy="8013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just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vi-VN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  </a:t>
                </a:r>
                <a:r>
                  <a:rPr lang="vi-VN" sz="48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BPT</a:t>
                </a:r>
                <a:r>
                  <a:rPr lang="en-US" sz="48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</a:t>
                </a:r>
                <a:endParaRPr lang="pt-BR" sz="4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ACB3527C-2DF9-48CC-9965-BC33B60B2647}"/>
                    </a:ext>
                  </a:extLst>
                </p:cNvPr>
                <p:cNvSpPr/>
                <p:nvPr/>
              </p:nvSpPr>
              <p:spPr>
                <a:xfrm>
                  <a:off x="7240587" y="3138642"/>
                  <a:ext cx="3080843" cy="14126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vi-VN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𝒙</m:t>
                                </m:r>
                                <m:r>
                                  <a:rPr lang="vi-VN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−</m:t>
                                </m:r>
                                <m:r>
                                  <a:rPr lang="vi-VN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𝟏</m:t>
                                </m:r>
                              </m:e>
                            </m:d>
                          </m:num>
                          <m:den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+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&gt;</m:t>
                        </m:r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ACB3527C-2DF9-48CC-9965-BC33B60B264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0587" y="3138642"/>
                  <a:ext cx="3080843" cy="141269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250277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7" grpId="0"/>
      <p:bldP spid="58" grpId="0"/>
      <p:bldP spid="59" grpId="0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123282"/>
            <a:ext cx="1066800" cy="1172118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44526" y="2511272"/>
            <a:ext cx="14825661" cy="964038"/>
            <a:chOff x="644526" y="2766774"/>
            <a:chExt cx="10253661" cy="861774"/>
          </a:xfrm>
        </p:grpSpPr>
        <p:sp>
          <p:nvSpPr>
            <p:cNvPr id="46" name="TextBox 45"/>
            <p:cNvSpPr txBox="1"/>
            <p:nvPr/>
          </p:nvSpPr>
          <p:spPr>
            <a:xfrm>
              <a:off x="1906587" y="2766774"/>
              <a:ext cx="8991600" cy="742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Chú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ý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644526" y="2823876"/>
              <a:ext cx="90981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15529" y="2885826"/>
              <a:ext cx="322842" cy="687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87387" y="3544613"/>
            <a:ext cx="22325581" cy="8037788"/>
            <a:chOff x="1076414" y="4233123"/>
            <a:chExt cx="22325581" cy="3669905"/>
          </a:xfrm>
        </p:grpSpPr>
        <p:grpSp>
          <p:nvGrpSpPr>
            <p:cNvPr id="53" name="Group 5"/>
            <p:cNvGrpSpPr/>
            <p:nvPr/>
          </p:nvGrpSpPr>
          <p:grpSpPr>
            <a:xfrm>
              <a:off x="1533269" y="4233123"/>
              <a:ext cx="21868726" cy="3669905"/>
              <a:chOff x="637542" y="911509"/>
              <a:chExt cx="8611674" cy="1444858"/>
            </a:xfrm>
          </p:grpSpPr>
          <p:sp>
            <p:nvSpPr>
              <p:cNvPr id="70" name="Rounded Rectangle 69"/>
              <p:cNvSpPr/>
              <p:nvPr/>
            </p:nvSpPr>
            <p:spPr>
              <a:xfrm>
                <a:off x="637542" y="911509"/>
                <a:ext cx="8611674" cy="144485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994751" y="1675013"/>
                <a:ext cx="7867095" cy="240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4000"/>
                  </a:lnSpc>
                </a:pPr>
                <a:r>
                  <a:rPr lang="en-US" sz="4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                   </a:t>
                </a:r>
              </a:p>
              <a:p>
                <a:pPr algn="just">
                  <a:lnSpc>
                    <a:spcPts val="4000"/>
                  </a:lnSpc>
                </a:pPr>
                <a:endParaRPr lang="en-US" sz="46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4" name="Group 65"/>
            <p:cNvGrpSpPr/>
            <p:nvPr/>
          </p:nvGrpSpPr>
          <p:grpSpPr>
            <a:xfrm>
              <a:off x="1076414" y="4334859"/>
              <a:ext cx="3725773" cy="684470"/>
              <a:chOff x="166396" y="8712046"/>
              <a:chExt cx="3725773" cy="684470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>
                <a:off x="384522" y="8712046"/>
                <a:ext cx="3507647" cy="68447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6" name="Group 7"/>
              <p:cNvGrpSpPr/>
              <p:nvPr/>
            </p:nvGrpSpPr>
            <p:grpSpPr>
              <a:xfrm>
                <a:off x="166396" y="8780571"/>
                <a:ext cx="702538" cy="572233"/>
                <a:chOff x="-145995" y="8633545"/>
                <a:chExt cx="787401" cy="641357"/>
              </a:xfrm>
            </p:grpSpPr>
            <p:sp>
              <p:nvSpPr>
                <p:cNvPr id="58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13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1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65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1960011" y="5515098"/>
                <a:ext cx="20112888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3)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BPT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𝑃</m:t>
                    </m:r>
                    <m:d>
                      <m:dPr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𝑄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vế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hợp</a:t>
                </a:r>
                <a:endParaRPr lang="en-US" sz="48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011" y="5515098"/>
                <a:ext cx="20112888" cy="1569660"/>
              </a:xfrm>
              <a:prstGeom prst="rect">
                <a:avLst/>
              </a:prstGeom>
              <a:blipFill>
                <a:blip r:embed="rId3"/>
                <a:stretch>
                  <a:fillRect l="-1394" t="-8560" r="-1364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687387" y="1336932"/>
            <a:ext cx="18516600" cy="1220144"/>
            <a:chOff x="414770" y="1745622"/>
            <a:chExt cx="18955905" cy="804672"/>
          </a:xfrm>
        </p:grpSpPr>
        <p:sp>
          <p:nvSpPr>
            <p:cNvPr id="75" name="Rounded Rectangle 74"/>
            <p:cNvSpPr/>
            <p:nvPr/>
          </p:nvSpPr>
          <p:spPr>
            <a:xfrm>
              <a:off x="414770" y="1745622"/>
              <a:ext cx="130281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04809" y="1913523"/>
              <a:ext cx="848743" cy="497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III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087561" y="1892299"/>
              <a:ext cx="17283114" cy="548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 SỐ PHÉP BIẾN ĐỔI BẤT PHƯƠNG TRÌNH</a:t>
              </a: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1186355" y="4002274"/>
            <a:ext cx="30091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 nghĩa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744787" y="7239000"/>
                <a:ext cx="18285498" cy="621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𝑃</m:t>
                    </m:r>
                    <m:d>
                      <m:dPr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 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𝑄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cùng có giá trị không âm ta bình phương hai vế BPT</a:t>
                </a: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787" y="7239000"/>
                <a:ext cx="18285498" cy="621324"/>
              </a:xfrm>
              <a:prstGeom prst="rect">
                <a:avLst/>
              </a:prstGeom>
              <a:blipFill>
                <a:blip r:embed="rId4"/>
                <a:stretch>
                  <a:fillRect l="-1500" t="-55446" b="-52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2716681" y="8076699"/>
                <a:ext cx="18773306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𝑃</m:t>
                    </m:r>
                    <m:d>
                      <m:dPr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𝑄</m:t>
                    </m:r>
                    <m:d>
                      <m:dPr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có giá trị âm, ta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𝑃</m:t>
                    </m:r>
                    <m:d>
                      <m:dPr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𝑄</m:t>
                    </m:r>
                    <m:d>
                      <m:dPr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⇔−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𝑄</m:t>
                    </m:r>
                    <m:d>
                      <m:dPr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&lt;−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𝑃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</a:t>
                </a:r>
              </a:p>
              <a:p>
                <a:pPr algn="just">
                  <a:defRPr/>
                </a:pP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Rồi bình phương 2 vế BPT mới </a:t>
                </a: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681" y="8076699"/>
                <a:ext cx="18773306" cy="1569660"/>
              </a:xfrm>
              <a:prstGeom prst="rect">
                <a:avLst/>
              </a:prstGeom>
              <a:blipFill>
                <a:blip r:embed="rId5"/>
                <a:stretch>
                  <a:fillRect l="-1494" t="-8560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20366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uild="allAtOnce"/>
      <p:bldP spid="44" grpId="0" build="allAtOnce"/>
      <p:bldP spid="47" grpId="0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2851" y="5816866"/>
            <a:ext cx="22122427" cy="74052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020338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614382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2562316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tập 1</a:t>
                </a:r>
                <a:endPara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027759" y="3260025"/>
                <a:ext cx="21325775" cy="29243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BPT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BPT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đương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BPT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800" i="1"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+1&gt;0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(*):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800" i="1"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+1−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−3</m:t>
                        </m:r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&gt;−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b)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800" i="1"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+1+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rad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rad>
                      </m:den>
                    </m:f>
                  </m:oMath>
                </a14:m>
                <a:endParaRPr lang="en-US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endParaRPr lang="en-US" sz="4400" dirty="0"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759" y="3260025"/>
                <a:ext cx="21325775" cy="2924390"/>
              </a:xfrm>
              <a:prstGeom prst="rect">
                <a:avLst/>
              </a:prstGeom>
              <a:blipFill>
                <a:blip r:embed="rId2"/>
                <a:stretch>
                  <a:fillRect l="-1315" t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496175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4617730" y="6238453"/>
                <a:ext cx="12380913" cy="12961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+1&gt;0⇔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&gt;−</m:t>
                    </m:r>
                    <m:f>
                      <m:f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730" y="6238453"/>
                <a:ext cx="12380913" cy="1296124"/>
              </a:xfrm>
              <a:prstGeom prst="rect">
                <a:avLst/>
              </a:prstGeom>
              <a:blipFill>
                <a:blip r:embed="rId3"/>
                <a:stretch>
                  <a:fillRect l="-2266"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161228" y="7423345"/>
                <a:ext cx="16652359" cy="1139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+1−</m:t>
                    </m:r>
                    <m:f>
                      <m:f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−3</m:t>
                        </m:r>
                      </m:den>
                    </m:f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&gt;−</m:t>
                    </m:r>
                    <m:f>
                      <m:f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(1)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đương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+1&gt;0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228" y="7423345"/>
                <a:ext cx="16652359" cy="1139223"/>
              </a:xfrm>
              <a:prstGeom prst="rect">
                <a:avLst/>
              </a:prstGeom>
              <a:blipFill>
                <a:blip r:embed="rId4"/>
                <a:stretch>
                  <a:fillRect l="-1684" b="-12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161228" y="8581022"/>
                <a:ext cx="17871559" cy="2529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 eaLnBrk="0" fontAlgn="base" hangingPunct="0">
                  <a:lnSpc>
                    <a:spcPct val="115000"/>
                  </a:lnSpc>
                </a:pP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(*)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nhưng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(1).</a:t>
                </a: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800" dirty="0">
                  <a:solidFill>
                    <a:srgbClr val="2A4F86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228" y="8581022"/>
                <a:ext cx="17871559" cy="2529923"/>
              </a:xfrm>
              <a:prstGeom prst="rect">
                <a:avLst/>
              </a:prstGeom>
              <a:blipFill>
                <a:blip r:embed="rId5"/>
                <a:stretch>
                  <a:fillRect l="-1569" t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012821" y="10507703"/>
                <a:ext cx="13930160" cy="1182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+1+</m:t>
                    </m:r>
                    <m:f>
                      <m:f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rad>
                      </m:den>
                    </m:f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rad>
                      </m:den>
                    </m:f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⇔3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+1&gt;0⇔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&gt;−</m:t>
                    </m:r>
                    <m:f>
                      <m:f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2A4F86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821" y="10507703"/>
                <a:ext cx="13930160" cy="1182311"/>
              </a:xfrm>
              <a:prstGeom prst="rect">
                <a:avLst/>
              </a:prstGeom>
              <a:blipFill>
                <a:blip r:embed="rId6"/>
                <a:stretch>
                  <a:fillRect l="-1969" b="-8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012821" y="11987533"/>
                <a:ext cx="14549368" cy="1123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+1+</m:t>
                    </m:r>
                    <m:f>
                      <m:f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rad>
                      </m:den>
                    </m:f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đương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+1&gt;0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821" y="11987533"/>
                <a:ext cx="14549368" cy="1123769"/>
              </a:xfrm>
              <a:prstGeom prst="rect">
                <a:avLst/>
              </a:prstGeom>
              <a:blipFill>
                <a:blip r:embed="rId7"/>
                <a:stretch>
                  <a:fillRect l="-1885" t="-4865" r="-922" b="-9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89473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7" grpId="0"/>
      <p:bldP spid="38" grpId="0"/>
      <p:bldP spid="41" grpId="0"/>
      <p:bldP spid="44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2851" y="5816863"/>
            <a:ext cx="22122427" cy="7405238"/>
            <a:chOff x="1220788" y="7162797"/>
            <a:chExt cx="22124987" cy="74060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blipFill rotWithShape="0">
                  <a:blip r:embed="rId2"/>
                  <a:stretch>
                    <a:fillRect l="-715"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60"/>
            <p:cNvGrpSpPr/>
            <p:nvPr/>
          </p:nvGrpSpPr>
          <p:grpSpPr>
            <a:xfrm>
              <a:off x="1220788" y="7162797"/>
              <a:ext cx="3305491" cy="831093"/>
              <a:chOff x="1224542" y="6305967"/>
              <a:chExt cx="3305491" cy="88263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187070" cy="882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614382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2255572"/>
            <a:chOff x="1175570" y="2468560"/>
            <a:chExt cx="22178464" cy="2255833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185179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2562316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tập 2</a:t>
                </a:r>
                <a:endPara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320205" y="7596975"/>
            <a:ext cx="2207755" cy="873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48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Ta có:</a:t>
            </a:r>
            <a:endParaRPr lang="en-US" sz="4800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855524" y="7099566"/>
                <a:ext cx="15967463" cy="1688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vi-VN" sz="4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4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/>
                              <a:cs typeface="Times New Roman" panose="020206030504050203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vi-VN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vi-VN" sz="4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−4&lt;2</m:t>
                      </m:r>
                      <m:r>
                        <a:rPr lang="vi-VN" sz="4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4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−7⇔14</m:t>
                      </m:r>
                      <m:r>
                        <a:rPr lang="vi-VN" sz="4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4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&lt;−14⇔</m:t>
                      </m:r>
                      <m:r>
                        <a:rPr lang="vi-VN" sz="4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4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&lt;−1</m:t>
                      </m:r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524" y="7099566"/>
                <a:ext cx="15967463" cy="16881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268787" y="10038243"/>
                <a:ext cx="1541621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vi-VN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Tập nghiệm của bất phương trình là: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𝑆</m:t>
                    </m:r>
                    <m:r>
                      <a:rPr lang="vi-VN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</a:rPr>
                          <m:t>−∞</m:t>
                        </m:r>
                        <m:r>
                          <a:rPr lang="vi-VN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</a:rPr>
                          <m:t>−</m:t>
                        </m:r>
                        <m:r>
                          <a:rPr lang="vi-VN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vi-VN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endParaRPr lang="fr-FR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787" y="10038243"/>
                <a:ext cx="15416213" cy="830997"/>
              </a:xfrm>
              <a:prstGeom prst="rect">
                <a:avLst/>
              </a:prstGeom>
              <a:blipFill>
                <a:blip r:embed="rId4"/>
                <a:stretch>
                  <a:fillRect l="-1779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F7F7501E-FE74-4129-9A2C-CE229A142B4C}"/>
              </a:ext>
            </a:extLst>
          </p:cNvPr>
          <p:cNvGrpSpPr/>
          <p:nvPr/>
        </p:nvGrpSpPr>
        <p:grpSpPr>
          <a:xfrm>
            <a:off x="3294276" y="3037517"/>
            <a:ext cx="18271911" cy="1364412"/>
            <a:chOff x="3294276" y="3037517"/>
            <a:chExt cx="18271911" cy="1364412"/>
          </a:xfrm>
        </p:grpSpPr>
        <p:sp>
          <p:nvSpPr>
            <p:cNvPr id="21" name="Rectangle 20"/>
            <p:cNvSpPr/>
            <p:nvPr/>
          </p:nvSpPr>
          <p:spPr>
            <a:xfrm>
              <a:off x="3294276" y="3260025"/>
              <a:ext cx="18271911" cy="8728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" lvl="0" defTabSz="914400">
                <a:lnSpc>
                  <a:spcPct val="115000"/>
                </a:lnSpc>
                <a:spcBef>
                  <a:spcPts val="600"/>
                </a:spcBef>
                <a:spcAft>
                  <a:spcPts val="800"/>
                </a:spcAft>
                <a:tabLst>
                  <a:tab pos="630555" algn="l"/>
                </a:tabLst>
              </a:pPr>
              <a:r>
                <a: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Giải</a:t>
              </a:r>
              <a:r>
                <a:rPr lang="vi-VN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bất phương </a:t>
              </a:r>
              <a:r>
                <a:rPr lang="vi-VN" sz="4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trình</a:t>
              </a:r>
              <a:r>
                <a:rPr lang="en-US" sz="4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:</a:t>
              </a:r>
              <a:endParaRPr lang="en-US" sz="4800" i="1" dirty="0">
                <a:latin typeface="Cambria Math" panose="02040503050406030204" pitchFamily="18" charset="0"/>
                <a:ea typeface="MS Mincho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F929716-165A-4F16-8F75-7B89CFA97D38}"/>
                    </a:ext>
                  </a:extLst>
                </p:cNvPr>
                <p:cNvSpPr/>
                <p:nvPr/>
              </p:nvSpPr>
              <p:spPr>
                <a:xfrm>
                  <a:off x="9067282" y="3037517"/>
                  <a:ext cx="6252609" cy="13644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vi-VN" sz="44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44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i="1"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vi-VN" sz="4400" i="1"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vi-VN" sz="44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−4&lt;2</m:t>
                        </m:r>
                        <m:r>
                          <a:rPr lang="vi-VN" sz="44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44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−7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F929716-165A-4F16-8F75-7B89CFA97D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7282" y="3037517"/>
                  <a:ext cx="6252609" cy="136441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554333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7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0"/>
              <a:ext cx="3869940" cy="1109154"/>
              <a:chOff x="1284407" y="5223290"/>
              <a:chExt cx="3869940" cy="1177938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3062785" cy="1177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177638" y="1503094"/>
            <a:ext cx="17169132" cy="830901"/>
            <a:chOff x="1065135" y="1892299"/>
            <a:chExt cx="1830554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065135" y="1905000"/>
              <a:ext cx="100814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VẬN DỤNG VÀ TÌM TÒI MỞ RỘNG 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10463" cy="899962"/>
              <a:chOff x="1175570" y="1834705"/>
              <a:chExt cx="2956615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843567" cy="708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nl-NL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/>
              <p:nvPr/>
            </p:nvSpPr>
            <p:spPr>
              <a:xfrm>
                <a:off x="2659716" y="3447758"/>
                <a:ext cx="20640349" cy="29228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Tập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+5−2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&gt;10+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−8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là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(−∞;5)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B. 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(5;+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∞)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480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     	</a:t>
                </a:r>
                <a:r>
                  <a:rPr lang="en-US" sz="4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</a:rPr>
                      <m:t>ℝ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716" y="3447758"/>
                <a:ext cx="20640349" cy="2922851"/>
              </a:xfrm>
              <a:prstGeom prst="rect">
                <a:avLst/>
              </a:prstGeom>
              <a:blipFill>
                <a:blip r:embed="rId3"/>
                <a:stretch>
                  <a:fillRect l="-1329" t="-3132" b="-7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/>
              <p:nvPr/>
            </p:nvSpPr>
            <p:spPr>
              <a:xfrm>
                <a:off x="4146700" y="8088493"/>
                <a:ext cx="11933088" cy="38749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Chọn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fr-FR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án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C.</a:t>
                </a:r>
                <a:endParaRPr lang="en-US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đương</a:t>
                </a:r>
                <a:endParaRPr lang="en-US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−6</m:t>
                      </m:r>
                      <m:r>
                        <a:rPr lang="en-US" sz="4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+5−2</m:t>
                      </m:r>
                      <m:r>
                        <a:rPr lang="en-US" sz="4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&gt;10+</m:t>
                      </m:r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−8</m:t>
                      </m:r>
                      <m:r>
                        <a:rPr lang="en-US" sz="4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fr-FR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5&gt;10</m:t>
                      </m:r>
                      <m:r>
                        <a:rPr lang="fr-FR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BPT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endParaRPr lang="en-US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700" y="8088493"/>
                <a:ext cx="11933088" cy="3874907"/>
              </a:xfrm>
              <a:prstGeom prst="rect">
                <a:avLst/>
              </a:prstGeom>
              <a:blipFill>
                <a:blip r:embed="rId4"/>
                <a:stretch>
                  <a:fillRect l="-2298" t="-2358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E030DC3D-53DA-4A1D-BA10-FB83B4650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907" y="5358728"/>
            <a:ext cx="1022880" cy="10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271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305304" y="6826266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0"/>
              <a:ext cx="3663311" cy="1109154"/>
              <a:chOff x="1284407" y="5223290"/>
              <a:chExt cx="3663311" cy="1177938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856156" cy="1177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221949" y="1905000"/>
              <a:ext cx="85132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VẬN DỤNG VÀ TÌM TÒI MỞ RỘNG 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10463" cy="899962"/>
              <a:chOff x="1175570" y="1834705"/>
              <a:chExt cx="2956615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843567" cy="708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48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nl-NL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8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/>
              <p:nvPr/>
            </p:nvSpPr>
            <p:spPr>
              <a:xfrm>
                <a:off x="4116031" y="3124200"/>
                <a:ext cx="17526356" cy="3477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</a:pP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Khẳng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? 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48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≤3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 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0⇔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≤1.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                  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sSup>
                          <m:sSupPr>
                            <m:ctrlPr>
                              <a:rPr lang="en-US" sz="4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⇔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+1≥0.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                   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≥0.</m:t>
                    </m:r>
                  </m:oMath>
                </a14:m>
                <a:endParaRPr lang="en-US" sz="48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031" y="3124200"/>
                <a:ext cx="17526356" cy="3477875"/>
              </a:xfrm>
              <a:prstGeom prst="rect">
                <a:avLst/>
              </a:prstGeom>
              <a:blipFill>
                <a:blip r:embed="rId4"/>
                <a:stretch>
                  <a:fillRect l="-1565" t="-2632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91857D6C-0C72-4E79-9067-C9C23278603A}"/>
              </a:ext>
            </a:extLst>
          </p:cNvPr>
          <p:cNvSpPr/>
          <p:nvPr/>
        </p:nvSpPr>
        <p:spPr>
          <a:xfrm>
            <a:off x="5146034" y="6841521"/>
            <a:ext cx="5075088" cy="873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fr-FR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Chọn </a:t>
            </a:r>
            <a:r>
              <a:rPr lang="fr-FR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đáp</a:t>
            </a:r>
            <a:r>
              <a:rPr lang="fr-FR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án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030DC3D-53DA-4A1D-BA10-FB83B4650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6587" y="5364430"/>
            <a:ext cx="1022880" cy="1011882"/>
          </a:xfrm>
          <a:prstGeom prst="rect">
            <a:avLst/>
          </a:prstGeom>
        </p:spPr>
      </p:pic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-377026"/>
            <a:ext cx="18473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96777"/>
              </p:ext>
            </p:extLst>
          </p:nvPr>
        </p:nvGraphicFramePr>
        <p:xfrm>
          <a:off x="0" y="0"/>
          <a:ext cx="105727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5" name="Equation" r:id="rId6" imgW="1054100" imgH="241300" progId="Equation.DSMT4">
                  <p:embed/>
                </p:oleObj>
              </mc:Choice>
              <mc:Fallback>
                <p:oleObj name="Equation" r:id="rId6" imgW="10541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057275" cy="238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875249" y="7890356"/>
                <a:ext cx="21478286" cy="5802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vế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BPT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BPT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=(−∞;0)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=(−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∞;</m:t>
                    </m:r>
                    <m:d>
                      <m:dPr>
                        <m:begChr m:val=""/>
                        <m:endChr m:val="]"/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vì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BPT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sSup>
                          <m:sSupPr>
                            <m:ctrlPr>
                              <a:rPr lang="en-US" sz="4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"/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"/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;+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trừ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vế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BPT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vi-V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249" y="7890356"/>
                <a:ext cx="21478286" cy="5802486"/>
              </a:xfrm>
              <a:prstGeom prst="rect">
                <a:avLst/>
              </a:prstGeom>
              <a:blipFill>
                <a:blip r:embed="rId8"/>
                <a:stretch>
                  <a:fillRect l="-1306" t="-2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42160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-115246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484306" y="3626421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133178" y="1988434"/>
            <a:ext cx="228774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ĐẠI SỐ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898970" y="2963488"/>
            <a:ext cx="19130086" cy="1862018"/>
            <a:chOff x="3283180" y="4081582"/>
            <a:chExt cx="19130086" cy="1862018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83180" y="4081582"/>
              <a:ext cx="19130086" cy="1862018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ts val="5999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Bài</a:t>
              </a:r>
              <a:r>
                <a:rPr kumimoji="0" lang="en-US" sz="6599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 2</a:t>
              </a:r>
            </a:p>
            <a:p>
              <a:pPr marL="0" marR="0" lvl="0" indent="0" algn="ctr" defTabSz="2177278" rtl="0" eaLnBrk="1" fontAlgn="auto" latinLnBrk="0" hangingPunct="1">
                <a:lnSpc>
                  <a:spcPts val="5999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9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BẤT PHƯƠNG TRÌNH VÀ HỆ BPT MỘT ẨN (</a:t>
              </a:r>
              <a:r>
                <a:rPr kumimoji="0" lang="en-US" sz="65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tt</a:t>
              </a:r>
              <a:r>
                <a:rPr kumimoji="0" lang="en-US" sz="6599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6986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100" b="0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23056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158375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53" y="155011"/>
            <a:ext cx="3155034" cy="3197789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280827" y="4680665"/>
            <a:ext cx="15623928" cy="907184"/>
            <a:chOff x="7459670" y="7086600"/>
            <a:chExt cx="15625737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399295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7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 SỐ PHÉP BIẾN ĐỔI BẤT PHƯƠNG TRÌNH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822867" y="7688759"/>
                  <a:ext cx="779395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3970667" y="5603632"/>
            <a:ext cx="11560627" cy="861774"/>
            <a:chOff x="644526" y="2766774"/>
            <a:chExt cx="11560627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6" y="2766774"/>
              <a:ext cx="102985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Bất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phương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trình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tương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đương</a:t>
              </a:r>
              <a:endPara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007132" y="6623416"/>
            <a:ext cx="12654101" cy="861774"/>
            <a:chOff x="644526" y="2766774"/>
            <a:chExt cx="1265410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113920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Phép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biến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đổi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tương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đương</a:t>
              </a:r>
              <a:endPara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3913424" y="8682591"/>
            <a:ext cx="11865427" cy="861774"/>
            <a:chOff x="644526" y="2766774"/>
            <a:chExt cx="11865427" cy="861774"/>
          </a:xfrm>
        </p:grpSpPr>
        <p:sp>
          <p:nvSpPr>
            <p:cNvPr id="97" name="TextBox 96"/>
            <p:cNvSpPr txBox="1"/>
            <p:nvPr/>
          </p:nvSpPr>
          <p:spPr>
            <a:xfrm>
              <a:off x="1906586" y="2766774"/>
              <a:ext cx="106033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1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Nhân (chia)</a:t>
              </a:r>
              <a:endPara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4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970667" y="7686459"/>
            <a:ext cx="11865427" cy="861774"/>
            <a:chOff x="644526" y="2766774"/>
            <a:chExt cx="11865427" cy="861774"/>
          </a:xfrm>
        </p:grpSpPr>
        <p:sp>
          <p:nvSpPr>
            <p:cNvPr id="52" name="TextBox 51"/>
            <p:cNvSpPr txBox="1"/>
            <p:nvPr/>
          </p:nvSpPr>
          <p:spPr>
            <a:xfrm>
              <a:off x="1906586" y="2766774"/>
              <a:ext cx="106033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1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Cộng (trừ)</a:t>
              </a:r>
              <a:endPara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3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913424" y="9722947"/>
            <a:ext cx="11865427" cy="861774"/>
            <a:chOff x="644526" y="2766774"/>
            <a:chExt cx="11865427" cy="861774"/>
          </a:xfrm>
        </p:grpSpPr>
        <p:sp>
          <p:nvSpPr>
            <p:cNvPr id="64" name="TextBox 63"/>
            <p:cNvSpPr txBox="1"/>
            <p:nvPr/>
          </p:nvSpPr>
          <p:spPr>
            <a:xfrm>
              <a:off x="1906586" y="2766774"/>
              <a:ext cx="106033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1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Bình phương</a:t>
              </a:r>
              <a:endPara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5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913424" y="10791903"/>
            <a:ext cx="11865427" cy="861774"/>
            <a:chOff x="644526" y="2766774"/>
            <a:chExt cx="11865427" cy="861774"/>
          </a:xfrm>
        </p:grpSpPr>
        <p:sp>
          <p:nvSpPr>
            <p:cNvPr id="68" name="TextBox 67"/>
            <p:cNvSpPr txBox="1"/>
            <p:nvPr/>
          </p:nvSpPr>
          <p:spPr>
            <a:xfrm>
              <a:off x="1906586" y="2766774"/>
              <a:ext cx="106033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1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Chú ý</a:t>
              </a:r>
              <a:endPara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6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Group 74"/>
          <p:cNvGrpSpPr/>
          <p:nvPr/>
        </p:nvGrpSpPr>
        <p:grpSpPr>
          <a:xfrm>
            <a:off x="10848986" y="7854318"/>
            <a:ext cx="8512673" cy="3632351"/>
            <a:chOff x="7926095" y="10127159"/>
            <a:chExt cx="8513658" cy="3632771"/>
          </a:xfrm>
        </p:grpSpPr>
        <p:sp>
          <p:nvSpPr>
            <p:cNvPr id="49" name="Rectangle 48"/>
            <p:cNvSpPr/>
            <p:nvPr/>
          </p:nvSpPr>
          <p:spPr>
            <a:xfrm>
              <a:off x="7960169" y="10475960"/>
              <a:ext cx="8479584" cy="32839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  <a:buClr>
                  <a:srgbClr val="003300"/>
                </a:buClr>
              </a:pP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Nắm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chắc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lí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thuyết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toàn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</a:t>
              </a:r>
            </a:p>
            <a:p>
              <a:pPr marL="685800" indent="-685800">
                <a:lnSpc>
                  <a:spcPct val="150000"/>
                </a:lnSpc>
                <a:buFontTx/>
                <a:buChar char="-"/>
              </a:pP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Làm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4, 5, 6, 7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sgk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                               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trang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87, 88.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926095" y="10127159"/>
              <a:ext cx="585485" cy="707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11185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58786" y="1400279"/>
            <a:ext cx="18738060" cy="982123"/>
            <a:chOff x="625474" y="2061972"/>
            <a:chExt cx="18738060" cy="647700"/>
          </a:xfrm>
        </p:grpSpPr>
        <p:sp>
          <p:nvSpPr>
            <p:cNvPr id="38" name="Rounded Rectangle 37"/>
            <p:cNvSpPr/>
            <p:nvPr/>
          </p:nvSpPr>
          <p:spPr>
            <a:xfrm>
              <a:off x="625474" y="2061972"/>
              <a:ext cx="1447801" cy="647700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14785" y="2118550"/>
              <a:ext cx="1060606" cy="497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III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080420" y="2140195"/>
              <a:ext cx="17283114" cy="548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 SỐ PHÉP BIẾN ĐỔI BẤT PHƯƠNG TRÌNH 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44526" y="2504837"/>
            <a:ext cx="22502600" cy="10068164"/>
            <a:chOff x="644526" y="2504836"/>
            <a:chExt cx="22502600" cy="10595593"/>
          </a:xfrm>
        </p:grpSpPr>
        <p:grpSp>
          <p:nvGrpSpPr>
            <p:cNvPr id="45" name="Group 44"/>
            <p:cNvGrpSpPr/>
            <p:nvPr/>
          </p:nvGrpSpPr>
          <p:grpSpPr>
            <a:xfrm>
              <a:off x="644526" y="2504836"/>
              <a:ext cx="12539661" cy="861774"/>
              <a:chOff x="644526" y="2766774"/>
              <a:chExt cx="12539661" cy="861774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644526" y="2823876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030660" y="2795826"/>
                <a:ext cx="46679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906587" y="2766774"/>
                <a:ext cx="11277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i="1" dirty="0" err="1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800" b="1" i="1" dirty="0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i="1" dirty="0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b="1" i="1" dirty="0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800" b="1" i="1" dirty="0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đương</a:t>
                </a:r>
                <a:endPara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0" name="Rounded Rectangle 69"/>
            <p:cNvSpPr/>
            <p:nvPr/>
          </p:nvSpPr>
          <p:spPr>
            <a:xfrm>
              <a:off x="1278400" y="3317460"/>
              <a:ext cx="21868726" cy="9782969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2744787" y="3771334"/>
                <a:ext cx="19096002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spcAft>
                    <a:spcPts val="0"/>
                  </a:spcAft>
                  <a:defRPr/>
                </a:pP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Xác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BPT</a:t>
                </a:r>
                <a:b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cs typeface="Tahoma" panose="020B0604030504040204" pitchFamily="34" charset="0"/>
                        </a:rPr>
                        <m:t>𝑎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cs typeface="Tahoma" panose="020B0604030504040204" pitchFamily="34" charset="0"/>
                        </a:rPr>
                        <m:t>) 3−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≥0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fontAlgn="auto"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0" i="0" smtClean="0">
                          <a:latin typeface="Cambria Math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cs typeface="Tahoma" panose="020B0604030504040204" pitchFamily="34" charset="0"/>
                        </a:rPr>
                        <m:t>𝑏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cs typeface="Tahoma" panose="020B0604030504040204" pitchFamily="34" charset="0"/>
                        </a:rPr>
                        <m:t>) 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cs typeface="Tahoma" panose="020B0604030504040204" pitchFamily="34" charset="0"/>
                        </a:rPr>
                        <m:t>+1≥0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fontAlgn="auto">
                  <a:spcAft>
                    <a:spcPts val="0"/>
                  </a:spcAft>
                  <a:defRPr/>
                </a:pP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 bất phương trình đã cho có tương đương hay không?</a:t>
                </a: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787" y="3771334"/>
                <a:ext cx="19096002" cy="3046988"/>
              </a:xfrm>
              <a:prstGeom prst="rect">
                <a:avLst/>
              </a:prstGeom>
              <a:blipFill>
                <a:blip r:embed="rId2"/>
                <a:stretch>
                  <a:fillRect l="-1436" t="-4409" b="-10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0803063" y="7330785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Lời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giải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744787" y="10469940"/>
            <a:ext cx="154185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 </a:t>
            </a:r>
            <a:r>
              <a:rPr lang="en-US" sz="4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bất</a:t>
            </a:r>
            <a:r>
              <a:rPr lang="en-US" sz="4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phương</a:t>
            </a:r>
            <a:r>
              <a:rPr lang="en-US" sz="4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trình trên không tương đương.</a:t>
            </a: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66986" y="8674245"/>
                <a:ext cx="13868400" cy="1647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𝑎</m:t>
                    </m:r>
                    <m:r>
                      <a:rPr lang="en-US" sz="480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 </m:t>
                    </m:r>
                    <m:r>
                      <a:rPr lang="en-US" sz="480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≤3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BPT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𝑆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=(−∞;</m:t>
                    </m:r>
                    <m:d>
                      <m:dPr>
                        <m:begChr m:val=""/>
                        <m:endChr m:val="]"/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3</m:t>
                        </m:r>
                      </m:e>
                    </m:d>
                  </m:oMath>
                </a14:m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4000"/>
                  </a:lnSpc>
                </a:pPr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4000"/>
                  </a:lnSpc>
                </a:pP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𝑏</m:t>
                    </m:r>
                    <m:r>
                      <a:rPr lang="en-US" sz="480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 </m:t>
                    </m:r>
                    <m:r>
                      <a:rPr lang="en-US" sz="480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≥−1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BPT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𝑆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=(−1;</m:t>
                    </m:r>
                    <m:d>
                      <m:dPr>
                        <m:begChr m:val=""/>
                        <m:endChr m:val="]"/>
                        <m:ctrlPr>
                          <a:rPr lang="en-US" sz="4800" b="0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  <m:t>+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∞</m:t>
                        </m:r>
                      </m:e>
                    </m:d>
                  </m:oMath>
                </a14:m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986" y="8674245"/>
                <a:ext cx="13868400" cy="1647246"/>
              </a:xfrm>
              <a:prstGeom prst="rect">
                <a:avLst/>
              </a:prstGeom>
              <a:blipFill>
                <a:blip r:embed="rId3"/>
                <a:stretch>
                  <a:fillRect t="-20741" b="-1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5540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2" grpId="0"/>
      <p:bldP spid="35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44526" y="2504836"/>
            <a:ext cx="12539661" cy="861774"/>
            <a:chOff x="644526" y="2766774"/>
            <a:chExt cx="12539661" cy="861774"/>
          </a:xfrm>
        </p:grpSpPr>
        <p:sp>
          <p:nvSpPr>
            <p:cNvPr id="48" name="Rounded Rectangle 4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906587" y="2766774"/>
              <a:ext cx="11277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Bất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trình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tương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đương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27075" y="3303329"/>
            <a:ext cx="22744112" cy="5840671"/>
            <a:chOff x="1076414" y="4233123"/>
            <a:chExt cx="22325581" cy="3669905"/>
          </a:xfrm>
        </p:grpSpPr>
        <p:grpSp>
          <p:nvGrpSpPr>
            <p:cNvPr id="53" name="Group 5"/>
            <p:cNvGrpSpPr/>
            <p:nvPr/>
          </p:nvGrpSpPr>
          <p:grpSpPr>
            <a:xfrm>
              <a:off x="1533269" y="4233123"/>
              <a:ext cx="21868726" cy="3669905"/>
              <a:chOff x="637542" y="911509"/>
              <a:chExt cx="8611674" cy="1444858"/>
            </a:xfrm>
          </p:grpSpPr>
          <p:sp>
            <p:nvSpPr>
              <p:cNvPr id="70" name="Rounded Rectangle 69"/>
              <p:cNvSpPr/>
              <p:nvPr/>
            </p:nvSpPr>
            <p:spPr>
              <a:xfrm>
                <a:off x="637542" y="911509"/>
                <a:ext cx="8611674" cy="144485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007731" y="1742814"/>
                <a:ext cx="7867095" cy="152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4" name="Group 65"/>
            <p:cNvGrpSpPr/>
            <p:nvPr/>
          </p:nvGrpSpPr>
          <p:grpSpPr>
            <a:xfrm>
              <a:off x="1076414" y="4334859"/>
              <a:ext cx="3725773" cy="684470"/>
              <a:chOff x="166396" y="8712046"/>
              <a:chExt cx="3725773" cy="684470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>
                <a:off x="384522" y="8712046"/>
                <a:ext cx="3507647" cy="68447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6" name="Group 7"/>
              <p:cNvGrpSpPr/>
              <p:nvPr/>
            </p:nvGrpSpPr>
            <p:grpSpPr>
              <a:xfrm>
                <a:off x="166396" y="8780571"/>
                <a:ext cx="702538" cy="572233"/>
                <a:chOff x="-145995" y="8633545"/>
                <a:chExt cx="787401" cy="641357"/>
              </a:xfrm>
            </p:grpSpPr>
            <p:sp>
              <p:nvSpPr>
                <p:cNvPr id="58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13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1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65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7" name="TextBox 56"/>
              <p:cNvSpPr txBox="1"/>
              <p:nvPr/>
            </p:nvSpPr>
            <p:spPr>
              <a:xfrm>
                <a:off x="704631" y="8785082"/>
                <a:ext cx="2953783" cy="4834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Định nghĩa</a:t>
                </a:r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</p:grpSp>
      <p:sp>
        <p:nvSpPr>
          <p:cNvPr id="73" name="Rectangle 72"/>
          <p:cNvSpPr/>
          <p:nvPr/>
        </p:nvSpPr>
        <p:spPr>
          <a:xfrm>
            <a:off x="10912246" y="6396335"/>
            <a:ext cx="45438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“⇔”  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278187" y="4787380"/>
            <a:ext cx="17830800" cy="2435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vi-V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hbpt</a:t>
            </a:r>
            <a:r>
              <a:rPr lang="en-US" alt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vi-V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alt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687387" y="1336932"/>
            <a:ext cx="18516600" cy="1257732"/>
            <a:chOff x="414770" y="1745622"/>
            <a:chExt cx="18955905" cy="804672"/>
          </a:xfrm>
        </p:grpSpPr>
        <p:sp>
          <p:nvSpPr>
            <p:cNvPr id="49" name="Rounded Rectangle 48"/>
            <p:cNvSpPr/>
            <p:nvPr/>
          </p:nvSpPr>
          <p:spPr>
            <a:xfrm>
              <a:off x="414770" y="1745622"/>
              <a:ext cx="130281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04809" y="1913523"/>
              <a:ext cx="848743" cy="482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III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087561" y="1892299"/>
              <a:ext cx="17283114" cy="548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 SỐ PHÉP BIẾN ĐỔI BẤT PHƯƠNG TRÌNH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21465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/>
      <p:bldP spid="7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8" y="188226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46" name="TextBox 45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Phép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biến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đổi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tương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đương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27075" y="3558603"/>
            <a:ext cx="22325581" cy="7414197"/>
            <a:chOff x="1076414" y="4233123"/>
            <a:chExt cx="22325581" cy="3669905"/>
          </a:xfrm>
        </p:grpSpPr>
        <p:sp>
          <p:nvSpPr>
            <p:cNvPr id="70" name="Rounded Rectangle 69"/>
            <p:cNvSpPr/>
            <p:nvPr/>
          </p:nvSpPr>
          <p:spPr>
            <a:xfrm>
              <a:off x="1533269" y="4233123"/>
              <a:ext cx="21868726" cy="3669905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  <a:p>
              <a:pPr algn="ctr"/>
              <a:endParaRPr lang="en-US" sz="46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  <a:p>
              <a:pPr algn="ctr"/>
              <a:endParaRPr lang="en-US" sz="46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  <a:p>
              <a:pPr algn="ctr"/>
              <a:endParaRPr lang="en-US" sz="46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  <a:p>
              <a:pPr algn="ctr"/>
              <a:endParaRPr lang="en-US" sz="46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  <a:p>
              <a:pPr algn="ctr"/>
              <a:endParaRPr lang="en-US" sz="46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  <a:p>
              <a:pPr algn="ctr"/>
              <a:endParaRPr lang="en-US" sz="46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4" name="Group 65"/>
            <p:cNvGrpSpPr/>
            <p:nvPr/>
          </p:nvGrpSpPr>
          <p:grpSpPr>
            <a:xfrm>
              <a:off x="1076414" y="4334859"/>
              <a:ext cx="3725773" cy="684470"/>
              <a:chOff x="166396" y="8712046"/>
              <a:chExt cx="3725773" cy="684470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>
                <a:off x="384522" y="8712046"/>
                <a:ext cx="3507647" cy="68447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6" name="Group 7"/>
              <p:cNvGrpSpPr/>
              <p:nvPr/>
            </p:nvGrpSpPr>
            <p:grpSpPr>
              <a:xfrm>
                <a:off x="166396" y="8780571"/>
                <a:ext cx="702538" cy="572233"/>
                <a:chOff x="-145995" y="8633545"/>
                <a:chExt cx="787401" cy="641357"/>
              </a:xfrm>
            </p:grpSpPr>
            <p:sp>
              <p:nvSpPr>
                <p:cNvPr id="58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13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1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65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47" name="Rectangle 46"/>
          <p:cNvSpPr/>
          <p:nvPr/>
        </p:nvSpPr>
        <p:spPr>
          <a:xfrm>
            <a:off x="2321411" y="5900902"/>
            <a:ext cx="19583400" cy="3283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hbpt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hbpt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hbpt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vi-VN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vi-VN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altLang="vi-VN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vi-VN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vi-VN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687387" y="1336932"/>
            <a:ext cx="18516600" cy="1220144"/>
            <a:chOff x="414770" y="1745622"/>
            <a:chExt cx="18955905" cy="804672"/>
          </a:xfrm>
        </p:grpSpPr>
        <p:sp>
          <p:nvSpPr>
            <p:cNvPr id="49" name="Rounded Rectangle 48"/>
            <p:cNvSpPr/>
            <p:nvPr/>
          </p:nvSpPr>
          <p:spPr>
            <a:xfrm>
              <a:off x="414770" y="1745622"/>
              <a:ext cx="130281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04809" y="1913523"/>
              <a:ext cx="848743" cy="497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III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087561" y="1892299"/>
              <a:ext cx="17283114" cy="548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 SỐ PHÉP BIẾN ĐỔI BẤT PHƯƠNG TRÌNH</a:t>
              </a: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1186355" y="4002274"/>
            <a:ext cx="30091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 nghĩa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05633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611186" y="1572061"/>
            <a:ext cx="18592800" cy="830997"/>
            <a:chOff x="777874" y="1892299"/>
            <a:chExt cx="185928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777874" y="1905000"/>
              <a:ext cx="12954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82907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 SỐ PHÉP BIẾN ĐỔI BẤT PHƯƠNG TRÌNH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68078" y="2347338"/>
            <a:ext cx="22431709" cy="2549127"/>
            <a:chOff x="1268078" y="2438400"/>
            <a:chExt cx="22431709" cy="2458065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590800"/>
              <a:ext cx="22427577" cy="230566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1794081" cy="801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8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vi-VN" sz="48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endParaRPr lang="en-US" sz="48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10"/>
                <p:cNvSpPr>
                  <a:spLocks noChangeArrowheads="1"/>
                </p:cNvSpPr>
                <p:nvPr/>
              </p:nvSpPr>
              <p:spPr bwMode="auto">
                <a:xfrm>
                  <a:off x="2309387" y="3014471"/>
                  <a:ext cx="6838282" cy="16778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just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vi-VN" sz="4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Giải hệ BPT</a:t>
                  </a:r>
                  <a:r>
                    <a:rPr lang="en-US" sz="4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:</a:t>
                  </a:r>
                  <a:r>
                    <a:rPr lang="vi-VN" sz="4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eqArrPr>
                            <m:e>
                              <m:r>
                                <a:rPr lang="vi-VN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vi-VN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vi-VN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vi-VN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≥</m:t>
                              </m:r>
                              <m:r>
                                <a:rPr lang="vi-VN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vi-VN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vi-VN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vi-VN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  <m:r>
                                <a:rPr lang="vi-VN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≥</m:t>
                              </m:r>
                              <m:r>
                                <a:rPr lang="vi-VN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vi-VN" sz="4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endParaRPr lang="pt-BR" sz="48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09387" y="3014471"/>
                  <a:ext cx="6838282" cy="1677869"/>
                </a:xfrm>
                <a:prstGeom prst="rect">
                  <a:avLst/>
                </a:prstGeom>
                <a:blipFill>
                  <a:blip r:embed="rId3"/>
                  <a:stretch>
                    <a:fillRect l="-4100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1296987" y="5084618"/>
            <a:ext cx="22402800" cy="8145607"/>
            <a:chOff x="1270511" y="5936338"/>
            <a:chExt cx="22402800" cy="8145607"/>
          </a:xfrm>
        </p:grpSpPr>
        <p:sp>
          <p:nvSpPr>
            <p:cNvPr id="41" name="Rounded Rectangle 40"/>
            <p:cNvSpPr/>
            <p:nvPr/>
          </p:nvSpPr>
          <p:spPr>
            <a:xfrm>
              <a:off x="1272210" y="6164825"/>
              <a:ext cx="22401101" cy="7917120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18681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sp>
        <p:nvSpPr>
          <p:cNvPr id="73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555158" y="5975098"/>
                <a:ext cx="9829800" cy="174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sz="4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4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  <m:t>3−</m:t>
                              </m:r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  <m:t>+1≥0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158" y="5975098"/>
                <a:ext cx="9829800" cy="17400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300787" y="7926781"/>
                <a:ext cx="6477001" cy="174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⇔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8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4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≤3</m:t>
                            </m:r>
                          </m:e>
                          <m:e>
                            <m:r>
                              <a:rPr lang="vi-VN" sz="4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≥−1</m:t>
                            </m:r>
                          </m:e>
                        </m:eqArr>
                      </m:e>
                    </m:d>
                  </m:oMath>
                </a14:m>
                <a:endParaRPr lang="vi-VN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787" y="7926781"/>
                <a:ext cx="6477001" cy="1740028"/>
              </a:xfrm>
              <a:prstGeom prst="rect">
                <a:avLst/>
              </a:prstGeom>
              <a:blipFill>
                <a:blip r:embed="rId5"/>
                <a:stretch>
                  <a:fillRect l="-4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471987" y="10227421"/>
                <a:ext cx="7772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0" i="1" smtClean="0">
                          <a:latin typeface="Cambria Math" panose="02040503050406030204" pitchFamily="18" charset="0"/>
                        </a:rPr>
                        <m:t>⇔−1</m:t>
                      </m:r>
                      <m:r>
                        <a:rPr lang="vi-VN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vi-VN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vi-VN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≤3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987" y="10227421"/>
                <a:ext cx="7772400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517536" y="11381817"/>
                <a:ext cx="11963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tập nghiệm của BPT là </a:t>
                </a:r>
                <a14:m>
                  <m:oMath xmlns:m="http://schemas.openxmlformats.org/officeDocument/2006/math"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"/>
                        <m:ctrlPr>
                          <a:rPr lang="vi-VN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;</m:t>
                    </m:r>
                    <m:d>
                      <m:dPr>
                        <m:begChr m:val=""/>
                        <m:endChr m:val="]"/>
                        <m:ctrlPr>
                          <a:rPr lang="vi-VN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536" y="11381817"/>
                <a:ext cx="11963400" cy="830997"/>
              </a:xfrm>
              <a:prstGeom prst="rect">
                <a:avLst/>
              </a:prstGeom>
              <a:blipFill>
                <a:blip r:embed="rId7"/>
                <a:stretch>
                  <a:fillRect l="-2292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0786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50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123282"/>
            <a:ext cx="1066800" cy="1172118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44526" y="2511272"/>
            <a:ext cx="14825661" cy="964038"/>
            <a:chOff x="644526" y="2766774"/>
            <a:chExt cx="10253661" cy="861774"/>
          </a:xfrm>
        </p:grpSpPr>
        <p:sp>
          <p:nvSpPr>
            <p:cNvPr id="46" name="TextBox 45"/>
            <p:cNvSpPr txBox="1"/>
            <p:nvPr/>
          </p:nvSpPr>
          <p:spPr>
            <a:xfrm>
              <a:off x="1906587" y="2766774"/>
              <a:ext cx="8991600" cy="742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Cộng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(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trừ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644526" y="2823876"/>
              <a:ext cx="90981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15529" y="2885826"/>
              <a:ext cx="322842" cy="687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27075" y="3558606"/>
            <a:ext cx="22325581" cy="6682086"/>
            <a:chOff x="1076414" y="4233123"/>
            <a:chExt cx="22325581" cy="3669905"/>
          </a:xfrm>
        </p:grpSpPr>
        <p:grpSp>
          <p:nvGrpSpPr>
            <p:cNvPr id="53" name="Group 5"/>
            <p:cNvGrpSpPr/>
            <p:nvPr/>
          </p:nvGrpSpPr>
          <p:grpSpPr>
            <a:xfrm>
              <a:off x="1533269" y="4233123"/>
              <a:ext cx="21868726" cy="3669905"/>
              <a:chOff x="637542" y="911509"/>
              <a:chExt cx="8611674" cy="1444858"/>
            </a:xfrm>
          </p:grpSpPr>
          <p:sp>
            <p:nvSpPr>
              <p:cNvPr id="70" name="Rounded Rectangle 69"/>
              <p:cNvSpPr/>
              <p:nvPr/>
            </p:nvSpPr>
            <p:spPr>
              <a:xfrm>
                <a:off x="637542" y="911509"/>
                <a:ext cx="8611674" cy="144485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007731" y="1742814"/>
                <a:ext cx="7867095" cy="90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4" name="Group 65"/>
            <p:cNvGrpSpPr/>
            <p:nvPr/>
          </p:nvGrpSpPr>
          <p:grpSpPr>
            <a:xfrm>
              <a:off x="1076414" y="4334859"/>
              <a:ext cx="3725773" cy="684470"/>
              <a:chOff x="166396" y="8712046"/>
              <a:chExt cx="3725773" cy="684470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>
                <a:off x="384522" y="8712046"/>
                <a:ext cx="3507647" cy="68447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6" name="Group 7"/>
              <p:cNvGrpSpPr/>
              <p:nvPr/>
            </p:nvGrpSpPr>
            <p:grpSpPr>
              <a:xfrm>
                <a:off x="166396" y="8780571"/>
                <a:ext cx="702538" cy="572233"/>
                <a:chOff x="-145995" y="8633545"/>
                <a:chExt cx="787401" cy="641357"/>
              </a:xfrm>
            </p:grpSpPr>
            <p:sp>
              <p:nvSpPr>
                <p:cNvPr id="58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13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1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65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72" name="Rectangle 71"/>
          <p:cNvSpPr/>
          <p:nvPr/>
        </p:nvSpPr>
        <p:spPr>
          <a:xfrm>
            <a:off x="4608007" y="4717409"/>
            <a:ext cx="17493911" cy="3283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687387" y="1336932"/>
            <a:ext cx="18516600" cy="1220144"/>
            <a:chOff x="414770" y="1745622"/>
            <a:chExt cx="18955905" cy="804672"/>
          </a:xfrm>
        </p:grpSpPr>
        <p:sp>
          <p:nvSpPr>
            <p:cNvPr id="75" name="Rounded Rectangle 74"/>
            <p:cNvSpPr/>
            <p:nvPr/>
          </p:nvSpPr>
          <p:spPr>
            <a:xfrm>
              <a:off x="414770" y="1745622"/>
              <a:ext cx="130281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04809" y="1913523"/>
              <a:ext cx="848743" cy="497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III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087561" y="1892299"/>
              <a:ext cx="17283114" cy="548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 SỐ PHÉP BIẾN ĐỔI BẤT PHƯƠNG TRÌNH</a:t>
              </a: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1323699" y="3936563"/>
            <a:ext cx="30091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 nghĩa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275601" y="8196938"/>
                <a:ext cx="400172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vi-VN" sz="4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4800" b="0" i="1" smtClean="0">
                          <a:latin typeface="Cambria Math" panose="02040503050406030204" pitchFamily="18" charset="0"/>
                        </a:rPr>
                        <m:t>)&lt;</m:t>
                      </m:r>
                      <m:r>
                        <a:rPr lang="vi-VN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vi-VN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vi-VN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vi-VN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601" y="8196938"/>
                <a:ext cx="4001726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060780" y="8196938"/>
                <a:ext cx="11506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⇔</a:t>
                </a:r>
                <a14:m>
                  <m:oMath xmlns:m="http://schemas.openxmlformats.org/officeDocument/2006/math"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vi-VN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0780" y="8196938"/>
                <a:ext cx="11506200" cy="830997"/>
              </a:xfrm>
              <a:prstGeom prst="rect">
                <a:avLst/>
              </a:prstGeom>
              <a:blipFill>
                <a:blip r:embed="rId3"/>
                <a:stretch>
                  <a:fillRect l="-2383" t="-1691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013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uild="allAtOnce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611186" y="1572061"/>
            <a:ext cx="18592800" cy="830997"/>
            <a:chOff x="777874" y="1892299"/>
            <a:chExt cx="185928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777874" y="1905000"/>
              <a:ext cx="12954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82907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 SỐ PHÉP BIẾN ĐỔI BẤT PHƯƠNG TRÌNH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68078" y="2347338"/>
            <a:ext cx="22431709" cy="2549127"/>
            <a:chOff x="1268078" y="2438400"/>
            <a:chExt cx="22431709" cy="2458065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590800"/>
              <a:ext cx="22427577" cy="230566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1794081" cy="801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8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vi-VN" sz="48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endParaRPr lang="en-US" sz="48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10"/>
                <p:cNvSpPr>
                  <a:spLocks noChangeArrowheads="1"/>
                </p:cNvSpPr>
                <p:nvPr/>
              </p:nvSpPr>
              <p:spPr bwMode="auto">
                <a:xfrm>
                  <a:off x="4999037" y="3026529"/>
                  <a:ext cx="17329149" cy="817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just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vi-VN" sz="4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Giải BPT</a:t>
                  </a:r>
                  <a:r>
                    <a:rPr lang="en-US" sz="4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:</a:t>
                  </a:r>
                  <a:r>
                    <a:rPr lang="vi-VN" sz="4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  <m: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e>
                      </m:d>
                      <m:d>
                        <m:dPr>
                          <m:ctrlP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  <m: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  <m: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e>
                      </m:d>
                      <m:r>
                        <a:rPr lang="vi-VN" sz="4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vi-VN" sz="4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r>
                        <a:rPr lang="vi-VN" sz="4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≤</m:t>
                      </m:r>
                      <m:sSup>
                        <m:sSupPr>
                          <m:ctrlP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  <m:r>
                        <a:rPr lang="vi-VN" sz="4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+</m:t>
                      </m:r>
                      <m:d>
                        <m:dPr>
                          <m:ctrlP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𝒙</m:t>
                          </m:r>
                          <m: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𝒙</m:t>
                          </m:r>
                          <m: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𝟑</m:t>
                          </m:r>
                        </m:e>
                      </m:d>
                      <m:r>
                        <a:rPr lang="vi-VN" sz="4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 (</m:t>
                      </m:r>
                      <m:r>
                        <a:rPr lang="vi-VN" sz="4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𝟏</m:t>
                      </m:r>
                      <m:r>
                        <a:rPr lang="vi-VN" sz="4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)</m:t>
                      </m:r>
                    </m:oMath>
                  </a14:m>
                  <a:r>
                    <a:rPr lang="vi-VN" sz="4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endParaRPr lang="pt-BR" sz="48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99037" y="3026529"/>
                  <a:ext cx="17329149" cy="81745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583" t="-14388" b="-37410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1258886" y="5145044"/>
            <a:ext cx="22402800" cy="7656556"/>
            <a:chOff x="1270511" y="5936338"/>
            <a:chExt cx="22402800" cy="8145607"/>
          </a:xfrm>
        </p:grpSpPr>
        <p:sp>
          <p:nvSpPr>
            <p:cNvPr id="41" name="Rounded Rectangle 40"/>
            <p:cNvSpPr/>
            <p:nvPr/>
          </p:nvSpPr>
          <p:spPr>
            <a:xfrm>
              <a:off x="1272210" y="6164825"/>
              <a:ext cx="22401101" cy="7917120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18681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sp>
        <p:nvSpPr>
          <p:cNvPr id="73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665788" y="5638800"/>
                <a:ext cx="127761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vi-VN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⇔</a:t>
                </a:r>
                <a14:m>
                  <m:oMath xmlns:m="http://schemas.openxmlformats.org/officeDocument/2006/math">
                    <m:r>
                      <a:rPr lang="vi-VN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vi-V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vi-VN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vi-VN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</m:t>
                    </m:r>
                    <m:r>
                      <a:rPr lang="vi-VN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vi-VN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−2−2≤</m:t>
                    </m:r>
                    <m:sSup>
                      <m:sSupPr>
                        <m:ctrlPr>
                          <a:rPr lang="vi-V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r>
                      <a:rPr lang="vi-VN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vi-VN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</m:t>
                    </m:r>
                  </m:oMath>
                </a14:m>
                <a:endParaRPr lang="vi-VN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788" y="5638800"/>
                <a:ext cx="12776199" cy="830997"/>
              </a:xfrm>
              <a:prstGeom prst="rect">
                <a:avLst/>
              </a:prstGeom>
              <a:blipFill>
                <a:blip r:embed="rId13"/>
                <a:stretch>
                  <a:fillRect t="-1691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454774" y="6663149"/>
                <a:ext cx="127761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⇔</a:t>
                </a:r>
                <a14:m>
                  <m:oMath xmlns:m="http://schemas.openxmlformats.org/officeDocument/2006/math">
                    <m:r>
                      <a:rPr lang="vi-VN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vi-V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</m:t>
                    </m:r>
                    <m:r>
                      <a:rPr lang="vi-VN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vi-VN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−4≤</m:t>
                    </m:r>
                    <m:sSup>
                      <m:sSupPr>
                        <m:ctrlPr>
                          <a:rPr lang="vi-V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vi-V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r>
                      <a:rPr lang="vi-VN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vi-VN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</m:t>
                    </m:r>
                  </m:oMath>
                </a14:m>
                <a:endParaRPr lang="vi-VN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774" y="6663149"/>
                <a:ext cx="12776199" cy="830997"/>
              </a:xfrm>
              <a:prstGeom prst="rect">
                <a:avLst/>
              </a:prstGeom>
              <a:blipFill>
                <a:blip r:embed="rId14"/>
                <a:stretch>
                  <a:fillRect l="-2195" t="-1691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456361" y="7799268"/>
                <a:ext cx="127761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⇔</a:t>
                </a:r>
                <a14:m>
                  <m:oMath xmlns:m="http://schemas.openxmlformats.org/officeDocument/2006/math">
                    <m:r>
                      <a:rPr lang="vi-VN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vi-VN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endParaRPr lang="vi-VN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361" y="7799268"/>
                <a:ext cx="12776199" cy="830997"/>
              </a:xfrm>
              <a:prstGeom prst="rect">
                <a:avLst/>
              </a:prstGeom>
              <a:blipFill>
                <a:blip r:embed="rId15"/>
                <a:stretch>
                  <a:fillRect l="-2147" t="-16788" b="-37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945187" y="9372600"/>
                <a:ext cx="11201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tập nghiệm của BPT là </a:t>
                </a:r>
                <a14:m>
                  <m:oMath xmlns:m="http://schemas.openxmlformats.org/officeDocument/2006/math"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=(−∞;</m:t>
                    </m:r>
                    <m:d>
                      <m:dPr>
                        <m:begChr m:val=""/>
                        <m:endChr m:val="]"/>
                        <m:ctrlPr>
                          <a:rPr 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5187" y="9372600"/>
                <a:ext cx="11201400" cy="830997"/>
              </a:xfrm>
              <a:prstGeom prst="rect">
                <a:avLst/>
              </a:prstGeom>
              <a:blipFill>
                <a:blip r:embed="rId16"/>
                <a:stretch>
                  <a:fillRect l="-2448" t="-16176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26754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4" grpId="0"/>
      <p:bldP spid="55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123282"/>
            <a:ext cx="1066800" cy="1172118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44526" y="2511272"/>
            <a:ext cx="14825661" cy="964038"/>
            <a:chOff x="644526" y="2766774"/>
            <a:chExt cx="10253661" cy="861774"/>
          </a:xfrm>
        </p:grpSpPr>
        <p:sp>
          <p:nvSpPr>
            <p:cNvPr id="46" name="TextBox 45"/>
            <p:cNvSpPr txBox="1"/>
            <p:nvPr/>
          </p:nvSpPr>
          <p:spPr>
            <a:xfrm>
              <a:off x="1906587" y="2766774"/>
              <a:ext cx="8991600" cy="742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(chia)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644526" y="2823876"/>
              <a:ext cx="90981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15529" y="2885826"/>
              <a:ext cx="322842" cy="687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27075" y="3558606"/>
            <a:ext cx="22325581" cy="8854792"/>
            <a:chOff x="1076414" y="4233123"/>
            <a:chExt cx="22325581" cy="3669905"/>
          </a:xfrm>
        </p:grpSpPr>
        <p:grpSp>
          <p:nvGrpSpPr>
            <p:cNvPr id="53" name="Group 5"/>
            <p:cNvGrpSpPr/>
            <p:nvPr/>
          </p:nvGrpSpPr>
          <p:grpSpPr>
            <a:xfrm>
              <a:off x="1533269" y="4233123"/>
              <a:ext cx="21868726" cy="3669905"/>
              <a:chOff x="637542" y="911509"/>
              <a:chExt cx="8611674" cy="1444858"/>
            </a:xfrm>
          </p:grpSpPr>
          <p:sp>
            <p:nvSpPr>
              <p:cNvPr id="70" name="Rounded Rectangle 69"/>
              <p:cNvSpPr/>
              <p:nvPr/>
            </p:nvSpPr>
            <p:spPr>
              <a:xfrm>
                <a:off x="637542" y="911509"/>
                <a:ext cx="8611674" cy="144485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007731" y="1742814"/>
                <a:ext cx="7867095" cy="90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4" name="Group 65"/>
            <p:cNvGrpSpPr/>
            <p:nvPr/>
          </p:nvGrpSpPr>
          <p:grpSpPr>
            <a:xfrm>
              <a:off x="1076414" y="4334859"/>
              <a:ext cx="3725773" cy="684470"/>
              <a:chOff x="166396" y="8712046"/>
              <a:chExt cx="3725773" cy="684470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>
                <a:off x="384522" y="8712046"/>
                <a:ext cx="3507647" cy="68447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6" name="Group 7"/>
              <p:cNvGrpSpPr/>
              <p:nvPr/>
            </p:nvGrpSpPr>
            <p:grpSpPr>
              <a:xfrm>
                <a:off x="166396" y="8780571"/>
                <a:ext cx="702538" cy="572233"/>
                <a:chOff x="-145995" y="8633545"/>
                <a:chExt cx="787401" cy="641357"/>
              </a:xfrm>
            </p:grpSpPr>
            <p:sp>
              <p:nvSpPr>
                <p:cNvPr id="58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13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1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65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72" name="Rectangle 71"/>
          <p:cNvSpPr/>
          <p:nvPr/>
        </p:nvSpPr>
        <p:spPr>
          <a:xfrm>
            <a:off x="4608008" y="3970100"/>
            <a:ext cx="1963259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(chia)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4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  <a:defRPr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014835" y="8165786"/>
            <a:ext cx="198713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(chia)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687387" y="1336932"/>
            <a:ext cx="18516600" cy="1220144"/>
            <a:chOff x="414770" y="1745622"/>
            <a:chExt cx="18955905" cy="804672"/>
          </a:xfrm>
        </p:grpSpPr>
        <p:sp>
          <p:nvSpPr>
            <p:cNvPr id="75" name="Rounded Rectangle 74"/>
            <p:cNvSpPr/>
            <p:nvPr/>
          </p:nvSpPr>
          <p:spPr>
            <a:xfrm>
              <a:off x="414770" y="1745622"/>
              <a:ext cx="130281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04809" y="1913523"/>
              <a:ext cx="848743" cy="497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III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087561" y="1892299"/>
              <a:ext cx="17283114" cy="548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 SỐ PHÉP BIẾN ĐỔI BẤT PHƯƠNG TRÌNH</a:t>
              </a: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1323341" y="4069396"/>
            <a:ext cx="30091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 nghĩa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240587" y="6400800"/>
                <a:ext cx="14325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⇔</a:t>
                </a:r>
                <a14:m>
                  <m:oMath xmlns:m="http://schemas.openxmlformats.org/officeDocument/2006/math"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vi-VN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0587" y="6400800"/>
                <a:ext cx="14325600" cy="830997"/>
              </a:xfrm>
              <a:prstGeom prst="rect">
                <a:avLst/>
              </a:prstGeom>
              <a:blipFill>
                <a:blip r:embed="rId2"/>
                <a:stretch>
                  <a:fillRect t="-1691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369174" y="7311524"/>
                <a:ext cx="9372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&gt;0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vi-VN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174" y="7311524"/>
                <a:ext cx="9372600" cy="830997"/>
              </a:xfrm>
              <a:prstGeom prst="rect">
                <a:avLst/>
              </a:prstGeom>
              <a:blipFill>
                <a:blip r:embed="rId3"/>
                <a:stretch>
                  <a:fillRect l="-2993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148447" y="10591800"/>
                <a:ext cx="14325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⇔</a:t>
                </a:r>
                <a14:m>
                  <m:oMath xmlns:m="http://schemas.openxmlformats.org/officeDocument/2006/math"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vi-VN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8447" y="10591800"/>
                <a:ext cx="14325600" cy="830997"/>
              </a:xfrm>
              <a:prstGeom prst="rect">
                <a:avLst/>
              </a:prstGeom>
              <a:blipFill>
                <a:blip r:embed="rId4"/>
                <a:stretch>
                  <a:fillRect t="-16912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969757" y="11582400"/>
                <a:ext cx="9372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&lt;0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vi-VN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9757" y="11582400"/>
                <a:ext cx="9372600" cy="830997"/>
              </a:xfrm>
              <a:prstGeom prst="rect">
                <a:avLst/>
              </a:prstGeom>
              <a:blipFill>
                <a:blip r:embed="rId5"/>
                <a:stretch>
                  <a:fillRect l="-2926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12821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2" grpId="0"/>
      <p:bldP spid="3" grpId="0"/>
      <p:bldP spid="47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123282"/>
            <a:ext cx="1066800" cy="1172118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44526" y="2511272"/>
            <a:ext cx="14825661" cy="964038"/>
            <a:chOff x="644526" y="2766774"/>
            <a:chExt cx="10253661" cy="861774"/>
          </a:xfrm>
        </p:grpSpPr>
        <p:sp>
          <p:nvSpPr>
            <p:cNvPr id="46" name="TextBox 45"/>
            <p:cNvSpPr txBox="1"/>
            <p:nvPr/>
          </p:nvSpPr>
          <p:spPr>
            <a:xfrm>
              <a:off x="1906587" y="2766774"/>
              <a:ext cx="8991600" cy="742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Bình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phương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644526" y="2823876"/>
              <a:ext cx="90981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15529" y="2885826"/>
              <a:ext cx="322842" cy="687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59123" y="3581784"/>
            <a:ext cx="22325581" cy="6658908"/>
            <a:chOff x="1076414" y="4233123"/>
            <a:chExt cx="22325581" cy="3669905"/>
          </a:xfrm>
        </p:grpSpPr>
        <p:grpSp>
          <p:nvGrpSpPr>
            <p:cNvPr id="53" name="Group 5"/>
            <p:cNvGrpSpPr/>
            <p:nvPr/>
          </p:nvGrpSpPr>
          <p:grpSpPr>
            <a:xfrm>
              <a:off x="1533269" y="4233123"/>
              <a:ext cx="21868726" cy="3669905"/>
              <a:chOff x="637542" y="911509"/>
              <a:chExt cx="8611674" cy="1444858"/>
            </a:xfrm>
          </p:grpSpPr>
          <p:sp>
            <p:nvSpPr>
              <p:cNvPr id="70" name="Rounded Rectangle 69"/>
              <p:cNvSpPr/>
              <p:nvPr/>
            </p:nvSpPr>
            <p:spPr>
              <a:xfrm>
                <a:off x="637542" y="911509"/>
                <a:ext cx="8611674" cy="144485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007731" y="1742814"/>
                <a:ext cx="7867095" cy="90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4" name="Group 65"/>
            <p:cNvGrpSpPr/>
            <p:nvPr/>
          </p:nvGrpSpPr>
          <p:grpSpPr>
            <a:xfrm>
              <a:off x="1076414" y="4334859"/>
              <a:ext cx="3725773" cy="684470"/>
              <a:chOff x="166396" y="8712046"/>
              <a:chExt cx="3725773" cy="684470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>
                <a:off x="384522" y="8712046"/>
                <a:ext cx="3507647" cy="68447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6" name="Group 7"/>
              <p:cNvGrpSpPr/>
              <p:nvPr/>
            </p:nvGrpSpPr>
            <p:grpSpPr>
              <a:xfrm>
                <a:off x="166396" y="8780571"/>
                <a:ext cx="702538" cy="572233"/>
                <a:chOff x="-145995" y="8633545"/>
                <a:chExt cx="787401" cy="641357"/>
              </a:xfrm>
            </p:grpSpPr>
            <p:sp>
              <p:nvSpPr>
                <p:cNvPr id="58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13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1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65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72" name="Rectangle 71"/>
          <p:cNvSpPr/>
          <p:nvPr/>
        </p:nvSpPr>
        <p:spPr>
          <a:xfrm>
            <a:off x="4384896" y="5016758"/>
            <a:ext cx="17493911" cy="3682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687387" y="1336932"/>
            <a:ext cx="18516600" cy="1220144"/>
            <a:chOff x="414770" y="1745622"/>
            <a:chExt cx="18955905" cy="804672"/>
          </a:xfrm>
        </p:grpSpPr>
        <p:sp>
          <p:nvSpPr>
            <p:cNvPr id="75" name="Rounded Rectangle 74"/>
            <p:cNvSpPr/>
            <p:nvPr/>
          </p:nvSpPr>
          <p:spPr>
            <a:xfrm>
              <a:off x="414770" y="1745622"/>
              <a:ext cx="130281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04809" y="1913523"/>
              <a:ext cx="848743" cy="497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III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087561" y="1892299"/>
              <a:ext cx="17283114" cy="548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 SỐ PHÉP BIẾN ĐỔI BẤT PHƯƠNG TRÌNH</a:t>
              </a: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1295862" y="3935979"/>
            <a:ext cx="30091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 nghĩa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85181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2149</TotalTime>
  <Words>1346</Words>
  <PresentationFormat>Custom</PresentationFormat>
  <Paragraphs>289</Paragraphs>
  <Slides>18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AvantGarde</vt:lpstr>
      <vt:lpstr>AvantGarde-Demi</vt:lpstr>
      <vt:lpstr>Calibri</vt:lpstr>
      <vt:lpstr>Cambria Math</vt:lpstr>
      <vt:lpstr>MS Mincho</vt:lpstr>
      <vt:lpstr>Tahoma</vt:lpstr>
      <vt:lpstr>Times New Roman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Website VnTeach.Com</dc:creator>
  <cp:keywords>Website VnTeach.Com</cp:keywords>
  <dcterms:created xsi:type="dcterms:W3CDTF">2013-08-31T11:42:51Z</dcterms:created>
  <dcterms:modified xsi:type="dcterms:W3CDTF">2020-03-06T13:33:46Z</dcterms:modified>
</cp:coreProperties>
</file>