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19"/>
  </p:notesMasterIdLst>
  <p:sldIdLst>
    <p:sldId id="271" r:id="rId2"/>
    <p:sldId id="323" r:id="rId3"/>
    <p:sldId id="324" r:id="rId4"/>
    <p:sldId id="316" r:id="rId5"/>
    <p:sldId id="361" r:id="rId6"/>
    <p:sldId id="337" r:id="rId7"/>
    <p:sldId id="339" r:id="rId8"/>
    <p:sldId id="340" r:id="rId9"/>
    <p:sldId id="341" r:id="rId10"/>
    <p:sldId id="336" r:id="rId11"/>
    <p:sldId id="356" r:id="rId12"/>
    <p:sldId id="311" r:id="rId13"/>
    <p:sldId id="355" r:id="rId14"/>
    <p:sldId id="310" r:id="rId15"/>
    <p:sldId id="325" r:id="rId16"/>
    <p:sldId id="317"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E0A4A5"/>
    <a:srgbClr val="FFFF99"/>
    <a:srgbClr val="E36427"/>
    <a:srgbClr val="000000"/>
    <a:srgbClr val="61953D"/>
    <a:srgbClr val="5E913B"/>
    <a:srgbClr val="5C8E3A"/>
    <a:srgbClr val="D98F91"/>
    <a:srgbClr val="CB6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94196" autoAdjust="0"/>
  </p:normalViewPr>
  <p:slideViewPr>
    <p:cSldViewPr snapToGrid="0" showGuides="1">
      <p:cViewPr varScale="1">
        <p:scale>
          <a:sx n="62" d="100"/>
          <a:sy n="62" d="100"/>
        </p:scale>
        <p:origin x="64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36950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17458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83426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02869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5456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72915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4260758588"/>
              </p:ext>
            </p:extLst>
          </p:nvPr>
        </p:nvGraphicFramePr>
        <p:xfrm>
          <a:off x="883578" y="1335642"/>
          <a:ext cx="10582382" cy="5299623"/>
        </p:xfrm>
        <a:graphic>
          <a:graphicData uri="http://schemas.openxmlformats.org/drawingml/2006/table">
            <a:tbl>
              <a:tblPr bandRow="1">
                <a:tableStyleId>{5C22544A-7EE6-4342-B048-85BDC9FD1C3A}</a:tableStyleId>
              </a:tblPr>
              <a:tblGrid>
                <a:gridCol w="2351406"/>
                <a:gridCol w="2029700"/>
                <a:gridCol w="6201276"/>
              </a:tblGrid>
              <a:tr h="777526">
                <a:tc>
                  <a:txBody>
                    <a:bodyPr/>
                    <a:lstStyle/>
                    <a:p>
                      <a:pPr marL="0" marR="0" algn="ctr">
                        <a:lnSpc>
                          <a:spcPct val="120000"/>
                        </a:lnSpc>
                        <a:spcBef>
                          <a:spcPts val="0"/>
                        </a:spcBef>
                        <a:spcAft>
                          <a:spcPts val="0"/>
                        </a:spcAft>
                      </a:pPr>
                      <a:r>
                        <a:rPr lang="en-US" sz="2000" b="1">
                          <a:effectLst/>
                        </a:rPr>
                        <a:t>Form</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000" b="1">
                          <a:effectLst/>
                        </a:rPr>
                        <a:t>Pronunciation</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000" b="1">
                          <a:effectLst/>
                        </a:rPr>
                        <a:t>Meaning</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r>
              <a:tr h="777526">
                <a:tc>
                  <a:txBody>
                    <a:bodyPr/>
                    <a:lstStyle/>
                    <a:p>
                      <a:pPr marL="144145" marR="0" indent="-144145">
                        <a:lnSpc>
                          <a:spcPct val="120000"/>
                        </a:lnSpc>
                        <a:spcBef>
                          <a:spcPts val="0"/>
                        </a:spcBef>
                        <a:spcAft>
                          <a:spcPts val="0"/>
                        </a:spcAft>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1. mass tourism (noun phrase)</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71755" marR="71755" marT="71755" marB="71755"/>
                </a:tc>
                <a:tc>
                  <a:txBody>
                    <a:bodyPr/>
                    <a:lstStyle/>
                    <a:p>
                      <a:pPr marL="0" marR="0" algn="ctr">
                        <a:lnSpc>
                          <a:spcPct val="120000"/>
                        </a:lnSpc>
                        <a:spcBef>
                          <a:spcPts val="0"/>
                        </a:spcBef>
                        <a:spcAft>
                          <a:spcPts val="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/mæs ˈtʊərɪzəm/</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71755" marB="71755"/>
                </a:tc>
                <a:tc>
                  <a:txBody>
                    <a:bodyPr/>
                    <a:lstStyle/>
                    <a:p>
                      <a:pPr marL="0" marR="0">
                        <a:lnSpc>
                          <a:spcPct val="120000"/>
                        </a:lnSpc>
                        <a:spcBef>
                          <a:spcPts val="0"/>
                        </a:spcBef>
                        <a:spcAft>
                          <a:spcPts val="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kind of tourism in which there is huge gathering of tourist in a destination and creates huge impact upon its carrying capacity.</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71755" marR="71755" marT="71755" marB="71755"/>
                </a:tc>
              </a:tr>
              <a:tr h="1268686">
                <a:tc>
                  <a:txBody>
                    <a:bodyPr/>
                    <a:lstStyle/>
                    <a:p>
                      <a:pPr marL="144145" marR="0" indent="-144145">
                        <a:lnSpc>
                          <a:spcPct val="120000"/>
                        </a:lnSpc>
                        <a:spcBef>
                          <a:spcPts val="0"/>
                        </a:spcBef>
                        <a:spcAft>
                          <a:spcPts val="0"/>
                        </a:spcAft>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2. carbon footprint </a:t>
                      </a:r>
                      <a:endParaRPr lang="en-US" sz="2000">
                        <a:effectLst/>
                        <a:latin typeface="Arial" panose="020B0604020202020204" pitchFamily="34" charset="0"/>
                        <a:ea typeface="Times New Roman" panose="02020603050405020304" pitchFamily="18" charset="0"/>
                        <a:cs typeface="Arial" panose="020B0604020202020204" pitchFamily="34" charset="0"/>
                      </a:endParaRPr>
                    </a:p>
                    <a:p>
                      <a:pPr marL="144145" marR="0" indent="-144145">
                        <a:lnSpc>
                          <a:spcPct val="120000"/>
                        </a:lnSpc>
                        <a:spcBef>
                          <a:spcPts val="0"/>
                        </a:spcBef>
                        <a:spcAft>
                          <a:spcPts val="0"/>
                        </a:spcAft>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(noun phrase)</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71755" marR="71755" marT="71755" marB="71755"/>
                </a:tc>
                <a:tc>
                  <a:txBody>
                    <a:bodyPr/>
                    <a:lstStyle/>
                    <a:p>
                      <a:pPr marL="0" marR="0" algn="ctr">
                        <a:lnSpc>
                          <a:spcPct val="120000"/>
                        </a:lnSpc>
                        <a:spcBef>
                          <a:spcPts val="0"/>
                        </a:spcBef>
                        <a:spcAft>
                          <a:spcPts val="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/ˌkɑːbən ˈfʊtprɪnt/</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71755" marB="71755"/>
                </a:tc>
                <a:tc>
                  <a:txBody>
                    <a:bodyPr/>
                    <a:lstStyle/>
                    <a:p>
                      <a:pPr marL="0" marR="0">
                        <a:lnSpc>
                          <a:spcPct val="120000"/>
                        </a:lnSpc>
                        <a:spcBef>
                          <a:spcPts val="0"/>
                        </a:spcBef>
                        <a:spcAft>
                          <a:spcPts val="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measure of the amount of carbon dioxide that is produced by the activities of a person or company</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71755" marR="71755" marT="71755" marB="71755"/>
                </a:tc>
              </a:tr>
              <a:tr h="1268686">
                <a:tc>
                  <a:txBody>
                    <a:bodyPr/>
                    <a:lstStyle/>
                    <a:p>
                      <a:pPr marL="144145" marR="0" indent="-144145">
                        <a:lnSpc>
                          <a:spcPct val="120000"/>
                        </a:lnSpc>
                        <a:spcBef>
                          <a:spcPts val="0"/>
                        </a:spcBef>
                        <a:spcAft>
                          <a:spcPts val="0"/>
                        </a:spcAft>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3. shelter (n) </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71755" marR="71755" marT="71755" marB="71755"/>
                </a:tc>
                <a:tc>
                  <a:txBody>
                    <a:bodyPr/>
                    <a:lstStyle/>
                    <a:p>
                      <a:pPr marL="0" marR="0" algn="ctr">
                        <a:lnSpc>
                          <a:spcPct val="120000"/>
                        </a:lnSpc>
                        <a:spcBef>
                          <a:spcPts val="0"/>
                        </a:spcBef>
                        <a:spcAft>
                          <a:spcPts val="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/ˈʃeltə(r)/</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71755" marB="71755"/>
                </a:tc>
                <a:tc>
                  <a:txBody>
                    <a:bodyPr/>
                    <a:lstStyle/>
                    <a:p>
                      <a:pPr marL="0" marR="0">
                        <a:lnSpc>
                          <a:spcPct val="120000"/>
                        </a:lnSpc>
                        <a:spcBef>
                          <a:spcPts val="0"/>
                        </a:spcBef>
                        <a:spcAft>
                          <a:spcPts val="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structure built to give protection, especially from the weather or from attack</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71755" marR="71755" marT="71755" marB="71755"/>
                </a:tc>
              </a:tr>
              <a:tr h="777526">
                <a:tc>
                  <a:txBody>
                    <a:bodyPr/>
                    <a:lstStyle/>
                    <a:p>
                      <a:pPr marL="144145" marR="0" indent="-144145">
                        <a:lnSpc>
                          <a:spcPct val="120000"/>
                        </a:lnSpc>
                        <a:spcBef>
                          <a:spcPts val="0"/>
                        </a:spcBef>
                        <a:spcAft>
                          <a:spcPts val="0"/>
                        </a:spcAft>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4. native (adj) </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71755" marR="71755" marT="71755" marB="71755"/>
                </a:tc>
                <a:tc>
                  <a:txBody>
                    <a:bodyPr/>
                    <a:lstStyle/>
                    <a:p>
                      <a:pPr marL="0" marR="0">
                        <a:lnSpc>
                          <a:spcPct val="120000"/>
                        </a:lnSpc>
                        <a:spcBef>
                          <a:spcPts val="0"/>
                        </a:spcBef>
                        <a:spcAft>
                          <a:spcPts val="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/ˈneɪtɪv/</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36195" marR="36195" marT="71755" marB="71755"/>
                </a:tc>
                <a:tc>
                  <a:txBody>
                    <a:bodyPr/>
                    <a:lstStyle/>
                    <a:p>
                      <a:pPr marL="0" marR="0">
                        <a:lnSpc>
                          <a:spcPct val="120000"/>
                        </a:lnSpc>
                        <a:spcBef>
                          <a:spcPts val="0"/>
                        </a:spcBef>
                        <a:spcAft>
                          <a:spcPts val="0"/>
                        </a:spcAf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 animals and plants) existing naturally in a place</a:t>
                      </a:r>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71755" marR="71755" marT="71755" marB="71755"/>
                </a:tc>
              </a:tr>
            </a:tbl>
          </a:graphicData>
        </a:graphic>
      </p:graphicFrame>
      <p:sp>
        <p:nvSpPr>
          <p:cNvPr id="6" name="TextBox 5">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smtClean="0">
                <a:solidFill>
                  <a:schemeClr val="bg1"/>
                </a:solidFill>
                <a:latin typeface="UTM Facebook K&amp;T" panose="02040603050506020204" pitchFamily="18" charset="0"/>
                <a:cs typeface="Arial" panose="020B0604020202020204" pitchFamily="34" charset="0"/>
              </a:rPr>
              <a:t>PRE-SPEAKING</a:t>
            </a:r>
            <a:endParaRPr lang="en-US" sz="3600" b="1" dirty="0">
              <a:solidFill>
                <a:schemeClr val="bg1"/>
              </a:solidFill>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647088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xmlns="" id="{8514929A-D5FC-4F66-8951-74EDFD16573E}"/>
              </a:ext>
            </a:extLst>
          </p:cNvPr>
          <p:cNvSpPr txBox="1"/>
          <p:nvPr/>
        </p:nvSpPr>
        <p:spPr>
          <a:xfrm>
            <a:off x="1556814" y="1011448"/>
            <a:ext cx="10390018" cy="830997"/>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Look at the table below. Which of the followings are ways to protect local biodiversity. Tick the correct boxes. Add more if you can. </a:t>
            </a:r>
            <a:endParaRPr lang="en-US" sz="2400" b="1" dirty="0">
              <a:latin typeface="Arial" panose="020B0604020202020204" pitchFamily="34" charset="0"/>
              <a:cs typeface="Arial" panose="020B0604020202020204" pitchFamily="34" charset="0"/>
            </a:endParaRPr>
          </a:p>
        </p:txBody>
      </p:sp>
      <p:sp>
        <p:nvSpPr>
          <p:cNvPr id="12" name="Rectangle 1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smtClean="0">
                <a:solidFill>
                  <a:schemeClr val="bg1"/>
                </a:solidFill>
                <a:latin typeface="UTM Facebook K&amp;T" panose="02040603050506020204" pitchFamily="18" charset="0"/>
                <a:cs typeface="Arial" panose="020B0604020202020204" pitchFamily="34" charset="0"/>
              </a:rPr>
              <a:t>PRE-SPEAKING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12899" y="2521870"/>
            <a:ext cx="10023113" cy="2717950"/>
          </a:xfrm>
          <a:prstGeom prst="rect">
            <a:avLst/>
          </a:prstGeom>
        </p:spPr>
      </p:pic>
      <p:pic>
        <p:nvPicPr>
          <p:cNvPr id="5" name="Picture 4"/>
          <p:cNvPicPr>
            <a:picLocks noChangeAspect="1"/>
          </p:cNvPicPr>
          <p:nvPr/>
        </p:nvPicPr>
        <p:blipFill>
          <a:blip r:embed="rId3"/>
          <a:stretch>
            <a:fillRect/>
          </a:stretch>
        </p:blipFill>
        <p:spPr>
          <a:xfrm>
            <a:off x="10495927" y="2521870"/>
            <a:ext cx="1607034" cy="2635537"/>
          </a:xfrm>
          <a:prstGeom prst="rect">
            <a:avLst/>
          </a:prstGeom>
        </p:spPr>
      </p:pic>
      <p:pic>
        <p:nvPicPr>
          <p:cNvPr id="7" name="Picture 6"/>
          <p:cNvPicPr>
            <a:picLocks noChangeAspect="1"/>
          </p:cNvPicPr>
          <p:nvPr/>
        </p:nvPicPr>
        <p:blipFill>
          <a:blip r:embed="rId4"/>
          <a:stretch>
            <a:fillRect/>
          </a:stretch>
        </p:blipFill>
        <p:spPr>
          <a:xfrm>
            <a:off x="10994079" y="2623060"/>
            <a:ext cx="352474" cy="419158"/>
          </a:xfrm>
          <a:prstGeom prst="rect">
            <a:avLst/>
          </a:prstGeom>
        </p:spPr>
      </p:pic>
      <p:pic>
        <p:nvPicPr>
          <p:cNvPr id="17" name="Picture 16"/>
          <p:cNvPicPr>
            <a:picLocks noChangeAspect="1"/>
          </p:cNvPicPr>
          <p:nvPr/>
        </p:nvPicPr>
        <p:blipFill>
          <a:blip r:embed="rId4"/>
          <a:stretch>
            <a:fillRect/>
          </a:stretch>
        </p:blipFill>
        <p:spPr>
          <a:xfrm>
            <a:off x="10994079" y="3089119"/>
            <a:ext cx="352474" cy="419158"/>
          </a:xfrm>
          <a:prstGeom prst="rect">
            <a:avLst/>
          </a:prstGeom>
        </p:spPr>
      </p:pic>
      <p:pic>
        <p:nvPicPr>
          <p:cNvPr id="21" name="Picture 20"/>
          <p:cNvPicPr>
            <a:picLocks noChangeAspect="1"/>
          </p:cNvPicPr>
          <p:nvPr/>
        </p:nvPicPr>
        <p:blipFill>
          <a:blip r:embed="rId4"/>
          <a:stretch>
            <a:fillRect/>
          </a:stretch>
        </p:blipFill>
        <p:spPr>
          <a:xfrm>
            <a:off x="10967140" y="4123263"/>
            <a:ext cx="352474" cy="419158"/>
          </a:xfrm>
          <a:prstGeom prst="rect">
            <a:avLst/>
          </a:prstGeom>
        </p:spPr>
      </p:pic>
    </p:spTree>
    <p:extLst>
      <p:ext uri="{BB962C8B-B14F-4D97-AF65-F5344CB8AC3E}">
        <p14:creationId xmlns:p14="http://schemas.microsoft.com/office/powerpoint/2010/main" val="380107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xmlns="" id="{8514929A-D5FC-4F66-8951-74EDFD16573E}"/>
              </a:ext>
            </a:extLst>
          </p:cNvPr>
          <p:cNvSpPr txBox="1"/>
          <p:nvPr/>
        </p:nvSpPr>
        <p:spPr>
          <a:xfrm>
            <a:off x="1448919" y="939727"/>
            <a:ext cx="10618066" cy="954107"/>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Work in pairs. Choose a way to protect local biodiversity from the list in Task 1, and tell your partner about it. </a:t>
            </a:r>
            <a:endParaRPr lang="en-US" sz="2800" b="1" dirty="0">
              <a:latin typeface="Arial" panose="020B0604020202020204" pitchFamily="34" charset="0"/>
              <a:cs typeface="Arial" panose="020B0604020202020204" pitchFamily="34" charset="0"/>
            </a:endParaRPr>
          </a:p>
        </p:txBody>
      </p:sp>
      <p:sp>
        <p:nvSpPr>
          <p:cNvPr id="12" name="Rectangle 1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smtClean="0">
                <a:solidFill>
                  <a:schemeClr val="bg1"/>
                </a:solidFill>
                <a:latin typeface="UTM Facebook K&amp;T" panose="02040603050506020204" pitchFamily="18" charset="0"/>
                <a:cs typeface="Arial" panose="020B0604020202020204" pitchFamily="34" charset="0"/>
              </a:rPr>
              <a:t>PRE-SPEAKING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4" name="Picture 3"/>
          <p:cNvPicPr>
            <a:picLocks noChangeAspect="1"/>
          </p:cNvPicPr>
          <p:nvPr/>
        </p:nvPicPr>
        <p:blipFill rotWithShape="1">
          <a:blip r:embed="rId2"/>
          <a:srcRect r="30804"/>
          <a:stretch/>
        </p:blipFill>
        <p:spPr>
          <a:xfrm>
            <a:off x="1501568" y="1909534"/>
            <a:ext cx="9024242" cy="457264"/>
          </a:xfrm>
          <a:prstGeom prst="rect">
            <a:avLst/>
          </a:prstGeom>
        </p:spPr>
      </p:pic>
      <p:pic>
        <p:nvPicPr>
          <p:cNvPr id="14" name="Picture 13"/>
          <p:cNvPicPr>
            <a:picLocks noChangeAspect="1"/>
          </p:cNvPicPr>
          <p:nvPr/>
        </p:nvPicPr>
        <p:blipFill rotWithShape="1">
          <a:blip r:embed="rId2"/>
          <a:srcRect l="68723"/>
          <a:stretch/>
        </p:blipFill>
        <p:spPr>
          <a:xfrm>
            <a:off x="3974215" y="2366798"/>
            <a:ext cx="4078947" cy="457264"/>
          </a:xfrm>
          <a:prstGeom prst="rect">
            <a:avLst/>
          </a:prstGeom>
        </p:spPr>
      </p:pic>
      <p:sp>
        <p:nvSpPr>
          <p:cNvPr id="5" name="Rectangle 4"/>
          <p:cNvSpPr/>
          <p:nvPr/>
        </p:nvSpPr>
        <p:spPr>
          <a:xfrm>
            <a:off x="1702085" y="3178561"/>
            <a:ext cx="9147425" cy="2308324"/>
          </a:xfrm>
          <a:prstGeom prst="rect">
            <a:avLst/>
          </a:prstGeom>
        </p:spPr>
        <p:txBody>
          <a:bodyPr wrap="square">
            <a:spAutoFit/>
          </a:bodyPr>
          <a:lstStyle/>
          <a:p>
            <a:pPr>
              <a:lnSpc>
                <a:spcPct val="120000"/>
              </a:lnSpc>
            </a:pPr>
            <a:r>
              <a:rPr lang="en-US" sz="2400" b="1" i="1">
                <a:solidFill>
                  <a:schemeClr val="accent2"/>
                </a:solidFill>
                <a:latin typeface="Arial" panose="020B0604020202020204" pitchFamily="34" charset="0"/>
                <a:ea typeface="Calibri" panose="020F0502020204030204" pitchFamily="34" charset="0"/>
                <a:cs typeface="Arial" panose="020B0604020202020204" pitchFamily="34" charset="0"/>
              </a:rPr>
              <a:t>Suggested answer:</a:t>
            </a:r>
            <a:endParaRPr lang="en-US" sz="2400">
              <a:solidFill>
                <a:schemeClr val="accent2"/>
              </a:solidFill>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400" i="1">
                <a:solidFill>
                  <a:schemeClr val="accent2"/>
                </a:solidFill>
                <a:latin typeface="Arial" panose="020B0604020202020204" pitchFamily="34" charset="0"/>
                <a:ea typeface="Calibri" panose="020F0502020204030204" pitchFamily="34" charset="0"/>
                <a:cs typeface="Arial" panose="020B0604020202020204" pitchFamily="34" charset="0"/>
              </a:rPr>
              <a:t>Plants play an important role in ecosystems. They provide food and shelter for many animal species. Each plant supports the ecosystem and biodiversity of the local area. We can help by researching the local flora, and planting more native plants.</a:t>
            </a:r>
            <a:endParaRPr lang="en-US" sz="2400">
              <a:solidFill>
                <a:schemeClr val="accent2"/>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29640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xmlns="" id="{8514929A-D5FC-4F66-8951-74EDFD16573E}"/>
              </a:ext>
            </a:extLst>
          </p:cNvPr>
          <p:cNvSpPr txBox="1"/>
          <p:nvPr/>
        </p:nvSpPr>
        <p:spPr>
          <a:xfrm>
            <a:off x="1410819" y="999028"/>
            <a:ext cx="10490529" cy="1292662"/>
          </a:xfrm>
          <a:prstGeom prst="rect">
            <a:avLst/>
          </a:prstGeom>
          <a:noFill/>
        </p:spPr>
        <p:txBody>
          <a:bodyPr wrap="square">
            <a:spAutoFit/>
          </a:bodyPr>
          <a:lstStyle/>
          <a:p>
            <a:r>
              <a:rPr lang="en-GB" sz="2600" b="1">
                <a:latin typeface="Arial" panose="020B0604020202020204" pitchFamily="34" charset="0"/>
                <a:cs typeface="Arial" panose="020B0604020202020204" pitchFamily="34" charset="0"/>
              </a:rPr>
              <a:t>Work in groups. Your class is on a field trip to a national park. Read the situations below and think of some possible responses. Provide reasons for each answer. </a:t>
            </a:r>
            <a:endParaRPr lang="en-US" sz="2600" b="1" dirty="0">
              <a:latin typeface="Arial" panose="020B0604020202020204" pitchFamily="34" charset="0"/>
              <a:cs typeface="Arial" panose="020B0604020202020204" pitchFamily="34" charset="0"/>
            </a:endParaRP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smtClean="0">
                <a:solidFill>
                  <a:schemeClr val="bg1"/>
                </a:solidFill>
                <a:latin typeface="UTM Facebook K&amp;T" panose="02040603050506020204" pitchFamily="18" charset="0"/>
                <a:cs typeface="Arial" panose="020B0604020202020204" pitchFamily="34" charset="0"/>
              </a:rPr>
              <a:t>WHILE-SPEAKING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33109" y="2706712"/>
            <a:ext cx="11468239" cy="743596"/>
          </a:xfrm>
          <a:prstGeom prst="rect">
            <a:avLst/>
          </a:prstGeom>
        </p:spPr>
      </p:pic>
      <p:pic>
        <p:nvPicPr>
          <p:cNvPr id="4" name="Picture 3"/>
          <p:cNvPicPr>
            <a:picLocks noChangeAspect="1"/>
          </p:cNvPicPr>
          <p:nvPr/>
        </p:nvPicPr>
        <p:blipFill>
          <a:blip r:embed="rId3"/>
          <a:stretch>
            <a:fillRect/>
          </a:stretch>
        </p:blipFill>
        <p:spPr>
          <a:xfrm>
            <a:off x="433109" y="3340675"/>
            <a:ext cx="11744331" cy="2083070"/>
          </a:xfrm>
          <a:prstGeom prst="rect">
            <a:avLst/>
          </a:prstGeom>
        </p:spPr>
      </p:pic>
    </p:spTree>
    <p:extLst>
      <p:ext uri="{BB962C8B-B14F-4D97-AF65-F5344CB8AC3E}">
        <p14:creationId xmlns:p14="http://schemas.microsoft.com/office/powerpoint/2010/main" val="1479769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xmlns="" id="{8514929A-D5FC-4F66-8951-74EDFD16573E}"/>
              </a:ext>
            </a:extLst>
          </p:cNvPr>
          <p:cNvSpPr txBox="1"/>
          <p:nvPr/>
        </p:nvSpPr>
        <p:spPr>
          <a:xfrm>
            <a:off x="1482738" y="1111574"/>
            <a:ext cx="10490529" cy="492443"/>
          </a:xfrm>
          <a:prstGeom prst="rect">
            <a:avLst/>
          </a:prstGeom>
          <a:noFill/>
        </p:spPr>
        <p:txBody>
          <a:bodyPr wrap="square">
            <a:spAutoFit/>
          </a:bodyPr>
          <a:lstStyle/>
          <a:p>
            <a:r>
              <a:rPr lang="en-GB" sz="2600" b="1">
                <a:latin typeface="Arial" panose="020B0604020202020204" pitchFamily="34" charset="0"/>
                <a:cs typeface="Arial" panose="020B0604020202020204" pitchFamily="34" charset="0"/>
              </a:rPr>
              <a:t>Report your answer to the whole class. Vote for the best answer</a:t>
            </a:r>
            <a:r>
              <a:rPr lang="en-GB" sz="2600" b="1">
                <a:latin typeface="Arial" panose="020B0604020202020204" pitchFamily="34" charset="0"/>
                <a:cs typeface="Arial" panose="020B0604020202020204" pitchFamily="34" charset="0"/>
              </a:rPr>
              <a:t>. </a:t>
            </a:r>
            <a:endParaRPr lang="en-US" sz="2600" b="1" dirty="0">
              <a:latin typeface="Arial" panose="020B0604020202020204" pitchFamily="34" charset="0"/>
              <a:cs typeface="Arial" panose="020B0604020202020204" pitchFamily="34" charset="0"/>
            </a:endParaRP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smtClean="0">
                <a:solidFill>
                  <a:schemeClr val="bg1"/>
                </a:solidFill>
                <a:latin typeface="UTM Facebook K&amp;T" panose="02040603050506020204" pitchFamily="18" charset="0"/>
                <a:cs typeface="Arial" panose="020B0604020202020204" pitchFamily="34" charset="0"/>
              </a:rPr>
              <a:t>POST-SPEAKING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006815" y="2063467"/>
            <a:ext cx="4178369" cy="3799705"/>
          </a:xfrm>
          <a:prstGeom prst="rect">
            <a:avLst/>
          </a:prstGeom>
        </p:spPr>
      </p:pic>
    </p:spTree>
    <p:extLst>
      <p:ext uri="{BB962C8B-B14F-4D97-AF65-F5344CB8AC3E}">
        <p14:creationId xmlns:p14="http://schemas.microsoft.com/office/powerpoint/2010/main" val="2951645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8322" y="117329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568494" y="1077651"/>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092917" y="1139206"/>
            <a:ext cx="7947041" cy="584775"/>
          </a:xfrm>
          <a:prstGeom prst="rect">
            <a:avLst/>
          </a:prstGeom>
        </p:spPr>
        <p:txBody>
          <a:bodyPr wrap="square">
            <a:spAutoFit/>
          </a:bodyPr>
          <a:lstStyle/>
          <a:p>
            <a:pPr algn="just"/>
            <a:r>
              <a:rPr lang="en-US" sz="3200" b="1" dirty="0" smtClean="0">
                <a:cs typeface="Arial" panose="020B0604020202020204" pitchFamily="34" charset="0"/>
              </a:rPr>
              <a:t>Wrap-up</a:t>
            </a:r>
            <a:endParaRPr lang="en-US" sz="3200" b="1" dirty="0">
              <a:cs typeface="Arial" panose="020B0604020202020204" pitchFamily="34" charset="0"/>
            </a:endParaRPr>
          </a:p>
        </p:txBody>
      </p:sp>
      <p:sp>
        <p:nvSpPr>
          <p:cNvPr id="3" name="TextBox 2">
            <a:extLst>
              <a:ext uri="{FF2B5EF4-FFF2-40B4-BE49-F238E27FC236}">
                <a16:creationId xmlns:a16="http://schemas.microsoft.com/office/drawing/2014/main" xmlns="" id="{89FB7A97-2050-4E17-AB89-5199898D9829}"/>
              </a:ext>
            </a:extLst>
          </p:cNvPr>
          <p:cNvSpPr txBox="1"/>
          <p:nvPr/>
        </p:nvSpPr>
        <p:spPr>
          <a:xfrm>
            <a:off x="1092917" y="1969986"/>
            <a:ext cx="10124040" cy="2031325"/>
          </a:xfrm>
          <a:prstGeom prst="rect">
            <a:avLst/>
          </a:prstGeom>
          <a:noFill/>
        </p:spPr>
        <p:txBody>
          <a:bodyPr wrap="square" rtlCol="0">
            <a:spAutoFit/>
          </a:bodyPr>
          <a:lstStyle/>
          <a:p>
            <a:pPr>
              <a:lnSpc>
                <a:spcPct val="150000"/>
              </a:lnSpc>
            </a:pPr>
            <a:r>
              <a:rPr lang="vi-VN" sz="2800" dirty="0">
                <a:latin typeface="Arial" panose="020B0604020202020204" pitchFamily="34" charset="0"/>
                <a:cs typeface="Arial" panose="020B0604020202020204" pitchFamily="34" charset="0"/>
              </a:rPr>
              <a:t>What have you learnt today?</a:t>
            </a:r>
            <a:endParaRPr lang="en-US" sz="28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2800" smtClean="0">
                <a:latin typeface="Arial" panose="020B0604020202020204" pitchFamily="34" charset="0"/>
                <a:cs typeface="Arial" panose="020B0604020202020204" pitchFamily="34" charset="0"/>
              </a:rPr>
              <a:t>How to protect local biodiversity;</a:t>
            </a:r>
            <a:endParaRPr lang="en-US" sz="2800" smtClean="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2800" smtClean="0">
                <a:latin typeface="Arial" panose="020B0604020202020204" pitchFamily="34" charset="0"/>
                <a:cs typeface="Arial" panose="020B0604020202020204" pitchFamily="34" charset="0"/>
              </a:rPr>
              <a:t>Vocabulary </a:t>
            </a:r>
            <a:r>
              <a:rPr lang="en-US" sz="2800">
                <a:latin typeface="Arial" panose="020B0604020202020204" pitchFamily="34" charset="0"/>
                <a:cs typeface="Arial" panose="020B0604020202020204" pitchFamily="34" charset="0"/>
              </a:rPr>
              <a:t>to talk about </a:t>
            </a:r>
            <a:r>
              <a:rPr lang="en-US" sz="2800" smtClean="0">
                <a:latin typeface="Arial" panose="020B0604020202020204" pitchFamily="34" charset="0"/>
                <a:cs typeface="Arial" panose="020B0604020202020204" pitchFamily="34" charset="0"/>
              </a:rPr>
              <a:t>how to </a:t>
            </a:r>
            <a:r>
              <a:rPr lang="en-US" sz="2800">
                <a:latin typeface="Arial" panose="020B0604020202020204" pitchFamily="34" charset="0"/>
                <a:cs typeface="Arial" panose="020B0604020202020204" pitchFamily="34" charset="0"/>
              </a:rPr>
              <a:t>protect </a:t>
            </a:r>
            <a:r>
              <a:rPr lang="en-US" sz="2800">
                <a:latin typeface="Arial" panose="020B0604020202020204" pitchFamily="34" charset="0"/>
                <a:cs typeface="Arial" panose="020B0604020202020204" pitchFamily="34" charset="0"/>
              </a:rPr>
              <a:t>local </a:t>
            </a:r>
            <a:r>
              <a:rPr lang="en-US" sz="2800" smtClean="0">
                <a:latin typeface="Arial" panose="020B0604020202020204" pitchFamily="34" charset="0"/>
                <a:cs typeface="Arial" panose="020B0604020202020204" pitchFamily="34" charset="0"/>
              </a:rPr>
              <a:t>biodiversity.</a:t>
            </a:r>
            <a:endParaRPr lang="en-US" sz="2800" smtClean="0">
              <a:latin typeface="Arial" panose="020B0604020202020204" pitchFamily="34" charset="0"/>
              <a:cs typeface="Arial" panose="020B0604020202020204" pitchFamily="34" charset="0"/>
            </a:endParaRPr>
          </a:p>
        </p:txBody>
      </p:sp>
      <p:sp>
        <p:nvSpPr>
          <p:cNvPr id="10" name="Rectangle 9"/>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smtClean="0">
                <a:solidFill>
                  <a:schemeClr val="bg1"/>
                </a:solidFill>
                <a:latin typeface="UTM Facebook K&amp;T" panose="02040603050506020204" pitchFamily="18" charset="0"/>
                <a:cs typeface="Arial" panose="020B0604020202020204" pitchFamily="34" charset="0"/>
              </a:rPr>
              <a:t>CONSOLIDATION</a:t>
            </a:r>
            <a:endParaRPr lang="en-US" sz="3600" b="1" dirty="0">
              <a:solidFill>
                <a:schemeClr val="bg1"/>
              </a:solidFill>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BAC5994-6BF9-AE41-AC48-5A10285266A3}"/>
              </a:ext>
            </a:extLst>
          </p:cNvPr>
          <p:cNvSpPr>
            <a:spLocks noGrp="1"/>
          </p:cNvSpPr>
          <p:nvPr>
            <p:ph type="subTitle" idx="1"/>
          </p:nvPr>
        </p:nvSpPr>
        <p:spPr>
          <a:xfrm>
            <a:off x="1810930" y="2158230"/>
            <a:ext cx="8753494" cy="2315821"/>
          </a:xfrm>
          <a:noFill/>
        </p:spPr>
        <p:txBody>
          <a:bodyPr anchor="t"/>
          <a:lstStyle/>
          <a:p>
            <a:pPr marL="482600" indent="-342900" algn="l">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Prepare for </a:t>
            </a:r>
            <a:r>
              <a:rPr lang="en-GB" sz="2800">
                <a:latin typeface="Arial" panose="020B0604020202020204" pitchFamily="34" charset="0"/>
                <a:cs typeface="Arial" panose="020B0604020202020204" pitchFamily="34" charset="0"/>
              </a:rPr>
              <a:t>Lesson </a:t>
            </a:r>
            <a:r>
              <a:rPr lang="en-GB">
                <a:latin typeface="Arial" panose="020B0604020202020204" pitchFamily="34" charset="0"/>
                <a:cs typeface="Arial" panose="020B0604020202020204" pitchFamily="34" charset="0"/>
              </a:rPr>
              <a:t>5</a:t>
            </a:r>
            <a:r>
              <a:rPr lang="en-GB" sz="280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 </a:t>
            </a:r>
            <a:r>
              <a:rPr lang="en-GB" sz="2800">
                <a:latin typeface="Arial" panose="020B0604020202020204" pitchFamily="34" charset="0"/>
                <a:cs typeface="Arial" panose="020B0604020202020204" pitchFamily="34" charset="0"/>
              </a:rPr>
              <a:t>Unit </a:t>
            </a:r>
            <a:r>
              <a:rPr lang="en-GB" sz="2800" smtClean="0">
                <a:latin typeface="Arial" panose="020B0604020202020204" pitchFamily="34" charset="0"/>
                <a:cs typeface="Arial" panose="020B0604020202020204" pitchFamily="34" charset="0"/>
              </a:rPr>
              <a:t>10.</a:t>
            </a:r>
            <a:endParaRPr lang="en-GB" sz="2800" dirty="0" smtClean="0">
              <a:latin typeface="Arial" panose="020B0604020202020204" pitchFamily="34" charset="0"/>
              <a:cs typeface="Arial" panose="020B0604020202020204" pitchFamily="34" charset="0"/>
            </a:endParaRPr>
          </a:p>
        </p:txBody>
      </p:sp>
      <p:sp>
        <p:nvSpPr>
          <p:cNvPr id="6" name="Rounded Rectangle 5"/>
          <p:cNvSpPr/>
          <p:nvPr/>
        </p:nvSpPr>
        <p:spPr>
          <a:xfrm>
            <a:off x="805954" y="119560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836126" y="109995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338732" y="1181680"/>
            <a:ext cx="4572000" cy="584775"/>
          </a:xfrm>
          <a:prstGeom prst="rect">
            <a:avLst/>
          </a:prstGeom>
        </p:spPr>
        <p:txBody>
          <a:bodyPr>
            <a:spAutoFit/>
          </a:bodyPr>
          <a:lstStyle/>
          <a:p>
            <a:pPr algn="just"/>
            <a:r>
              <a:rPr lang="en-US" sz="3200" b="1" dirty="0">
                <a:latin typeface="Arial" panose="020B0604020202020204" pitchFamily="34" charset="0"/>
                <a:cs typeface="Arial" panose="020B0604020202020204" pitchFamily="34" charset="0"/>
              </a:rPr>
              <a:t>Homework</a:t>
            </a: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smtClean="0">
                <a:solidFill>
                  <a:schemeClr val="bg1"/>
                </a:solidFill>
                <a:latin typeface="UTM Facebook K&amp;T" panose="02040603050506020204" pitchFamily="18" charset="0"/>
                <a:cs typeface="Arial" panose="020B0604020202020204" pitchFamily="34" charset="0"/>
              </a:rPr>
              <a:t>CONSOLIDATION</a:t>
            </a:r>
            <a:endParaRPr lang="en-US" sz="3600" b="1" dirty="0">
              <a:solidFill>
                <a:schemeClr val="bg1"/>
              </a:solidFill>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1250657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57182" y="6121301"/>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smtClean="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facebook.com/sachmem.vn</a:t>
            </a:r>
            <a:r>
              <a:rPr lang="en-US" sz="1600" b="1" i="1" dirty="0" smtClean="0">
                <a:solidFill>
                  <a:srgbClr val="FFFFFF"/>
                </a:solidFill>
                <a:latin typeface="Calibri" panose="020F0502020204030204" pitchFamily="34" charset="0"/>
              </a:rPr>
              <a:t>/</a:t>
            </a:r>
            <a:endParaRPr lang="en-US" sz="16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68" y="2805341"/>
            <a:ext cx="4506662" cy="627454"/>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smtClean="0">
                <a:latin typeface="UTM Facebook K&amp;T" panose="02040603050506020204" pitchFamily="18" charset="0"/>
              </a:rPr>
              <a:t>SPEAKING</a:t>
            </a:r>
            <a:endParaRPr lang="en-US" sz="3200" dirty="0">
              <a:latin typeface="UTM Facebook K&amp;T" panose="02040603050506020204" pitchFamily="18" charset="0"/>
            </a:endParaRPr>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16" name="TextBox 15">
            <a:extLst>
              <a:ext uri="{FF2B5EF4-FFF2-40B4-BE49-F238E27FC236}">
                <a16:creationId xmlns:a16="http://schemas.microsoft.com/office/drawing/2014/main" xmlns="" id="{308E0627-9B64-414D-94C5-F7ECBA1EE60F}"/>
              </a:ext>
            </a:extLst>
          </p:cNvPr>
          <p:cNvSpPr txBox="1"/>
          <p:nvPr/>
        </p:nvSpPr>
        <p:spPr>
          <a:xfrm>
            <a:off x="1839074" y="3763537"/>
            <a:ext cx="9277563" cy="707886"/>
          </a:xfrm>
          <a:prstGeom prst="rect">
            <a:avLst/>
          </a:prstGeom>
          <a:noFill/>
        </p:spPr>
        <p:txBody>
          <a:bodyPr wrap="square" rtlCol="0">
            <a:spAutoFit/>
          </a:bodyPr>
          <a:lstStyle/>
          <a:p>
            <a:pPr algn="ctr"/>
            <a:r>
              <a:rPr lang="en-GB" sz="4000" b="1" smtClean="0">
                <a:solidFill>
                  <a:schemeClr val="accent1">
                    <a:lumMod val="75000"/>
                  </a:schemeClr>
                </a:solidFill>
              </a:rPr>
              <a:t>Ways to protect local biodiversity</a:t>
            </a:r>
            <a:endParaRPr lang="en-US" sz="4000" b="1" dirty="0">
              <a:solidFill>
                <a:schemeClr val="accent1">
                  <a:lumMod val="75000"/>
                </a:schemeClr>
              </a:solidFill>
            </a:endParaRPr>
          </a:p>
        </p:txBody>
      </p:sp>
      <p:sp>
        <p:nvSpPr>
          <p:cNvPr id="25" name="Rectangle 24"/>
          <p:cNvSpPr/>
          <p:nvPr/>
        </p:nvSpPr>
        <p:spPr>
          <a:xfrm>
            <a:off x="2963456" y="2826679"/>
            <a:ext cx="2082254" cy="60611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26532"/>
                </a:solidFill>
                <a:latin typeface="Bookman Old Style" pitchFamily="18" charset="0"/>
              </a:rPr>
              <a:t>LESSON 4</a:t>
            </a:r>
            <a:endParaRPr lang="en-US" sz="2400" dirty="0">
              <a:solidFill>
                <a:srgbClr val="F26532"/>
              </a:solidFill>
              <a:latin typeface="Bookman Old Style" pitchFamily="18" charset="0"/>
            </a:endParaRPr>
          </a:p>
        </p:txBody>
      </p:sp>
      <p:grpSp>
        <p:nvGrpSpPr>
          <p:cNvPr id="11" name="Group 10"/>
          <p:cNvGrpSpPr/>
          <p:nvPr/>
        </p:nvGrpSpPr>
        <p:grpSpPr>
          <a:xfrm>
            <a:off x="0" y="-15861"/>
            <a:ext cx="12192000" cy="1940426"/>
            <a:chOff x="0" y="-15861"/>
            <a:chExt cx="12192000" cy="1940426"/>
          </a:xfrm>
        </p:grpSpPr>
        <p:sp>
          <p:nvSpPr>
            <p:cNvPr id="9" name="Rectangle 8"/>
            <p:cNvSpPr/>
            <p:nvPr/>
          </p:nvSpPr>
          <p:spPr>
            <a:xfrm>
              <a:off x="0" y="177153"/>
              <a:ext cx="12192000" cy="1439719"/>
            </a:xfrm>
            <a:prstGeom prst="rect">
              <a:avLst/>
            </a:prstGeom>
            <a:solidFill>
              <a:srgbClr val="4CB15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Parallelogram 3"/>
            <p:cNvSpPr/>
            <p:nvPr/>
          </p:nvSpPr>
          <p:spPr>
            <a:xfrm>
              <a:off x="481381" y="-15861"/>
              <a:ext cx="2482075" cy="1940426"/>
            </a:xfrm>
            <a:prstGeom prst="parallelogram">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xmlns="" id="{246E80DA-3B73-476A-B480-C5F8FDFD8CB4}"/>
              </a:ext>
            </a:extLst>
          </p:cNvPr>
          <p:cNvSpPr txBox="1"/>
          <p:nvPr/>
        </p:nvSpPr>
        <p:spPr>
          <a:xfrm>
            <a:off x="3103419" y="436422"/>
            <a:ext cx="8128580" cy="830997"/>
          </a:xfrm>
          <a:prstGeom prst="rect">
            <a:avLst/>
          </a:prstGeom>
          <a:noFill/>
        </p:spPr>
        <p:txBody>
          <a:bodyPr wrap="square" rtlCol="0">
            <a:spAutoFit/>
          </a:bodyPr>
          <a:lstStyle/>
          <a:p>
            <a:r>
              <a:rPr lang="en-US" sz="4800" smtClean="0">
                <a:solidFill>
                  <a:schemeClr val="bg1"/>
                </a:solidFill>
                <a:latin typeface="UTM Facebook K&amp;T" pitchFamily="18" charset="0"/>
                <a:cs typeface="Arial" panose="020B0604020202020204" pitchFamily="34" charset="0"/>
              </a:rPr>
              <a:t>The ecosystem</a:t>
            </a:r>
            <a:endParaRPr lang="en-US" sz="4800" dirty="0">
              <a:solidFill>
                <a:schemeClr val="bg1"/>
              </a:solidFill>
              <a:latin typeface="UTM Facebook K&amp;T"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35DF77EB-655D-46EF-9E8B-FA2AF8707694}"/>
              </a:ext>
            </a:extLst>
          </p:cNvPr>
          <p:cNvSpPr txBox="1"/>
          <p:nvPr/>
        </p:nvSpPr>
        <p:spPr>
          <a:xfrm>
            <a:off x="1088622" y="177153"/>
            <a:ext cx="1267591" cy="1631216"/>
          </a:xfrm>
          <a:prstGeom prst="rect">
            <a:avLst/>
          </a:prstGeom>
          <a:noFill/>
        </p:spPr>
        <p:txBody>
          <a:bodyPr wrap="square"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Unit</a:t>
            </a:r>
          </a:p>
          <a:p>
            <a:pPr algn="ctr"/>
            <a:r>
              <a:rPr lang="en-US" sz="7200" b="1" smtClean="0">
                <a:solidFill>
                  <a:schemeClr val="bg1"/>
                </a:solidFill>
                <a:latin typeface="Arial" panose="020B0604020202020204" pitchFamily="34" charset="0"/>
                <a:cs typeface="Arial" panose="020B0604020202020204" pitchFamily="34" charset="0"/>
              </a:rPr>
              <a:t>10</a:t>
            </a:r>
            <a:endParaRPr lang="en-US" sz="7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38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447902" y="1157273"/>
            <a:ext cx="1883767" cy="655403"/>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a typeface="Adobe Gothic Std B" panose="020B0800000000000000" pitchFamily="34" charset="-128"/>
              </a:rPr>
              <a:t>WARM-UP</a:t>
            </a:r>
            <a:endParaRPr lang="en-GB" sz="2000" b="1" dirty="0">
              <a:solidFill>
                <a:schemeClr val="bg1"/>
              </a:solidFill>
              <a:ea typeface="Adobe Gothic Std B" panose="020B0800000000000000" pitchFamily="34" charset="-128"/>
            </a:endParaRPr>
          </a:p>
        </p:txBody>
      </p:sp>
      <p:sp>
        <p:nvSpPr>
          <p:cNvPr id="23" name="Rounded Rectangle 22"/>
          <p:cNvSpPr/>
          <p:nvPr/>
        </p:nvSpPr>
        <p:spPr>
          <a:xfrm>
            <a:off x="3066300" y="2232284"/>
            <a:ext cx="1950733" cy="655403"/>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smtClean="0">
                <a:solidFill>
                  <a:schemeClr val="bg1"/>
                </a:solidFill>
                <a:ea typeface="Adobe Gothic Std B" panose="020B0800000000000000" pitchFamily="34" charset="-128"/>
              </a:rPr>
              <a:t>PRE-SPEAKING</a:t>
            </a:r>
            <a:endParaRPr lang="en-GB" sz="2000" b="1" dirty="0">
              <a:solidFill>
                <a:schemeClr val="bg1"/>
              </a:solidFill>
              <a:ea typeface="Adobe Gothic Std B" panose="020B0800000000000000" pitchFamily="34" charset="-128"/>
            </a:endParaRPr>
          </a:p>
        </p:txBody>
      </p:sp>
      <p:sp>
        <p:nvSpPr>
          <p:cNvPr id="24" name="Rounded Rectangle 23"/>
          <p:cNvSpPr/>
          <p:nvPr/>
        </p:nvSpPr>
        <p:spPr>
          <a:xfrm>
            <a:off x="1212352" y="3423459"/>
            <a:ext cx="2119318" cy="710205"/>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smtClean="0">
                <a:solidFill>
                  <a:schemeClr val="bg1"/>
                </a:solidFill>
                <a:ea typeface="Adobe Gothic Std B" panose="020B0800000000000000" pitchFamily="34" charset="-128"/>
              </a:rPr>
              <a:t>WHILE-SPEAKING</a:t>
            </a:r>
            <a:endParaRPr lang="en-GB" sz="2000" b="1" dirty="0">
              <a:solidFill>
                <a:schemeClr val="bg1"/>
              </a:solidFill>
              <a:ea typeface="Adobe Gothic Std B" panose="020B0800000000000000" pitchFamily="34" charset="-128"/>
            </a:endParaRPr>
          </a:p>
        </p:txBody>
      </p:sp>
      <p:sp>
        <p:nvSpPr>
          <p:cNvPr id="25" name="Rectangle 24"/>
          <p:cNvSpPr/>
          <p:nvPr/>
        </p:nvSpPr>
        <p:spPr>
          <a:xfrm>
            <a:off x="6007694" y="1147818"/>
            <a:ext cx="4879383" cy="699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chemeClr val="tx1"/>
                </a:solidFill>
              </a:rPr>
              <a:t>Watch a video</a:t>
            </a:r>
            <a:endParaRPr lang="en-GB" dirty="0">
              <a:solidFill>
                <a:schemeClr val="tx1"/>
              </a:solidFill>
            </a:endParaRPr>
          </a:p>
        </p:txBody>
      </p:sp>
      <p:sp>
        <p:nvSpPr>
          <p:cNvPr id="26" name="Rectangle 25"/>
          <p:cNvSpPr/>
          <p:nvPr/>
        </p:nvSpPr>
        <p:spPr>
          <a:xfrm>
            <a:off x="6007694" y="1967636"/>
            <a:ext cx="4879384" cy="12010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chemeClr val="tx1"/>
                </a:solidFill>
              </a:rPr>
              <a:t>Task 1. </a:t>
            </a:r>
            <a:r>
              <a:rPr lang="en-US">
                <a:solidFill>
                  <a:schemeClr val="tx1"/>
                </a:solidFill>
              </a:rPr>
              <a:t>Which of the followings are ways to protect </a:t>
            </a:r>
            <a:r>
              <a:rPr lang="en-US">
                <a:solidFill>
                  <a:schemeClr val="tx1"/>
                </a:solidFill>
              </a:rPr>
              <a:t>local </a:t>
            </a:r>
            <a:r>
              <a:rPr lang="en-US" smtClean="0">
                <a:solidFill>
                  <a:schemeClr val="tx1"/>
                </a:solidFill>
              </a:rPr>
              <a:t>biodiversity? </a:t>
            </a:r>
            <a:r>
              <a:rPr lang="en-US">
                <a:solidFill>
                  <a:schemeClr val="tx1"/>
                </a:solidFill>
              </a:rPr>
              <a:t>Tick the correct boxes</a:t>
            </a:r>
            <a:r>
              <a:rPr lang="en-US">
                <a:solidFill>
                  <a:schemeClr val="tx1"/>
                </a:solidFill>
              </a:rPr>
              <a:t>. </a:t>
            </a:r>
            <a:r>
              <a:rPr lang="en-US" smtClean="0">
                <a:solidFill>
                  <a:schemeClr val="tx1"/>
                </a:solidFill>
              </a:rPr>
              <a:t>Task 2.</a:t>
            </a:r>
            <a:r>
              <a:rPr lang="en-US" b="1" smtClean="0"/>
              <a:t> </a:t>
            </a:r>
            <a:r>
              <a:rPr lang="en-US">
                <a:solidFill>
                  <a:schemeClr val="tx1"/>
                </a:solidFill>
              </a:rPr>
              <a:t>Choose a way to protect local biodiversity from the list in Task </a:t>
            </a:r>
            <a:r>
              <a:rPr lang="en-US">
                <a:solidFill>
                  <a:schemeClr val="tx1"/>
                </a:solidFill>
              </a:rPr>
              <a:t>1</a:t>
            </a:r>
            <a:r>
              <a:rPr lang="en-US" smtClean="0">
                <a:solidFill>
                  <a:schemeClr val="tx1"/>
                </a:solidFill>
              </a:rPr>
              <a:t>, </a:t>
            </a:r>
            <a:r>
              <a:rPr lang="en-US">
                <a:solidFill>
                  <a:schemeClr val="tx1"/>
                </a:solidFill>
              </a:rPr>
              <a:t>tell your partner about it</a:t>
            </a:r>
            <a:r>
              <a:rPr lang="en-US" smtClean="0">
                <a:solidFill>
                  <a:schemeClr val="tx1"/>
                </a:solidFill>
              </a:rPr>
              <a:t>. </a:t>
            </a:r>
            <a:endParaRPr lang="en-GB" dirty="0">
              <a:solidFill>
                <a:schemeClr val="tx1"/>
              </a:solidFill>
            </a:endParaRPr>
          </a:p>
        </p:txBody>
      </p:sp>
      <p:sp>
        <p:nvSpPr>
          <p:cNvPr id="27" name="Rectangle 26"/>
          <p:cNvSpPr/>
          <p:nvPr/>
        </p:nvSpPr>
        <p:spPr>
          <a:xfrm>
            <a:off x="6007694" y="3289188"/>
            <a:ext cx="4879385" cy="118479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mtClean="0">
                <a:solidFill>
                  <a:schemeClr val="tx1"/>
                </a:solidFill>
              </a:rPr>
              <a:t>Task </a:t>
            </a:r>
            <a:r>
              <a:rPr lang="en-GB">
                <a:solidFill>
                  <a:schemeClr val="tx1"/>
                </a:solidFill>
              </a:rPr>
              <a:t>3</a:t>
            </a:r>
            <a:r>
              <a:rPr lang="en-GB" smtClean="0">
                <a:solidFill>
                  <a:schemeClr val="tx1"/>
                </a:solidFill>
              </a:rPr>
              <a:t>. </a:t>
            </a:r>
            <a:r>
              <a:rPr lang="en-GB">
                <a:solidFill>
                  <a:schemeClr val="tx1"/>
                </a:solidFill>
              </a:rPr>
              <a:t>Work in groups</a:t>
            </a:r>
            <a:r>
              <a:rPr lang="en-GB">
                <a:solidFill>
                  <a:schemeClr val="tx1"/>
                </a:solidFill>
              </a:rPr>
              <a:t>. </a:t>
            </a:r>
            <a:r>
              <a:rPr lang="en-GB" smtClean="0">
                <a:solidFill>
                  <a:schemeClr val="tx1"/>
                </a:solidFill>
              </a:rPr>
              <a:t>Read </a:t>
            </a:r>
            <a:r>
              <a:rPr lang="en-GB">
                <a:solidFill>
                  <a:schemeClr val="tx1"/>
                </a:solidFill>
              </a:rPr>
              <a:t>the situations below and think of some possible responses. Provide reasons for each answer. </a:t>
            </a:r>
            <a:endParaRPr lang="en-US">
              <a:solidFill>
                <a:schemeClr val="tx1"/>
              </a:solidFill>
            </a:endParaRPr>
          </a:p>
        </p:txBody>
      </p:sp>
      <p:cxnSp>
        <p:nvCxnSpPr>
          <p:cNvPr id="28" name="Curved Connector 27"/>
          <p:cNvCxnSpPr>
            <a:stCxn id="22" idx="3"/>
            <a:endCxn id="23" idx="0"/>
          </p:cNvCxnSpPr>
          <p:nvPr/>
        </p:nvCxnSpPr>
        <p:spPr>
          <a:xfrm>
            <a:off x="3331669" y="1484975"/>
            <a:ext cx="709998" cy="747309"/>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stCxn id="23" idx="1"/>
            <a:endCxn id="24" idx="0"/>
          </p:cNvCxnSpPr>
          <p:nvPr/>
        </p:nvCxnSpPr>
        <p:spPr>
          <a:xfrm rot="10800000" flipV="1">
            <a:off x="2272012" y="2559985"/>
            <a:ext cx="794289" cy="863473"/>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950166" y="4664063"/>
            <a:ext cx="2183000" cy="666149"/>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ea typeface="Adobe Gothic Std B" panose="020B0800000000000000" pitchFamily="34" charset="-128"/>
              </a:rPr>
              <a:t>POST-SPEAKING</a:t>
            </a:r>
            <a:endParaRPr lang="en-GB" sz="2000" b="1" dirty="0">
              <a:solidFill>
                <a:schemeClr val="bg1"/>
              </a:solidFill>
              <a:ea typeface="Adobe Gothic Std B" panose="020B0800000000000000" pitchFamily="34" charset="-128"/>
            </a:endParaRPr>
          </a:p>
        </p:txBody>
      </p:sp>
      <p:sp>
        <p:nvSpPr>
          <p:cNvPr id="32" name="Rectangle 31"/>
          <p:cNvSpPr/>
          <p:nvPr/>
        </p:nvSpPr>
        <p:spPr>
          <a:xfrm>
            <a:off x="6007694" y="5622841"/>
            <a:ext cx="4879382" cy="68496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dirty="0">
                <a:solidFill>
                  <a:schemeClr val="tx1"/>
                </a:solidFill>
              </a:rPr>
              <a:t>Wrap-up</a:t>
            </a:r>
          </a:p>
          <a:p>
            <a:pPr marL="168275" indent="-168275">
              <a:buFont typeface="Arial" panose="020B0604020202020204" pitchFamily="34" charset="0"/>
              <a:buChar char="•"/>
            </a:pPr>
            <a:r>
              <a:rPr lang="en-US" dirty="0">
                <a:solidFill>
                  <a:schemeClr val="tx1"/>
                </a:solidFill>
              </a:rPr>
              <a:t>Homework</a:t>
            </a:r>
            <a:endParaRPr lang="en-GB" dirty="0">
              <a:solidFill>
                <a:schemeClr val="tx1"/>
              </a:solidFill>
            </a:endParaRPr>
          </a:p>
        </p:txBody>
      </p:sp>
      <p:cxnSp>
        <p:nvCxnSpPr>
          <p:cNvPr id="33" name="Curved Connector 32"/>
          <p:cNvCxnSpPr>
            <a:stCxn id="31" idx="1"/>
            <a:endCxn id="34" idx="0"/>
          </p:cNvCxnSpPr>
          <p:nvPr/>
        </p:nvCxnSpPr>
        <p:spPr>
          <a:xfrm rot="10800000" flipV="1">
            <a:off x="2389786" y="4997138"/>
            <a:ext cx="560381" cy="777152"/>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1298285" y="5774290"/>
            <a:ext cx="2183000" cy="666149"/>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a typeface="Adobe Gothic Std B" panose="020B0800000000000000" pitchFamily="34" charset="-128"/>
              </a:rPr>
              <a:t>CONSOLIDATION</a:t>
            </a:r>
            <a:endParaRPr lang="en-GB" sz="2000" b="1" dirty="0">
              <a:solidFill>
                <a:schemeClr val="bg1"/>
              </a:solidFill>
              <a:ea typeface="Adobe Gothic Std B" panose="020B0800000000000000" pitchFamily="34" charset="-128"/>
            </a:endParaRPr>
          </a:p>
        </p:txBody>
      </p:sp>
      <p:cxnSp>
        <p:nvCxnSpPr>
          <p:cNvPr id="35" name="Curved Connector 34"/>
          <p:cNvCxnSpPr>
            <a:stCxn id="24" idx="3"/>
            <a:endCxn id="31" idx="0"/>
          </p:cNvCxnSpPr>
          <p:nvPr/>
        </p:nvCxnSpPr>
        <p:spPr>
          <a:xfrm>
            <a:off x="3331670" y="3778562"/>
            <a:ext cx="709996" cy="885501"/>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6007695" y="4594522"/>
            <a:ext cx="4879382" cy="87132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mtClean="0">
                <a:solidFill>
                  <a:schemeClr val="tx1"/>
                </a:solidFill>
              </a:rPr>
              <a:t>Task 4. </a:t>
            </a:r>
            <a:r>
              <a:rPr lang="en-GB">
                <a:solidFill>
                  <a:schemeClr val="tx1"/>
                </a:solidFill>
              </a:rPr>
              <a:t>Report your answer to the whole class. Vote for the best answer. </a:t>
            </a:r>
            <a:endParaRPr lang="en-GB" dirty="0">
              <a:solidFill>
                <a:schemeClr val="tx1"/>
              </a:solidFill>
            </a:endParaRPr>
          </a:p>
        </p:txBody>
      </p:sp>
      <p:sp>
        <p:nvSpPr>
          <p:cNvPr id="44" name="Rectangle 43"/>
          <p:cNvSpPr/>
          <p:nvPr/>
        </p:nvSpPr>
        <p:spPr>
          <a:xfrm>
            <a:off x="5644085" y="307352"/>
            <a:ext cx="3407448" cy="451894"/>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smtClean="0">
                <a:latin typeface="UTM Facebook K&amp;T" panose="02040603050506020204" pitchFamily="18" charset="0"/>
              </a:rPr>
              <a:t>SPEAKING</a:t>
            </a:r>
            <a:endParaRPr lang="en-US" sz="2400" dirty="0">
              <a:latin typeface="UTM Facebook K&amp;T" panose="02040603050506020204" pitchFamily="18" charset="0"/>
            </a:endParaRPr>
          </a:p>
        </p:txBody>
      </p:sp>
      <p:sp>
        <p:nvSpPr>
          <p:cNvPr id="46" name="Rectangle 45"/>
          <p:cNvSpPr/>
          <p:nvPr/>
        </p:nvSpPr>
        <p:spPr>
          <a:xfrm>
            <a:off x="3589409" y="319867"/>
            <a:ext cx="1887408" cy="4393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26532"/>
                </a:solidFill>
                <a:latin typeface="Bookman Old Style" pitchFamily="18" charset="0"/>
              </a:rPr>
              <a:t>LESSON </a:t>
            </a:r>
            <a:r>
              <a:rPr lang="en-US" smtClean="0">
                <a:solidFill>
                  <a:srgbClr val="F26532"/>
                </a:solidFill>
                <a:latin typeface="Bookman Old Style" pitchFamily="18" charset="0"/>
              </a:rPr>
              <a:t>4</a:t>
            </a:r>
            <a:endParaRPr lang="en-US" dirty="0">
              <a:solidFill>
                <a:srgbClr val="F26532"/>
              </a:solidFill>
              <a:latin typeface="Bookman Old Style" pitchFamily="18" charset="0"/>
            </a:endParaRP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smtClean="0">
                <a:solidFill>
                  <a:schemeClr val="bg1"/>
                </a:solidFill>
                <a:latin typeface="UTM Facebook K&amp;T" panose="02040603050506020204" pitchFamily="18" charset="0"/>
                <a:cs typeface="Arial" panose="020B0604020202020204" pitchFamily="34" charset="0"/>
              </a:rPr>
              <a:t>WARM-UP</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3" name="TextBox 2"/>
          <p:cNvSpPr txBox="1"/>
          <p:nvPr/>
        </p:nvSpPr>
        <p:spPr>
          <a:xfrm>
            <a:off x="3736245" y="1017136"/>
            <a:ext cx="5732980" cy="707886"/>
          </a:xfrm>
          <a:prstGeom prst="rect">
            <a:avLst/>
          </a:prstGeom>
          <a:noFill/>
        </p:spPr>
        <p:txBody>
          <a:bodyPr wrap="square" rtlCol="0">
            <a:spAutoFit/>
          </a:bodyPr>
          <a:lstStyle/>
          <a:p>
            <a:r>
              <a:rPr lang="en-GB" sz="4000" smtClean="0">
                <a:solidFill>
                  <a:srgbClr val="002060"/>
                </a:solidFill>
                <a:latin typeface="Berlin Sans FB Demi" panose="020E0802020502020306" pitchFamily="34" charset="0"/>
              </a:rPr>
              <a:t>WATCH A VIDEO</a:t>
            </a:r>
            <a:endParaRPr lang="en-GB" sz="4000" dirty="0">
              <a:solidFill>
                <a:srgbClr val="002060"/>
              </a:solidFill>
              <a:latin typeface="Berlin Sans FB Demi" panose="020E0802020502020306" pitchFamily="34" charset="0"/>
            </a:endParaRPr>
          </a:p>
        </p:txBody>
      </p:sp>
      <p:sp>
        <p:nvSpPr>
          <p:cNvPr id="5" name="TextBox 4"/>
          <p:cNvSpPr txBox="1"/>
          <p:nvPr/>
        </p:nvSpPr>
        <p:spPr>
          <a:xfrm>
            <a:off x="860120" y="6088559"/>
            <a:ext cx="11485229" cy="769441"/>
          </a:xfrm>
          <a:prstGeom prst="rect">
            <a:avLst/>
          </a:prstGeom>
          <a:noFill/>
        </p:spPr>
        <p:txBody>
          <a:bodyPr wrap="square" rtlCol="0">
            <a:spAutoFit/>
          </a:bodyPr>
          <a:lstStyle/>
          <a:p>
            <a:r>
              <a:rPr lang="en-US" sz="2800" i="1" smtClean="0"/>
              <a:t>What </a:t>
            </a:r>
            <a:r>
              <a:rPr lang="en-US" sz="2800" i="1"/>
              <a:t>did the group of students do in the video to protect biodiversity?</a:t>
            </a:r>
            <a:endParaRPr lang="en-US" sz="2800"/>
          </a:p>
          <a:p>
            <a:endParaRPr lang="en-US" sz="1600"/>
          </a:p>
        </p:txBody>
      </p:sp>
      <p:pic>
        <p:nvPicPr>
          <p:cNvPr id="4" name="Learning to protect biodivers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1684" y="1725022"/>
            <a:ext cx="7725025" cy="4345327"/>
          </a:xfrm>
          <a:prstGeom prst="rect">
            <a:avLst/>
          </a:prstGeom>
        </p:spPr>
      </p:pic>
    </p:spTree>
    <p:extLst>
      <p:ext uri="{BB962C8B-B14F-4D97-AF65-F5344CB8AC3E}">
        <p14:creationId xmlns:p14="http://schemas.microsoft.com/office/powerpoint/2010/main" val="3186917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smtClean="0">
                <a:solidFill>
                  <a:schemeClr val="bg1"/>
                </a:solidFill>
                <a:latin typeface="UTM Facebook K&amp;T" panose="02040603050506020204" pitchFamily="18" charset="0"/>
                <a:cs typeface="Arial" panose="020B0604020202020204" pitchFamily="34" charset="0"/>
              </a:rPr>
              <a:t>WARM-UP</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9" name="TextBox 8"/>
          <p:cNvSpPr txBox="1"/>
          <p:nvPr/>
        </p:nvSpPr>
        <p:spPr>
          <a:xfrm>
            <a:off x="1469204" y="1489753"/>
            <a:ext cx="9822094" cy="2554545"/>
          </a:xfrm>
          <a:prstGeom prst="rect">
            <a:avLst/>
          </a:prstGeom>
          <a:noFill/>
        </p:spPr>
        <p:txBody>
          <a:bodyPr wrap="square" rtlCol="0">
            <a:spAutoFit/>
          </a:bodyPr>
          <a:lstStyle/>
          <a:p>
            <a:r>
              <a:rPr lang="en-US" sz="3200" b="1" i="1"/>
              <a:t>Suggested answers:</a:t>
            </a:r>
            <a:endParaRPr lang="en-US" sz="3200"/>
          </a:p>
          <a:p>
            <a:r>
              <a:rPr lang="en-US" sz="3200" i="1"/>
              <a:t>- Discuss reasons for deforestation and the effects</a:t>
            </a:r>
            <a:endParaRPr lang="en-US" sz="3200"/>
          </a:p>
          <a:p>
            <a:r>
              <a:rPr lang="en-US" sz="3200" i="1"/>
              <a:t>- Develop a list of actions to restore the forest</a:t>
            </a:r>
            <a:endParaRPr lang="en-US" sz="3200"/>
          </a:p>
          <a:p>
            <a:r>
              <a:rPr lang="en-US" sz="3200" i="1"/>
              <a:t>- Animate a community radio program</a:t>
            </a:r>
            <a:endParaRPr lang="en-US" sz="3200"/>
          </a:p>
          <a:p>
            <a:r>
              <a:rPr lang="en-US" sz="3200" i="1"/>
              <a:t>- Organize role-play activities to raise awareness</a:t>
            </a:r>
            <a:endParaRPr lang="en-US" sz="3200"/>
          </a:p>
        </p:txBody>
      </p:sp>
    </p:spTree>
    <p:extLst>
      <p:ext uri="{BB962C8B-B14F-4D97-AF65-F5344CB8AC3E}">
        <p14:creationId xmlns:p14="http://schemas.microsoft.com/office/powerpoint/2010/main" val="3288877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90772" y="1723229"/>
            <a:ext cx="5494852"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2"/>
                </a:solidFill>
              </a:rPr>
              <a:t>mass tourism </a:t>
            </a:r>
            <a:r>
              <a:rPr lang="en-US" sz="4800" b="1">
                <a:solidFill>
                  <a:schemeClr val="accent2"/>
                </a:solidFill>
              </a:rPr>
              <a:t>(</a:t>
            </a:r>
            <a:r>
              <a:rPr lang="en-US" sz="4800" b="1" smtClean="0">
                <a:solidFill>
                  <a:schemeClr val="accent2"/>
                </a:solidFill>
              </a:rPr>
              <a:t>n.phr)</a:t>
            </a:r>
            <a:endParaRPr lang="en-US" sz="4800" b="1" dirty="0">
              <a:solidFill>
                <a:schemeClr val="accent2"/>
              </a:solidFill>
              <a:cs typeface="Calibri" panose="020F0502020204030204" pitchFamily="34" charset="0"/>
            </a:endParaRPr>
          </a:p>
        </p:txBody>
      </p:sp>
      <p:sp>
        <p:nvSpPr>
          <p:cNvPr id="12" name="Rectangle 11"/>
          <p:cNvSpPr/>
          <p:nvPr/>
        </p:nvSpPr>
        <p:spPr>
          <a:xfrm>
            <a:off x="990772" y="4422114"/>
            <a:ext cx="5494852" cy="1815882"/>
          </a:xfrm>
          <a:prstGeom prst="rect">
            <a:avLst/>
          </a:prstGeom>
        </p:spPr>
        <p:txBody>
          <a:bodyPr wrap="square">
            <a:spAutoFit/>
          </a:bodyPr>
          <a:lstStyle/>
          <a:p>
            <a:pPr algn="ctr"/>
            <a:r>
              <a:rPr lang="en-US" sz="2800"/>
              <a:t>a kind of tourism in which there is huge gathering of tourist in a destination and creates huge impact upon its </a:t>
            </a:r>
            <a:r>
              <a:rPr lang="en-US" sz="2800"/>
              <a:t>carrying </a:t>
            </a:r>
            <a:r>
              <a:rPr lang="en-US" sz="2800" smtClean="0"/>
              <a:t>capacity</a:t>
            </a:r>
            <a:endParaRPr lang="en-US" sz="2800" dirty="0">
              <a:solidFill>
                <a:schemeClr val="accent2">
                  <a:lumMod val="50000"/>
                </a:schemeClr>
              </a:solidFill>
            </a:endParaRPr>
          </a:p>
        </p:txBody>
      </p:sp>
      <p:sp>
        <p:nvSpPr>
          <p:cNvPr id="2" name="Rectangle 1"/>
          <p:cNvSpPr/>
          <p:nvPr/>
        </p:nvSpPr>
        <p:spPr>
          <a:xfrm>
            <a:off x="2145660" y="2771761"/>
            <a:ext cx="2768707" cy="523220"/>
          </a:xfrm>
          <a:prstGeom prst="rect">
            <a:avLst/>
          </a:prstGeom>
        </p:spPr>
        <p:txBody>
          <a:bodyPr wrap="none">
            <a:spAutoFit/>
          </a:bodyPr>
          <a:lstStyle/>
          <a:p>
            <a:pPr algn="ctr"/>
            <a:r>
              <a:rPr lang="en-US" sz="2800" b="1">
                <a:solidFill>
                  <a:schemeClr val="accent2">
                    <a:lumMod val="50000"/>
                  </a:schemeClr>
                </a:solidFill>
              </a:rPr>
              <a:t>/mæs ˈtʊərɪzəm/</a:t>
            </a:r>
            <a:endParaRPr lang="en-US" sz="2800" b="1" dirty="0">
              <a:solidFill>
                <a:schemeClr val="accent2">
                  <a:lumMod val="50000"/>
                </a:schemeClr>
              </a:solidFill>
            </a:endParaRP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smtClean="0">
                <a:solidFill>
                  <a:schemeClr val="bg1"/>
                </a:solidFill>
                <a:latin typeface="UTM Facebook K&amp;T" panose="02040603050506020204" pitchFamily="18" charset="0"/>
                <a:cs typeface="Arial" panose="020B0604020202020204" pitchFamily="34" charset="0"/>
              </a:rPr>
              <a:t>PRE-SPEAKING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6627607" y="2288308"/>
            <a:ext cx="5335872" cy="3687247"/>
          </a:xfrm>
          <a:prstGeom prst="rect">
            <a:avLst/>
          </a:prstGeom>
        </p:spPr>
      </p:pic>
      <p:pic>
        <p:nvPicPr>
          <p:cNvPr id="5" name="ma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30013" y="3655347"/>
            <a:ext cx="406400" cy="406400"/>
          </a:xfrm>
          <a:prstGeom prst="rect">
            <a:avLst/>
          </a:prstGeom>
        </p:spPr>
      </p:pic>
    </p:spTree>
    <p:extLst>
      <p:ext uri="{BB962C8B-B14F-4D97-AF65-F5344CB8AC3E}">
        <p14:creationId xmlns:p14="http://schemas.microsoft.com/office/powerpoint/2010/main" val="408578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75"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90419" y="1723229"/>
            <a:ext cx="6607280"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2"/>
                </a:solidFill>
              </a:rPr>
              <a:t>carbon </a:t>
            </a:r>
            <a:r>
              <a:rPr lang="en-US" sz="4800" b="1">
                <a:solidFill>
                  <a:schemeClr val="accent2"/>
                </a:solidFill>
              </a:rPr>
              <a:t>footprint </a:t>
            </a:r>
            <a:r>
              <a:rPr lang="en-US" sz="4800" b="1" smtClean="0">
                <a:solidFill>
                  <a:schemeClr val="accent2"/>
                </a:solidFill>
              </a:rPr>
              <a:t> (n.phr)</a:t>
            </a:r>
            <a:endParaRPr lang="en-US" sz="4800" b="1" dirty="0">
              <a:solidFill>
                <a:schemeClr val="accent2"/>
              </a:solidFill>
              <a:cs typeface="Calibri" panose="020F0502020204030204" pitchFamily="34" charset="0"/>
            </a:endParaRPr>
          </a:p>
        </p:txBody>
      </p:sp>
      <p:sp>
        <p:nvSpPr>
          <p:cNvPr id="12" name="Rectangle 11"/>
          <p:cNvSpPr/>
          <p:nvPr/>
        </p:nvSpPr>
        <p:spPr>
          <a:xfrm>
            <a:off x="954176" y="4449485"/>
            <a:ext cx="6043523" cy="1384995"/>
          </a:xfrm>
          <a:prstGeom prst="rect">
            <a:avLst/>
          </a:prstGeom>
        </p:spPr>
        <p:txBody>
          <a:bodyPr wrap="square">
            <a:spAutoFit/>
          </a:bodyPr>
          <a:lstStyle/>
          <a:p>
            <a:pPr algn="ctr"/>
            <a:r>
              <a:rPr lang="en-US" sz="2800"/>
              <a:t>a measure of the amount of carbon dioxide that is produced by the activities of a person or company</a:t>
            </a:r>
            <a:endParaRPr lang="en-US" sz="2800" dirty="0">
              <a:solidFill>
                <a:schemeClr val="accent2">
                  <a:lumMod val="50000"/>
                </a:schemeClr>
              </a:solidFill>
            </a:endParaRPr>
          </a:p>
        </p:txBody>
      </p:sp>
      <p:sp>
        <p:nvSpPr>
          <p:cNvPr id="2" name="Rectangle 1"/>
          <p:cNvSpPr/>
          <p:nvPr/>
        </p:nvSpPr>
        <p:spPr>
          <a:xfrm>
            <a:off x="2023096" y="2771761"/>
            <a:ext cx="3013838" cy="523220"/>
          </a:xfrm>
          <a:prstGeom prst="rect">
            <a:avLst/>
          </a:prstGeom>
        </p:spPr>
        <p:txBody>
          <a:bodyPr wrap="none">
            <a:spAutoFit/>
          </a:bodyPr>
          <a:lstStyle/>
          <a:p>
            <a:pPr algn="ctr"/>
            <a:r>
              <a:rPr lang="en-US" sz="2800" b="1">
                <a:solidFill>
                  <a:schemeClr val="accent2">
                    <a:lumMod val="50000"/>
                  </a:schemeClr>
                </a:solidFill>
              </a:rPr>
              <a:t>/ˌkɑːbən ˈfʊtprɪnt/</a:t>
            </a:r>
            <a:endParaRPr lang="en-US" sz="2800" b="1" dirty="0">
              <a:solidFill>
                <a:schemeClr val="accent2">
                  <a:lumMod val="50000"/>
                </a:schemeClr>
              </a:solidFill>
            </a:endParaRP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smtClean="0">
                <a:solidFill>
                  <a:schemeClr val="bg1"/>
                </a:solidFill>
                <a:latin typeface="UTM Facebook K&amp;T" panose="02040603050506020204" pitchFamily="18" charset="0"/>
                <a:cs typeface="Arial" panose="020B0604020202020204" pitchFamily="34" charset="0"/>
              </a:rPr>
              <a:t>PRE-SPEAKING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7231188" y="2619910"/>
            <a:ext cx="4700724" cy="2276058"/>
          </a:xfrm>
          <a:prstGeom prst="rect">
            <a:avLst/>
          </a:prstGeom>
        </p:spPr>
      </p:pic>
      <p:pic>
        <p:nvPicPr>
          <p:cNvPr id="5" name="carb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87659" y="3714744"/>
            <a:ext cx="406400" cy="406400"/>
          </a:xfrm>
          <a:prstGeom prst="rect">
            <a:avLst/>
          </a:prstGeom>
        </p:spPr>
      </p:pic>
    </p:spTree>
    <p:extLst>
      <p:ext uri="{BB962C8B-B14F-4D97-AF65-F5344CB8AC3E}">
        <p14:creationId xmlns:p14="http://schemas.microsoft.com/office/powerpoint/2010/main" val="106433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27"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90772" y="172322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2"/>
                </a:solidFill>
              </a:rPr>
              <a:t>shelter (n) </a:t>
            </a:r>
            <a:endParaRPr lang="en-US" sz="4800" b="1" dirty="0">
              <a:solidFill>
                <a:schemeClr val="accent2"/>
              </a:solidFill>
              <a:cs typeface="Calibri" panose="020F0502020204030204" pitchFamily="34" charset="0"/>
            </a:endParaRPr>
          </a:p>
        </p:txBody>
      </p:sp>
      <p:sp>
        <p:nvSpPr>
          <p:cNvPr id="12" name="Rectangle 11"/>
          <p:cNvSpPr/>
          <p:nvPr/>
        </p:nvSpPr>
        <p:spPr>
          <a:xfrm>
            <a:off x="657546" y="4422114"/>
            <a:ext cx="5828078" cy="1384995"/>
          </a:xfrm>
          <a:prstGeom prst="rect">
            <a:avLst/>
          </a:prstGeom>
        </p:spPr>
        <p:txBody>
          <a:bodyPr wrap="square">
            <a:spAutoFit/>
          </a:bodyPr>
          <a:lstStyle/>
          <a:p>
            <a:pPr algn="ctr"/>
            <a:r>
              <a:rPr lang="en-US" sz="2800"/>
              <a:t>a structure built to give protection, especially from the weather or from attack</a:t>
            </a:r>
            <a:endParaRPr lang="en-US" sz="2800" dirty="0">
              <a:solidFill>
                <a:schemeClr val="accent2">
                  <a:lumMod val="50000"/>
                </a:schemeClr>
              </a:solidFill>
            </a:endParaRPr>
          </a:p>
        </p:txBody>
      </p:sp>
      <p:sp>
        <p:nvSpPr>
          <p:cNvPr id="2" name="Rectangle 1"/>
          <p:cNvSpPr/>
          <p:nvPr/>
        </p:nvSpPr>
        <p:spPr>
          <a:xfrm>
            <a:off x="2724343" y="2771761"/>
            <a:ext cx="1611339" cy="523220"/>
          </a:xfrm>
          <a:prstGeom prst="rect">
            <a:avLst/>
          </a:prstGeom>
        </p:spPr>
        <p:txBody>
          <a:bodyPr wrap="none">
            <a:spAutoFit/>
          </a:bodyPr>
          <a:lstStyle/>
          <a:p>
            <a:pPr algn="ctr"/>
            <a:r>
              <a:rPr lang="en-US" sz="2800" b="1">
                <a:solidFill>
                  <a:schemeClr val="accent2">
                    <a:lumMod val="50000"/>
                  </a:schemeClr>
                </a:solidFill>
              </a:rPr>
              <a:t>/ˈ</a:t>
            </a:r>
            <a:r>
              <a:rPr lang="en-US" sz="2800" b="1">
                <a:solidFill>
                  <a:schemeClr val="accent2">
                    <a:lumMod val="50000"/>
                  </a:schemeClr>
                </a:solidFill>
              </a:rPr>
              <a:t>ʃeltə(r</a:t>
            </a:r>
            <a:r>
              <a:rPr lang="en-US" sz="2800" b="1" smtClean="0">
                <a:solidFill>
                  <a:schemeClr val="accent2">
                    <a:lumMod val="50000"/>
                  </a:schemeClr>
                </a:solidFill>
              </a:rPr>
              <a:t>)/</a:t>
            </a:r>
            <a:endParaRPr lang="en-US" sz="2800" b="1" dirty="0">
              <a:solidFill>
                <a:schemeClr val="accent2">
                  <a:lumMod val="50000"/>
                </a:schemeClr>
              </a:solidFill>
            </a:endParaRP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smtClean="0">
                <a:solidFill>
                  <a:schemeClr val="bg1"/>
                </a:solidFill>
                <a:latin typeface="UTM Facebook K&amp;T" panose="02040603050506020204" pitchFamily="18" charset="0"/>
                <a:cs typeface="Arial" panose="020B0604020202020204" pitchFamily="34" charset="0"/>
              </a:rPr>
              <a:t>PRE-SPEAKING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6485624" y="1901314"/>
            <a:ext cx="5134692" cy="3905795"/>
          </a:xfrm>
          <a:prstGeom prst="rect">
            <a:avLst/>
          </a:prstGeom>
        </p:spPr>
      </p:pic>
      <p:pic>
        <p:nvPicPr>
          <p:cNvPr id="5" name="shel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26812" y="3544163"/>
            <a:ext cx="406400" cy="406400"/>
          </a:xfrm>
          <a:prstGeom prst="rect">
            <a:avLst/>
          </a:prstGeom>
        </p:spPr>
      </p:pic>
    </p:spTree>
    <p:extLst>
      <p:ext uri="{BB962C8B-B14F-4D97-AF65-F5344CB8AC3E}">
        <p14:creationId xmlns:p14="http://schemas.microsoft.com/office/powerpoint/2010/main" val="374138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31"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90772" y="172322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2"/>
                </a:solidFill>
              </a:rPr>
              <a:t>native (adj) </a:t>
            </a:r>
            <a:endParaRPr lang="en-US" sz="4800" b="1" dirty="0">
              <a:solidFill>
                <a:schemeClr val="accent2"/>
              </a:solidFill>
              <a:cs typeface="Calibri" panose="020F0502020204030204" pitchFamily="34" charset="0"/>
            </a:endParaRPr>
          </a:p>
        </p:txBody>
      </p:sp>
      <p:sp>
        <p:nvSpPr>
          <p:cNvPr id="12" name="Rectangle 11"/>
          <p:cNvSpPr/>
          <p:nvPr/>
        </p:nvSpPr>
        <p:spPr>
          <a:xfrm>
            <a:off x="990772" y="4422114"/>
            <a:ext cx="5760548" cy="954107"/>
          </a:xfrm>
          <a:prstGeom prst="rect">
            <a:avLst/>
          </a:prstGeom>
        </p:spPr>
        <p:txBody>
          <a:bodyPr wrap="square">
            <a:spAutoFit/>
          </a:bodyPr>
          <a:lstStyle/>
          <a:p>
            <a:pPr algn="ctr"/>
            <a:r>
              <a:rPr lang="en-US" sz="2800"/>
              <a:t>(of animals and plants) existing naturally in a place</a:t>
            </a:r>
            <a:endParaRPr lang="en-US" sz="2800" dirty="0">
              <a:solidFill>
                <a:schemeClr val="accent2">
                  <a:lumMod val="50000"/>
                </a:schemeClr>
              </a:solidFill>
            </a:endParaRPr>
          </a:p>
        </p:txBody>
      </p:sp>
      <p:sp>
        <p:nvSpPr>
          <p:cNvPr id="2" name="Rectangle 1"/>
          <p:cNvSpPr/>
          <p:nvPr/>
        </p:nvSpPr>
        <p:spPr>
          <a:xfrm>
            <a:off x="2780444" y="2771761"/>
            <a:ext cx="1499129" cy="523220"/>
          </a:xfrm>
          <a:prstGeom prst="rect">
            <a:avLst/>
          </a:prstGeom>
        </p:spPr>
        <p:txBody>
          <a:bodyPr wrap="none">
            <a:spAutoFit/>
          </a:bodyPr>
          <a:lstStyle/>
          <a:p>
            <a:pPr algn="ctr"/>
            <a:r>
              <a:rPr lang="en-US" sz="2800" b="1">
                <a:solidFill>
                  <a:schemeClr val="accent2">
                    <a:lumMod val="50000"/>
                  </a:schemeClr>
                </a:solidFill>
              </a:rPr>
              <a:t>/ˈneɪtɪv/</a:t>
            </a:r>
            <a:endParaRPr lang="en-US" sz="2800" b="1" dirty="0">
              <a:solidFill>
                <a:schemeClr val="accent2">
                  <a:lumMod val="50000"/>
                </a:schemeClr>
              </a:solidFill>
            </a:endParaRP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smtClean="0">
                <a:solidFill>
                  <a:schemeClr val="bg1"/>
                </a:solidFill>
                <a:latin typeface="UTM Facebook K&amp;T" panose="02040603050506020204" pitchFamily="18" charset="0"/>
                <a:cs typeface="Arial" panose="020B0604020202020204" pitchFamily="34" charset="0"/>
              </a:rPr>
              <a:t>PRE-SPEAKING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6441475" y="1723229"/>
            <a:ext cx="5268060" cy="4067743"/>
          </a:xfrm>
          <a:prstGeom prst="rect">
            <a:avLst/>
          </a:prstGeom>
        </p:spPr>
      </p:pic>
      <p:pic>
        <p:nvPicPr>
          <p:cNvPr id="6" name="nati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12924" y="3600963"/>
            <a:ext cx="406400" cy="406400"/>
          </a:xfrm>
          <a:prstGeom prst="rect">
            <a:avLst/>
          </a:prstGeom>
        </p:spPr>
      </p:pic>
    </p:spTree>
    <p:extLst>
      <p:ext uri="{BB962C8B-B14F-4D97-AF65-F5344CB8AC3E}">
        <p14:creationId xmlns:p14="http://schemas.microsoft.com/office/powerpoint/2010/main" val="239513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05"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2877</TotalTime>
  <Words>527</Words>
  <Application>Microsoft Office PowerPoint</Application>
  <PresentationFormat>Widescreen</PresentationFormat>
  <Paragraphs>97</Paragraphs>
  <Slides>17</Slides>
  <Notes>7</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Adobe Gothic Std B</vt:lpstr>
      <vt:lpstr>Arial</vt:lpstr>
      <vt:lpstr>Berlin Sans FB Demi</vt:lpstr>
      <vt:lpstr>Bookman Old Style</vt:lpstr>
      <vt:lpstr>Calibri</vt:lpstr>
      <vt:lpstr>Calibri Light</vt:lpstr>
      <vt:lpstr>Montserrat Medium</vt:lpstr>
      <vt:lpstr>Myriad Pro</vt:lpstr>
      <vt:lpstr>Times New Roman</vt:lpstr>
      <vt:lpstr>UTM Facebook K&amp;T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104THAIHA</cp:lastModifiedBy>
  <cp:revision>179</cp:revision>
  <dcterms:created xsi:type="dcterms:W3CDTF">2020-12-09T02:04:09Z</dcterms:created>
  <dcterms:modified xsi:type="dcterms:W3CDTF">2023-02-08T06:19:30Z</dcterms:modified>
</cp:coreProperties>
</file>