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4" r:id="rId7"/>
    <p:sldId id="262" r:id="rId8"/>
    <p:sldId id="263"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15520B-89C2-4AD7-B9EB-1EDE6BA799D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17380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5520B-89C2-4AD7-B9EB-1EDE6BA799D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277302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5520B-89C2-4AD7-B9EB-1EDE6BA799D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374795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0"/>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lgn="ctr" eaLnBrk="1" hangingPunct="1">
              <a:defRPr>
                <a:latin typeface="Arial" charset="0"/>
              </a:defRPr>
            </a:lvl1pPr>
          </a:lstStyle>
          <a:p>
            <a:pPr>
              <a:defRPr/>
            </a:pPr>
            <a:endParaRPr lang="en-US"/>
          </a:p>
        </p:txBody>
      </p:sp>
      <p:sp>
        <p:nvSpPr>
          <p:cNvPr id="8" name="Slide Number Placeholder 7"/>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fld id="{E93A5369-4445-49AD-A694-281E489BD6F1}" type="slidenum">
              <a:rPr lang="en-US" altLang="en-US"/>
              <a:pPr>
                <a:defRPr/>
              </a:pPr>
              <a:t>‹#›</a:t>
            </a:fld>
            <a:endParaRPr lang="en-US" altLang="en-US"/>
          </a:p>
        </p:txBody>
      </p:sp>
    </p:spTree>
    <p:extLst>
      <p:ext uri="{BB962C8B-B14F-4D97-AF65-F5344CB8AC3E}">
        <p14:creationId xmlns:p14="http://schemas.microsoft.com/office/powerpoint/2010/main" val="163604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5520B-89C2-4AD7-B9EB-1EDE6BA799D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192556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15520B-89C2-4AD7-B9EB-1EDE6BA799D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269905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15520B-89C2-4AD7-B9EB-1EDE6BA799D1}"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360848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15520B-89C2-4AD7-B9EB-1EDE6BA799D1}"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88962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15520B-89C2-4AD7-B9EB-1EDE6BA799D1}"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150745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5520B-89C2-4AD7-B9EB-1EDE6BA799D1}"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2276926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5520B-89C2-4AD7-B9EB-1EDE6BA799D1}"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13996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5520B-89C2-4AD7-B9EB-1EDE6BA799D1}"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239523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5520B-89C2-4AD7-B9EB-1EDE6BA799D1}"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8FDEE-767C-4738-9D11-46DF6086AA59}" type="slidenum">
              <a:rPr lang="en-US" smtClean="0"/>
              <a:t>‹#›</a:t>
            </a:fld>
            <a:endParaRPr lang="en-US"/>
          </a:p>
        </p:txBody>
      </p:sp>
    </p:spTree>
    <p:extLst>
      <p:ext uri="{BB962C8B-B14F-4D97-AF65-F5344CB8AC3E}">
        <p14:creationId xmlns:p14="http://schemas.microsoft.com/office/powerpoint/2010/main" val="292953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Picture1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05500" y="-4762500"/>
            <a:ext cx="3810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Picture1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05500" y="1714500"/>
            <a:ext cx="3810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descr="COTI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257800"/>
            <a:ext cx="10731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1" descr="CAUQU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34401" y="381001"/>
            <a:ext cx="262096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WordArt 13"/>
          <p:cNvSpPr>
            <a:spLocks noChangeArrowheads="1" noChangeShapeType="1" noTextEdit="1"/>
          </p:cNvSpPr>
          <p:nvPr/>
        </p:nvSpPr>
        <p:spPr bwMode="auto">
          <a:xfrm>
            <a:off x="1720850" y="3062288"/>
            <a:ext cx="8585200" cy="2347912"/>
          </a:xfrm>
          <a:prstGeom prst="rect">
            <a:avLst/>
          </a:prstGeom>
        </p:spPr>
        <p:txBody>
          <a:bodyPr wrap="none" fromWordArt="1">
            <a:prstTxWarp prst="textPlain">
              <a:avLst>
                <a:gd name="adj" fmla="val 50000"/>
              </a:avLst>
            </a:prstTxWarp>
          </a:bodyPr>
          <a:lstStyle/>
          <a:p>
            <a:pPr algn="ct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§1.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Hình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Trụ</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Diện</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tích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xung</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quanh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và</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p>
          <a:p>
            <a:pPr algn="ct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thể</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tích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của</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hình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trụ</a:t>
            </a:r>
            <a:r>
              <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Tiết</a:t>
            </a:r>
            <a:r>
              <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2)</a:t>
            </a:r>
            <a:endPar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10" name="WordArt 13"/>
          <p:cNvSpPr>
            <a:spLocks noChangeArrowheads="1" noChangeShapeType="1" noTextEdit="1"/>
          </p:cNvSpPr>
          <p:nvPr/>
        </p:nvSpPr>
        <p:spPr bwMode="auto">
          <a:xfrm>
            <a:off x="4114800" y="5638800"/>
            <a:ext cx="3632200" cy="685800"/>
          </a:xfrm>
          <a:prstGeom prst="rect">
            <a:avLst/>
          </a:prstGeom>
        </p:spPr>
        <p:txBody>
          <a:bodyPr wrap="none" fromWordArt="1">
            <a:prstTxWarp prst="textPlain">
              <a:avLst>
                <a:gd name="adj" fmla="val 50000"/>
              </a:avLst>
            </a:prstTxWarp>
          </a:bodyPr>
          <a:lstStyle/>
          <a:p>
            <a:pPr algn="ct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TIẾT </a:t>
            </a:r>
            <a:r>
              <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60</a:t>
            </a:r>
            <a:endPar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8" name="WordArt 13"/>
          <p:cNvSpPr>
            <a:spLocks noChangeArrowheads="1" noChangeShapeType="1" noTextEdit="1"/>
          </p:cNvSpPr>
          <p:nvPr/>
        </p:nvSpPr>
        <p:spPr bwMode="auto">
          <a:xfrm>
            <a:off x="1447800" y="762000"/>
            <a:ext cx="7086600" cy="1905000"/>
          </a:xfrm>
          <a:prstGeom prst="rect">
            <a:avLst/>
          </a:prstGeom>
        </p:spPr>
        <p:txBody>
          <a:bodyPr wrap="none" fromWordArt="1">
            <a:prstTxWarp prst="textPlain">
              <a:avLst>
                <a:gd name="adj" fmla="val 50000"/>
              </a:avLst>
            </a:prstTxWarp>
          </a:bodyPr>
          <a:lstStyle/>
          <a:p>
            <a:pPr algn="ctr"/>
            <a:r>
              <a:rPr lang="vi-VN"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Chương IV:  Hình Trụ - Hình Nón </a:t>
            </a:r>
          </a:p>
          <a:p>
            <a:pPr algn="ctr"/>
            <a:r>
              <a:rPr lang="vi-VN"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Hình Cầu</a:t>
            </a:r>
            <a:endParaRPr lang="en-US"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66878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3805"/>
                                        </p:tgtEl>
                                        <p:attrNameLst>
                                          <p:attrName>style.visibility</p:attrName>
                                        </p:attrNameLst>
                                      </p:cBhvr>
                                      <p:to>
                                        <p:strVal val="visible"/>
                                      </p:to>
                                    </p:set>
                                    <p:animEffect transition="in" filter="box(in)">
                                      <p:cBhvr>
                                        <p:cTn id="11" dur="500"/>
                                        <p:tgtEl>
                                          <p:spTgt spid="33805"/>
                                        </p:tgtEl>
                                      </p:cBhvr>
                                    </p:animEffect>
                                  </p:childTnLst>
                                </p:cTn>
                              </p:par>
                            </p:childTnLst>
                          </p:cTn>
                        </p:par>
                        <p:par>
                          <p:cTn id="12" fill="hold" nodeType="afterGroup">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animBg="1"/>
      <p:bldP spid="10"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6" y="154547"/>
            <a:ext cx="10341734"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u="sng" dirty="0" err="1" smtClean="0">
                <a:solidFill>
                  <a:srgbClr val="FF0000"/>
                </a:solidFill>
                <a:latin typeface="Times New Roman" panose="02020603050405020304" pitchFamily="18" charset="0"/>
                <a:cs typeface="Times New Roman" panose="02020603050405020304" pitchFamily="18" charset="0"/>
              </a:rPr>
              <a:t>Bài</a:t>
            </a:r>
            <a:r>
              <a:rPr lang="en-US" sz="2800" u="sng" dirty="0" smtClean="0">
                <a:solidFill>
                  <a:srgbClr val="FF0000"/>
                </a:solidFill>
                <a:latin typeface="Times New Roman" panose="02020603050405020304" pitchFamily="18" charset="0"/>
                <a:cs typeface="Times New Roman" panose="02020603050405020304" pitchFamily="18" charset="0"/>
              </a:rPr>
              <a:t> 12 (</a:t>
            </a:r>
            <a:r>
              <a:rPr lang="en-US" sz="2800" u="sng" dirty="0" err="1" smtClean="0">
                <a:solidFill>
                  <a:srgbClr val="FF0000"/>
                </a:solidFill>
                <a:latin typeface="Times New Roman" panose="02020603050405020304" pitchFamily="18" charset="0"/>
                <a:cs typeface="Times New Roman" panose="02020603050405020304" pitchFamily="18" charset="0"/>
              </a:rPr>
              <a:t>Sgk</a:t>
            </a:r>
            <a:r>
              <a:rPr lang="en-US" sz="2800" u="sng" dirty="0" smtClean="0">
                <a:solidFill>
                  <a:srgbClr val="FF0000"/>
                </a:solidFill>
                <a:latin typeface="Times New Roman" panose="02020603050405020304" pitchFamily="18" charset="0"/>
                <a:cs typeface="Times New Roman" panose="02020603050405020304" pitchFamily="18" charset="0"/>
              </a:rPr>
              <a:t>/112): </a:t>
            </a:r>
            <a:r>
              <a:rPr lang="en-US" sz="2800" dirty="0" err="1" smtClean="0">
                <a:solidFill>
                  <a:srgbClr val="FF0000"/>
                </a:solidFill>
                <a:latin typeface="Times New Roman" panose="02020603050405020304" pitchFamily="18" charset="0"/>
                <a:cs typeface="Times New Roman" panose="02020603050405020304" pitchFamily="18" charset="0"/>
              </a:rPr>
              <a:t>Điền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vào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những</a:t>
            </a:r>
            <a:r>
              <a:rPr lang="en-US" sz="2800" dirty="0" smtClean="0">
                <a:solidFill>
                  <a:srgbClr val="FF0000"/>
                </a:solidFill>
                <a:latin typeface="Times New Roman" panose="02020603050405020304" pitchFamily="18" charset="0"/>
                <a:cs typeface="Times New Roman" panose="02020603050405020304" pitchFamily="18" charset="0"/>
              </a:rPr>
              <a:t> ô </a:t>
            </a:r>
            <a:r>
              <a:rPr lang="en-US" sz="2800" dirty="0" err="1" smtClean="0">
                <a:solidFill>
                  <a:srgbClr val="FF0000"/>
                </a:solidFill>
                <a:latin typeface="Times New Roman" panose="02020603050405020304" pitchFamily="18" charset="0"/>
                <a:cs typeface="Times New Roman" panose="02020603050405020304" pitchFamily="18" charset="0"/>
              </a:rPr>
              <a:t>trống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bảng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sau</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Group 76"/>
          <p:cNvGraphicFramePr>
            <a:graphicFrameLocks noGrp="1"/>
          </p:cNvGraphicFramePr>
          <p:nvPr>
            <p:extLst>
              <p:ext uri="{D42A27DB-BD31-4B8C-83A1-F6EECF244321}">
                <p14:modId xmlns:p14="http://schemas.microsoft.com/office/powerpoint/2010/main" val="2561256383"/>
              </p:ext>
            </p:extLst>
          </p:nvPr>
        </p:nvGraphicFramePr>
        <p:xfrm>
          <a:off x="966718" y="1451020"/>
          <a:ext cx="9658352" cy="4747500"/>
        </p:xfrm>
        <a:graphic>
          <a:graphicData uri="http://schemas.openxmlformats.org/drawingml/2006/table">
            <a:tbl>
              <a:tblPr/>
              <a:tblGrid>
                <a:gridCol w="1673460"/>
                <a:gridCol w="1056059"/>
                <a:gridCol w="1287887"/>
                <a:gridCol w="1430896"/>
                <a:gridCol w="1320800"/>
                <a:gridCol w="1524090"/>
                <a:gridCol w="1365160"/>
              </a:tblGrid>
              <a:tr h="2042190">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Hình</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Bán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kính</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đáy</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Đường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kính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đáy</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Chiều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cao</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Chu vi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đáy</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Diện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tích</a:t>
                      </a:r>
                      <a:r>
                        <a:rPr kumimoji="0" lang="vi-VN"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đáy</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(cm</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vi-V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Diện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tích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xung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quanh</a:t>
                      </a:r>
                      <a:endParaRPr kumimoji="0" lang="vi-V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721122">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25mm</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0" i="0" u="none" strike="noStrike" cap="none" normalizeH="0" baseline="0" dirty="0" smtClean="0">
                          <a:ln>
                            <a:noFill/>
                          </a:ln>
                          <a:solidFill>
                            <a:srgbClr val="0000CC"/>
                          </a:solidFill>
                          <a:effectLst/>
                          <a:latin typeface="Times New Roman" pitchFamily="18" charset="0"/>
                          <a:cs typeface="Times New Roman" pitchFamily="18" charset="0"/>
                        </a:rPr>
                        <a:t>7cm</a:t>
                      </a: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721122">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6cm</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smtClean="0">
                          <a:ln>
                            <a:noFill/>
                          </a:ln>
                          <a:solidFill>
                            <a:srgbClr val="FF0066"/>
                          </a:solidFill>
                          <a:effectLst/>
                          <a:latin typeface="Times New Roman" pitchFamily="18" charset="0"/>
                          <a:cs typeface="Times New Roman" pitchFamily="18" charset="0"/>
                          <a:sym typeface="Symbol" pitchFamily="18" charset="2"/>
                        </a:rPr>
                        <a:t>1m</a:t>
                      </a:r>
                      <a:endParaRPr kumimoji="0" lang="vi-VN" sz="2000" b="1" i="0" u="none" strike="noStrike" cap="none" normalizeH="0" baseline="0" dirty="0" smtClean="0">
                        <a:ln>
                          <a:noFill/>
                        </a:ln>
                        <a:solidFill>
                          <a:srgbClr val="FF0066"/>
                        </a:solidFill>
                        <a:effectLst/>
                        <a:latin typeface="Times New Roman" pitchFamily="18" charset="0"/>
                        <a:cs typeface="Times New Roman" pitchFamily="18" charset="0"/>
                        <a:sym typeface="Symbol" pitchFamily="18" charset="2"/>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795466">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0" i="0" u="none" strike="noStrike" cap="none" normalizeH="0" baseline="0" dirty="0" smtClean="0">
                          <a:ln>
                            <a:noFill/>
                          </a:ln>
                          <a:solidFill>
                            <a:srgbClr val="0000CC"/>
                          </a:solidFill>
                          <a:effectLst/>
                          <a:latin typeface="Times New Roman" pitchFamily="18" charset="0"/>
                          <a:cs typeface="Times New Roman" pitchFamily="18" charset="0"/>
                        </a:rPr>
                        <a:t>5cm</a:t>
                      </a: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4" name="Group 10"/>
          <p:cNvGrpSpPr>
            <a:grpSpLocks/>
          </p:cNvGrpSpPr>
          <p:nvPr/>
        </p:nvGrpSpPr>
        <p:grpSpPr bwMode="auto">
          <a:xfrm>
            <a:off x="1193085" y="3877614"/>
            <a:ext cx="1277938" cy="1600200"/>
            <a:chOff x="2290" y="1888"/>
            <a:chExt cx="1453" cy="1814"/>
          </a:xfrm>
        </p:grpSpPr>
        <p:sp>
          <p:nvSpPr>
            <p:cNvPr id="5" name="AutoShape 11"/>
            <p:cNvSpPr>
              <a:spLocks noChangeArrowheads="1"/>
            </p:cNvSpPr>
            <p:nvPr/>
          </p:nvSpPr>
          <p:spPr bwMode="auto">
            <a:xfrm>
              <a:off x="2290" y="1888"/>
              <a:ext cx="1452" cy="1814"/>
            </a:xfrm>
            <a:prstGeom prst="can">
              <a:avLst>
                <a:gd name="adj" fmla="val 31233"/>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1800">
                <a:latin typeface="Calibri" panose="020F0502020204030204" pitchFamily="34" charset="0"/>
              </a:endParaRPr>
            </a:p>
          </p:txBody>
        </p:sp>
        <p:sp>
          <p:nvSpPr>
            <p:cNvPr id="6" name="Arc 12"/>
            <p:cNvSpPr>
              <a:spLocks/>
            </p:cNvSpPr>
            <p:nvPr/>
          </p:nvSpPr>
          <p:spPr bwMode="auto">
            <a:xfrm>
              <a:off x="2291" y="3253"/>
              <a:ext cx="1452" cy="258"/>
            </a:xfrm>
            <a:custGeom>
              <a:avLst/>
              <a:gdLst>
                <a:gd name="T0" fmla="*/ 0 w 43200"/>
                <a:gd name="T1" fmla="*/ 0 h 24586"/>
                <a:gd name="T2" fmla="*/ 0 w 43200"/>
                <a:gd name="T3" fmla="*/ 0 h 24586"/>
                <a:gd name="T4" fmla="*/ 0 w 43200"/>
                <a:gd name="T5" fmla="*/ 0 h 24586"/>
                <a:gd name="T6" fmla="*/ 0 60000 65536"/>
                <a:gd name="T7" fmla="*/ 0 60000 65536"/>
                <a:gd name="T8" fmla="*/ 0 60000 65536"/>
                <a:gd name="T9" fmla="*/ 0 w 43200"/>
                <a:gd name="T10" fmla="*/ 0 h 24586"/>
                <a:gd name="T11" fmla="*/ 43200 w 43200"/>
                <a:gd name="T12" fmla="*/ 24586 h 24586"/>
              </a:gdLst>
              <a:ahLst/>
              <a:cxnLst>
                <a:cxn ang="T6">
                  <a:pos x="T0" y="T1"/>
                </a:cxn>
                <a:cxn ang="T7">
                  <a:pos x="T2" y="T3"/>
                </a:cxn>
                <a:cxn ang="T8">
                  <a:pos x="T4" y="T5"/>
                </a:cxn>
              </a:cxnLst>
              <a:rect l="T9" t="T10" r="T11" b="T12"/>
              <a:pathLst>
                <a:path w="43200" h="24586" fill="none" extrusionOk="0">
                  <a:moveTo>
                    <a:pt x="207" y="24585"/>
                  </a:moveTo>
                  <a:cubicBezTo>
                    <a:pt x="69" y="23596"/>
                    <a:pt x="0" y="22598"/>
                    <a:pt x="0" y="21600"/>
                  </a:cubicBezTo>
                  <a:cubicBezTo>
                    <a:pt x="0" y="9670"/>
                    <a:pt x="9670" y="0"/>
                    <a:pt x="21600" y="0"/>
                  </a:cubicBezTo>
                  <a:cubicBezTo>
                    <a:pt x="33529" y="0"/>
                    <a:pt x="43200" y="9670"/>
                    <a:pt x="43200" y="21600"/>
                  </a:cubicBezTo>
                  <a:cubicBezTo>
                    <a:pt x="43200" y="21928"/>
                    <a:pt x="43192" y="22256"/>
                    <a:pt x="43177" y="22584"/>
                  </a:cubicBezTo>
                </a:path>
                <a:path w="43200" h="24586" stroke="0" extrusionOk="0">
                  <a:moveTo>
                    <a:pt x="207" y="24585"/>
                  </a:moveTo>
                  <a:cubicBezTo>
                    <a:pt x="69" y="23596"/>
                    <a:pt x="0" y="22598"/>
                    <a:pt x="0" y="21600"/>
                  </a:cubicBezTo>
                  <a:cubicBezTo>
                    <a:pt x="0" y="9670"/>
                    <a:pt x="9670" y="0"/>
                    <a:pt x="21600" y="0"/>
                  </a:cubicBezTo>
                  <a:cubicBezTo>
                    <a:pt x="33529" y="0"/>
                    <a:pt x="43200" y="9670"/>
                    <a:pt x="43200" y="21600"/>
                  </a:cubicBezTo>
                  <a:cubicBezTo>
                    <a:pt x="43200" y="21928"/>
                    <a:pt x="43192" y="22256"/>
                    <a:pt x="43177" y="22584"/>
                  </a:cubicBezTo>
                  <a:lnTo>
                    <a:pt x="21600" y="21600"/>
                  </a:lnTo>
                  <a:lnTo>
                    <a:pt x="207" y="24585"/>
                  </a:lnTo>
                  <a:close/>
                </a:path>
              </a:pathLst>
            </a:custGeom>
            <a:noFill/>
            <a:ln w="952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7" name="Table 6"/>
          <p:cNvGraphicFramePr>
            <a:graphicFrameLocks noGrp="1"/>
          </p:cNvGraphicFramePr>
          <p:nvPr>
            <p:extLst>
              <p:ext uri="{D42A27DB-BD31-4B8C-83A1-F6EECF244321}">
                <p14:modId xmlns:p14="http://schemas.microsoft.com/office/powerpoint/2010/main" val="25578769"/>
              </p:ext>
            </p:extLst>
          </p:nvPr>
        </p:nvGraphicFramePr>
        <p:xfrm>
          <a:off x="10625070" y="1461218"/>
          <a:ext cx="1566930" cy="4823672"/>
        </p:xfrm>
        <a:graphic>
          <a:graphicData uri="http://schemas.openxmlformats.org/drawingml/2006/table">
            <a:tbl>
              <a:tblPr>
                <a:tableStyleId>{5940675A-B579-460E-94D1-54222C63F5DA}</a:tableStyleId>
              </a:tblPr>
              <a:tblGrid>
                <a:gridCol w="1566930"/>
              </a:tblGrid>
              <a:tr h="2009744">
                <a:tc>
                  <a:txBody>
                    <a:bodyPr/>
                    <a:lstStyle/>
                    <a:p>
                      <a:pPr algn="ctr"/>
                      <a:r>
                        <a:rPr lang="en-US" sz="2400" b="1" dirty="0" err="1" smtClean="0">
                          <a:latin typeface="Times New Roman" panose="02020603050405020304" pitchFamily="18" charset="0"/>
                          <a:cs typeface="Times New Roman" panose="02020603050405020304" pitchFamily="18" charset="0"/>
                        </a:rPr>
                        <a:t>Thể</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tích</a:t>
                      </a:r>
                      <a:endParaRPr lang="en-US" sz="2400" b="1" dirty="0">
                        <a:latin typeface="Times New Roman" panose="02020603050405020304" pitchFamily="18" charset="0"/>
                        <a:cs typeface="Times New Roman" panose="02020603050405020304" pitchFamily="18" charset="0"/>
                      </a:endParaRPr>
                    </a:p>
                  </a:txBody>
                  <a:tcPr anchor="ctr">
                    <a:solidFill>
                      <a:schemeClr val="bg1"/>
                    </a:solidFill>
                  </a:tcPr>
                </a:tc>
              </a:tr>
              <a:tr h="1139675">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solidFill>
                      <a:schemeClr val="bg1"/>
                    </a:solidFill>
                  </a:tcPr>
                </a:tc>
              </a:tr>
              <a:tr h="815903">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solidFill>
                      <a:schemeClr val="bg1"/>
                    </a:solidFill>
                  </a:tcPr>
                </a:tc>
              </a:tr>
              <a:tr h="858350">
                <a:tc>
                  <a:txBody>
                    <a:bodyPr/>
                    <a:lstStyle/>
                    <a:p>
                      <a:pPr algn="ctr"/>
                      <a:r>
                        <a:rPr lang="en-US" sz="2400" dirty="0" smtClean="0">
                          <a:latin typeface="Times New Roman" panose="02020603050405020304" pitchFamily="18" charset="0"/>
                          <a:cs typeface="Times New Roman" panose="02020603050405020304" pitchFamily="18" charset="0"/>
                        </a:rPr>
                        <a:t>1l</a:t>
                      </a:r>
                      <a:endParaRPr lang="en-US" sz="2400" dirty="0">
                        <a:latin typeface="Times New Roman" panose="02020603050405020304" pitchFamily="18" charset="0"/>
                        <a:cs typeface="Times New Roman" panose="02020603050405020304" pitchFamily="18" charset="0"/>
                      </a:endParaRPr>
                    </a:p>
                  </a:txBody>
                  <a:tcPr anchor="ctr">
                    <a:solidFill>
                      <a:schemeClr val="bg1"/>
                    </a:solidFill>
                  </a:tcPr>
                </a:tc>
              </a:tr>
            </a:tbl>
          </a:graphicData>
        </a:graphic>
      </p:graphicFrame>
      <p:sp>
        <p:nvSpPr>
          <p:cNvPr id="8" name="Rectangle 7"/>
          <p:cNvSpPr/>
          <p:nvPr/>
        </p:nvSpPr>
        <p:spPr>
          <a:xfrm>
            <a:off x="3990303" y="5477813"/>
            <a:ext cx="914400" cy="4893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10cm</a:t>
            </a:r>
            <a:endParaRPr lang="en-US" sz="24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501683" y="5477814"/>
            <a:ext cx="1174125" cy="58384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31,4cm</a:t>
            </a:r>
            <a:endParaRPr lang="en-US" sz="24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7800834" y="5557232"/>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78,54</a:t>
            </a:r>
            <a:endParaRPr lang="en-US" sz="24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5034565" y="5477813"/>
            <a:ext cx="13372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12,73cm</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9299615" y="5477813"/>
            <a:ext cx="1196667"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smtClean="0">
                <a:latin typeface="Times New Roman" panose="02020603050405020304" pitchFamily="18" charset="0"/>
                <a:cs typeface="Times New Roman" panose="02020603050405020304" pitchFamily="18" charset="0"/>
              </a:rPr>
              <a:t>399,72 cm</a:t>
            </a:r>
            <a:r>
              <a:rPr lang="en-US" sz="2400" b="1" baseline="30000" dirty="0" smtClean="0">
                <a:latin typeface="Times New Roman" panose="02020603050405020304" pitchFamily="18" charset="0"/>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2644769" y="4903608"/>
            <a:ext cx="987073" cy="3562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3</a:t>
            </a:r>
            <a:r>
              <a:rPr lang="en-US" sz="2400" b="1" dirty="0" smtClean="0">
                <a:latin typeface="Times New Roman" panose="02020603050405020304" pitchFamily="18" charset="0"/>
                <a:cs typeface="Times New Roman" panose="02020603050405020304" pitchFamily="18" charset="0"/>
              </a:rPr>
              <a:t>cm</a:t>
            </a:r>
            <a:endParaRPr lang="en-US" sz="24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6426017" y="4725482"/>
            <a:ext cx="1374817"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smtClean="0">
                <a:latin typeface="Times New Roman" panose="02020603050405020304" pitchFamily="18" charset="0"/>
                <a:cs typeface="Times New Roman" panose="02020603050405020304" pitchFamily="18" charset="0"/>
              </a:rPr>
              <a:t>18,85cm</a:t>
            </a:r>
            <a:endParaRPr lang="en-US" sz="24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7800833" y="4725482"/>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28,27</a:t>
            </a:r>
            <a:endParaRPr lang="en-US" sz="24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9235220" y="4729774"/>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1885</a:t>
            </a:r>
            <a:endParaRPr lang="en-US" sz="240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3709110" y="3877614"/>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5cm</a:t>
            </a:r>
            <a:endParaRPr lang="en-US" sz="2400" b="1" dirty="0">
              <a:latin typeface="Times New Roman" panose="02020603050405020304" pitchFamily="18" charset="0"/>
              <a:cs typeface="Times New Roman" panose="02020603050405020304" pitchFamily="18" charset="0"/>
            </a:endParaRPr>
          </a:p>
        </p:txBody>
      </p:sp>
      <p:sp>
        <p:nvSpPr>
          <p:cNvPr id="18" name="Rectangle 17"/>
          <p:cNvSpPr/>
          <p:nvPr/>
        </p:nvSpPr>
        <p:spPr>
          <a:xfrm>
            <a:off x="6426017" y="3784789"/>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15,70cm</a:t>
            </a:r>
            <a:endParaRPr lang="en-US" sz="2400" b="1" dirty="0">
              <a:latin typeface="Times New Roman" panose="02020603050405020304" pitchFamily="18" charset="0"/>
              <a:cs typeface="Times New Roman" panose="02020603050405020304" pitchFamily="18" charset="0"/>
            </a:endParaRPr>
          </a:p>
        </p:txBody>
      </p:sp>
      <p:sp>
        <p:nvSpPr>
          <p:cNvPr id="19" name="Rectangle 18"/>
          <p:cNvSpPr/>
          <p:nvPr/>
        </p:nvSpPr>
        <p:spPr>
          <a:xfrm>
            <a:off x="7751472" y="3893732"/>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19,63cm</a:t>
            </a:r>
            <a:endParaRPr lang="en-US" sz="24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9299615" y="3893732"/>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109,9</a:t>
            </a:r>
            <a:endParaRPr lang="en-US" sz="24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10716291" y="3763323"/>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137,41</a:t>
            </a:r>
            <a:endParaRPr lang="en-US" sz="24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10716291" y="4611686"/>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2827</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84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anim calcmode="lin" valueType="num">
                                      <p:cBhvr>
                                        <p:cTn id="84" dur="1000" fill="hold"/>
                                        <p:tgtEl>
                                          <p:spTgt spid="16"/>
                                        </p:tgtEl>
                                        <p:attrNameLst>
                                          <p:attrName>ppt_x</p:attrName>
                                        </p:attrNameLst>
                                      </p:cBhvr>
                                      <p:tavLst>
                                        <p:tav tm="0">
                                          <p:val>
                                            <p:strVal val="#ppt_x"/>
                                          </p:val>
                                        </p:tav>
                                        <p:tav tm="100000">
                                          <p:val>
                                            <p:strVal val="#ppt_x"/>
                                          </p:val>
                                        </p:tav>
                                      </p:tavLst>
                                    </p:anim>
                                    <p:anim calcmode="lin" valueType="num">
                                      <p:cBhvr>
                                        <p:cTn id="8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1000"/>
                                        <p:tgtEl>
                                          <p:spTgt spid="18"/>
                                        </p:tgtEl>
                                      </p:cBhvr>
                                    </p:animEffect>
                                    <p:anim calcmode="lin" valueType="num">
                                      <p:cBhvr>
                                        <p:cTn id="98" dur="1000" fill="hold"/>
                                        <p:tgtEl>
                                          <p:spTgt spid="18"/>
                                        </p:tgtEl>
                                        <p:attrNameLst>
                                          <p:attrName>ppt_x</p:attrName>
                                        </p:attrNameLst>
                                      </p:cBhvr>
                                      <p:tavLst>
                                        <p:tav tm="0">
                                          <p:val>
                                            <p:strVal val="#ppt_x"/>
                                          </p:val>
                                        </p:tav>
                                        <p:tav tm="100000">
                                          <p:val>
                                            <p:strVal val="#ppt_x"/>
                                          </p:val>
                                        </p:tav>
                                      </p:tavLst>
                                    </p:anim>
                                    <p:anim calcmode="lin" valueType="num">
                                      <p:cBhvr>
                                        <p:cTn id="9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fade">
                                      <p:cBhvr>
                                        <p:cTn id="104" dur="1000"/>
                                        <p:tgtEl>
                                          <p:spTgt spid="19"/>
                                        </p:tgtEl>
                                      </p:cBhvr>
                                    </p:animEffect>
                                    <p:anim calcmode="lin" valueType="num">
                                      <p:cBhvr>
                                        <p:cTn id="105" dur="1000" fill="hold"/>
                                        <p:tgtEl>
                                          <p:spTgt spid="19"/>
                                        </p:tgtEl>
                                        <p:attrNameLst>
                                          <p:attrName>ppt_x</p:attrName>
                                        </p:attrNameLst>
                                      </p:cBhvr>
                                      <p:tavLst>
                                        <p:tav tm="0">
                                          <p:val>
                                            <p:strVal val="#ppt_x"/>
                                          </p:val>
                                        </p:tav>
                                        <p:tav tm="100000">
                                          <p:val>
                                            <p:strVal val="#ppt_x"/>
                                          </p:val>
                                        </p:tav>
                                      </p:tavLst>
                                    </p:anim>
                                    <p:anim calcmode="lin" valueType="num">
                                      <p:cBhvr>
                                        <p:cTn id="10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1000"/>
                                        <p:tgtEl>
                                          <p:spTgt spid="21"/>
                                        </p:tgtEl>
                                      </p:cBhvr>
                                    </p:animEffect>
                                    <p:anim calcmode="lin" valueType="num">
                                      <p:cBhvr>
                                        <p:cTn id="119" dur="1000" fill="hold"/>
                                        <p:tgtEl>
                                          <p:spTgt spid="21"/>
                                        </p:tgtEl>
                                        <p:attrNameLst>
                                          <p:attrName>ppt_x</p:attrName>
                                        </p:attrNameLst>
                                      </p:cBhvr>
                                      <p:tavLst>
                                        <p:tav tm="0">
                                          <p:val>
                                            <p:strVal val="#ppt_x"/>
                                          </p:val>
                                        </p:tav>
                                        <p:tav tm="100000">
                                          <p:val>
                                            <p:strVal val="#ppt_x"/>
                                          </p:val>
                                        </p:tav>
                                      </p:tavLst>
                                    </p:anim>
                                    <p:anim calcmode="lin" valueType="num">
                                      <p:cBhvr>
                                        <p:cTn id="1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1000"/>
                                        <p:tgtEl>
                                          <p:spTgt spid="22"/>
                                        </p:tgtEl>
                                      </p:cBhvr>
                                    </p:animEffect>
                                    <p:anim calcmode="lin" valueType="num">
                                      <p:cBhvr>
                                        <p:cTn id="126" dur="1000" fill="hold"/>
                                        <p:tgtEl>
                                          <p:spTgt spid="22"/>
                                        </p:tgtEl>
                                        <p:attrNameLst>
                                          <p:attrName>ppt_x</p:attrName>
                                        </p:attrNameLst>
                                      </p:cBhvr>
                                      <p:tavLst>
                                        <p:tav tm="0">
                                          <p:val>
                                            <p:strVal val="#ppt_x"/>
                                          </p:val>
                                        </p:tav>
                                        <p:tav tm="100000">
                                          <p:val>
                                            <p:strVal val="#ppt_x"/>
                                          </p:val>
                                        </p:tav>
                                      </p:tavLst>
                                    </p:anim>
                                    <p:anim calcmode="lin" valueType="num">
                                      <p:cBhvr>
                                        <p:cTn id="1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1473200" y="4953001"/>
            <a:ext cx="957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dirty="0" err="1">
                <a:latin typeface="Times New Roman" panose="02020603050405020304" pitchFamily="18" charset="0"/>
              </a:rPr>
              <a:t>Hình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trụ</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có</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kính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đáy</a:t>
            </a:r>
            <a:r>
              <a:rPr lang="en-US" altLang="en-US" sz="2800" b="1" dirty="0">
                <a:latin typeface="Times New Roman" panose="02020603050405020304" pitchFamily="18" charset="0"/>
              </a:rPr>
              <a:t> r </a:t>
            </a:r>
            <a:r>
              <a:rPr lang="en-US" altLang="en-US" sz="2800" b="1" dirty="0" err="1">
                <a:latin typeface="Times New Roman" panose="02020603050405020304" pitchFamily="18" charset="0"/>
              </a:rPr>
              <a:t>và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chiều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cao</a:t>
            </a:r>
            <a:r>
              <a:rPr lang="en-US" altLang="en-US" sz="2800" b="1" dirty="0">
                <a:latin typeface="Times New Roman" panose="02020603050405020304" pitchFamily="18" charset="0"/>
              </a:rPr>
              <a:t> h, </a:t>
            </a:r>
            <a:r>
              <a:rPr lang="en-US" altLang="en-US" sz="2800" b="1" dirty="0" err="1">
                <a:latin typeface="Times New Roman" panose="02020603050405020304" pitchFamily="18" charset="0"/>
              </a:rPr>
              <a:t>khi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đó</a:t>
            </a:r>
            <a:r>
              <a:rPr lang="en-US" altLang="en-US" sz="2800" b="1" dirty="0">
                <a:latin typeface="Times New Roman" panose="02020603050405020304" pitchFamily="18" charset="0"/>
              </a:rPr>
              <a:t> ta </a:t>
            </a:r>
            <a:r>
              <a:rPr lang="en-US" altLang="en-US" sz="2800" b="1" dirty="0" err="1">
                <a:latin typeface="Times New Roman" panose="02020603050405020304" pitchFamily="18" charset="0"/>
              </a:rPr>
              <a:t>có</a:t>
            </a:r>
            <a:r>
              <a:rPr lang="en-US" altLang="en-US" sz="2800" b="1" dirty="0">
                <a:latin typeface="Times New Roman" panose="02020603050405020304" pitchFamily="18" charset="0"/>
              </a:rPr>
              <a:t>:</a:t>
            </a:r>
          </a:p>
        </p:txBody>
      </p:sp>
      <p:sp>
        <p:nvSpPr>
          <p:cNvPr id="35844" name="Text Box 4"/>
          <p:cNvSpPr txBox="1">
            <a:spLocks noChangeArrowheads="1"/>
          </p:cNvSpPr>
          <p:nvPr/>
        </p:nvSpPr>
        <p:spPr bwMode="auto">
          <a:xfrm>
            <a:off x="2209800" y="5430839"/>
            <a:ext cx="7696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 typeface="Symbol" panose="05050102010706020507" pitchFamily="18" charset="2"/>
              <a:buNone/>
            </a:pPr>
            <a:r>
              <a:rPr lang="en-US" altLang="en-US" sz="2800" b="1" dirty="0" err="1">
                <a:latin typeface="Times New Roman" panose="02020603050405020304" pitchFamily="18" charset="0"/>
                <a:sym typeface="Symbol" panose="05050102010706020507" pitchFamily="18" charset="2"/>
              </a:rPr>
              <a:t>Diện</a:t>
            </a:r>
            <a:r>
              <a:rPr lang="en-US" altLang="en-US" sz="2800" b="1" dirty="0">
                <a:latin typeface="Times New Roman" panose="02020603050405020304" pitchFamily="18" charset="0"/>
                <a:sym typeface="Symbol" panose="05050102010706020507" pitchFamily="18" charset="2"/>
              </a:rPr>
              <a:t> </a:t>
            </a:r>
            <a:r>
              <a:rPr lang="en-US" altLang="en-US" sz="2800" b="1" dirty="0" err="1">
                <a:latin typeface="Times New Roman" panose="02020603050405020304" pitchFamily="18" charset="0"/>
                <a:sym typeface="Symbol" panose="05050102010706020507" pitchFamily="18" charset="2"/>
              </a:rPr>
              <a:t>tích</a:t>
            </a:r>
            <a:r>
              <a:rPr lang="en-US" altLang="en-US" sz="2800" b="1" dirty="0">
                <a:latin typeface="Times New Roman" panose="02020603050405020304" pitchFamily="18" charset="0"/>
                <a:sym typeface="Symbol" panose="05050102010706020507" pitchFamily="18" charset="2"/>
              </a:rPr>
              <a:t> </a:t>
            </a:r>
            <a:r>
              <a:rPr lang="en-US" altLang="en-US" sz="2800" b="1" dirty="0" err="1">
                <a:latin typeface="Times New Roman" panose="02020603050405020304" pitchFamily="18" charset="0"/>
                <a:sym typeface="Symbol" panose="05050102010706020507" pitchFamily="18" charset="2"/>
              </a:rPr>
              <a:t>xung</a:t>
            </a:r>
            <a:r>
              <a:rPr lang="en-US" altLang="en-US" sz="2800" b="1" dirty="0">
                <a:latin typeface="Times New Roman" panose="02020603050405020304" pitchFamily="18" charset="0"/>
                <a:sym typeface="Symbol" panose="05050102010706020507" pitchFamily="18" charset="2"/>
              </a:rPr>
              <a:t> </a:t>
            </a:r>
            <a:r>
              <a:rPr lang="en-US" altLang="en-US" sz="2800" b="1" dirty="0" err="1">
                <a:latin typeface="Times New Roman" panose="02020603050405020304" pitchFamily="18" charset="0"/>
                <a:sym typeface="Symbol" panose="05050102010706020507" pitchFamily="18" charset="2"/>
              </a:rPr>
              <a:t>quanh</a:t>
            </a:r>
            <a:r>
              <a:rPr lang="en-US" altLang="en-US" sz="2800" b="1" dirty="0">
                <a:latin typeface="Times New Roman" panose="02020603050405020304" pitchFamily="18" charset="0"/>
                <a:sym typeface="Symbol" panose="05050102010706020507" pitchFamily="18" charset="2"/>
              </a:rPr>
              <a:t>:             </a:t>
            </a:r>
            <a:r>
              <a:rPr lang="en-US" altLang="en-US" b="1" dirty="0" err="1">
                <a:latin typeface="Times New Roman" panose="02020603050405020304" pitchFamily="18" charset="0"/>
              </a:rPr>
              <a:t>S</a:t>
            </a:r>
            <a:r>
              <a:rPr lang="en-US" altLang="en-US" b="1" baseline="-25000" dirty="0" err="1">
                <a:latin typeface="Times New Roman" panose="02020603050405020304" pitchFamily="18" charset="0"/>
              </a:rPr>
              <a:t>xq</a:t>
            </a:r>
            <a:r>
              <a:rPr lang="en-US" altLang="en-US" b="1" dirty="0">
                <a:latin typeface="Times New Roman" panose="02020603050405020304" pitchFamily="18" charset="0"/>
              </a:rPr>
              <a:t> =  2</a:t>
            </a:r>
            <a:r>
              <a:rPr lang="en-US" altLang="en-US" b="1" dirty="0">
                <a:latin typeface="Times New Roman" panose="02020603050405020304" pitchFamily="18" charset="0"/>
                <a:sym typeface="Symbol" panose="05050102010706020507" pitchFamily="18" charset="2"/>
              </a:rPr>
              <a:t>rh</a:t>
            </a:r>
          </a:p>
        </p:txBody>
      </p:sp>
      <p:sp>
        <p:nvSpPr>
          <p:cNvPr id="35845" name="Text Box 5"/>
          <p:cNvSpPr txBox="1">
            <a:spLocks noChangeArrowheads="1"/>
          </p:cNvSpPr>
          <p:nvPr/>
        </p:nvSpPr>
        <p:spPr bwMode="auto">
          <a:xfrm>
            <a:off x="2241550" y="6019800"/>
            <a:ext cx="8502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 typeface="Symbol" panose="05050102010706020507" pitchFamily="18" charset="2"/>
              <a:buNone/>
            </a:pPr>
            <a:r>
              <a:rPr lang="en-US" altLang="en-US" sz="2800" b="1" dirty="0" err="1">
                <a:latin typeface="Times New Roman" panose="02020603050405020304" pitchFamily="18" charset="0"/>
                <a:sym typeface="Symbol" panose="05050102010706020507" pitchFamily="18" charset="2"/>
              </a:rPr>
              <a:t>Diện</a:t>
            </a:r>
            <a:r>
              <a:rPr lang="en-US" altLang="en-US" sz="2800" b="1" dirty="0">
                <a:latin typeface="Times New Roman" panose="02020603050405020304" pitchFamily="18" charset="0"/>
                <a:sym typeface="Symbol" panose="05050102010706020507" pitchFamily="18" charset="2"/>
              </a:rPr>
              <a:t> </a:t>
            </a:r>
            <a:r>
              <a:rPr lang="en-US" altLang="en-US" sz="2800" b="1" dirty="0" err="1">
                <a:latin typeface="Times New Roman" panose="02020603050405020304" pitchFamily="18" charset="0"/>
                <a:sym typeface="Symbol" panose="05050102010706020507" pitchFamily="18" charset="2"/>
              </a:rPr>
              <a:t>tích</a:t>
            </a:r>
            <a:r>
              <a:rPr lang="en-US" altLang="en-US" sz="2800" b="1" dirty="0">
                <a:latin typeface="Times New Roman" panose="02020603050405020304" pitchFamily="18" charset="0"/>
                <a:sym typeface="Symbol" panose="05050102010706020507" pitchFamily="18" charset="2"/>
              </a:rPr>
              <a:t> </a:t>
            </a:r>
            <a:r>
              <a:rPr lang="en-US" altLang="en-US" sz="2800" b="1" dirty="0" err="1">
                <a:latin typeface="Times New Roman" panose="02020603050405020304" pitchFamily="18" charset="0"/>
                <a:sym typeface="Symbol" panose="05050102010706020507" pitchFamily="18" charset="2"/>
              </a:rPr>
              <a:t>toàn</a:t>
            </a:r>
            <a:r>
              <a:rPr lang="en-US" altLang="en-US" sz="2800" b="1" dirty="0">
                <a:latin typeface="Times New Roman" panose="02020603050405020304" pitchFamily="18" charset="0"/>
                <a:sym typeface="Symbol" panose="05050102010706020507" pitchFamily="18" charset="2"/>
              </a:rPr>
              <a:t> </a:t>
            </a:r>
            <a:r>
              <a:rPr lang="en-US" altLang="en-US" sz="2800" b="1" dirty="0" err="1">
                <a:latin typeface="Times New Roman" panose="02020603050405020304" pitchFamily="18" charset="0"/>
                <a:sym typeface="Symbol" panose="05050102010706020507" pitchFamily="18" charset="2"/>
              </a:rPr>
              <a:t>phần</a:t>
            </a:r>
            <a:r>
              <a:rPr lang="en-US" altLang="en-US" sz="2800" b="1" dirty="0">
                <a:latin typeface="Times New Roman" panose="02020603050405020304" pitchFamily="18" charset="0"/>
                <a:sym typeface="Symbol" panose="05050102010706020507" pitchFamily="18" charset="2"/>
              </a:rPr>
              <a:t>:                </a:t>
            </a:r>
            <a:r>
              <a:rPr lang="en-US" altLang="en-US" b="1" dirty="0" err="1">
                <a:latin typeface="Times New Roman" panose="02020603050405020304" pitchFamily="18" charset="0"/>
              </a:rPr>
              <a:t>S</a:t>
            </a:r>
            <a:r>
              <a:rPr lang="en-US" altLang="en-US" b="1" baseline="-25000" dirty="0" err="1">
                <a:latin typeface="Times New Roman" panose="02020603050405020304" pitchFamily="18" charset="0"/>
              </a:rPr>
              <a:t>tp</a:t>
            </a:r>
            <a:r>
              <a:rPr lang="en-US" altLang="en-US" b="1" baseline="-25000" dirty="0">
                <a:latin typeface="Times New Roman" panose="02020603050405020304" pitchFamily="18" charset="0"/>
              </a:rPr>
              <a:t>  </a:t>
            </a:r>
            <a:r>
              <a:rPr lang="en-US" altLang="en-US" b="1" dirty="0">
                <a:latin typeface="Times New Roman" panose="02020603050405020304" pitchFamily="18" charset="0"/>
              </a:rPr>
              <a:t>=  2</a:t>
            </a:r>
            <a:r>
              <a:rPr lang="en-US" altLang="en-US" b="1" dirty="0">
                <a:latin typeface="Times New Roman" panose="02020603050405020304" pitchFamily="18" charset="0"/>
                <a:sym typeface="Symbol" panose="05050102010706020507" pitchFamily="18" charset="2"/>
              </a:rPr>
              <a:t>rh + 2r</a:t>
            </a:r>
            <a:r>
              <a:rPr lang="en-US" altLang="en-US" b="1" baseline="30000" dirty="0">
                <a:latin typeface="Times New Roman" panose="02020603050405020304" pitchFamily="18" charset="0"/>
                <a:sym typeface="Symbol" panose="05050102010706020507" pitchFamily="18" charset="2"/>
              </a:rPr>
              <a:t>2</a:t>
            </a:r>
            <a:endParaRPr lang="en-US" altLang="en-US" sz="2400" b="1" dirty="0">
              <a:latin typeface="Times New Roman" panose="02020603050405020304" pitchFamily="18" charset="0"/>
              <a:sym typeface="Symbol" panose="05050102010706020507" pitchFamily="18" charset="2"/>
            </a:endParaRPr>
          </a:p>
        </p:txBody>
      </p:sp>
      <p:grpSp>
        <p:nvGrpSpPr>
          <p:cNvPr id="31749" name="Group 46"/>
          <p:cNvGrpSpPr>
            <a:grpSpLocks/>
          </p:cNvGrpSpPr>
          <p:nvPr/>
        </p:nvGrpSpPr>
        <p:grpSpPr bwMode="auto">
          <a:xfrm>
            <a:off x="5022850" y="2438401"/>
            <a:ext cx="2393950" cy="2405063"/>
            <a:chOff x="3879850" y="2438400"/>
            <a:chExt cx="2393950" cy="2405063"/>
          </a:xfrm>
        </p:grpSpPr>
        <p:sp>
          <p:nvSpPr>
            <p:cNvPr id="31754" name="Text Box 6"/>
            <p:cNvSpPr txBox="1">
              <a:spLocks noChangeArrowheads="1"/>
            </p:cNvSpPr>
            <p:nvPr/>
          </p:nvSpPr>
          <p:spPr bwMode="auto">
            <a:xfrm>
              <a:off x="4845050" y="2438400"/>
              <a:ext cx="603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latin typeface=".VnTime" pitchFamily="34" charset="0"/>
                </a:rPr>
                <a:t>r</a:t>
              </a:r>
            </a:p>
          </p:txBody>
        </p:sp>
        <p:grpSp>
          <p:nvGrpSpPr>
            <p:cNvPr id="31755" name="Group 27"/>
            <p:cNvGrpSpPr>
              <a:grpSpLocks/>
            </p:cNvGrpSpPr>
            <p:nvPr/>
          </p:nvGrpSpPr>
          <p:grpSpPr bwMode="auto">
            <a:xfrm>
              <a:off x="3879850" y="2611438"/>
              <a:ext cx="2393950" cy="2232025"/>
              <a:chOff x="3879850" y="2611437"/>
              <a:chExt cx="2393950" cy="2232025"/>
            </a:xfrm>
          </p:grpSpPr>
          <p:sp>
            <p:nvSpPr>
              <p:cNvPr id="31756" name="Text Box 7"/>
              <p:cNvSpPr txBox="1">
                <a:spLocks noChangeArrowheads="1"/>
              </p:cNvSpPr>
              <p:nvPr/>
            </p:nvSpPr>
            <p:spPr bwMode="auto">
              <a:xfrm>
                <a:off x="5670550" y="3533775"/>
                <a:ext cx="603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latin typeface=".VnTime" pitchFamily="34" charset="0"/>
                  </a:rPr>
                  <a:t>h</a:t>
                </a:r>
              </a:p>
            </p:txBody>
          </p:sp>
          <p:sp>
            <p:nvSpPr>
              <p:cNvPr id="31757" name="Line 8"/>
              <p:cNvSpPr>
                <a:spLocks noChangeShapeType="1"/>
              </p:cNvSpPr>
              <p:nvPr/>
            </p:nvSpPr>
            <p:spPr bwMode="auto">
              <a:xfrm>
                <a:off x="5648325" y="2919412"/>
                <a:ext cx="0" cy="1654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9"/>
              <p:cNvSpPr>
                <a:spLocks noChangeShapeType="1"/>
              </p:cNvSpPr>
              <p:nvPr/>
            </p:nvSpPr>
            <p:spPr bwMode="auto">
              <a:xfrm>
                <a:off x="3884613" y="2919412"/>
                <a:ext cx="0" cy="1652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59" name="Group 10"/>
              <p:cNvGrpSpPr>
                <a:grpSpLocks/>
              </p:cNvGrpSpPr>
              <p:nvPr/>
            </p:nvGrpSpPr>
            <p:grpSpPr bwMode="auto">
              <a:xfrm>
                <a:off x="3879850" y="2611437"/>
                <a:ext cx="1770063" cy="569913"/>
                <a:chOff x="3814" y="2988"/>
                <a:chExt cx="1087" cy="834"/>
              </a:xfrm>
            </p:grpSpPr>
            <p:sp>
              <p:nvSpPr>
                <p:cNvPr id="31768" name="Freeform 11"/>
                <p:cNvSpPr>
                  <a:spLocks/>
                </p:cNvSpPr>
                <p:nvPr/>
              </p:nvSpPr>
              <p:spPr bwMode="auto">
                <a:xfrm>
                  <a:off x="3814"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9" name="Freeform 12"/>
                <p:cNvSpPr>
                  <a:spLocks/>
                </p:cNvSpPr>
                <p:nvPr/>
              </p:nvSpPr>
              <p:spPr bwMode="auto">
                <a:xfrm>
                  <a:off x="3815"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0" name="Freeform 13"/>
                <p:cNvSpPr>
                  <a:spLocks/>
                </p:cNvSpPr>
                <p:nvPr/>
              </p:nvSpPr>
              <p:spPr bwMode="auto">
                <a:xfrm flipH="1">
                  <a:off x="4347"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1" name="Freeform 14"/>
                <p:cNvSpPr>
                  <a:spLocks/>
                </p:cNvSpPr>
                <p:nvPr/>
              </p:nvSpPr>
              <p:spPr bwMode="auto">
                <a:xfrm flipH="1">
                  <a:off x="4361"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760" name="Line 15"/>
              <p:cNvSpPr>
                <a:spLocks noChangeShapeType="1"/>
              </p:cNvSpPr>
              <p:nvPr/>
            </p:nvSpPr>
            <p:spPr bwMode="auto">
              <a:xfrm>
                <a:off x="4737100" y="2914650"/>
                <a:ext cx="9239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61" name="Group 16"/>
              <p:cNvGrpSpPr>
                <a:grpSpLocks/>
              </p:cNvGrpSpPr>
              <p:nvPr/>
            </p:nvGrpSpPr>
            <p:grpSpPr bwMode="auto">
              <a:xfrm>
                <a:off x="3886200" y="4273550"/>
                <a:ext cx="1770063" cy="569912"/>
                <a:chOff x="3814" y="2988"/>
                <a:chExt cx="1087" cy="834"/>
              </a:xfrm>
            </p:grpSpPr>
            <p:sp>
              <p:nvSpPr>
                <p:cNvPr id="31764" name="Freeform 17"/>
                <p:cNvSpPr>
                  <a:spLocks/>
                </p:cNvSpPr>
                <p:nvPr/>
              </p:nvSpPr>
              <p:spPr bwMode="auto">
                <a:xfrm>
                  <a:off x="3814"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5" name="Freeform 18"/>
                <p:cNvSpPr>
                  <a:spLocks/>
                </p:cNvSpPr>
                <p:nvPr/>
              </p:nvSpPr>
              <p:spPr bwMode="auto">
                <a:xfrm>
                  <a:off x="3815"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6" name="Freeform 19"/>
                <p:cNvSpPr>
                  <a:spLocks/>
                </p:cNvSpPr>
                <p:nvPr/>
              </p:nvSpPr>
              <p:spPr bwMode="auto">
                <a:xfrm flipH="1">
                  <a:off x="4347"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7" name="Freeform 20"/>
                <p:cNvSpPr>
                  <a:spLocks/>
                </p:cNvSpPr>
                <p:nvPr/>
              </p:nvSpPr>
              <p:spPr bwMode="auto">
                <a:xfrm flipH="1">
                  <a:off x="4361"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762" name="Line 21"/>
              <p:cNvSpPr>
                <a:spLocks noChangeShapeType="1"/>
              </p:cNvSpPr>
              <p:nvPr/>
            </p:nvSpPr>
            <p:spPr bwMode="auto">
              <a:xfrm>
                <a:off x="4733925" y="4560887"/>
                <a:ext cx="879475"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22"/>
              <p:cNvSpPr>
                <a:spLocks noChangeShapeType="1"/>
              </p:cNvSpPr>
              <p:nvPr/>
            </p:nvSpPr>
            <p:spPr bwMode="auto">
              <a:xfrm>
                <a:off x="4748213" y="2922587"/>
                <a:ext cx="0" cy="1652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1" name="Rectangle 30"/>
          <p:cNvSpPr/>
          <p:nvPr/>
        </p:nvSpPr>
        <p:spPr>
          <a:xfrm>
            <a:off x="4546242" y="309093"/>
            <a:ext cx="2446986" cy="4893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Kiểm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tra</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cũ</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837127" y="940159"/>
            <a:ext cx="9659155" cy="7856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a:t>
            </a:r>
          </a:p>
          <a:p>
            <a:pPr algn="ctr"/>
            <a:r>
              <a:rPr lang="en-US" sz="2400" dirty="0" err="1" smtClean="0">
                <a:latin typeface="Times New Roman" panose="02020603050405020304" pitchFamily="18" charset="0"/>
                <a:cs typeface="Times New Roman" panose="02020603050405020304" pitchFamily="18" charset="0"/>
              </a:rPr>
              <a:t>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7 (</a:t>
            </a:r>
            <a:r>
              <a:rPr lang="en-US" sz="2400" dirty="0" err="1" smtClean="0">
                <a:latin typeface="Times New Roman" panose="02020603050405020304" pitchFamily="18" charset="0"/>
                <a:cs typeface="Times New Roman" panose="02020603050405020304" pitchFamily="18" charset="0"/>
              </a:rPr>
              <a:t>sgk</a:t>
            </a:r>
            <a:r>
              <a:rPr lang="en-US" sz="2400" dirty="0" smtClean="0">
                <a:latin typeface="Times New Roman" panose="02020603050405020304" pitchFamily="18" charset="0"/>
                <a:cs typeface="Times New Roman" panose="02020603050405020304" pitchFamily="18" charset="0"/>
              </a:rPr>
              <a:t>/111)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068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circle(in)">
                                      <p:cBhvr>
                                        <p:cTn id="17" dur="2000"/>
                                        <p:tgtEl>
                                          <p:spTgt spid="3174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843"/>
                                        </p:tgtEl>
                                        <p:attrNameLst>
                                          <p:attrName>style.visibility</p:attrName>
                                        </p:attrNameLst>
                                      </p:cBhvr>
                                      <p:to>
                                        <p:strVal val="visible"/>
                                      </p:to>
                                    </p:set>
                                    <p:animEffect transition="in" filter="barn(inVertical)">
                                      <p:cBhvr>
                                        <p:cTn id="22" dur="500"/>
                                        <p:tgtEl>
                                          <p:spTgt spid="3584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5844"/>
                                        </p:tgtEl>
                                        <p:attrNameLst>
                                          <p:attrName>style.visibility</p:attrName>
                                        </p:attrNameLst>
                                      </p:cBhvr>
                                      <p:to>
                                        <p:strVal val="visible"/>
                                      </p:to>
                                    </p:set>
                                    <p:animEffect transition="in" filter="circle(in)">
                                      <p:cBhvr>
                                        <p:cTn id="27" dur="2000"/>
                                        <p:tgtEl>
                                          <p:spTgt spid="3584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5845"/>
                                        </p:tgtEl>
                                        <p:attrNameLst>
                                          <p:attrName>style.visibility</p:attrName>
                                        </p:attrNameLst>
                                      </p:cBhvr>
                                      <p:to>
                                        <p:strVal val="visible"/>
                                      </p:to>
                                    </p:set>
                                    <p:animEffect transition="in" filter="circle(in)">
                                      <p:cBhvr>
                                        <p:cTn id="32" dur="2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5" grpId="0"/>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6" name="Text Box 32"/>
          <p:cNvSpPr txBox="1">
            <a:spLocks noChangeArrowheads="1"/>
          </p:cNvSpPr>
          <p:nvPr/>
        </p:nvSpPr>
        <p:spPr bwMode="auto">
          <a:xfrm>
            <a:off x="1143000" y="76200"/>
            <a:ext cx="9906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a:latin typeface="Times New Roman" panose="02020603050405020304" pitchFamily="18" charset="0"/>
                <a:cs typeface="Arial" panose="020B0604020202020204" pitchFamily="34" charset="0"/>
              </a:rPr>
              <a:t>Bài 7</a:t>
            </a:r>
            <a:r>
              <a:rPr lang="en-US" altLang="en-US">
                <a:latin typeface="Times New Roman" panose="02020603050405020304" pitchFamily="18" charset="0"/>
                <a:cs typeface="Arial" panose="020B0604020202020204" pitchFamily="34" charset="0"/>
              </a:rPr>
              <a:t>/ trang 111. Một bóng đèn huỳnh quang dài 1,2 m, đường kính của đường tròn đáy là 4 cm, được đặt khít vào một ống giấy cứng dạng hình hộp. Tính diện tích phần giấy cứng dùng để làm một hộp. (Hộp hở hai đầu, không tính lề và mép dán).</a:t>
            </a:r>
          </a:p>
        </p:txBody>
      </p:sp>
      <p:sp>
        <p:nvSpPr>
          <p:cNvPr id="21538" name="Text Box 34"/>
          <p:cNvSpPr txBox="1">
            <a:spLocks noChangeArrowheads="1"/>
          </p:cNvSpPr>
          <p:nvPr/>
        </p:nvSpPr>
        <p:spPr bwMode="auto">
          <a:xfrm>
            <a:off x="1390650" y="3365500"/>
            <a:ext cx="9658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latin typeface="Times New Roman" panose="02020603050405020304" pitchFamily="18" charset="0"/>
                <a:cs typeface="Arial" panose="020B0604020202020204" pitchFamily="34" charset="0"/>
              </a:rPr>
              <a:t>Diện tích phần giấy cứng cần tính</a:t>
            </a:r>
            <a:r>
              <a:rPr lang="vi-VN" altLang="en-US">
                <a:latin typeface="Times New Roman" panose="02020603050405020304" pitchFamily="18" charset="0"/>
                <a:cs typeface="Arial" panose="020B0604020202020204" pitchFamily="34" charset="0"/>
              </a:rPr>
              <a:t> chính</a:t>
            </a:r>
            <a:r>
              <a:rPr lang="en-US" altLang="en-US">
                <a:latin typeface="Times New Roman" panose="02020603050405020304" pitchFamily="18" charset="0"/>
                <a:cs typeface="Arial" panose="020B0604020202020204" pitchFamily="34" charset="0"/>
              </a:rPr>
              <a:t> là diện tích xung quanh của một hình hộp có chu vi đáy là: </a:t>
            </a:r>
            <a:endParaRPr lang="vi-VN" altLang="en-US">
              <a:latin typeface="Times New Roman" panose="02020603050405020304" pitchFamily="18" charset="0"/>
              <a:cs typeface="Arial" panose="020B0604020202020204" pitchFamily="34" charset="0"/>
            </a:endParaRPr>
          </a:p>
          <a:p>
            <a:pPr algn="ctr" eaLnBrk="1" hangingPunct="1">
              <a:spcBef>
                <a:spcPct val="50000"/>
              </a:spcBef>
              <a:buFontTx/>
              <a:buNone/>
            </a:pPr>
            <a:r>
              <a:rPr lang="vi-VN" altLang="en-US">
                <a:latin typeface="Times New Roman" panose="02020603050405020304" pitchFamily="18" charset="0"/>
                <a:cs typeface="Arial" panose="020B0604020202020204" pitchFamily="34" charset="0"/>
              </a:rPr>
              <a:t>4.4 = 16 (cm) = 0,16(m) và chiều cao là 1,2m</a:t>
            </a:r>
          </a:p>
        </p:txBody>
      </p:sp>
      <p:graphicFrame>
        <p:nvGraphicFramePr>
          <p:cNvPr id="21541" name="Object 7"/>
          <p:cNvGraphicFramePr>
            <a:graphicFrameLocks noChangeAspect="1"/>
          </p:cNvGraphicFramePr>
          <p:nvPr/>
        </p:nvGraphicFramePr>
        <p:xfrm>
          <a:off x="2546350" y="5638800"/>
          <a:ext cx="4622800" cy="685800"/>
        </p:xfrm>
        <a:graphic>
          <a:graphicData uri="http://schemas.openxmlformats.org/presentationml/2006/ole">
            <mc:AlternateContent xmlns:mc="http://schemas.openxmlformats.org/markup-compatibility/2006">
              <mc:Choice xmlns:v="urn:schemas-microsoft-com:vml" Requires="v">
                <p:oleObj spid="_x0000_s1029" name="Equation" r:id="rId3" imgW="1777229" imgH="253890" progId="Equation.DSMT4">
                  <p:embed/>
                </p:oleObj>
              </mc:Choice>
              <mc:Fallback>
                <p:oleObj name="Equation" r:id="rId3" imgW="1777229"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350" y="5638800"/>
                        <a:ext cx="4622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42" name="Text Box 38"/>
          <p:cNvSpPr txBox="1">
            <a:spLocks noChangeArrowheads="1"/>
          </p:cNvSpPr>
          <p:nvPr/>
        </p:nvSpPr>
        <p:spPr bwMode="auto">
          <a:xfrm>
            <a:off x="4692650" y="2590800"/>
            <a:ext cx="2476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u="sng" dirty="0" err="1" smtClean="0">
                <a:solidFill>
                  <a:srgbClr val="FF0000"/>
                </a:solidFill>
                <a:latin typeface="Times New Roman" panose="02020603050405020304" pitchFamily="18" charset="0"/>
                <a:cs typeface="Arial" panose="020B0604020202020204" pitchFamily="34" charset="0"/>
              </a:rPr>
              <a:t>Giải</a:t>
            </a:r>
            <a:endParaRPr lang="en-US" altLang="en-US" u="sng" dirty="0">
              <a:solidFill>
                <a:srgbClr val="FF0000"/>
              </a:solidFill>
              <a:latin typeface="Times New Roman" panose="02020603050405020304" pitchFamily="18" charset="0"/>
              <a:cs typeface="Arial" panose="020B0604020202020204" pitchFamily="34" charset="0"/>
            </a:endParaRPr>
          </a:p>
        </p:txBody>
      </p:sp>
      <p:sp>
        <p:nvSpPr>
          <p:cNvPr id="33" name="TextBox 32"/>
          <p:cNvSpPr txBox="1"/>
          <p:nvPr/>
        </p:nvSpPr>
        <p:spPr>
          <a:xfrm>
            <a:off x="1497014" y="5715000"/>
            <a:ext cx="892175" cy="584200"/>
          </a:xfrm>
          <a:prstGeom prst="rect">
            <a:avLst/>
          </a:prstGeom>
          <a:noFill/>
        </p:spPr>
        <p:txBody>
          <a:bodyPr wrap="none">
            <a:spAutoFit/>
          </a:bodyPr>
          <a:lstStyle/>
          <a:p>
            <a:pPr algn="ctr" eaLnBrk="1" hangingPunct="1">
              <a:defRPr/>
            </a:pPr>
            <a:r>
              <a:rPr lang="vi-VN" sz="3200" dirty="0">
                <a:latin typeface="+mj-lt"/>
              </a:rPr>
              <a:t>Vậy</a:t>
            </a:r>
            <a:endParaRPr lang="en-US" sz="3200" dirty="0">
              <a:latin typeface="+mj-lt"/>
            </a:endParaRPr>
          </a:p>
        </p:txBody>
      </p:sp>
    </p:spTree>
    <p:extLst>
      <p:ext uri="{BB962C8B-B14F-4D97-AF65-F5344CB8AC3E}">
        <p14:creationId xmlns:p14="http://schemas.microsoft.com/office/powerpoint/2010/main" val="2396915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36"/>
                                        </p:tgtEl>
                                        <p:attrNameLst>
                                          <p:attrName>style.visibility</p:attrName>
                                        </p:attrNameLst>
                                      </p:cBhvr>
                                      <p:to>
                                        <p:strVal val="visible"/>
                                      </p:to>
                                    </p:set>
                                    <p:animEffect transition="in" filter="randombar(horizontal)">
                                      <p:cBhvr>
                                        <p:cTn id="7" dur="500"/>
                                        <p:tgtEl>
                                          <p:spTgt spid="21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542"/>
                                        </p:tgtEl>
                                        <p:attrNameLst>
                                          <p:attrName>style.visibility</p:attrName>
                                        </p:attrNameLst>
                                      </p:cBhvr>
                                      <p:to>
                                        <p:strVal val="visible"/>
                                      </p:to>
                                    </p:set>
                                    <p:animEffect transition="in" filter="randombar(horizontal)">
                                      <p:cBhvr>
                                        <p:cTn id="12" dur="500"/>
                                        <p:tgtEl>
                                          <p:spTgt spid="215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538"/>
                                        </p:tgtEl>
                                        <p:attrNameLst>
                                          <p:attrName>style.visibility</p:attrName>
                                        </p:attrNameLst>
                                      </p:cBhvr>
                                      <p:to>
                                        <p:strVal val="visible"/>
                                      </p:to>
                                    </p:set>
                                    <p:animEffect transition="in" filter="randombar(horizontal)">
                                      <p:cBhvr>
                                        <p:cTn id="17" dur="500"/>
                                        <p:tgtEl>
                                          <p:spTgt spid="215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par>
                                <p:cTn id="23" presetID="14" presetClass="entr" presetSubtype="10" fill="hold" nodeType="withEffect">
                                  <p:stCondLst>
                                    <p:cond delay="0"/>
                                  </p:stCondLst>
                                  <p:childTnLst>
                                    <p:set>
                                      <p:cBhvr>
                                        <p:cTn id="24" dur="1" fill="hold">
                                          <p:stCondLst>
                                            <p:cond delay="0"/>
                                          </p:stCondLst>
                                        </p:cTn>
                                        <p:tgtEl>
                                          <p:spTgt spid="21541"/>
                                        </p:tgtEl>
                                        <p:attrNameLst>
                                          <p:attrName>style.visibility</p:attrName>
                                        </p:attrNameLst>
                                      </p:cBhvr>
                                      <p:to>
                                        <p:strVal val="visible"/>
                                      </p:to>
                                    </p:set>
                                    <p:animEffect transition="in" filter="randombar(horizontal)">
                                      <p:cBhvr>
                                        <p:cTn id="25" dur="500"/>
                                        <p:tgtEl>
                                          <p:spTgt spid="21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6" grpId="0"/>
      <p:bldP spid="21538" grpId="0"/>
      <p:bldP spid="2154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2043114" y="3865564"/>
            <a:ext cx="3214687" cy="858837"/>
          </a:xfrm>
          <a:prstGeom prst="rect">
            <a:avLst/>
          </a:prstGeom>
          <a:noFill/>
          <a:ln w="12700">
            <a:solidFill>
              <a:schemeClr val="tx1"/>
            </a:solidFill>
            <a:miter lim="800000"/>
            <a:headEnd/>
            <a:tailEnd/>
          </a:ln>
          <a:effectLst/>
          <a:extLst/>
        </p:spPr>
        <p:txBody>
          <a:bodyPr anchor="ctr"/>
          <a:lstStyle/>
          <a:p>
            <a:pPr marL="838200" indent="-838200" algn="ctr">
              <a:defRPr/>
            </a:pPr>
            <a:r>
              <a:rPr lang="en-US" sz="3600" b="1" dirty="0">
                <a:solidFill>
                  <a:srgbClr val="FF0000"/>
                </a:solidFill>
                <a:effectLst>
                  <a:outerShdw blurRad="38100" dist="38100" dir="2700000" algn="tl">
                    <a:srgbClr val="C0C0C0"/>
                  </a:outerShdw>
                </a:effectLst>
                <a:latin typeface="VNI-Arial Rounded" pitchFamily="34" charset="0"/>
              </a:rPr>
              <a:t>V</a:t>
            </a:r>
            <a:r>
              <a:rPr lang="en-US" sz="3600" b="1" baseline="-25000" dirty="0">
                <a:solidFill>
                  <a:srgbClr val="FF0000"/>
                </a:solidFill>
                <a:effectLst>
                  <a:outerShdw blurRad="38100" dist="38100" dir="2700000" algn="tl">
                    <a:srgbClr val="C0C0C0"/>
                  </a:outerShdw>
                </a:effectLst>
                <a:latin typeface="VNI-Arial Rounded" pitchFamily="34" charset="0"/>
              </a:rPr>
              <a:t> </a:t>
            </a:r>
            <a:r>
              <a:rPr lang="en-US" sz="3600" b="1" dirty="0">
                <a:solidFill>
                  <a:srgbClr val="FF0000"/>
                </a:solidFill>
                <a:effectLst>
                  <a:outerShdw blurRad="38100" dist="38100" dir="2700000" algn="tl">
                    <a:srgbClr val="C0C0C0"/>
                  </a:outerShdw>
                </a:effectLst>
                <a:latin typeface="VNI-Arial Rounded" pitchFamily="34" charset="0"/>
              </a:rPr>
              <a:t>= </a:t>
            </a:r>
            <a:r>
              <a:rPr lang="en-US" sz="3600" b="1" dirty="0" err="1">
                <a:solidFill>
                  <a:srgbClr val="FF0000"/>
                </a:solidFill>
                <a:effectLst>
                  <a:outerShdw blurRad="38100" dist="38100" dir="2700000" algn="tl">
                    <a:srgbClr val="C0C0C0"/>
                  </a:outerShdw>
                </a:effectLst>
                <a:latin typeface="VNI-Arial Rounded" pitchFamily="34" charset="0"/>
              </a:rPr>
              <a:t>S</a:t>
            </a:r>
            <a:r>
              <a:rPr lang="en-US" sz="3600" b="1" dirty="0" err="1">
                <a:solidFill>
                  <a:srgbClr val="FF0000"/>
                </a:solidFill>
                <a:effectLst>
                  <a:outerShdw blurRad="38100" dist="38100" dir="2700000" algn="tl">
                    <a:srgbClr val="C0C0C0"/>
                  </a:outerShdw>
                </a:effectLst>
                <a:latin typeface="VNI-Arial Rounded" pitchFamily="34" charset="0"/>
                <a:sym typeface="Symbol" pitchFamily="18" charset="2"/>
              </a:rPr>
              <a:t>h</a:t>
            </a:r>
            <a:r>
              <a:rPr lang="en-US" sz="3600" b="1" dirty="0">
                <a:solidFill>
                  <a:srgbClr val="FF0000"/>
                </a:solidFill>
                <a:effectLst>
                  <a:outerShdw blurRad="38100" dist="38100" dir="2700000" algn="tl">
                    <a:srgbClr val="C0C0C0"/>
                  </a:outerShdw>
                </a:effectLst>
                <a:latin typeface="VNI-Arial Rounded" pitchFamily="34" charset="0"/>
                <a:sym typeface="Symbol" pitchFamily="18" charset="2"/>
              </a:rPr>
              <a:t> = r</a:t>
            </a:r>
            <a:r>
              <a:rPr lang="en-US" sz="3600" b="1" baseline="30000" dirty="0">
                <a:solidFill>
                  <a:srgbClr val="FF0000"/>
                </a:solidFill>
                <a:effectLst>
                  <a:outerShdw blurRad="38100" dist="38100" dir="2700000" algn="tl">
                    <a:srgbClr val="C0C0C0"/>
                  </a:outerShdw>
                </a:effectLst>
                <a:latin typeface="VNI-Arial Rounded" pitchFamily="34" charset="0"/>
                <a:sym typeface="Symbol" pitchFamily="18" charset="2"/>
              </a:rPr>
              <a:t>2</a:t>
            </a:r>
            <a:r>
              <a:rPr lang="en-US" sz="3600" b="1" dirty="0">
                <a:solidFill>
                  <a:srgbClr val="FF0000"/>
                </a:solidFill>
                <a:effectLst>
                  <a:outerShdw blurRad="38100" dist="38100" dir="2700000" algn="tl">
                    <a:srgbClr val="C0C0C0"/>
                  </a:outerShdw>
                </a:effectLst>
                <a:latin typeface="VNI-Arial Rounded" pitchFamily="34" charset="0"/>
                <a:sym typeface="Symbol" pitchFamily="18" charset="2"/>
              </a:rPr>
              <a:t>h</a:t>
            </a:r>
          </a:p>
        </p:txBody>
      </p:sp>
      <p:sp>
        <p:nvSpPr>
          <p:cNvPr id="36868" name="Rectangle 4"/>
          <p:cNvSpPr>
            <a:spLocks noChangeArrowheads="1"/>
          </p:cNvSpPr>
          <p:nvPr/>
        </p:nvSpPr>
        <p:spPr bwMode="auto">
          <a:xfrm>
            <a:off x="1524000" y="4837114"/>
            <a:ext cx="4191000" cy="649287"/>
          </a:xfrm>
          <a:prstGeom prst="rect">
            <a:avLst/>
          </a:prstGeom>
          <a:noFill/>
          <a:ln>
            <a:noFill/>
          </a:ln>
          <a:effectLst/>
          <a:extLst/>
        </p:spPr>
        <p:txBody>
          <a:bodyPr anchor="ctr"/>
          <a:lstStyle/>
          <a:p>
            <a:pPr marL="838200" indent="-838200" algn="ctr">
              <a:defRPr/>
            </a:pPr>
            <a:r>
              <a:rPr lang="en-US" sz="2800" b="1" dirty="0">
                <a:solidFill>
                  <a:schemeClr val="tx2"/>
                </a:solidFill>
                <a:effectLst>
                  <a:outerShdw blurRad="38100" dist="38100" dir="2700000" algn="tl">
                    <a:srgbClr val="C0C0C0"/>
                  </a:outerShdw>
                </a:effectLst>
                <a:latin typeface="Arial" charset="0"/>
                <a:sym typeface="Symbol" pitchFamily="18" charset="2"/>
              </a:rPr>
              <a:t>(S </a:t>
            </a:r>
            <a:r>
              <a:rPr lang="en-US" sz="2800" b="1" dirty="0" err="1">
                <a:solidFill>
                  <a:schemeClr val="tx2"/>
                </a:solidFill>
                <a:effectLst>
                  <a:outerShdw blurRad="38100" dist="38100" dir="2700000" algn="tl">
                    <a:srgbClr val="C0C0C0"/>
                  </a:outerShdw>
                </a:effectLst>
                <a:latin typeface="Arial" charset="0"/>
                <a:sym typeface="Symbol" pitchFamily="18" charset="2"/>
              </a:rPr>
              <a:t>là</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diện</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tích</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đáy</a:t>
            </a:r>
            <a:r>
              <a:rPr lang="en-US" sz="2800" b="1" dirty="0">
                <a:solidFill>
                  <a:schemeClr val="tx2"/>
                </a:solidFill>
                <a:effectLst>
                  <a:outerShdw blurRad="38100" dist="38100" dir="2700000" algn="tl">
                    <a:srgbClr val="C0C0C0"/>
                  </a:outerShdw>
                </a:effectLst>
                <a:latin typeface="Arial" charset="0"/>
                <a:sym typeface="Symbol" pitchFamily="18" charset="2"/>
              </a:rPr>
              <a:t>)</a:t>
            </a:r>
          </a:p>
        </p:txBody>
      </p:sp>
      <p:grpSp>
        <p:nvGrpSpPr>
          <p:cNvPr id="2" name="Group 5"/>
          <p:cNvGrpSpPr>
            <a:grpSpLocks/>
          </p:cNvGrpSpPr>
          <p:nvPr/>
        </p:nvGrpSpPr>
        <p:grpSpPr bwMode="auto">
          <a:xfrm>
            <a:off x="6108700" y="3200401"/>
            <a:ext cx="2806700" cy="2747963"/>
            <a:chOff x="2256" y="720"/>
            <a:chExt cx="1632" cy="1731"/>
          </a:xfrm>
        </p:grpSpPr>
        <p:sp>
          <p:nvSpPr>
            <p:cNvPr id="35850" name="Oval 6"/>
            <p:cNvSpPr>
              <a:spLocks noChangeArrowheads="1"/>
            </p:cNvSpPr>
            <p:nvPr/>
          </p:nvSpPr>
          <p:spPr bwMode="auto">
            <a:xfrm>
              <a:off x="2268" y="721"/>
              <a:ext cx="1307" cy="4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5851" name="Freeform 7"/>
            <p:cNvSpPr>
              <a:spLocks/>
            </p:cNvSpPr>
            <p:nvPr/>
          </p:nvSpPr>
          <p:spPr bwMode="auto">
            <a:xfrm>
              <a:off x="2258" y="990"/>
              <a:ext cx="1326" cy="1461"/>
            </a:xfrm>
            <a:custGeom>
              <a:avLst/>
              <a:gdLst>
                <a:gd name="T0" fmla="*/ 0 w 1326"/>
                <a:gd name="T1" fmla="*/ 0 h 1461"/>
                <a:gd name="T2" fmla="*/ 6 w 1326"/>
                <a:gd name="T3" fmla="*/ 1262 h 1461"/>
                <a:gd name="T4" fmla="*/ 48 w 1326"/>
                <a:gd name="T5" fmla="*/ 1323 h 1461"/>
                <a:gd name="T6" fmla="*/ 114 w 1326"/>
                <a:gd name="T7" fmla="*/ 1362 h 1461"/>
                <a:gd name="T8" fmla="*/ 183 w 1326"/>
                <a:gd name="T9" fmla="*/ 1392 h 1461"/>
                <a:gd name="T10" fmla="*/ 303 w 1326"/>
                <a:gd name="T11" fmla="*/ 1425 h 1461"/>
                <a:gd name="T12" fmla="*/ 483 w 1326"/>
                <a:gd name="T13" fmla="*/ 1452 h 1461"/>
                <a:gd name="T14" fmla="*/ 639 w 1326"/>
                <a:gd name="T15" fmla="*/ 1461 h 1461"/>
                <a:gd name="T16" fmla="*/ 836 w 1326"/>
                <a:gd name="T17" fmla="*/ 1453 h 1461"/>
                <a:gd name="T18" fmla="*/ 993 w 1326"/>
                <a:gd name="T19" fmla="*/ 1437 h 1461"/>
                <a:gd name="T20" fmla="*/ 1149 w 1326"/>
                <a:gd name="T21" fmla="*/ 1389 h 1461"/>
                <a:gd name="T22" fmla="*/ 1251 w 1326"/>
                <a:gd name="T23" fmla="*/ 1350 h 1461"/>
                <a:gd name="T24" fmla="*/ 1302 w 1326"/>
                <a:gd name="T25" fmla="*/ 1311 h 1461"/>
                <a:gd name="T26" fmla="*/ 1322 w 1326"/>
                <a:gd name="T27" fmla="*/ 1241 h 1461"/>
                <a:gd name="T28" fmla="*/ 1326 w 1326"/>
                <a:gd name="T29" fmla="*/ 6 h 1461"/>
                <a:gd name="T30" fmla="*/ 1137 w 1326"/>
                <a:gd name="T31" fmla="*/ 120 h 1461"/>
                <a:gd name="T32" fmla="*/ 968 w 1326"/>
                <a:gd name="T33" fmla="*/ 161 h 1461"/>
                <a:gd name="T34" fmla="*/ 783 w 1326"/>
                <a:gd name="T35" fmla="*/ 183 h 1461"/>
                <a:gd name="T36" fmla="*/ 624 w 1326"/>
                <a:gd name="T37" fmla="*/ 183 h 1461"/>
                <a:gd name="T38" fmla="*/ 456 w 1326"/>
                <a:gd name="T39" fmla="*/ 174 h 1461"/>
                <a:gd name="T40" fmla="*/ 270 w 1326"/>
                <a:gd name="T41" fmla="*/ 141 h 1461"/>
                <a:gd name="T42" fmla="*/ 133 w 1326"/>
                <a:gd name="T43" fmla="*/ 99 h 1461"/>
                <a:gd name="T44" fmla="*/ 0 w 1326"/>
                <a:gd name="T45" fmla="*/ 0 h 14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6"/>
                <a:gd name="T70" fmla="*/ 0 h 1461"/>
                <a:gd name="T71" fmla="*/ 1326 w 1326"/>
                <a:gd name="T72" fmla="*/ 1461 h 14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6" h="1461">
                  <a:moveTo>
                    <a:pt x="0" y="0"/>
                  </a:moveTo>
                  <a:lnTo>
                    <a:pt x="6" y="1262"/>
                  </a:lnTo>
                  <a:lnTo>
                    <a:pt x="48" y="1323"/>
                  </a:lnTo>
                  <a:lnTo>
                    <a:pt x="114" y="1362"/>
                  </a:lnTo>
                  <a:lnTo>
                    <a:pt x="183" y="1392"/>
                  </a:lnTo>
                  <a:lnTo>
                    <a:pt x="303" y="1425"/>
                  </a:lnTo>
                  <a:lnTo>
                    <a:pt x="483" y="1452"/>
                  </a:lnTo>
                  <a:lnTo>
                    <a:pt x="639" y="1461"/>
                  </a:lnTo>
                  <a:lnTo>
                    <a:pt x="836" y="1453"/>
                  </a:lnTo>
                  <a:lnTo>
                    <a:pt x="993" y="1437"/>
                  </a:lnTo>
                  <a:lnTo>
                    <a:pt x="1149" y="1389"/>
                  </a:lnTo>
                  <a:lnTo>
                    <a:pt x="1251" y="1350"/>
                  </a:lnTo>
                  <a:lnTo>
                    <a:pt x="1302" y="1311"/>
                  </a:lnTo>
                  <a:lnTo>
                    <a:pt x="1322" y="1241"/>
                  </a:lnTo>
                  <a:lnTo>
                    <a:pt x="1326" y="6"/>
                  </a:lnTo>
                  <a:lnTo>
                    <a:pt x="1137" y="120"/>
                  </a:lnTo>
                  <a:lnTo>
                    <a:pt x="968" y="161"/>
                  </a:lnTo>
                  <a:lnTo>
                    <a:pt x="783" y="183"/>
                  </a:lnTo>
                  <a:lnTo>
                    <a:pt x="624" y="183"/>
                  </a:lnTo>
                  <a:lnTo>
                    <a:pt x="456" y="174"/>
                  </a:lnTo>
                  <a:lnTo>
                    <a:pt x="270" y="141"/>
                  </a:lnTo>
                  <a:lnTo>
                    <a:pt x="133" y="99"/>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2" name="Line 8"/>
            <p:cNvSpPr>
              <a:spLocks noChangeShapeType="1"/>
            </p:cNvSpPr>
            <p:nvPr/>
          </p:nvSpPr>
          <p:spPr bwMode="auto">
            <a:xfrm>
              <a:off x="3588" y="946"/>
              <a:ext cx="0" cy="1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3" name="Line 9"/>
            <p:cNvSpPr>
              <a:spLocks noChangeShapeType="1"/>
            </p:cNvSpPr>
            <p:nvPr/>
          </p:nvSpPr>
          <p:spPr bwMode="auto">
            <a:xfrm>
              <a:off x="3594" y="956"/>
              <a:ext cx="0" cy="12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4" name="Line 10"/>
            <p:cNvSpPr>
              <a:spLocks noChangeShapeType="1"/>
            </p:cNvSpPr>
            <p:nvPr/>
          </p:nvSpPr>
          <p:spPr bwMode="auto">
            <a:xfrm>
              <a:off x="2260" y="969"/>
              <a:ext cx="0" cy="1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5855" name="Group 11"/>
            <p:cNvGrpSpPr>
              <a:grpSpLocks/>
            </p:cNvGrpSpPr>
            <p:nvPr/>
          </p:nvGrpSpPr>
          <p:grpSpPr bwMode="auto">
            <a:xfrm>
              <a:off x="2256" y="720"/>
              <a:ext cx="1329" cy="445"/>
              <a:chOff x="3814" y="2988"/>
              <a:chExt cx="1087" cy="834"/>
            </a:xfrm>
          </p:grpSpPr>
          <p:sp>
            <p:nvSpPr>
              <p:cNvPr id="35866" name="Freeform 12"/>
              <p:cNvSpPr>
                <a:spLocks/>
              </p:cNvSpPr>
              <p:nvPr/>
            </p:nvSpPr>
            <p:spPr bwMode="auto">
              <a:xfrm>
                <a:off x="3814"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7" name="Freeform 13"/>
              <p:cNvSpPr>
                <a:spLocks/>
              </p:cNvSpPr>
              <p:nvPr/>
            </p:nvSpPr>
            <p:spPr bwMode="auto">
              <a:xfrm>
                <a:off x="3815"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8" name="Freeform 14"/>
              <p:cNvSpPr>
                <a:spLocks/>
              </p:cNvSpPr>
              <p:nvPr/>
            </p:nvSpPr>
            <p:spPr bwMode="auto">
              <a:xfrm flipH="1">
                <a:off x="4347"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9" name="Freeform 15"/>
              <p:cNvSpPr>
                <a:spLocks/>
              </p:cNvSpPr>
              <p:nvPr/>
            </p:nvSpPr>
            <p:spPr bwMode="auto">
              <a:xfrm flipH="1">
                <a:off x="4361"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5856" name="Line 16"/>
            <p:cNvSpPr>
              <a:spLocks noChangeShapeType="1"/>
            </p:cNvSpPr>
            <p:nvPr/>
          </p:nvSpPr>
          <p:spPr bwMode="auto">
            <a:xfrm>
              <a:off x="2894" y="948"/>
              <a:ext cx="69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7" name="Text Box 17"/>
            <p:cNvSpPr txBox="1">
              <a:spLocks noChangeArrowheads="1"/>
            </p:cNvSpPr>
            <p:nvPr/>
          </p:nvSpPr>
          <p:spPr bwMode="auto">
            <a:xfrm>
              <a:off x="2933" y="744"/>
              <a:ext cx="477" cy="13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6000"/>
                </a:lnSpc>
                <a:spcBef>
                  <a:spcPct val="0"/>
                </a:spcBef>
                <a:buFontTx/>
                <a:buNone/>
              </a:pPr>
              <a:r>
                <a:rPr lang="en-US" altLang="en-US" sz="2400" b="1">
                  <a:solidFill>
                    <a:srgbClr val="000000"/>
                  </a:solidFill>
                  <a:latin typeface="VNI-Arial Rounded" pitchFamily="34" charset="0"/>
                </a:rPr>
                <a:t>r</a:t>
              </a:r>
            </a:p>
          </p:txBody>
        </p:sp>
        <p:grpSp>
          <p:nvGrpSpPr>
            <p:cNvPr id="35858" name="Group 18"/>
            <p:cNvGrpSpPr>
              <a:grpSpLocks/>
            </p:cNvGrpSpPr>
            <p:nvPr/>
          </p:nvGrpSpPr>
          <p:grpSpPr bwMode="auto">
            <a:xfrm>
              <a:off x="2258" y="2001"/>
              <a:ext cx="1329" cy="445"/>
              <a:chOff x="3814" y="2988"/>
              <a:chExt cx="1087" cy="834"/>
            </a:xfrm>
          </p:grpSpPr>
          <p:sp>
            <p:nvSpPr>
              <p:cNvPr id="35862" name="Freeform 19"/>
              <p:cNvSpPr>
                <a:spLocks/>
              </p:cNvSpPr>
              <p:nvPr/>
            </p:nvSpPr>
            <p:spPr bwMode="auto">
              <a:xfrm>
                <a:off x="3814"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3" name="Freeform 20"/>
              <p:cNvSpPr>
                <a:spLocks/>
              </p:cNvSpPr>
              <p:nvPr/>
            </p:nvSpPr>
            <p:spPr bwMode="auto">
              <a:xfrm>
                <a:off x="3815"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4" name="Freeform 21"/>
              <p:cNvSpPr>
                <a:spLocks/>
              </p:cNvSpPr>
              <p:nvPr/>
            </p:nvSpPr>
            <p:spPr bwMode="auto">
              <a:xfrm flipH="1">
                <a:off x="4347"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5" name="Freeform 22"/>
              <p:cNvSpPr>
                <a:spLocks/>
              </p:cNvSpPr>
              <p:nvPr/>
            </p:nvSpPr>
            <p:spPr bwMode="auto">
              <a:xfrm flipH="1">
                <a:off x="4361"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5859" name="Line 23"/>
            <p:cNvSpPr>
              <a:spLocks noChangeShapeType="1"/>
            </p:cNvSpPr>
            <p:nvPr/>
          </p:nvSpPr>
          <p:spPr bwMode="auto">
            <a:xfrm>
              <a:off x="2892" y="2232"/>
              <a:ext cx="66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60" name="Text Box 24"/>
            <p:cNvSpPr txBox="1">
              <a:spLocks noChangeArrowheads="1"/>
            </p:cNvSpPr>
            <p:nvPr/>
          </p:nvSpPr>
          <p:spPr bwMode="auto">
            <a:xfrm>
              <a:off x="3684" y="1478"/>
              <a:ext cx="204" cy="27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6000"/>
                </a:lnSpc>
                <a:spcBef>
                  <a:spcPct val="0"/>
                </a:spcBef>
                <a:buFontTx/>
                <a:buNone/>
              </a:pPr>
              <a:r>
                <a:rPr lang="en-US" altLang="en-US" sz="2400" b="1">
                  <a:solidFill>
                    <a:srgbClr val="000000"/>
                  </a:solidFill>
                  <a:latin typeface="VNI-Arial Rounded" pitchFamily="34" charset="0"/>
                </a:rPr>
                <a:t>h</a:t>
              </a:r>
            </a:p>
          </p:txBody>
        </p:sp>
        <p:sp>
          <p:nvSpPr>
            <p:cNvPr id="35861" name="Line 25"/>
            <p:cNvSpPr>
              <a:spLocks noChangeShapeType="1"/>
            </p:cNvSpPr>
            <p:nvPr/>
          </p:nvSpPr>
          <p:spPr bwMode="auto">
            <a:xfrm>
              <a:off x="2903" y="954"/>
              <a:ext cx="0" cy="129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 name="Rectangle 13"/>
          <p:cNvSpPr>
            <a:spLocks noChangeArrowheads="1"/>
          </p:cNvSpPr>
          <p:nvPr/>
        </p:nvSpPr>
        <p:spPr bwMode="auto">
          <a:xfrm>
            <a:off x="990600" y="838200"/>
            <a:ext cx="2514600" cy="534988"/>
          </a:xfrm>
          <a:prstGeom prst="rect">
            <a:avLst/>
          </a:prstGeom>
          <a:noFill/>
          <a:ln w="9525">
            <a:noFill/>
            <a:miter lim="800000"/>
            <a:headEnd/>
            <a:tailEnd/>
          </a:ln>
          <a:effectLst/>
        </p:spPr>
        <p:txBody>
          <a:bodyPr anchor="ctr"/>
          <a:lstStyle/>
          <a:p>
            <a:pPr marL="468313" indent="-468313" algn="ctr">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29" name="Rectangle 13"/>
          <p:cNvSpPr>
            <a:spLocks noChangeArrowheads="1"/>
          </p:cNvSpPr>
          <p:nvPr/>
        </p:nvSpPr>
        <p:spPr bwMode="auto">
          <a:xfrm>
            <a:off x="1295400" y="1295400"/>
            <a:ext cx="9525000" cy="534988"/>
          </a:xfrm>
          <a:prstGeom prst="rect">
            <a:avLst/>
          </a:prstGeom>
          <a:noFill/>
          <a:ln w="9525">
            <a:noFill/>
            <a:miter lim="800000"/>
            <a:headEnd/>
            <a:tailEnd/>
          </a:ln>
          <a:effectLst/>
        </p:spPr>
        <p:txBody>
          <a:bodyPr anchor="ctr"/>
          <a:lstStyle/>
          <a:p>
            <a:pPr marL="468313" indent="-468313">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30" name="Rectangle 13"/>
          <p:cNvSpPr>
            <a:spLocks noChangeArrowheads="1"/>
          </p:cNvSpPr>
          <p:nvPr/>
        </p:nvSpPr>
        <p:spPr bwMode="auto">
          <a:xfrm>
            <a:off x="1295400" y="1827214"/>
            <a:ext cx="6781800" cy="534987"/>
          </a:xfrm>
          <a:prstGeom prst="rect">
            <a:avLst/>
          </a:prstGeom>
          <a:noFill/>
          <a:ln w="9525">
            <a:noFill/>
            <a:miter lim="800000"/>
            <a:headEnd/>
            <a:tailEnd/>
          </a:ln>
          <a:effectLst/>
        </p:spPr>
        <p:txBody>
          <a:bodyPr anchor="ctr"/>
          <a:lstStyle/>
          <a:p>
            <a:pPr marL="468313" indent="-468313">
              <a:defRPr/>
            </a:pPr>
            <a:r>
              <a:rPr lang="en-US" sz="3000" b="1" dirty="0">
                <a:effectLst>
                  <a:outerShdw blurRad="38100" dist="38100" dir="2700000" algn="tl">
                    <a:srgbClr val="C0C0C0"/>
                  </a:outerShdw>
                </a:effectLst>
                <a:latin typeface="Times New Roman" pitchFamily="18" charset="0"/>
                <a:cs typeface="Times New Roman" pitchFamily="18" charset="0"/>
              </a:rPr>
              <a:t>3. </a:t>
            </a:r>
            <a:r>
              <a:rPr lang="en-US" sz="3000" b="1" u="sng" dirty="0" err="1">
                <a:effectLst>
                  <a:outerShdw blurRad="38100" dist="38100" dir="2700000" algn="tl">
                    <a:srgbClr val="C0C0C0"/>
                  </a:outerShdw>
                </a:effectLst>
                <a:latin typeface="Times New Roman" pitchFamily="18" charset="0"/>
                <a:cs typeface="Times New Roman" pitchFamily="18" charset="0"/>
              </a:rPr>
              <a:t>Diện</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tích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xung</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quanh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của</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31" name="Rectangle 13"/>
          <p:cNvSpPr>
            <a:spLocks noChangeArrowheads="1"/>
          </p:cNvSpPr>
          <p:nvPr/>
        </p:nvSpPr>
        <p:spPr bwMode="auto">
          <a:xfrm>
            <a:off x="1295400" y="2362200"/>
            <a:ext cx="6781800" cy="534988"/>
          </a:xfrm>
          <a:prstGeom prst="rect">
            <a:avLst/>
          </a:prstGeom>
          <a:noFill/>
          <a:ln w="9525">
            <a:noFill/>
            <a:miter lim="800000"/>
            <a:headEnd/>
            <a:tailEnd/>
          </a:ln>
          <a:effectLst/>
        </p:spPr>
        <p:txBody>
          <a:bodyPr anchor="ctr"/>
          <a:lstStyle/>
          <a:p>
            <a:pPr marL="468313" indent="-468313">
              <a:defRPr/>
            </a:pPr>
            <a:r>
              <a:rPr lang="en-US" sz="3000" b="1" dirty="0">
                <a:effectLst>
                  <a:outerShdw blurRad="38100" dist="38100" dir="2700000" algn="tl">
                    <a:srgbClr val="C0C0C0"/>
                  </a:outerShdw>
                </a:effectLst>
                <a:latin typeface="Times New Roman" pitchFamily="18" charset="0"/>
                <a:cs typeface="Times New Roman" pitchFamily="18" charset="0"/>
              </a:rPr>
              <a:t>4. </a:t>
            </a:r>
            <a:r>
              <a:rPr lang="en-US" sz="3000" b="1" u="sng" dirty="0" err="1">
                <a:effectLst>
                  <a:outerShdw blurRad="38100" dist="38100" dir="2700000" algn="tl">
                    <a:srgbClr val="C0C0C0"/>
                  </a:outerShdw>
                </a:effectLst>
                <a:latin typeface="Times New Roman" pitchFamily="18" charset="0"/>
                <a:cs typeface="Times New Roman" pitchFamily="18" charset="0"/>
              </a:rPr>
              <a:t>Thể</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tích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của</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32" name="Rectangle 218"/>
          <p:cNvSpPr>
            <a:spLocks noChangeArrowheads="1"/>
          </p:cNvSpPr>
          <p:nvPr/>
        </p:nvSpPr>
        <p:spPr bwMode="auto">
          <a:xfrm>
            <a:off x="1142999" y="0"/>
            <a:ext cx="10937383" cy="946413"/>
          </a:xfrm>
          <a:prstGeom prst="rect">
            <a:avLst/>
          </a:prstGeom>
          <a:solidFill>
            <a:srgbClr val="006600"/>
          </a:solidFill>
          <a:ln w="9525">
            <a:noFill/>
            <a:miter lim="800000"/>
            <a:headEnd/>
            <a:tailEnd/>
          </a:ln>
        </p:spPr>
        <p:txBody>
          <a:bodyPr wrap="square">
            <a:spAutoFit/>
          </a:bodyPr>
          <a:lstStyle/>
          <a:p>
            <a:pPr algn="ctr" eaLnBrk="1" hangingPunct="1">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60</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lgn="ctr" eaLnBrk="1" hangingPunct="1">
              <a:defRPr/>
            </a:pPr>
            <a:r>
              <a:rPr lang="en-US" sz="2750" b="1" dirty="0">
                <a:solidFill>
                  <a:schemeClr val="bg1"/>
                </a:solidFill>
                <a:latin typeface="Times New Roman" pitchFamily="18" charset="0"/>
                <a:cs typeface="Times New Roman" pitchFamily="18" charset="0"/>
              </a:rPr>
              <a:t>DIỆN TÍCH XUNG QUANH  VÀ THỂ TÍCH  CỦA HÌNH </a:t>
            </a:r>
            <a:r>
              <a:rPr lang="en-US" sz="2750" b="1" dirty="0" smtClean="0">
                <a:solidFill>
                  <a:schemeClr val="bg1"/>
                </a:solidFill>
                <a:latin typeface="Times New Roman" pitchFamily="18" charset="0"/>
                <a:cs typeface="Times New Roman" pitchFamily="18" charset="0"/>
              </a:rPr>
              <a:t>TRỤ ( </a:t>
            </a:r>
            <a:r>
              <a:rPr lang="en-US" sz="2750" b="1" dirty="0" err="1" smtClean="0">
                <a:solidFill>
                  <a:schemeClr val="bg1"/>
                </a:solidFill>
                <a:latin typeface="Times New Roman" pitchFamily="18" charset="0"/>
                <a:cs typeface="Times New Roman" pitchFamily="18" charset="0"/>
              </a:rPr>
              <a:t>tiết</a:t>
            </a:r>
            <a:r>
              <a:rPr lang="en-US" sz="2750" b="1" dirty="0" smtClean="0">
                <a:solidFill>
                  <a:schemeClr val="bg1"/>
                </a:solidFill>
                <a:latin typeface="Times New Roman" pitchFamily="18" charset="0"/>
                <a:cs typeface="Times New Roman" pitchFamily="18" charset="0"/>
              </a:rPr>
              <a:t> 2)</a:t>
            </a:r>
            <a:endParaRPr lang="en-US" sz="275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2551207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1"/>
                                        </p:tgtEl>
                                        <p:attrNameLst>
                                          <p:attrName>style.visibility</p:attrName>
                                        </p:attrNameLst>
                                      </p:cBhvr>
                                      <p:to>
                                        <p:strVal val="visible"/>
                                      </p:to>
                                    </p:set>
                                    <p:anim calcmode="discrete" valueType="clr">
                                      <p:cBhvr override="childStyle">
                                        <p:cTn id="7"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
                                        </p:tgtEl>
                                        <p:attrNameLst>
                                          <p:attrName>fillcolor</p:attrName>
                                        </p:attrNameLst>
                                      </p:cBhvr>
                                      <p:tavLst>
                                        <p:tav tm="0">
                                          <p:val>
                                            <p:clrVal>
                                              <a:schemeClr val="accent2"/>
                                            </p:clrVal>
                                          </p:val>
                                        </p:tav>
                                        <p:tav tm="50000">
                                          <p:val>
                                            <p:clrVal>
                                              <a:schemeClr val="hlink"/>
                                            </p:clrVal>
                                          </p:val>
                                        </p:tav>
                                      </p:tavLst>
                                    </p:anim>
                                    <p:set>
                                      <p:cBhvr>
                                        <p:cTn id="9" dur="80"/>
                                        <p:tgtEl>
                                          <p:spTgt spid="31"/>
                                        </p:tgtEl>
                                        <p:attrNameLst>
                                          <p:attrName>fill.type</p:attrName>
                                        </p:attrNameLst>
                                      </p:cBhvr>
                                      <p:to>
                                        <p:strVal val="solid"/>
                                      </p:to>
                                    </p:set>
                                  </p:childTnLst>
                                </p:cTn>
                              </p:par>
                            </p:childTnLst>
                          </p:cTn>
                        </p:par>
                        <p:par>
                          <p:cTn id="10" fill="hold" nodeType="afterGroup">
                            <p:stCondLst>
                              <p:cond delay="8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6867"/>
                                        </p:tgtEl>
                                        <p:attrNameLst>
                                          <p:attrName>style.visibility</p:attrName>
                                        </p:attrNameLst>
                                      </p:cBhvr>
                                      <p:to>
                                        <p:strVal val="visible"/>
                                      </p:to>
                                    </p:set>
                                    <p:anim calcmode="discrete" valueType="clr">
                                      <p:cBhvr override="childStyle">
                                        <p:cTn id="18" dur="80"/>
                                        <p:tgtEl>
                                          <p:spTgt spid="3686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6867"/>
                                        </p:tgtEl>
                                        <p:attrNameLst>
                                          <p:attrName>fillcolor</p:attrName>
                                        </p:attrNameLst>
                                      </p:cBhvr>
                                      <p:tavLst>
                                        <p:tav tm="0">
                                          <p:val>
                                            <p:clrVal>
                                              <a:schemeClr val="accent2"/>
                                            </p:clrVal>
                                          </p:val>
                                        </p:tav>
                                        <p:tav tm="50000">
                                          <p:val>
                                            <p:clrVal>
                                              <a:schemeClr val="hlink"/>
                                            </p:clrVal>
                                          </p:val>
                                        </p:tav>
                                      </p:tavLst>
                                    </p:anim>
                                    <p:set>
                                      <p:cBhvr>
                                        <p:cTn id="20" dur="80"/>
                                        <p:tgtEl>
                                          <p:spTgt spid="36867"/>
                                        </p:tgtEl>
                                        <p:attrNameLst>
                                          <p:attrName>fill.type</p:attrName>
                                        </p:attrNameLst>
                                      </p:cBhvr>
                                      <p:to>
                                        <p:strVal val="solid"/>
                                      </p:to>
                                    </p:set>
                                  </p:childTnLst>
                                </p:cTn>
                              </p:par>
                            </p:childTnLst>
                          </p:cTn>
                        </p:par>
                        <p:par>
                          <p:cTn id="21" fill="hold" nodeType="afterGroup">
                            <p:stCondLst>
                              <p:cond delay="4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6868"/>
                                        </p:tgtEl>
                                        <p:attrNameLst>
                                          <p:attrName>style.visibility</p:attrName>
                                        </p:attrNameLst>
                                      </p:cBhvr>
                                      <p:to>
                                        <p:strVal val="visible"/>
                                      </p:to>
                                    </p:set>
                                    <p:anim calcmode="discrete" valueType="clr">
                                      <p:cBhvr override="childStyle">
                                        <p:cTn id="24"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6868"/>
                                        </p:tgtEl>
                                        <p:attrNameLst>
                                          <p:attrName>fillcolor</p:attrName>
                                        </p:attrNameLst>
                                      </p:cBhvr>
                                      <p:tavLst>
                                        <p:tav tm="0">
                                          <p:val>
                                            <p:clrVal>
                                              <a:schemeClr val="accent2"/>
                                            </p:clrVal>
                                          </p:val>
                                        </p:tav>
                                        <p:tav tm="50000">
                                          <p:val>
                                            <p:clrVal>
                                              <a:schemeClr val="hlink"/>
                                            </p:clrVal>
                                          </p:val>
                                        </p:tav>
                                      </p:tavLst>
                                    </p:anim>
                                    <p:set>
                                      <p:cBhvr>
                                        <p:cTn id="26" dur="80"/>
                                        <p:tgtEl>
                                          <p:spTgt spid="36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1371600" y="685801"/>
            <a:ext cx="9448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Một</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hình</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trụ</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có</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bán</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kính</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đáy</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là</a:t>
            </a:r>
            <a:r>
              <a:rPr lang="en-US" altLang="en-US" dirty="0">
                <a:latin typeface="Times New Roman" panose="02020603050405020304" pitchFamily="18" charset="0"/>
                <a:cs typeface="Arial" panose="020B0604020202020204" pitchFamily="34" charset="0"/>
              </a:rPr>
              <a:t> 7 cm, </a:t>
            </a:r>
            <a:r>
              <a:rPr lang="en-US" altLang="en-US" dirty="0" err="1">
                <a:latin typeface="Times New Roman" panose="02020603050405020304" pitchFamily="18" charset="0"/>
                <a:cs typeface="Arial" panose="020B0604020202020204" pitchFamily="34" charset="0"/>
              </a:rPr>
              <a:t>diện</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tích</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xung</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quanh</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bằng</a:t>
            </a:r>
            <a:r>
              <a:rPr lang="vi-VN" altLang="en-US" dirty="0">
                <a:latin typeface="Times New Roman" panose="02020603050405020304" pitchFamily="18" charset="0"/>
                <a:cs typeface="Arial" panose="020B0604020202020204" pitchFamily="34" charset="0"/>
              </a:rPr>
              <a:t> </a:t>
            </a:r>
            <a:r>
              <a:rPr lang="en-US" altLang="en-US" dirty="0">
                <a:latin typeface="Times New Roman" panose="02020603050405020304" pitchFamily="18" charset="0"/>
                <a:cs typeface="Arial" panose="020B0604020202020204" pitchFamily="34" charset="0"/>
              </a:rPr>
              <a:t>352 cm</a:t>
            </a:r>
            <a:r>
              <a:rPr lang="en-US" altLang="en-US" baseline="30000" dirty="0">
                <a:latin typeface="Times New Roman" panose="02020603050405020304" pitchFamily="18" charset="0"/>
                <a:cs typeface="Arial" panose="020B0604020202020204" pitchFamily="34" charset="0"/>
              </a:rPr>
              <a:t>2</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Khi</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đó</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thể</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tích</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của</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hình</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trụ</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là</a:t>
            </a:r>
            <a:r>
              <a:rPr lang="en-US" altLang="en-US" dirty="0">
                <a:latin typeface="Times New Roman" panose="02020603050405020304" pitchFamily="18" charset="0"/>
                <a:cs typeface="Arial" panose="020B0604020202020204" pitchFamily="34" charset="0"/>
              </a:rPr>
              <a:t>:</a:t>
            </a:r>
          </a:p>
        </p:txBody>
      </p:sp>
      <p:sp>
        <p:nvSpPr>
          <p:cNvPr id="18438" name="Text Box 6"/>
          <p:cNvSpPr txBox="1">
            <a:spLocks noChangeArrowheads="1"/>
          </p:cNvSpPr>
          <p:nvPr/>
        </p:nvSpPr>
        <p:spPr bwMode="auto">
          <a:xfrm>
            <a:off x="5435600" y="1752600"/>
            <a:ext cx="264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a:latin typeface="Times New Roman" panose="02020603050405020304" pitchFamily="18" charset="0"/>
                <a:cs typeface="Arial" panose="020B0604020202020204" pitchFamily="34" charset="0"/>
              </a:rPr>
              <a:t>(B) 164,7 cm</a:t>
            </a:r>
            <a:r>
              <a:rPr lang="en-US" altLang="en-US" baseline="30000">
                <a:latin typeface="Times New Roman" panose="02020603050405020304" pitchFamily="18" charset="0"/>
                <a:cs typeface="Arial" panose="020B0604020202020204" pitchFamily="34" charset="0"/>
              </a:rPr>
              <a:t>3</a:t>
            </a:r>
            <a:r>
              <a:rPr lang="en-US" altLang="en-US">
                <a:latin typeface="Times New Roman" panose="02020603050405020304" pitchFamily="18" charset="0"/>
                <a:cs typeface="Arial" panose="020B0604020202020204" pitchFamily="34" charset="0"/>
              </a:rPr>
              <a:t>;</a:t>
            </a:r>
          </a:p>
        </p:txBody>
      </p:sp>
      <p:sp>
        <p:nvSpPr>
          <p:cNvPr id="18439" name="Text Box 7"/>
          <p:cNvSpPr txBox="1">
            <a:spLocks noChangeArrowheads="1"/>
          </p:cNvSpPr>
          <p:nvPr/>
        </p:nvSpPr>
        <p:spPr bwMode="auto">
          <a:xfrm>
            <a:off x="1555750" y="1768475"/>
            <a:ext cx="404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latin typeface="Times New Roman" panose="02020603050405020304" pitchFamily="18" charset="0"/>
                <a:cs typeface="Arial" panose="020B0604020202020204" pitchFamily="34" charset="0"/>
              </a:rPr>
              <a:t>(A) 1138,6 cm</a:t>
            </a:r>
            <a:r>
              <a:rPr lang="en-US" altLang="en-US" baseline="30000" dirty="0">
                <a:latin typeface="Times New Roman" panose="02020603050405020304" pitchFamily="18" charset="0"/>
                <a:cs typeface="Arial" panose="020B0604020202020204" pitchFamily="34" charset="0"/>
              </a:rPr>
              <a:t>3</a:t>
            </a:r>
            <a:r>
              <a:rPr lang="en-US" altLang="en-US" dirty="0">
                <a:latin typeface="Times New Roman" panose="02020603050405020304" pitchFamily="18" charset="0"/>
                <a:cs typeface="Arial" panose="020B0604020202020204" pitchFamily="34" charset="0"/>
              </a:rPr>
              <a:t>;</a:t>
            </a:r>
          </a:p>
        </p:txBody>
      </p:sp>
      <p:sp>
        <p:nvSpPr>
          <p:cNvPr id="18440" name="Text Box 8"/>
          <p:cNvSpPr txBox="1">
            <a:spLocks noChangeArrowheads="1"/>
          </p:cNvSpPr>
          <p:nvPr/>
        </p:nvSpPr>
        <p:spPr bwMode="auto">
          <a:xfrm>
            <a:off x="1555750" y="2971800"/>
            <a:ext cx="5861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latin typeface="Times New Roman" panose="02020603050405020304" pitchFamily="18" charset="0"/>
                <a:cs typeface="Arial" panose="020B0604020202020204" pitchFamily="34" charset="0"/>
              </a:rPr>
              <a:t>(E)  </a:t>
            </a:r>
            <a:r>
              <a:rPr lang="en-US" altLang="en-US" dirty="0" err="1">
                <a:latin typeface="Times New Roman" panose="02020603050405020304" pitchFamily="18" charset="0"/>
                <a:cs typeface="Arial" panose="020B0604020202020204" pitchFamily="34" charset="0"/>
              </a:rPr>
              <a:t>Một</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kết</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quả</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khác</a:t>
            </a:r>
            <a:r>
              <a:rPr lang="en-US" altLang="en-US" dirty="0">
                <a:latin typeface="Times New Roman" panose="02020603050405020304" pitchFamily="18" charset="0"/>
                <a:cs typeface="Arial" panose="020B0604020202020204" pitchFamily="34" charset="0"/>
              </a:rPr>
              <a:t>.</a:t>
            </a:r>
          </a:p>
        </p:txBody>
      </p:sp>
      <p:sp>
        <p:nvSpPr>
          <p:cNvPr id="18441" name="Text Box 9"/>
          <p:cNvSpPr txBox="1">
            <a:spLocks noChangeArrowheads="1"/>
          </p:cNvSpPr>
          <p:nvPr/>
        </p:nvSpPr>
        <p:spPr bwMode="auto">
          <a:xfrm>
            <a:off x="5334000" y="2362200"/>
            <a:ext cx="311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a:latin typeface="Times New Roman" panose="02020603050405020304" pitchFamily="18" charset="0"/>
                <a:cs typeface="Arial" panose="020B0604020202020204" pitchFamily="34" charset="0"/>
              </a:rPr>
              <a:t>(D) </a:t>
            </a:r>
            <a:r>
              <a:rPr lang="vi-VN" altLang="en-US">
                <a:latin typeface="Times New Roman" panose="02020603050405020304" pitchFamily="18" charset="0"/>
                <a:cs typeface="Arial" panose="020B0604020202020204" pitchFamily="34" charset="0"/>
              </a:rPr>
              <a:t>2</a:t>
            </a:r>
            <a:r>
              <a:rPr lang="en-US" altLang="en-US">
                <a:latin typeface="Times New Roman" panose="02020603050405020304" pitchFamily="18" charset="0"/>
                <a:cs typeface="Arial" panose="020B0604020202020204" pitchFamily="34" charset="0"/>
              </a:rPr>
              <a:t>138</a:t>
            </a:r>
            <a:r>
              <a:rPr lang="vi-VN" altLang="en-US">
                <a:latin typeface="Times New Roman" panose="02020603050405020304" pitchFamily="18" charset="0"/>
                <a:cs typeface="Arial" panose="020B0604020202020204" pitchFamily="34" charset="0"/>
              </a:rPr>
              <a:t>,</a:t>
            </a:r>
            <a:r>
              <a:rPr lang="en-US" altLang="en-US">
                <a:latin typeface="Times New Roman" panose="02020603050405020304" pitchFamily="18" charset="0"/>
                <a:cs typeface="Arial" panose="020B0604020202020204" pitchFamily="34" charset="0"/>
              </a:rPr>
              <a:t>6 cm</a:t>
            </a:r>
            <a:r>
              <a:rPr lang="en-US" altLang="en-US" baseline="30000">
                <a:latin typeface="Times New Roman" panose="02020603050405020304" pitchFamily="18" charset="0"/>
                <a:cs typeface="Arial" panose="020B0604020202020204" pitchFamily="34" charset="0"/>
              </a:rPr>
              <a:t>3</a:t>
            </a:r>
            <a:r>
              <a:rPr lang="en-US" altLang="en-US">
                <a:latin typeface="Times New Roman" panose="02020603050405020304" pitchFamily="18" charset="0"/>
                <a:cs typeface="Arial" panose="020B0604020202020204" pitchFamily="34" charset="0"/>
              </a:rPr>
              <a:t>;</a:t>
            </a:r>
          </a:p>
        </p:txBody>
      </p:sp>
      <p:sp>
        <p:nvSpPr>
          <p:cNvPr id="18442" name="Text Box 10"/>
          <p:cNvSpPr txBox="1">
            <a:spLocks noChangeArrowheads="1"/>
          </p:cNvSpPr>
          <p:nvPr/>
        </p:nvSpPr>
        <p:spPr bwMode="auto">
          <a:xfrm>
            <a:off x="1555750" y="2378075"/>
            <a:ext cx="3016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latin typeface="Times New Roman" panose="02020603050405020304" pitchFamily="18" charset="0"/>
                <a:cs typeface="Arial" panose="020B0604020202020204" pitchFamily="34" charset="0"/>
              </a:rPr>
              <a:t>(C) 1217,8 cm</a:t>
            </a:r>
            <a:r>
              <a:rPr lang="en-US" altLang="en-US" baseline="30000" dirty="0">
                <a:latin typeface="Times New Roman" panose="02020603050405020304" pitchFamily="18" charset="0"/>
                <a:cs typeface="Arial" panose="020B0604020202020204" pitchFamily="34" charset="0"/>
              </a:rPr>
              <a:t>3</a:t>
            </a:r>
            <a:r>
              <a:rPr lang="en-US" altLang="en-US" dirty="0">
                <a:latin typeface="Times New Roman" panose="02020603050405020304" pitchFamily="18" charset="0"/>
                <a:cs typeface="Arial" panose="020B0604020202020204" pitchFamily="34" charset="0"/>
              </a:rPr>
              <a:t>;</a:t>
            </a:r>
          </a:p>
        </p:txBody>
      </p:sp>
      <p:sp>
        <p:nvSpPr>
          <p:cNvPr id="18453" name="Text Box 21"/>
          <p:cNvSpPr txBox="1">
            <a:spLocks noChangeArrowheads="1"/>
          </p:cNvSpPr>
          <p:nvPr/>
        </p:nvSpPr>
        <p:spPr bwMode="auto">
          <a:xfrm>
            <a:off x="1143000" y="3657600"/>
            <a:ext cx="9410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latin typeface="Times New Roman" panose="02020603050405020304" pitchFamily="18" charset="0"/>
                <a:cs typeface="Arial" panose="020B0604020202020204" pitchFamily="34" charset="0"/>
              </a:rPr>
              <a:t>Hãy chọn kết quả đúng.</a:t>
            </a:r>
          </a:p>
        </p:txBody>
      </p:sp>
      <p:sp>
        <p:nvSpPr>
          <p:cNvPr id="1034" name="Rectangle 14"/>
          <p:cNvSpPr>
            <a:spLocks noChangeArrowheads="1"/>
          </p:cNvSpPr>
          <p:nvPr/>
        </p:nvSpPr>
        <p:spPr bwMode="auto">
          <a:xfrm>
            <a:off x="1311275" y="0"/>
            <a:ext cx="1449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a:solidFill>
                  <a:srgbClr val="FF0000"/>
                </a:solidFill>
                <a:latin typeface="Times New Roman" panose="02020603050405020304" pitchFamily="18" charset="0"/>
              </a:rPr>
              <a:t>Bài tập</a:t>
            </a:r>
            <a:endParaRPr lang="en-US" altLang="en-US">
              <a:solidFill>
                <a:srgbClr val="FF0000"/>
              </a:solidFill>
            </a:endParaRPr>
          </a:p>
        </p:txBody>
      </p:sp>
      <p:sp>
        <p:nvSpPr>
          <p:cNvPr id="16" name="TextBox 15"/>
          <p:cNvSpPr txBox="1">
            <a:spLocks noChangeArrowheads="1"/>
          </p:cNvSpPr>
          <p:nvPr/>
        </p:nvSpPr>
        <p:spPr bwMode="auto">
          <a:xfrm>
            <a:off x="1524000" y="4419600"/>
            <a:ext cx="685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a:solidFill>
                  <a:srgbClr val="FF0000"/>
                </a:solidFill>
                <a:latin typeface="Times New Roman" panose="02020603050405020304" pitchFamily="18" charset="0"/>
                <a:cs typeface="Times New Roman" panose="02020603050405020304" pitchFamily="18" charset="0"/>
              </a:rPr>
              <a:t>T</a:t>
            </a:r>
            <a:r>
              <a:rPr lang="en-US" altLang="en-US" sz="2800" b="1">
                <a:solidFill>
                  <a:srgbClr val="FF0000"/>
                </a:solidFill>
                <a:latin typeface="Times New Roman" panose="02020603050405020304" pitchFamily="18" charset="0"/>
                <a:cs typeface="Times New Roman" panose="02020603050405020304" pitchFamily="18" charset="0"/>
              </a:rPr>
              <a:t>a có h = 7,4 cm</a:t>
            </a: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nên</a:t>
            </a:r>
            <a:r>
              <a:rPr lang="en-US" altLang="en-US" sz="2800" b="1">
                <a:solidFill>
                  <a:srgbClr val="FF0000"/>
                </a:solidFill>
                <a:latin typeface="Times New Roman" panose="02020603050405020304" pitchFamily="18" charset="0"/>
              </a:rPr>
              <a:t>   V =  </a:t>
            </a:r>
            <a:r>
              <a:rPr lang="en-US" altLang="en-US" sz="2800" b="1">
                <a:solidFill>
                  <a:srgbClr val="FF0000"/>
                </a:solidFill>
                <a:latin typeface="Times New Roman" panose="02020603050405020304" pitchFamily="18" charset="0"/>
                <a:sym typeface="Symbol" panose="05050102010706020507" pitchFamily="18" charset="2"/>
              </a:rPr>
              <a:t>r</a:t>
            </a:r>
            <a:r>
              <a:rPr lang="en-US" altLang="en-US" sz="2800" b="1" baseline="30000">
                <a:solidFill>
                  <a:srgbClr val="FF0000"/>
                </a:solidFill>
                <a:latin typeface="Times New Roman" panose="02020603050405020304" pitchFamily="18" charset="0"/>
                <a:sym typeface="Symbol" panose="05050102010706020507" pitchFamily="18" charset="2"/>
              </a:rPr>
              <a:t>2</a:t>
            </a:r>
            <a:r>
              <a:rPr lang="en-US" altLang="en-US" sz="2800" b="1">
                <a:solidFill>
                  <a:srgbClr val="FF0000"/>
                </a:solidFill>
                <a:latin typeface="Times New Roman" panose="02020603050405020304" pitchFamily="18" charset="0"/>
                <a:sym typeface="Symbol" panose="05050102010706020507" pitchFamily="18" charset="2"/>
              </a:rPr>
              <a:t>h</a:t>
            </a:r>
            <a:endParaRPr lang="en-US" altLang="en-US" sz="2800" b="1">
              <a:solidFill>
                <a:srgbClr val="FF0000"/>
              </a:solidFill>
              <a:latin typeface="Times New Roman" panose="02020603050405020304" pitchFamily="18" charset="0"/>
              <a:cs typeface="Times New Roman" panose="02020603050405020304" pitchFamily="18" charset="0"/>
            </a:endParaRPr>
          </a:p>
        </p:txBody>
      </p:sp>
      <p:graphicFrame>
        <p:nvGraphicFramePr>
          <p:cNvPr id="21528" name="Object 4"/>
          <p:cNvGraphicFramePr>
            <a:graphicFrameLocks noChangeAspect="1"/>
          </p:cNvGraphicFramePr>
          <p:nvPr/>
        </p:nvGraphicFramePr>
        <p:xfrm>
          <a:off x="2667001" y="5410201"/>
          <a:ext cx="4264025" cy="498475"/>
        </p:xfrm>
        <a:graphic>
          <a:graphicData uri="http://schemas.openxmlformats.org/presentationml/2006/ole">
            <mc:AlternateContent xmlns:mc="http://schemas.openxmlformats.org/markup-compatibility/2006">
              <mc:Choice xmlns:v="urn:schemas-microsoft-com:vml" Requires="v">
                <p:oleObj spid="_x0000_s2053" name="Equation" r:id="rId3" imgW="1701800" imgH="228600" progId="Equation.DSMT4">
                  <p:embed/>
                </p:oleObj>
              </mc:Choice>
              <mc:Fallback>
                <p:oleObj name="Equation" r:id="rId3" imgW="17018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5410201"/>
                        <a:ext cx="42640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Oval 17"/>
          <p:cNvSpPr/>
          <p:nvPr/>
        </p:nvSpPr>
        <p:spPr>
          <a:xfrm>
            <a:off x="8991600" y="4038600"/>
            <a:ext cx="8255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381401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randombar(horizontal)">
                                      <p:cBhvr>
                                        <p:cTn id="7" dur="500"/>
                                        <p:tgtEl>
                                          <p:spTgt spid="103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randombar(horizontal)">
                                      <p:cBhvr>
                                        <p:cTn id="10" dur="500"/>
                                        <p:tgtEl>
                                          <p:spTgt spid="18437"/>
                                        </p:tgtEl>
                                      </p:cBhvr>
                                    </p:animEffect>
                                  </p:childTnLst>
                                </p:cTn>
                              </p:par>
                            </p:childTnLst>
                          </p:cTn>
                        </p:par>
                        <p:par>
                          <p:cTn id="11" fill="hold" nodeType="afterGroup">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8439"/>
                                        </p:tgtEl>
                                        <p:attrNameLst>
                                          <p:attrName>style.visibility</p:attrName>
                                        </p:attrNameLst>
                                      </p:cBhvr>
                                      <p:to>
                                        <p:strVal val="visible"/>
                                      </p:to>
                                    </p:set>
                                    <p:animEffect transition="in" filter="randombar(horizontal)">
                                      <p:cBhvr>
                                        <p:cTn id="14" dur="500"/>
                                        <p:tgtEl>
                                          <p:spTgt spid="18439"/>
                                        </p:tgtEl>
                                      </p:cBhvr>
                                    </p:animEffect>
                                  </p:childTnLst>
                                </p:cTn>
                              </p:par>
                            </p:childTnLst>
                          </p:cTn>
                        </p:par>
                        <p:par>
                          <p:cTn id="15" fill="hold" nodeType="afterGroup">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randombar(horizontal)">
                                      <p:cBhvr>
                                        <p:cTn id="18" dur="500"/>
                                        <p:tgtEl>
                                          <p:spTgt spid="18438"/>
                                        </p:tgtEl>
                                      </p:cBhvr>
                                    </p:animEffect>
                                  </p:childTnLst>
                                </p:cTn>
                              </p:par>
                            </p:childTnLst>
                          </p:cTn>
                        </p:par>
                        <p:par>
                          <p:cTn id="19" fill="hold" nodeType="afterGroup">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18442"/>
                                        </p:tgtEl>
                                        <p:attrNameLst>
                                          <p:attrName>style.visibility</p:attrName>
                                        </p:attrNameLst>
                                      </p:cBhvr>
                                      <p:to>
                                        <p:strVal val="visible"/>
                                      </p:to>
                                    </p:set>
                                    <p:animEffect transition="in" filter="randombar(horizontal)">
                                      <p:cBhvr>
                                        <p:cTn id="22" dur="500"/>
                                        <p:tgtEl>
                                          <p:spTgt spid="18442"/>
                                        </p:tgtEl>
                                      </p:cBhvr>
                                    </p:animEffect>
                                  </p:childTnLst>
                                </p:cTn>
                              </p:par>
                            </p:childTnLst>
                          </p:cTn>
                        </p:par>
                        <p:par>
                          <p:cTn id="23" fill="hold" nodeType="afterGroup">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8441"/>
                                        </p:tgtEl>
                                        <p:attrNameLst>
                                          <p:attrName>style.visibility</p:attrName>
                                        </p:attrNameLst>
                                      </p:cBhvr>
                                      <p:to>
                                        <p:strVal val="visible"/>
                                      </p:to>
                                    </p:set>
                                    <p:animEffect transition="in" filter="randombar(horizontal)">
                                      <p:cBhvr>
                                        <p:cTn id="26" dur="500"/>
                                        <p:tgtEl>
                                          <p:spTgt spid="18441"/>
                                        </p:tgtEl>
                                      </p:cBhvr>
                                    </p:animEffect>
                                  </p:childTnLst>
                                </p:cTn>
                              </p:par>
                            </p:childTnLst>
                          </p:cTn>
                        </p:par>
                        <p:par>
                          <p:cTn id="27" fill="hold" nodeType="afterGroup">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18440"/>
                                        </p:tgtEl>
                                        <p:attrNameLst>
                                          <p:attrName>style.visibility</p:attrName>
                                        </p:attrNameLst>
                                      </p:cBhvr>
                                      <p:to>
                                        <p:strVal val="visible"/>
                                      </p:to>
                                    </p:set>
                                    <p:animEffect transition="in" filter="randombar(horizontal)">
                                      <p:cBhvr>
                                        <p:cTn id="30" dur="500"/>
                                        <p:tgtEl>
                                          <p:spTgt spid="1844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8453"/>
                                        </p:tgtEl>
                                        <p:attrNameLst>
                                          <p:attrName>style.visibility</p:attrName>
                                        </p:attrNameLst>
                                      </p:cBhvr>
                                      <p:to>
                                        <p:strVal val="visible"/>
                                      </p:to>
                                    </p:set>
                                    <p:animEffect transition="in" filter="randombar(horizontal)">
                                      <p:cBhvr>
                                        <p:cTn id="33" dur="500"/>
                                        <p:tgtEl>
                                          <p:spTgt spid="1845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par>
                          <p:cTn id="39" fill="hold" nodeType="afterGroup">
                            <p:stCondLst>
                              <p:cond delay="500"/>
                            </p:stCondLst>
                            <p:childTnLst>
                              <p:par>
                                <p:cTn id="40" presetID="3" presetClass="entr" presetSubtype="10" fill="hold" nodeType="afterEffect">
                                  <p:stCondLst>
                                    <p:cond delay="0"/>
                                  </p:stCondLst>
                                  <p:childTnLst>
                                    <p:set>
                                      <p:cBhvr>
                                        <p:cTn id="41" dur="1" fill="hold">
                                          <p:stCondLst>
                                            <p:cond delay="0"/>
                                          </p:stCondLst>
                                        </p:cTn>
                                        <p:tgtEl>
                                          <p:spTgt spid="21528"/>
                                        </p:tgtEl>
                                        <p:attrNameLst>
                                          <p:attrName>style.visibility</p:attrName>
                                        </p:attrNameLst>
                                      </p:cBhvr>
                                      <p:to>
                                        <p:strVal val="visible"/>
                                      </p:to>
                                    </p:set>
                                    <p:animEffect transition="in" filter="blinds(horizontal)">
                                      <p:cBhvr>
                                        <p:cTn id="42" dur="1000"/>
                                        <p:tgtEl>
                                          <p:spTgt spid="215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edge">
                                      <p:cBhvr>
                                        <p:cTn id="47" dur="1000"/>
                                        <p:tgtEl>
                                          <p:spTgt spid="18"/>
                                        </p:tgtEl>
                                      </p:cBhvr>
                                    </p:animEffect>
                                  </p:childTnLst>
                                </p:cTn>
                              </p:par>
                              <p:par>
                                <p:cTn id="48" presetID="0" presetClass="path" presetSubtype="0" accel="50000" decel="50000" fill="hold" grpId="1" nodeType="withEffect">
                                  <p:stCondLst>
                                    <p:cond delay="0"/>
                                  </p:stCondLst>
                                  <p:childTnLst>
                                    <p:animMotion origin="layout" path="M 0.00401 -0.17484 C -0.00096 -0.26226 0.00737 -0.2056 -0.00673 -0.2426 C -0.01138 -0.25463 -0.00785 -0.25093 -0.01442 -0.26087 C -0.0173 -0.26527 -0.02355 -0.27336 -0.02355 -0.27313 C -0.02403 -0.27544 -0.02403 -0.27775 -0.02516 -0.27937 C -0.02772 -0.284 -0.03124 -0.2877 -0.03429 -0.29186 C -0.03701 -0.2951 -0.03749 -0.30111 -0.04054 -0.30389 C -0.04502 -0.30805 -0.04599 -0.30828 -0.04983 -0.31429 C -0.05368 -0.32031 -0.0548 -0.3291 -0.05896 -0.33465 C -0.07034 -0.34968 -0.08716 -0.35777 -0.10207 -0.36332 C -0.1144 -0.36194 -0.12674 -0.36124 -0.13908 -0.35939 C -0.14949 -0.358 -0.15767 -0.33696 -0.16215 -0.32655 C -0.1644 -0.31152 -0.17064 -0.30458 -0.17625 -0.29186 C -0.1793 -0.27498 -0.18442 -0.2581 -0.18715 -0.24098 C -0.18314 -0.13552 -0.1934 -0.17438 -0.17449 -0.12581 C -0.17385 -0.12026 -0.17417 -0.11471 -0.17289 -0.10939 C -0.16904 -0.0932 -0.16584 -0.10453 -0.17129 -0.09297 C -0.18571 -0.105 -0.1652 -0.08881 -0.18202 -0.09898 C -0.20574 -0.11332 -0.17753 -0.09783 -0.19452 -0.11124 C -0.2075 -0.12165 -0.22112 -0.12743 -0.23618 -0.12974 C -0.24451 -0.14131 -0.24627 -0.14732 -0.25749 -0.15033 C -0.26326 -0.15541 -0.26871 -0.15726 -0.27447 -0.16258 C -0.27704 -0.16513 -0.27928 -0.1686 -0.28201 -0.17068 C -0.28505 -0.17276 -0.2913 -0.17484 -0.2913 -0.17461 C -0.30636 -0.19057 -0.29963 -0.18663 -0.30989 -0.19126 C -0.31886 -0.21045 -0.30364 -0.17947 -0.32062 -0.2056 C -0.32318 -0.20907 -0.3219 -0.2167 -0.32351 -0.21994 C -0.32671 -0.22479 -0.33296 -0.23243 -0.33296 -0.23196 C -0.33408 -0.23705 -0.33648 -0.24144 -0.33745 -0.24653 C -0.34289 -0.2729 -0.33472 -0.25046 -0.34369 -0.27128 C -0.34706 -0.29626 -0.34225 -0.26642 -0.34978 -0.29186 C -0.35106 -0.29487 -0.35106 -0.29857 -0.35139 -0.30204 C -0.35331 -0.31106 -0.35459 -0.31106 -0.35603 -0.31846 C -0.35651 -0.32169 -0.35619 -0.32586 -0.35747 -0.32863 C -0.35924 -0.33349 -0.36292 -0.3365 -0.36549 -0.34089 C -0.36789 -0.35777 -0.37109 -0.37419 -0.37606 -0.39015 C -0.37766 -0.40518 -0.37446 -0.4112 -0.38519 -0.41466 C -0.39 -0.42415 -0.39785 -0.429 -0.40202 -0.43918 C -0.40731 -0.45167 -0.40811 -0.46508 -0.41147 -0.47826 C -0.41003 -0.49584 -0.41195 -0.50046 -0.40202 -0.50902 C -0.39833 -0.52313 -0.39625 -0.5296 -0.38519 -0.53354 C -0.39272 -0.61008 -0.49367 -0.57401 -0.52251 -0.57447 C -0.53261 -0.58395 -0.56786 -0.58603 -0.57763 -0.58673 C -0.60968 -0.60153 -0.57298 -0.58603 -0.65454 -0.59297 C -0.65695 -0.5932 -0.65823 -0.59667 -0.66063 -0.59737 C -0.67185 -0.59898 -0.6837 -0.59852 -0.6946 -0.59945 C -0.71879 -0.6117 -0.73802 -0.61795 -0.74988 -0.58673 C -0.74924 -0.55805 -0.74908 -0.52937 -0.74828 -0.5007 C -0.74796 -0.48613 -0.74892 -0.47757 -0.74059 -0.46994 C -0.73898 -0.45745 -0.73562 -0.44681 -0.73145 -0.43525 C -0.7345 -0.40588 -0.72889 -0.42808 -0.73754 -0.41883 C -0.73882 -0.41721 -0.7393 -0.41443 -0.74059 -0.41258 C -0.74347 -0.40819 -0.74988 -0.40033 -0.74988 -0.40009 C -0.75196 -0.392 -0.75629 -0.38784 -0.75901 -0.37974 C -0.75821 -0.37257 -0.75677 -0.36494 -0.75629 -0.35777 C -0.75437 -0.31984 -0.76895 -0.28608 -0.74523 -0.27128 C -0.73722 -0.27498 -0.74315 -0.27082 -0.73754 -0.27937 C -0.73257 -0.28654 -0.72729 -0.29302 -0.72216 -0.29996 C -0.71559 -0.30897 -0.71719 -0.31244 -0.70838 -0.31846 C -0.70453 -0.33303 -0.70998 -0.31591 -0.70277 -0.32863 C -0.70069 -0.33095 -0.70053 -0.33441 -0.69909 -0.33673 C -0.6978 -0.33904 -0.69588 -0.34066 -0.6946 -0.34297 C -0.68979 -0.35037 -0.68755 -0.3587 -0.6821 -0.3654 C -0.68098 -0.36841 -0.68098 -0.37142 -0.6789 -0.37373 C -0.67826 -0.37535 -0.67553 -0.37465 -0.67441 -0.37581 C -0.67345 -0.3772 -0.67393 -0.38044 -0.67281 -0.38182 C -0.66928 -0.38691 -0.65823 -0.3957 -0.65294 -0.39824 C -0.65054 -0.4031 -0.64893 -0.40703 -0.64509 -0.4105 C -0.63371 -0.42068 -0.64813 -0.40287 -0.63596 -0.41675 C -0.63371 -0.41929 -0.63227 -0.42299 -0.62987 -0.42484 C -0.62762 -0.42646 -0.62474 -0.426 -0.62218 -0.42692 C -0.61705 -0.42877 -0.61336 -0.43293 -0.60824 -0.43525 C -0.60183 -0.43317 -0.59478 -0.43201 -0.58853 -0.429 C -0.581 -0.42553 -0.57603 -0.41651 -0.56978 -0.4105 C -0.56209 -0.40287 -0.5528 -0.39963 -0.54526 -0.39223 C -0.53613 -0.38321 -0.52972 -0.37581 -0.51899 -0.36749 C -0.51258 -0.36217 -0.50777 -0.35222 -0.50056 -0.34713 C -0.49383 -0.34228 -0.48342 -0.33927 -0.47621 -0.33673 C -0.4605 -0.32378 -0.43759 -0.32285 -0.4206 -0.32031 C -0.41195 -0.31684 -0.40346 -0.31753 -0.39609 -0.32447 C -0.39401 -0.33256 -0.39128 -0.33673 -0.3868 -0.34297 C -0.38487 -0.3513 -0.38183 -0.36078 -0.37766 -0.36749 C -0.37109 -0.37789 -0.36821 -0.37743 -0.36372 -0.38807 C -0.35763 -0.4031 -0.35683 -0.42114 -0.34978 -0.43525 C -0.34786 -0.4475 -0.34594 -0.46161 -0.34065 -0.47202 C -0.33857 -0.48034 -0.33616 -0.48798 -0.33472 -0.49653 C -0.33552 -0.53076 -0.3227 -0.57262 -0.33905 -0.59945 C -0.34434 -0.608 -0.37189 -0.63414 -0.38055 -0.63807 C -0.39 -0.65033 -0.40106 -0.65333 -0.41275 -0.6605 C -0.43374 -0.67322 -0.44768 -0.67692 -0.4714 -0.679 C -0.52123 -0.6982 -0.57635 -0.69612 -0.62666 -0.679 C -0.6366 -0.67576 -0.64461 -0.66929 -0.65454 -0.66675 C -0.67008 -0.65241 -0.68643 -0.64246 -0.70277 -0.62974 C -0.70934 -0.62419 -0.71367 -0.61379 -0.72056 -0.60731 C -0.73001 -0.59875 -0.74027 -0.5895 -0.74667 -0.57655 C -0.75324 -0.56337 -0.75869 -0.54903 -0.76526 -0.53562 C -0.76766 -0.53076 -0.76975 -0.52544 -0.77295 -0.52128 C -0.776 -0.51712 -0.78209 -0.50902 -0.78209 -0.50902 C -0.78417 -0.49515 -0.79106 -0.48474 -0.79603 -0.47202 C -0.79779 -0.45583 -0.80163 -0.44057 -0.80516 -0.42484 C -0.80788 -0.36957 -0.81077 -0.40241 -0.80676 -0.33071 C -0.80276 -0.33256 -0.80019 -0.33858 -0.79603 -0.33881 C -0.79218 -0.33904 -0.77792 -0.33465 -0.77135 -0.3328 C -0.76638 -0.3284 -0.76222 -0.32632 -0.75741 -0.3328 " pathEditMode="relative" rAng="0" ptsTypes="fffffffffffffffffffffffffffffffffffffffffffffffffffffffffffffffffffffffffffffffffffffffffffffffffffffffA">
                                      <p:cBhvr>
                                        <p:cTn id="49" dur="5000" fill="hold"/>
                                        <p:tgtEl>
                                          <p:spTgt spid="18"/>
                                        </p:tgtEl>
                                        <p:attrNameLst>
                                          <p:attrName>ppt_x</p:attrName>
                                          <p:attrName>ppt_y</p:attrName>
                                        </p:attrNameLst>
                                      </p:cBhvr>
                                      <p:rCtr x="-40570" y="-218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p:bldP spid="18440" grpId="0"/>
      <p:bldP spid="18441" grpId="0"/>
      <p:bldP spid="18442" grpId="0"/>
      <p:bldP spid="18453" grpId="0"/>
      <p:bldP spid="1034" grpId="0"/>
      <p:bldP spid="16" grpId="0"/>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6753225" y="2090739"/>
            <a:ext cx="452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915" name="Text Box 8"/>
          <p:cNvSpPr txBox="1">
            <a:spLocks noChangeArrowheads="1"/>
          </p:cNvSpPr>
          <p:nvPr/>
        </p:nvSpPr>
        <p:spPr bwMode="auto">
          <a:xfrm>
            <a:off x="1519238" y="1643064"/>
            <a:ext cx="4622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solidFill>
                <a:srgbClr val="0000CC"/>
              </a:solidFill>
            </a:endParaRPr>
          </a:p>
          <a:p>
            <a:pPr eaLnBrk="1" hangingPunct="1">
              <a:spcBef>
                <a:spcPct val="50000"/>
              </a:spcBef>
              <a:buFontTx/>
              <a:buNone/>
            </a:pPr>
            <a:endParaRPr lang="en-US" altLang="en-US" sz="1800">
              <a:solidFill>
                <a:srgbClr val="0000CC"/>
              </a:solidFill>
            </a:endParaRPr>
          </a:p>
        </p:txBody>
      </p:sp>
      <p:sp>
        <p:nvSpPr>
          <p:cNvPr id="38916" name="Oval 15"/>
          <p:cNvSpPr>
            <a:spLocks noChangeArrowheads="1"/>
          </p:cNvSpPr>
          <p:nvPr/>
        </p:nvSpPr>
        <p:spPr bwMode="auto">
          <a:xfrm>
            <a:off x="1143000" y="5943600"/>
            <a:ext cx="2965450" cy="609600"/>
          </a:xfrm>
          <a:prstGeom prst="ellipse">
            <a:avLst/>
          </a:prstGeom>
          <a:solidFill>
            <a:schemeClr val="bg1">
              <a:alpha val="4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i="1"/>
              <a:t>đường kính đáy </a:t>
            </a:r>
            <a:r>
              <a:rPr lang="en-US" altLang="en-US" sz="2400" b="1" i="1">
                <a:solidFill>
                  <a:srgbClr val="CC0000"/>
                </a:solidFill>
              </a:rPr>
              <a:t>d</a:t>
            </a:r>
          </a:p>
        </p:txBody>
      </p:sp>
      <p:sp>
        <p:nvSpPr>
          <p:cNvPr id="38917" name="Text Box 136"/>
          <p:cNvSpPr txBox="1">
            <a:spLocks noChangeArrowheads="1"/>
          </p:cNvSpPr>
          <p:nvPr/>
        </p:nvSpPr>
        <p:spPr bwMode="auto">
          <a:xfrm>
            <a:off x="1600200" y="5257800"/>
            <a:ext cx="2286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i="1"/>
              <a:t>Chiều cao </a:t>
            </a:r>
            <a:r>
              <a:rPr lang="en-US" altLang="en-US" sz="2400" b="1" i="1">
                <a:solidFill>
                  <a:srgbClr val="CC0000"/>
                </a:solidFill>
              </a:rPr>
              <a:t>h</a:t>
            </a:r>
            <a:r>
              <a:rPr lang="en-US" altLang="en-US" sz="2400" i="1"/>
              <a:t> bán kính đáy </a:t>
            </a:r>
            <a:r>
              <a:rPr lang="en-US" altLang="en-US" sz="2400" b="1" i="1">
                <a:solidFill>
                  <a:srgbClr val="CC0000"/>
                </a:solidFill>
              </a:rPr>
              <a:t>r </a:t>
            </a:r>
          </a:p>
          <a:p>
            <a:pPr algn="just" eaLnBrk="1" hangingPunct="1">
              <a:spcBef>
                <a:spcPct val="50000"/>
              </a:spcBef>
              <a:buFontTx/>
              <a:buNone/>
            </a:pPr>
            <a:endParaRPr lang="en-US" altLang="en-US" sz="2400" b="1" i="1">
              <a:solidFill>
                <a:srgbClr val="CC0000"/>
              </a:solidFill>
            </a:endParaRPr>
          </a:p>
        </p:txBody>
      </p:sp>
      <p:sp>
        <p:nvSpPr>
          <p:cNvPr id="38918" name="Rectangle 149"/>
          <p:cNvSpPr>
            <a:spLocks noChangeArrowheads="1"/>
          </p:cNvSpPr>
          <p:nvPr/>
        </p:nvSpPr>
        <p:spPr bwMode="auto">
          <a:xfrm>
            <a:off x="1106488" y="0"/>
            <a:ext cx="9906001" cy="6858000"/>
          </a:xfrm>
          <a:prstGeom prst="rect">
            <a:avLst/>
          </a:prstGeom>
          <a:noFill/>
          <a:ln w="69850" cmpd="dbl">
            <a:solidFill>
              <a:srgbClr val="3333CC"/>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pic>
        <p:nvPicPr>
          <p:cNvPr id="66" name="Picture 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1" y="990601"/>
            <a:ext cx="4386263"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95600"/>
            <a:ext cx="4953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19426"/>
            <a:ext cx="40386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22" name="Group 28"/>
          <p:cNvGrpSpPr>
            <a:grpSpLocks/>
          </p:cNvGrpSpPr>
          <p:nvPr/>
        </p:nvGrpSpPr>
        <p:grpSpPr bwMode="auto">
          <a:xfrm>
            <a:off x="1676400" y="1320800"/>
            <a:ext cx="4191000" cy="3479800"/>
            <a:chOff x="240" y="1749"/>
            <a:chExt cx="3202" cy="2283"/>
          </a:xfrm>
        </p:grpSpPr>
        <p:sp>
          <p:nvSpPr>
            <p:cNvPr id="38938" name="Oval 8"/>
            <p:cNvSpPr>
              <a:spLocks noChangeArrowheads="1"/>
            </p:cNvSpPr>
            <p:nvPr/>
          </p:nvSpPr>
          <p:spPr bwMode="auto">
            <a:xfrm>
              <a:off x="480" y="1968"/>
              <a:ext cx="1440" cy="528"/>
            </a:xfrm>
            <a:prstGeom prst="ellipse">
              <a:avLst/>
            </a:prstGeom>
            <a:solidFill>
              <a:schemeClr val="bg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8939" name="Oval 9"/>
            <p:cNvSpPr>
              <a:spLocks noChangeArrowheads="1"/>
            </p:cNvSpPr>
            <p:nvPr/>
          </p:nvSpPr>
          <p:spPr bwMode="auto">
            <a:xfrm>
              <a:off x="480" y="3312"/>
              <a:ext cx="1440" cy="528"/>
            </a:xfrm>
            <a:prstGeom prst="ellipse">
              <a:avLst/>
            </a:prstGeom>
            <a:solidFill>
              <a:schemeClr val="bg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8940" name="Line 10"/>
            <p:cNvSpPr>
              <a:spLocks noChangeShapeType="1"/>
            </p:cNvSpPr>
            <p:nvPr/>
          </p:nvSpPr>
          <p:spPr bwMode="auto">
            <a:xfrm>
              <a:off x="480" y="2208"/>
              <a:ext cx="0" cy="13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11"/>
            <p:cNvSpPr>
              <a:spLocks noChangeShapeType="1"/>
            </p:cNvSpPr>
            <p:nvPr/>
          </p:nvSpPr>
          <p:spPr bwMode="auto">
            <a:xfrm>
              <a:off x="1920" y="2208"/>
              <a:ext cx="0" cy="13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Line 12"/>
            <p:cNvSpPr>
              <a:spLocks noChangeShapeType="1"/>
            </p:cNvSpPr>
            <p:nvPr/>
          </p:nvSpPr>
          <p:spPr bwMode="auto">
            <a:xfrm>
              <a:off x="1200" y="1824"/>
              <a:ext cx="0" cy="220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8943" name="Line 14"/>
            <p:cNvSpPr>
              <a:spLocks noChangeShapeType="1"/>
            </p:cNvSpPr>
            <p:nvPr/>
          </p:nvSpPr>
          <p:spPr bwMode="auto">
            <a:xfrm>
              <a:off x="480" y="1824"/>
              <a:ext cx="72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4" name="Line 15"/>
            <p:cNvSpPr>
              <a:spLocks noChangeShapeType="1"/>
            </p:cNvSpPr>
            <p:nvPr/>
          </p:nvSpPr>
          <p:spPr bwMode="auto">
            <a:xfrm>
              <a:off x="240" y="2208"/>
              <a:ext cx="0" cy="144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5" name="Line 16"/>
            <p:cNvSpPr>
              <a:spLocks noChangeShapeType="1"/>
            </p:cNvSpPr>
            <p:nvPr/>
          </p:nvSpPr>
          <p:spPr bwMode="auto">
            <a:xfrm>
              <a:off x="480" y="4032"/>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6" name="Line 17"/>
            <p:cNvSpPr>
              <a:spLocks noChangeShapeType="1"/>
            </p:cNvSpPr>
            <p:nvPr/>
          </p:nvSpPr>
          <p:spPr bwMode="auto">
            <a:xfrm>
              <a:off x="1462" y="3024"/>
              <a:ext cx="8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7" name="Line 18"/>
            <p:cNvSpPr>
              <a:spLocks noChangeShapeType="1"/>
            </p:cNvSpPr>
            <p:nvPr/>
          </p:nvSpPr>
          <p:spPr bwMode="auto">
            <a:xfrm flipV="1">
              <a:off x="1440" y="1872"/>
              <a:ext cx="336"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8" name="Line 19"/>
            <p:cNvSpPr>
              <a:spLocks noChangeShapeType="1"/>
            </p:cNvSpPr>
            <p:nvPr/>
          </p:nvSpPr>
          <p:spPr bwMode="auto">
            <a:xfrm>
              <a:off x="1776" y="1872"/>
              <a:ext cx="5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9" name="Line 20"/>
            <p:cNvSpPr>
              <a:spLocks noChangeShapeType="1"/>
            </p:cNvSpPr>
            <p:nvPr/>
          </p:nvSpPr>
          <p:spPr bwMode="auto">
            <a:xfrm>
              <a:off x="1488" y="3600"/>
              <a:ext cx="528"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0" name="Oval 23"/>
            <p:cNvSpPr>
              <a:spLocks noChangeArrowheads="1"/>
            </p:cNvSpPr>
            <p:nvPr/>
          </p:nvSpPr>
          <p:spPr bwMode="auto">
            <a:xfrm flipH="1" flipV="1">
              <a:off x="1182" y="2178"/>
              <a:ext cx="48" cy="48"/>
            </a:xfrm>
            <a:prstGeom prst="ellipse">
              <a:avLst/>
            </a:prstGeom>
            <a:solidFill>
              <a:schemeClr val="tx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8951" name="Oval 24"/>
            <p:cNvSpPr>
              <a:spLocks noChangeArrowheads="1"/>
            </p:cNvSpPr>
            <p:nvPr/>
          </p:nvSpPr>
          <p:spPr bwMode="auto">
            <a:xfrm flipH="1" flipV="1">
              <a:off x="1179" y="3552"/>
              <a:ext cx="48" cy="48"/>
            </a:xfrm>
            <a:prstGeom prst="ellipse">
              <a:avLst/>
            </a:prstGeom>
            <a:solidFill>
              <a:schemeClr val="tx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8952" name="Text Box 25"/>
            <p:cNvSpPr txBox="1">
              <a:spLocks noChangeArrowheads="1"/>
            </p:cNvSpPr>
            <p:nvPr/>
          </p:nvSpPr>
          <p:spPr bwMode="auto">
            <a:xfrm>
              <a:off x="2277" y="1749"/>
              <a:ext cx="116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Mặt đáy</a:t>
              </a:r>
            </a:p>
          </p:txBody>
        </p:sp>
        <p:sp>
          <p:nvSpPr>
            <p:cNvPr id="38953" name="Text Box 26"/>
            <p:cNvSpPr txBox="1">
              <a:spLocks noChangeArrowheads="1"/>
            </p:cNvSpPr>
            <p:nvPr/>
          </p:nvSpPr>
          <p:spPr bwMode="auto">
            <a:xfrm>
              <a:off x="2044" y="2682"/>
              <a:ext cx="1281"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t>Mặt xung quanh</a:t>
              </a:r>
            </a:p>
          </p:txBody>
        </p:sp>
      </p:grpSp>
      <p:sp>
        <p:nvSpPr>
          <p:cNvPr id="38923" name="Text Box 25"/>
          <p:cNvSpPr txBox="1">
            <a:spLocks noChangeArrowheads="1"/>
          </p:cNvSpPr>
          <p:nvPr/>
        </p:nvSpPr>
        <p:spPr bwMode="auto">
          <a:xfrm>
            <a:off x="3962400" y="4191001"/>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Mặt đáy</a:t>
            </a:r>
          </a:p>
        </p:txBody>
      </p:sp>
      <p:cxnSp>
        <p:nvCxnSpPr>
          <p:cNvPr id="38924" name="Straight Connector 91"/>
          <p:cNvCxnSpPr>
            <a:cxnSpLocks noChangeShapeType="1"/>
            <a:stCxn id="38941" idx="1"/>
          </p:cNvCxnSpPr>
          <p:nvPr/>
        </p:nvCxnSpPr>
        <p:spPr bwMode="auto">
          <a:xfrm rot="16200000" flipH="1">
            <a:off x="3214688" y="4738688"/>
            <a:ext cx="1331912" cy="111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8925" name="Text Box 25"/>
          <p:cNvSpPr txBox="1">
            <a:spLocks noChangeArrowheads="1"/>
          </p:cNvSpPr>
          <p:nvPr/>
        </p:nvSpPr>
        <p:spPr bwMode="auto">
          <a:xfrm>
            <a:off x="2286000" y="10620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r</a:t>
            </a:r>
          </a:p>
        </p:txBody>
      </p:sp>
      <p:sp>
        <p:nvSpPr>
          <p:cNvPr id="38926" name="Text Box 25"/>
          <p:cNvSpPr txBox="1">
            <a:spLocks noChangeArrowheads="1"/>
          </p:cNvSpPr>
          <p:nvPr/>
        </p:nvSpPr>
        <p:spPr bwMode="auto">
          <a:xfrm>
            <a:off x="1371600" y="3048001"/>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h</a:t>
            </a:r>
          </a:p>
        </p:txBody>
      </p:sp>
      <p:sp>
        <p:nvSpPr>
          <p:cNvPr id="38927" name="Text Box 25"/>
          <p:cNvSpPr txBox="1">
            <a:spLocks noChangeArrowheads="1"/>
          </p:cNvSpPr>
          <p:nvPr/>
        </p:nvSpPr>
        <p:spPr bwMode="auto">
          <a:xfrm>
            <a:off x="2743200" y="47958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d</a:t>
            </a:r>
          </a:p>
        </p:txBody>
      </p:sp>
      <p:cxnSp>
        <p:nvCxnSpPr>
          <p:cNvPr id="38928" name="Straight Connector 96"/>
          <p:cNvCxnSpPr>
            <a:cxnSpLocks noChangeShapeType="1"/>
          </p:cNvCxnSpPr>
          <p:nvPr/>
        </p:nvCxnSpPr>
        <p:spPr bwMode="auto">
          <a:xfrm rot="-5400000" flipH="1" flipV="1">
            <a:off x="1302545" y="4734720"/>
            <a:ext cx="1341437" cy="95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8929" name="Straight Connector 98"/>
          <p:cNvCxnSpPr>
            <a:cxnSpLocks noChangeShapeType="1"/>
          </p:cNvCxnSpPr>
          <p:nvPr/>
        </p:nvCxnSpPr>
        <p:spPr bwMode="auto">
          <a:xfrm rot="10800000">
            <a:off x="1143001" y="2025650"/>
            <a:ext cx="8477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8930" name="Straight Connector 100"/>
          <p:cNvCxnSpPr>
            <a:cxnSpLocks noChangeShapeType="1"/>
          </p:cNvCxnSpPr>
          <p:nvPr/>
        </p:nvCxnSpPr>
        <p:spPr bwMode="auto">
          <a:xfrm rot="10800000" flipV="1">
            <a:off x="1143001" y="4200526"/>
            <a:ext cx="847725" cy="95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8931" name="Straight Connector 102"/>
          <p:cNvCxnSpPr>
            <a:cxnSpLocks noChangeShapeType="1"/>
          </p:cNvCxnSpPr>
          <p:nvPr/>
        </p:nvCxnSpPr>
        <p:spPr bwMode="auto">
          <a:xfrm rot="5400000">
            <a:off x="1500982" y="1713707"/>
            <a:ext cx="954087" cy="63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8932" name="Straight Connector 106"/>
          <p:cNvCxnSpPr>
            <a:cxnSpLocks noChangeShapeType="1"/>
          </p:cNvCxnSpPr>
          <p:nvPr/>
        </p:nvCxnSpPr>
        <p:spPr bwMode="auto">
          <a:xfrm rot="16200000" flipH="1">
            <a:off x="2585244" y="1605757"/>
            <a:ext cx="715963"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8933" name="Straight Connector 108"/>
          <p:cNvCxnSpPr>
            <a:cxnSpLocks noChangeShapeType="1"/>
          </p:cNvCxnSpPr>
          <p:nvPr/>
        </p:nvCxnSpPr>
        <p:spPr bwMode="auto">
          <a:xfrm>
            <a:off x="2943226" y="4105276"/>
            <a:ext cx="3175" cy="69056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8934" name="Straight Connector 115"/>
          <p:cNvCxnSpPr>
            <a:cxnSpLocks noChangeShapeType="1"/>
            <a:stCxn id="38950" idx="5"/>
          </p:cNvCxnSpPr>
          <p:nvPr/>
        </p:nvCxnSpPr>
        <p:spPr bwMode="auto">
          <a:xfrm rot="-5400000" flipH="1" flipV="1">
            <a:off x="2376489" y="1743076"/>
            <a:ext cx="300037" cy="785813"/>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38935" name="Straight Connector 117"/>
          <p:cNvCxnSpPr>
            <a:cxnSpLocks noChangeShapeType="1"/>
            <a:stCxn id="38951" idx="5"/>
          </p:cNvCxnSpPr>
          <p:nvPr/>
        </p:nvCxnSpPr>
        <p:spPr bwMode="auto">
          <a:xfrm rot="-5400000" flipH="1" flipV="1">
            <a:off x="2392363" y="3821113"/>
            <a:ext cx="263525" cy="78105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38936" name="Straight Connector 120"/>
          <p:cNvCxnSpPr>
            <a:cxnSpLocks noChangeShapeType="1"/>
          </p:cNvCxnSpPr>
          <p:nvPr/>
        </p:nvCxnSpPr>
        <p:spPr bwMode="auto">
          <a:xfrm rot="5400000">
            <a:off x="1104901" y="3314701"/>
            <a:ext cx="2057400" cy="3175"/>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sp>
        <p:nvSpPr>
          <p:cNvPr id="43" name="Rectangle 218"/>
          <p:cNvSpPr>
            <a:spLocks noChangeArrowheads="1"/>
          </p:cNvSpPr>
          <p:nvPr/>
        </p:nvSpPr>
        <p:spPr bwMode="auto">
          <a:xfrm>
            <a:off x="502276" y="-76200"/>
            <a:ext cx="11689724" cy="946413"/>
          </a:xfrm>
          <a:prstGeom prst="rect">
            <a:avLst/>
          </a:prstGeom>
          <a:solidFill>
            <a:srgbClr val="006600"/>
          </a:solidFill>
          <a:ln w="9525">
            <a:noFill/>
            <a:miter lim="800000"/>
            <a:headEnd/>
            <a:tailEnd/>
          </a:ln>
        </p:spPr>
        <p:txBody>
          <a:bodyPr wrap="square">
            <a:spAutoFit/>
          </a:bodyPr>
          <a:lstStyle/>
          <a:p>
            <a:pPr algn="ctr" eaLnBrk="1" hangingPunct="1">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60</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lgn="ctr" eaLnBrk="1" hangingPunct="1">
              <a:defRPr/>
            </a:pPr>
            <a:r>
              <a:rPr lang="en-US" sz="2750" b="1" dirty="0">
                <a:solidFill>
                  <a:schemeClr val="bg1"/>
                </a:solidFill>
                <a:latin typeface="Times New Roman" pitchFamily="18" charset="0"/>
                <a:cs typeface="Times New Roman" pitchFamily="18" charset="0"/>
              </a:rPr>
              <a:t>DIỆN TÍCH XUNG QUANH  VÀ THỂ TÍCH  CỦA HÌNH </a:t>
            </a:r>
            <a:r>
              <a:rPr lang="en-US" sz="2750" b="1" dirty="0" smtClean="0">
                <a:solidFill>
                  <a:schemeClr val="bg1"/>
                </a:solidFill>
                <a:latin typeface="Times New Roman" pitchFamily="18" charset="0"/>
                <a:cs typeface="Times New Roman" pitchFamily="18" charset="0"/>
              </a:rPr>
              <a:t>TRỤ ( </a:t>
            </a:r>
            <a:r>
              <a:rPr lang="en-US" sz="2750" b="1" dirty="0" err="1" smtClean="0">
                <a:solidFill>
                  <a:schemeClr val="bg1"/>
                </a:solidFill>
                <a:latin typeface="Times New Roman" pitchFamily="18" charset="0"/>
                <a:cs typeface="Times New Roman" pitchFamily="18" charset="0"/>
              </a:rPr>
              <a:t>tiết</a:t>
            </a:r>
            <a:r>
              <a:rPr lang="en-US" sz="2750" b="1" dirty="0" smtClean="0">
                <a:solidFill>
                  <a:schemeClr val="bg1"/>
                </a:solidFill>
                <a:latin typeface="Times New Roman" pitchFamily="18" charset="0"/>
                <a:cs typeface="Times New Roman" pitchFamily="18" charset="0"/>
              </a:rPr>
              <a:t> 2)</a:t>
            </a:r>
            <a:endParaRPr lang="en-US" sz="275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3668322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ox(in)">
                                      <p:cBhvr>
                                        <p:cTn id="7" dur="500"/>
                                        <p:tgtEl>
                                          <p:spTgt spid="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checkerboard(across)">
                                      <p:cBhvr>
                                        <p:cTn id="12" dur="500"/>
                                        <p:tgtEl>
                                          <p:spTgt spid="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ox(in)">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296213" y="244700"/>
                <a:ext cx="11462198" cy="12363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 </a:t>
                </a:r>
                <a:r>
                  <a:rPr lang="en-US" sz="2400" u="sng" dirty="0" err="1" smtClean="0">
                    <a:latin typeface="Times New Roman" panose="02020603050405020304" pitchFamily="18" charset="0"/>
                    <a:cs typeface="Times New Roman" panose="02020603050405020304" pitchFamily="18" charset="0"/>
                  </a:rPr>
                  <a:t>Bài</a:t>
                </a:r>
                <a:r>
                  <a:rPr lang="en-US" sz="2400" u="sng" dirty="0" smtClean="0">
                    <a:latin typeface="Times New Roman" panose="02020603050405020304" pitchFamily="18" charset="0"/>
                    <a:cs typeface="Times New Roman" panose="02020603050405020304" pitchFamily="18" charset="0"/>
                  </a:rPr>
                  <a:t> 11 (</a:t>
                </a:r>
                <a:r>
                  <a:rPr lang="en-US" sz="2400" u="sng" dirty="0" err="1" smtClean="0">
                    <a:latin typeface="Times New Roman" panose="02020603050405020304" pitchFamily="18" charset="0"/>
                    <a:cs typeface="Times New Roman" panose="02020603050405020304" pitchFamily="18" charset="0"/>
                  </a:rPr>
                  <a:t>sgk</a:t>
                </a:r>
                <a:r>
                  <a:rPr lang="en-US" sz="2400" u="sng" dirty="0" smtClean="0">
                    <a:latin typeface="Times New Roman" panose="02020603050405020304" pitchFamily="18" charset="0"/>
                    <a:cs typeface="Times New Roman" panose="02020603050405020304" pitchFamily="18" charset="0"/>
                  </a:rPr>
                  <a:t>/112):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ta </a:t>
                </a:r>
                <a:r>
                  <a:rPr lang="en-US" sz="2400" dirty="0" err="1" smtClean="0">
                    <a:latin typeface="Times New Roman" panose="02020603050405020304" pitchFamily="18" charset="0"/>
                    <a:cs typeface="Times New Roman" panose="02020603050405020304" pitchFamily="18" charset="0"/>
                  </a:rPr>
                  <a:t>nhấn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chìm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lọ</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lọ</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12,8 </a:t>
                </a:r>
                <a14:m>
                  <m:oMath xmlns:m="http://schemas.openxmlformats.org/officeDocument/2006/math">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𝑐𝑚</m:t>
                        </m:r>
                      </m:e>
                      <m:sup>
                        <m:r>
                          <a:rPr lang="en-US" sz="2400" b="0" i="1" smtClean="0">
                            <a:latin typeface="Cambria Math" panose="02040503050406030204" pitchFamily="18" charset="0"/>
                            <a:cs typeface="Times New Roman" panose="02020603050405020304" pitchFamily="18" charset="0"/>
                          </a:rPr>
                          <m:t>2</m:t>
                        </m:r>
                      </m:sup>
                    </m:sSup>
                  </m:oMath>
                </a14:m>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lọ</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thêm</a:t>
                </a:r>
                <a:r>
                  <a:rPr lang="en-US" sz="2400" dirty="0" smtClean="0">
                    <a:latin typeface="Times New Roman" panose="02020603050405020304" pitchFamily="18" charset="0"/>
                    <a:cs typeface="Times New Roman" panose="02020603050405020304" pitchFamily="18" charset="0"/>
                  </a:rPr>
                  <a:t> 8,5 mm.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nhiêu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96213" y="244700"/>
                <a:ext cx="11462198" cy="1236372"/>
              </a:xfrm>
              <a:prstGeom prst="rect">
                <a:avLst/>
              </a:prstGeom>
              <a:blipFill rotWithShape="0">
                <a:blip r:embed="rId2"/>
                <a:stretch>
                  <a:fillRect l="-797" t="-1463" r="-1010" b="-8780"/>
                </a:stretch>
              </a:blipFill>
              <a:ln>
                <a:solidFill>
                  <a:schemeClr val="bg1"/>
                </a:solidFill>
              </a:ln>
            </p:spPr>
            <p:txBody>
              <a:bodyPr/>
              <a:lstStyle/>
              <a:p>
                <a:r>
                  <a:rPr lang="en-US">
                    <a:noFill/>
                  </a:rPr>
                  <a:t> </a:t>
                </a:r>
              </a:p>
            </p:txBody>
          </p:sp>
        </mc:Fallback>
      </mc:AlternateContent>
      <p:pic>
        <p:nvPicPr>
          <p:cNvPr id="3074" name="Picture 2" descr="https://img.loigiaihay.com/picture/2018/0504/b11-trang-112-sgk-toan-9-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271" y="2052771"/>
            <a:ext cx="2333625" cy="28956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09881" y="1596980"/>
            <a:ext cx="914400" cy="59242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361637" y="2446985"/>
                <a:ext cx="8757634"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latin typeface="Times New Roman" panose="02020603050405020304" pitchFamily="18" charset="0"/>
                    <a:cs typeface="Times New Roman" panose="02020603050405020304" pitchFamily="18" charset="0"/>
                  </a:rPr>
                  <a:t>Thể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000" i="1" smtClean="0">
                            <a:latin typeface="Cambria Math" panose="02040503050406030204" pitchFamily="18" charset="0"/>
                          </a:rPr>
                        </m:ctrlPr>
                      </m:sSubPr>
                      <m:e>
                        <m:r>
                          <a:rPr lang="en-US" sz="3000" b="0" i="1" smtClean="0">
                            <a:latin typeface="Cambria Math" panose="02040503050406030204" pitchFamily="18" charset="0"/>
                          </a:rPr>
                          <m:t>𝑆</m:t>
                        </m:r>
                      </m:e>
                      <m:sub>
                        <m:r>
                          <a:rPr lang="en-US" sz="3000" b="0" i="1" smtClean="0">
                            <a:latin typeface="Cambria Math" panose="02040503050406030204" pitchFamily="18" charset="0"/>
                          </a:rPr>
                          <m:t>đ</m:t>
                        </m:r>
                      </m:sub>
                    </m:sSub>
                    <m:r>
                      <a:rPr lang="en-US" sz="3000" b="0" i="1" smtClean="0">
                        <a:latin typeface="Cambria Math" panose="02040503050406030204" pitchFamily="18" charset="0"/>
                      </a:rPr>
                      <m:t>=12,8</m:t>
                    </m:r>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𝑐𝑚</m:t>
                        </m:r>
                      </m:e>
                      <m:sup>
                        <m:r>
                          <a:rPr lang="en-US" sz="3000" b="0" i="1" smtClean="0">
                            <a:latin typeface="Cambria Math" panose="02040503050406030204" pitchFamily="18" charset="0"/>
                          </a:rPr>
                          <m:t>2</m:t>
                        </m:r>
                      </m:sup>
                    </m:sSup>
                    <m:r>
                      <a:rPr lang="en-US" sz="3000" b="0" i="1" smtClean="0">
                        <a:latin typeface="Cambria Math" panose="02040503050406030204" pitchFamily="18" charset="0"/>
                      </a:rPr>
                      <m:t> </m:t>
                    </m:r>
                  </m:oMath>
                </a14:m>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8,5 mm = 0,85 cm</a:t>
                </a:r>
                <a:endParaRPr lang="en-US" sz="2400" dirty="0">
                  <a:latin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361637" y="2446985"/>
                <a:ext cx="8757634" cy="914400"/>
              </a:xfrm>
              <a:prstGeom prst="rect">
                <a:avLst/>
              </a:prstGeom>
              <a:blipFill rotWithShape="0">
                <a:blip r:embed="rId4"/>
                <a:stretch>
                  <a:fillRect l="-973" t="-3947" b="-13816"/>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0" y="3412898"/>
                <a:ext cx="629777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đ</m:t>
                          </m:r>
                        </m:sub>
                      </m:sSub>
                      <m:r>
                        <a:rPr lang="en-US" sz="2400" b="0" i="1" smtClean="0">
                          <a:latin typeface="Cambria Math" panose="02040503050406030204" pitchFamily="18" charset="0"/>
                        </a:rPr>
                        <m:t>.</m:t>
                      </m:r>
                      <m:r>
                        <a:rPr lang="en-US" sz="2400" b="0" i="1" smtClean="0">
                          <a:latin typeface="Cambria Math" panose="02040503050406030204" pitchFamily="18" charset="0"/>
                        </a:rPr>
                        <m:t>h</m:t>
                      </m:r>
                      <m:r>
                        <a:rPr lang="en-US" sz="2400" b="0" i="1" smtClean="0">
                          <a:latin typeface="Cambria Math" panose="02040503050406030204" pitchFamily="18" charset="0"/>
                        </a:rPr>
                        <m:t>=12,8.0,85=10,88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m:t>
                      </m:r>
                    </m:oMath>
                  </m:oMathPara>
                </a14:m>
                <a:endParaRPr lang="en-US" sz="2400" dirty="0"/>
              </a:p>
            </p:txBody>
          </p:sp>
        </mc:Choice>
        <mc:Fallback>
          <p:sp>
            <p:nvSpPr>
              <p:cNvPr id="5" name="Rectangle 4"/>
              <p:cNvSpPr>
                <a:spLocks noRot="1" noChangeAspect="1" noMove="1" noResize="1" noEditPoints="1" noAdjustHandles="1" noChangeArrowheads="1" noChangeShapeType="1" noTextEdit="1"/>
              </p:cNvSpPr>
              <p:nvPr/>
            </p:nvSpPr>
            <p:spPr>
              <a:xfrm>
                <a:off x="0" y="3412898"/>
                <a:ext cx="6297770" cy="914400"/>
              </a:xfrm>
              <a:prstGeom prst="rect">
                <a:avLst/>
              </a:prstGeom>
              <a:blipFill rotWithShape="0">
                <a:blip r:embed="rId5"/>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10065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ircle(in)">
                                      <p:cBhvr>
                                        <p:cTn id="14" dur="2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0" y="0"/>
                <a:ext cx="12003110" cy="13265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u="sng" dirty="0" smtClean="0">
                    <a:latin typeface="Times New Roman" panose="02020603050405020304" pitchFamily="18" charset="0"/>
                    <a:cs typeface="Times New Roman" panose="02020603050405020304" pitchFamily="18" charset="0"/>
                  </a:rPr>
                  <a:t>Bài 8( </a:t>
                </a:r>
                <a:r>
                  <a:rPr lang="en-US" sz="2400" u="sng" dirty="0" err="1" smtClean="0">
                    <a:latin typeface="Times New Roman" panose="02020603050405020304" pitchFamily="18" charset="0"/>
                    <a:cs typeface="Times New Roman" panose="02020603050405020304" pitchFamily="18" charset="0"/>
                  </a:rPr>
                  <a:t>sgk</a:t>
                </a:r>
                <a:r>
                  <a:rPr lang="en-US" sz="2400" u="sng" dirty="0" smtClean="0">
                    <a:latin typeface="Times New Roman" panose="02020603050405020304" pitchFamily="18" charset="0"/>
                    <a:cs typeface="Times New Roman" panose="02020603050405020304" pitchFamily="18" charset="0"/>
                  </a:rPr>
                  <a:t>/111): </a:t>
                </a:r>
                <a:r>
                  <a:rPr lang="en-US" sz="2400" dirty="0" smtClean="0">
                    <a:latin typeface="Times New Roman" panose="02020603050405020304" pitchFamily="18" charset="0"/>
                    <a:cs typeface="Times New Roman" panose="02020603050405020304" pitchFamily="18" charset="0"/>
                  </a:rPr>
                  <a:t>Cho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nhật</a:t>
                </a:r>
                <a:r>
                  <a:rPr lang="en-US" sz="2400" dirty="0" smtClean="0">
                    <a:latin typeface="Times New Roman" panose="02020603050405020304" pitchFamily="18" charset="0"/>
                    <a:cs typeface="Times New Roman" panose="02020603050405020304" pitchFamily="18" charset="0"/>
                  </a:rPr>
                  <a:t> ABCD ( AB = 2a, BC = a). Quay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quanh</a:t>
                </a:r>
                <a:r>
                  <a:rPr lang="en-US" sz="2400" dirty="0" smtClean="0">
                    <a:latin typeface="Times New Roman" panose="02020603050405020304" pitchFamily="18" charset="0"/>
                    <a:cs typeface="Times New Roman" panose="02020603050405020304" pitchFamily="18" charset="0"/>
                  </a:rPr>
                  <a:t> AB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𝑉</m:t>
                        </m:r>
                      </m:e>
                      <m:sub>
                        <m:r>
                          <a:rPr lang="en-US" sz="2400" b="0" i="1" smtClean="0">
                            <a:latin typeface="Cambria Math" panose="02040503050406030204" pitchFamily="18" charset="0"/>
                            <a:cs typeface="Times New Roman" panose="02020603050405020304" pitchFamily="18" charset="0"/>
                          </a:rPr>
                          <m:t>1</m:t>
                        </m:r>
                      </m:sub>
                    </m:sSub>
                    <m:r>
                      <a:rPr lang="en-US" sz="2400" b="0" i="0" smtClean="0">
                        <a:latin typeface="Cambria Math" panose="02040503050406030204" pitchFamily="18" charset="0"/>
                        <a:cs typeface="Times New Roman" panose="02020603050405020304" pitchFamily="18" charset="0"/>
                      </a:rPr>
                      <m:t> </m:t>
                    </m:r>
                  </m:oMath>
                </a14:m>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quanh</a:t>
                </a:r>
                <a:r>
                  <a:rPr lang="en-US" sz="2400" dirty="0" smtClean="0">
                    <a:latin typeface="Times New Roman" panose="02020603050405020304" pitchFamily="18" charset="0"/>
                    <a:cs typeface="Times New Roman" panose="02020603050405020304" pitchFamily="18" charset="0"/>
                  </a:rPr>
                  <a:t> BC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𝑉</m:t>
                        </m:r>
                      </m:e>
                      <m:sub>
                        <m:r>
                          <a:rPr lang="en-US" sz="2400" b="0" i="1" smtClean="0">
                            <a:latin typeface="Cambria Math" panose="02040503050406030204" pitchFamily="18" charset="0"/>
                            <a:cs typeface="Times New Roman" panose="02020603050405020304" pitchFamily="18" charset="0"/>
                          </a:rPr>
                          <m:t>2</m:t>
                        </m:r>
                      </m:sub>
                    </m:sSub>
                  </m:oMath>
                </a14:m>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0" y="0"/>
                <a:ext cx="12003110" cy="1326524"/>
              </a:xfrm>
              <a:prstGeom prst="rect">
                <a:avLst/>
              </a:prstGeom>
              <a:blipFill rotWithShape="0">
                <a:blip r:embed="rId2"/>
                <a:stretch>
                  <a:fillRect l="-710" b="-4545"/>
                </a:stretch>
              </a:blipFill>
              <a:ln>
                <a:solidFill>
                  <a:schemeClr val="bg1"/>
                </a:solidFill>
              </a:ln>
            </p:spPr>
            <p:txBody>
              <a:bodyPr/>
              <a:lstStyle/>
              <a:p>
                <a:r>
                  <a:rPr lang="en-US">
                    <a:noFill/>
                  </a:rPr>
                  <a:t> </a:t>
                </a:r>
              </a:p>
            </p:txBody>
          </p:sp>
        </mc:Fallback>
      </mc:AlternateContent>
      <p:sp>
        <p:nvSpPr>
          <p:cNvPr id="3" name="Rectangle 2"/>
          <p:cNvSpPr/>
          <p:nvPr/>
        </p:nvSpPr>
        <p:spPr>
          <a:xfrm>
            <a:off x="5087155" y="1146219"/>
            <a:ext cx="914400" cy="7856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8194" name="Picture 2" descr="Giải Toán 9 | Để học tốt Toán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753" y="2068244"/>
            <a:ext cx="2105025" cy="23241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 name="Rectangle 3"/>
              <p:cNvSpPr/>
              <p:nvPr/>
            </p:nvSpPr>
            <p:spPr>
              <a:xfrm>
                <a:off x="1918952" y="2251175"/>
                <a:ext cx="5306096" cy="16537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Khi quay </a:t>
                </a:r>
                <a:r>
                  <a:rPr lang="en-US" sz="2400" dirty="0" err="1" smtClean="0">
                    <a:latin typeface="Times New Roman" panose="02020603050405020304" pitchFamily="18" charset="0"/>
                    <a:cs typeface="Times New Roman" panose="02020603050405020304" pitchFamily="18" charset="0"/>
                  </a:rPr>
                  <a:t>hcn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quanh</a:t>
                </a:r>
                <a:r>
                  <a:rPr lang="en-US" sz="2400" dirty="0" smtClean="0">
                    <a:latin typeface="Times New Roman" panose="02020603050405020304" pitchFamily="18" charset="0"/>
                    <a:cs typeface="Times New Roman" panose="02020603050405020304" pitchFamily="18" charset="0"/>
                  </a:rPr>
                  <a:t> AB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a:t>
                </a:r>
              </a:p>
              <a:p>
                <a:pPr algn="ctr"/>
                <a:r>
                  <a:rPr lang="en-US" sz="2400" dirty="0" smtClean="0">
                    <a:latin typeface="Times New Roman" panose="02020603050405020304" pitchFamily="18" charset="0"/>
                    <a:cs typeface="Times New Roman" panose="02020603050405020304" pitchFamily="18" charset="0"/>
                  </a:rPr>
                  <a:t> r = BC = a</a:t>
                </a:r>
              </a:p>
              <a:p>
                <a:pPr algn="ctr"/>
                <a:r>
                  <a:rPr lang="en-US" sz="2400" dirty="0">
                    <a:latin typeface="Times New Roman" panose="02020603050405020304" pitchFamily="18" charset="0"/>
                    <a:cs typeface="Times New Roman" panose="02020603050405020304" pitchFamily="18" charset="0"/>
                  </a:rPr>
                  <a:t>h</a:t>
                </a:r>
                <a:r>
                  <a:rPr lang="en-US" sz="2400" dirty="0" smtClean="0">
                    <a:latin typeface="Times New Roman" panose="02020603050405020304" pitchFamily="18" charset="0"/>
                    <a:cs typeface="Times New Roman" panose="02020603050405020304" pitchFamily="18" charset="0"/>
                  </a:rPr>
                  <a:t> = AB = 2a</a:t>
                </a:r>
              </a:p>
              <a:p>
                <a:pPr algn="ctr"/>
                <a:r>
                  <a:rPr lang="en-US" sz="2400" dirty="0" smtClean="0">
                    <a:latin typeface="Times New Roman" panose="02020603050405020304" pitchFamily="18" charset="0"/>
                    <a:cs typeface="Times New Roman" panose="02020603050405020304" pitchFamily="18" charset="0"/>
                  </a:rPr>
                  <a:t>=&gt;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𝜋</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𝑟</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𝑎</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𝑎</m:t>
                        </m:r>
                      </m:e>
                      <m:sup>
                        <m:r>
                          <a:rPr lang="en-US" sz="2400" b="0" i="1" smtClean="0">
                            <a:latin typeface="Cambria Math" panose="02040503050406030204" pitchFamily="18" charset="0"/>
                            <a:ea typeface="Cambria Math" panose="02040503050406030204" pitchFamily="18" charset="0"/>
                          </a:rPr>
                          <m:t>3</m:t>
                        </m:r>
                      </m:sup>
                    </m:sSup>
                    <m:r>
                      <a:rPr lang="en-US" sz="2400" b="0" i="1" smtClean="0">
                        <a:latin typeface="Cambria Math" panose="02040503050406030204" pitchFamily="18" charset="0"/>
                      </a:rPr>
                      <m:t> </m:t>
                    </m:r>
                  </m:oMath>
                </a14:m>
                <a:endParaRPr lang="en-US" sz="2400" dirty="0">
                  <a:latin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918952" y="2251175"/>
                <a:ext cx="5306096" cy="1653750"/>
              </a:xfrm>
              <a:prstGeom prst="rect">
                <a:avLst/>
              </a:prstGeom>
              <a:blipFill rotWithShape="0">
                <a:blip r:embed="rId4"/>
                <a:stretch>
                  <a:fillRect l="-1720" r="-1606" b="-4745"/>
                </a:stretch>
              </a:blipFill>
              <a:ln>
                <a:solidFill>
                  <a:schemeClr val="bg1"/>
                </a:solidFill>
              </a:ln>
            </p:spPr>
            <p:txBody>
              <a:bodyPr/>
              <a:lstStyle/>
              <a:p>
                <a:r>
                  <a:rPr lang="en-US">
                    <a:noFill/>
                  </a:rPr>
                  <a:t> </a:t>
                </a:r>
              </a:p>
            </p:txBody>
          </p:sp>
        </mc:Fallback>
      </mc:AlternateContent>
      <p:pic>
        <p:nvPicPr>
          <p:cNvPr id="8196" name="Picture 4" descr="Giải Toán 9 | Để học tốt Toán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6995" y="4569854"/>
            <a:ext cx="2590800" cy="1590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Rectangle 4"/>
              <p:cNvSpPr/>
              <p:nvPr/>
            </p:nvSpPr>
            <p:spPr>
              <a:xfrm>
                <a:off x="1918952" y="4224268"/>
                <a:ext cx="5911404" cy="17128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Khi quay </a:t>
                </a:r>
                <a:r>
                  <a:rPr lang="en-US" sz="2400" dirty="0" err="1" smtClean="0">
                    <a:latin typeface="Times New Roman" panose="02020603050405020304" pitchFamily="18" charset="0"/>
                    <a:cs typeface="Times New Roman" panose="02020603050405020304" pitchFamily="18" charset="0"/>
                  </a:rPr>
                  <a:t>hcn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quanh</a:t>
                </a:r>
                <a:r>
                  <a:rPr lang="en-US" sz="2400" dirty="0" smtClean="0">
                    <a:latin typeface="Times New Roman" panose="02020603050405020304" pitchFamily="18" charset="0"/>
                    <a:cs typeface="Times New Roman" panose="02020603050405020304" pitchFamily="18" charset="0"/>
                  </a:rPr>
                  <a:t> BC ta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a:t>
                </a:r>
              </a:p>
              <a:p>
                <a:pPr algn="ctr"/>
                <a:r>
                  <a:rPr lang="en-US" sz="2400" dirty="0" smtClean="0">
                    <a:latin typeface="Times New Roman" panose="02020603050405020304" pitchFamily="18" charset="0"/>
                    <a:cs typeface="Times New Roman" panose="02020603050405020304" pitchFamily="18" charset="0"/>
                  </a:rPr>
                  <a:t>r = AB = 2a</a:t>
                </a:r>
              </a:p>
              <a:p>
                <a:pPr algn="ctr"/>
                <a:r>
                  <a:rPr lang="en-US" sz="2400" dirty="0" smtClean="0">
                    <a:latin typeface="Times New Roman" panose="02020603050405020304" pitchFamily="18" charset="0"/>
                    <a:cs typeface="Times New Roman" panose="02020603050405020304" pitchFamily="18" charset="0"/>
                  </a:rPr>
                  <a:t>h = BC = a</a:t>
                </a:r>
              </a:p>
              <a:p>
                <a:pPr marL="285750" indent="-285750" algn="ctr">
                  <a:buFont typeface="Symbol" panose="05050102010706020507" pitchFamily="18" charset="2"/>
                  <a:buChar char="Þ"/>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𝜋</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𝑟</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𝜋</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𝜋</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𝑎</m:t>
                        </m:r>
                      </m:e>
                      <m:sup>
                        <m:r>
                          <a:rPr lang="en-US" sz="2400" b="0" i="1" smtClean="0">
                            <a:latin typeface="Cambria Math" panose="02040503050406030204" pitchFamily="18" charset="0"/>
                            <a:ea typeface="Cambria Math" panose="02040503050406030204" pitchFamily="18" charset="0"/>
                          </a:rPr>
                          <m:t>3</m:t>
                        </m:r>
                      </m:sup>
                    </m:sSup>
                  </m:oMath>
                </a14:m>
                <a:endParaRPr lang="en-US" sz="2400" dirty="0" smtClean="0">
                  <a:latin typeface="Times New Roman" panose="02020603050405020304" pitchFamily="18" charset="0"/>
                  <a:cs typeface="Times New Roman" panose="02020603050405020304" pitchFamily="18" charset="0"/>
                </a:endParaRPr>
              </a:p>
              <a:p>
                <a:pPr algn="ctr"/>
                <a:r>
                  <a:rPr lang="en-US" sz="2400" dirty="0" err="1" smtClean="0">
                    <a:latin typeface="Times New Roman" panose="02020603050405020304" pitchFamily="18" charset="0"/>
                    <a:cs typeface="Times New Roman" panose="02020603050405020304" pitchFamily="18" charset="0"/>
                  </a:rPr>
                  <a:t>Vậy</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4</m:t>
                        </m:r>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oMath>
                </a14:m>
                <a:endParaRPr lang="en-US" sz="2400" dirty="0">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918952" y="4224268"/>
                <a:ext cx="5911404" cy="1712892"/>
              </a:xfrm>
              <a:prstGeom prst="rect">
                <a:avLst/>
              </a:prstGeom>
              <a:blipFill rotWithShape="0">
                <a:blip r:embed="rId6"/>
                <a:stretch>
                  <a:fillRect t="-8481" b="-13781"/>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4978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ircle(in)">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circle(in)">
                                      <p:cBhvr>
                                        <p:cTn id="30" dur="20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circle(in)">
                                      <p:cBhvr>
                                        <p:cTn id="35" dur="20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8196"/>
                                        </p:tgtEl>
                                        <p:attrNameLst>
                                          <p:attrName>style.visibility</p:attrName>
                                        </p:attrNameLst>
                                      </p:cBhvr>
                                      <p:to>
                                        <p:strVal val="visible"/>
                                      </p:to>
                                    </p:set>
                                    <p:animEffect transition="in" filter="circle(in)">
                                      <p:cBhvr>
                                        <p:cTn id="40" dur="2000"/>
                                        <p:tgtEl>
                                          <p:spTgt spid="8196"/>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circle(in)">
                                      <p:cBhvr>
                                        <p:cTn id="45" dur="20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circle(in)">
                                      <p:cBhvr>
                                        <p:cTn id="50" dur="2000"/>
                                        <p:tgtEl>
                                          <p:spTgt spid="5">
                                            <p:txEl>
                                              <p:pRg st="1" end="1"/>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circle(in)">
                                      <p:cBhvr>
                                        <p:cTn id="53" dur="2000"/>
                                        <p:tgtEl>
                                          <p:spTgt spid="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circle(in)">
                                      <p:cBhvr>
                                        <p:cTn id="58" dur="2000"/>
                                        <p:tgtEl>
                                          <p:spTgt spid="5">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animEffect transition="in" filter="circle(in)">
                                      <p:cBhvr>
                                        <p:cTn id="6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0304"/>
            <a:ext cx="11715482" cy="12878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u="sng" dirty="0" err="1" smtClean="0">
                <a:solidFill>
                  <a:srgbClr val="FF0000"/>
                </a:solidFill>
                <a:latin typeface="Times New Roman" panose="02020603050405020304" pitchFamily="18" charset="0"/>
                <a:cs typeface="Times New Roman" panose="02020603050405020304" pitchFamily="18" charset="0"/>
              </a:rPr>
              <a:t>Bài</a:t>
            </a:r>
            <a:r>
              <a:rPr lang="en-US" sz="2400" u="sng" dirty="0" smtClean="0">
                <a:solidFill>
                  <a:srgbClr val="FF0000"/>
                </a:solidFill>
                <a:latin typeface="Times New Roman" panose="02020603050405020304" pitchFamily="18" charset="0"/>
                <a:cs typeface="Times New Roman" panose="02020603050405020304" pitchFamily="18" charset="0"/>
              </a:rPr>
              <a:t> 2 (SBT/ 163): </a:t>
            </a:r>
            <a:r>
              <a:rPr lang="en-US" sz="2400" dirty="0" err="1" smtClean="0">
                <a:solidFill>
                  <a:srgbClr val="FF0000"/>
                </a:solidFill>
                <a:latin typeface="Times New Roman" panose="02020603050405020304" pitchFamily="18" charset="0"/>
                <a:cs typeface="Times New Roman" panose="02020603050405020304" pitchFamily="18" charset="0"/>
              </a:rPr>
              <a:t>Mô</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hình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một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lọ</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thí</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nghiệm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dạng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hình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trụ</a:t>
            </a:r>
            <a:r>
              <a:rPr lang="en-US" sz="2400" dirty="0" smtClean="0">
                <a:solidFill>
                  <a:srgbClr val="FF0000"/>
                </a:solidFill>
                <a:latin typeface="Times New Roman" panose="02020603050405020304" pitchFamily="18" charset="0"/>
                <a:cs typeface="Times New Roman" panose="02020603050405020304" pitchFamily="18" charset="0"/>
              </a:rPr>
              <a:t> ( </a:t>
            </a:r>
            <a:r>
              <a:rPr lang="en-US" sz="2400" dirty="0" err="1" smtClean="0">
                <a:solidFill>
                  <a:srgbClr val="FF0000"/>
                </a:solidFill>
                <a:latin typeface="Times New Roman" panose="02020603050405020304" pitchFamily="18" charset="0"/>
                <a:cs typeface="Times New Roman" panose="02020603050405020304" pitchFamily="18" charset="0"/>
              </a:rPr>
              <a:t>không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nắp</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bán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kính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đường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tròn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đáy</a:t>
            </a:r>
            <a:r>
              <a:rPr lang="en-US" sz="2400" dirty="0" smtClean="0">
                <a:solidFill>
                  <a:srgbClr val="FF0000"/>
                </a:solidFill>
                <a:latin typeface="Times New Roman" panose="02020603050405020304" pitchFamily="18" charset="0"/>
                <a:cs typeface="Times New Roman" panose="02020603050405020304" pitchFamily="18" charset="0"/>
              </a:rPr>
              <a:t> 14 cm, </a:t>
            </a:r>
            <a:r>
              <a:rPr lang="en-US" sz="2400" dirty="0" err="1" smtClean="0">
                <a:solidFill>
                  <a:srgbClr val="FF0000"/>
                </a:solidFill>
                <a:latin typeface="Times New Roman" panose="02020603050405020304" pitchFamily="18" charset="0"/>
                <a:cs typeface="Times New Roman" panose="02020603050405020304" pitchFamily="18" charset="0"/>
              </a:rPr>
              <a:t>chiều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cao</a:t>
            </a:r>
            <a:r>
              <a:rPr lang="en-US" sz="2400" dirty="0" smtClean="0">
                <a:solidFill>
                  <a:srgbClr val="FF0000"/>
                </a:solidFill>
                <a:latin typeface="Times New Roman" panose="02020603050405020304" pitchFamily="18" charset="0"/>
                <a:cs typeface="Times New Roman" panose="02020603050405020304" pitchFamily="18" charset="0"/>
              </a:rPr>
              <a:t> 10 cm. </a:t>
            </a:r>
            <a:r>
              <a:rPr lang="en-US" sz="2400" dirty="0" err="1" smtClean="0">
                <a:solidFill>
                  <a:srgbClr val="FF0000"/>
                </a:solidFill>
                <a:latin typeface="Times New Roman" panose="02020603050405020304" pitchFamily="18" charset="0"/>
                <a:cs typeface="Times New Roman" panose="02020603050405020304" pitchFamily="18" charset="0"/>
              </a:rPr>
              <a:t>Tính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diện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tích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xung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quanh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cộng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với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diện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tích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một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đáy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lọ</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thí</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nghiệm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đó</a:t>
            </a:r>
            <a:r>
              <a:rPr lang="en-US" sz="2400" dirty="0" smtClean="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43341" y="1339403"/>
            <a:ext cx="91440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rot="16200000">
            <a:off x="8258047" y="1004552"/>
            <a:ext cx="1877626" cy="410836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875763" y="3997545"/>
                <a:ext cx="7302322" cy="177728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Diện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a:t>
                </a:r>
              </a:p>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𝑥𝑞</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đ</m:t>
                          </m:r>
                        </m:sub>
                      </m:sSub>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𝑟h</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𝜋</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𝑟</m:t>
                          </m:r>
                        </m:e>
                        <m:sup>
                          <m:r>
                            <a:rPr lang="en-US" sz="2400" b="0" i="1" smtClean="0">
                              <a:latin typeface="Cambria Math" panose="02040503050406030204" pitchFamily="18" charset="0"/>
                              <a:ea typeface="Cambria Math" panose="02040503050406030204" pitchFamily="18" charset="0"/>
                            </a:rPr>
                            <m:t>2</m:t>
                          </m:r>
                        </m:sup>
                      </m:sSup>
                      <m:r>
                        <a:rPr lang="en-US" sz="2400" b="0" i="0" smtClean="0">
                          <a:latin typeface="Cambria Math" panose="02040503050406030204" pitchFamily="18" charset="0"/>
                          <a:ea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π</m:t>
                      </m:r>
                      <m:r>
                        <a:rPr lang="en-US" sz="2400" b="0" i="1" smtClean="0">
                          <a:latin typeface="Cambria Math" panose="02040503050406030204" pitchFamily="18" charset="0"/>
                          <a:ea typeface="Cambria Math" panose="02040503050406030204" pitchFamily="18" charset="0"/>
                        </a:rPr>
                        <m:t>𝑟</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𝑟</m:t>
                          </m:r>
                        </m:e>
                      </m:d>
                    </m:oMath>
                  </m:oMathPara>
                </a14:m>
                <a:endParaRPr lang="en-US" sz="2400" b="0" i="1" dirty="0" smtClean="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22</m:t>
                          </m:r>
                        </m:num>
                        <m:den>
                          <m:r>
                            <a:rPr lang="en-US" sz="2400" b="0" i="1" smtClean="0">
                              <a:latin typeface="Cambria Math" panose="02040503050406030204" pitchFamily="18" charset="0"/>
                              <a:ea typeface="Cambria Math" panose="02040503050406030204" pitchFamily="18" charset="0"/>
                            </a:rPr>
                            <m:t>7</m:t>
                          </m:r>
                        </m:den>
                      </m:f>
                      <m:r>
                        <a:rPr lang="en-US" sz="2400" b="0" i="1" smtClean="0">
                          <a:latin typeface="Cambria Math" panose="02040503050406030204" pitchFamily="18" charset="0"/>
                          <a:ea typeface="Cambria Math" panose="02040503050406030204" pitchFamily="18" charset="0"/>
                        </a:rPr>
                        <m:t>.14.</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2.10+14</m:t>
                          </m:r>
                        </m:e>
                      </m:d>
                      <m:r>
                        <a:rPr lang="en-US" sz="2400" b="0" i="1" smtClean="0">
                          <a:latin typeface="Cambria Math" panose="02040503050406030204" pitchFamily="18" charset="0"/>
                          <a:ea typeface="Cambria Math" panose="02040503050406030204" pitchFamily="18" charset="0"/>
                        </a:rPr>
                        <m:t>=1496 (</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𝑐𝑚</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oMath>
                  </m:oMathPara>
                </a14:m>
                <a:endParaRPr lang="en-US" sz="2400" b="0" dirty="0" smtClean="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875763" y="3997545"/>
                <a:ext cx="7302322" cy="1777285"/>
              </a:xfrm>
              <a:prstGeom prst="rect">
                <a:avLst/>
              </a:prstGeom>
              <a:blipFill rotWithShape="0">
                <a:blip r:embed="rId3"/>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8699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circle(in)">
                                      <p:cBhvr>
                                        <p:cTn id="24" dur="2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circle(in)">
                                      <p:cBhvr>
                                        <p:cTn id="29" dur="20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circle(in)">
                                      <p:cBhvr>
                                        <p:cTn id="34"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667</Words>
  <PresentationFormat>Widescreen</PresentationFormat>
  <Paragraphs>104</Paragraphs>
  <Slides>10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0" baseType="lpstr">
      <vt:lpstr>.VnTime</vt:lpstr>
      <vt:lpstr>Arial</vt:lpstr>
      <vt:lpstr>Calibri</vt:lpstr>
      <vt:lpstr>Calibri Light</vt:lpstr>
      <vt:lpstr>Cambria Math</vt:lpstr>
      <vt:lpstr>Symbol</vt:lpstr>
      <vt:lpstr>Times New Roman</vt:lpstr>
      <vt:lpstr>VNI-Arial Rounded</vt:lpstr>
      <vt:lpstr>Office Theme</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2021-04-10T18:21:49Z</dcterms:created>
  <dcterms:modified xsi:type="dcterms:W3CDTF">2021-04-11T04:30:01Z</dcterms:modified>
</cp:coreProperties>
</file>