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72" r:id="rId3"/>
    <p:sldId id="378" r:id="rId4"/>
    <p:sldId id="379" r:id="rId5"/>
    <p:sldId id="380" r:id="rId6"/>
    <p:sldId id="345" r:id="rId7"/>
    <p:sldId id="381" r:id="rId8"/>
    <p:sldId id="383" r:id="rId9"/>
    <p:sldId id="384" r:id="rId10"/>
    <p:sldId id="385" r:id="rId11"/>
    <p:sldId id="386" r:id="rId12"/>
    <p:sldId id="387" r:id="rId13"/>
    <p:sldId id="371" r:id="rId14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40" d="100"/>
          <a:sy n="40" d="100"/>
        </p:scale>
        <p:origin x="102" y="69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1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1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1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1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6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5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70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70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2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6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6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2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2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2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3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2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2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4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8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6" y="457203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5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6.wmf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5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65.png"/><Relationship Id="rId15" Type="http://schemas.openxmlformats.org/officeDocument/2006/relationships/image" Target="../media/image54.png"/><Relationship Id="rId10" Type="http://schemas.openxmlformats.org/officeDocument/2006/relationships/image" Target="../media/image25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65.png"/><Relationship Id="rId15" Type="http://schemas.openxmlformats.org/officeDocument/2006/relationships/image" Target="../media/image57.png"/><Relationship Id="rId10" Type="http://schemas.openxmlformats.org/officeDocument/2006/relationships/image" Target="../media/image29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8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63.png"/><Relationship Id="rId15" Type="http://schemas.openxmlformats.org/officeDocument/2006/relationships/image" Target="../media/image46.png"/><Relationship Id="rId10" Type="http://schemas.openxmlformats.org/officeDocument/2006/relationships/image" Target="../media/image33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8.png"/><Relationship Id="rId5" Type="http://schemas.openxmlformats.org/officeDocument/2006/relationships/image" Target="../media/image80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65.png"/><Relationship Id="rId15" Type="http://schemas.openxmlformats.org/officeDocument/2006/relationships/image" Target="../media/image23.png"/><Relationship Id="rId10" Type="http://schemas.openxmlformats.org/officeDocument/2006/relationships/image" Target="../media/image9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65.png"/><Relationship Id="rId15" Type="http://schemas.openxmlformats.org/officeDocument/2006/relationships/image" Target="../media/image29.png"/><Relationship Id="rId10" Type="http://schemas.openxmlformats.org/officeDocument/2006/relationships/image" Target="../media/image13.wmf"/><Relationship Id="rId4" Type="http://schemas.openxmlformats.org/officeDocument/2006/relationships/image" Target="../media/image470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65.png"/><Relationship Id="rId15" Type="http://schemas.openxmlformats.org/officeDocument/2006/relationships/image" Target="../media/image37.png"/><Relationship Id="rId10" Type="http://schemas.openxmlformats.org/officeDocument/2006/relationships/image" Target="../media/image17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3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65.png"/><Relationship Id="rId15" Type="http://schemas.openxmlformats.org/officeDocument/2006/relationships/image" Target="../media/image47.png"/><Relationship Id="rId10" Type="http://schemas.openxmlformats.org/officeDocument/2006/relationships/image" Target="../media/image21.wmf"/><Relationship Id="rId4" Type="http://schemas.openxmlformats.org/officeDocument/2006/relationships/image" Target="../media/image470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83135" y="3719346"/>
            <a:ext cx="6945273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 &amp; GIẢI TÍCH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5207" y="4493542"/>
            <a:ext cx="18288000" cy="28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vi-VN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2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: </a:t>
            </a:r>
            <a:r>
              <a:rPr lang="vi-VN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HÀM SỐ LŨY THỪA, HÀM SỐ MŨ VÀ HÀM SỐ LOGARIT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2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069196" y="10772003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VẬN DỤNG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72857" y="7646473"/>
                  <a:ext cx="713603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069197" y="93286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3395207" y="6918718"/>
            <a:ext cx="19248004" cy="21233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vi-VN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 </a:t>
            </a:r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40</a:t>
            </a:r>
            <a:r>
              <a:rPr lang="vi-VN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. 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6: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TẬP 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PHƯƠNG TRÌNH MŨ VÀ BẤT PHƯƠNG TRÌNH LÔGARIT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429001" y="9042077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7547" y="12217392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4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18518" y="8012557"/>
            <a:ext cx="22136901" cy="547484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1136585"/>
              <a:chOff x="1205494" y="6941416"/>
              <a:chExt cx="3493741" cy="113658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11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07028" y="2337653"/>
            <a:ext cx="23966242" cy="5562013"/>
            <a:chOff x="992187" y="2564544"/>
            <a:chExt cx="22533464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25594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620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830800" y="1166988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00" y="11669889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1" y="487680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841706" y="5112736"/>
                <a:ext cx="6862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705" y="5112734"/>
                <a:ext cx="68624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8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473318" cy="960427"/>
              <a:chOff x="739068" y="1515168"/>
              <a:chExt cx="947331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07965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III. 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3633520" y="489709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r>
              <a:rPr lang="vi-VN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endParaRPr lang="en-US" b="1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173083"/>
              </p:ext>
            </p:extLst>
          </p:nvPr>
        </p:nvGraphicFramePr>
        <p:xfrm>
          <a:off x="15601085" y="4307418"/>
          <a:ext cx="3278187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7" imgW="672840" imgH="431640" progId="Equation.DSMT4">
                  <p:embed/>
                </p:oleObj>
              </mc:Choice>
              <mc:Fallback>
                <p:oleObj name="Equation" r:id="rId7" imgW="672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601085" y="4307418"/>
                        <a:ext cx="3278187" cy="217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92351"/>
              </p:ext>
            </p:extLst>
          </p:nvPr>
        </p:nvGraphicFramePr>
        <p:xfrm>
          <a:off x="4999038" y="4535488"/>
          <a:ext cx="2709862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9" imgW="660240" imgH="431640" progId="Equation.DSMT4">
                  <p:embed/>
                </p:oleObj>
              </mc:Choice>
              <mc:Fallback>
                <p:oleObj name="Equation" r:id="rId9" imgW="660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99038" y="4535488"/>
                        <a:ext cx="2709862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0032" y="6484685"/>
            <a:ext cx="969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</a:rPr>
              <a:t>C. </a:t>
            </a:r>
            <a:endParaRPr lang="en-US" sz="48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67621"/>
              </p:ext>
            </p:extLst>
          </p:nvPr>
        </p:nvGraphicFramePr>
        <p:xfrm>
          <a:off x="5161591" y="6429730"/>
          <a:ext cx="361473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Equation" r:id="rId11" imgW="660240" imgH="253800" progId="Equation.DSMT4">
                  <p:embed/>
                </p:oleObj>
              </mc:Choice>
              <mc:Fallback>
                <p:oleObj name="Equation" r:id="rId11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61591" y="6429730"/>
                        <a:ext cx="3614737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41706" y="6483065"/>
            <a:ext cx="86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</a:rPr>
              <a:t>D. </a:t>
            </a:r>
            <a:endParaRPr lang="en-US" sz="48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130776"/>
              </p:ext>
            </p:extLst>
          </p:nvPr>
        </p:nvGraphicFramePr>
        <p:xfrm>
          <a:off x="15478125" y="5980113"/>
          <a:ext cx="6162675" cy="194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13" imgW="1371600" imgH="431640" progId="Equation.DSMT4">
                  <p:embed/>
                </p:oleObj>
              </mc:Choice>
              <mc:Fallback>
                <p:oleObj name="Equation" r:id="rId13" imgW="1371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478125" y="5980113"/>
                        <a:ext cx="6162675" cy="194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904785" y="2669444"/>
                <a:ext cx="18950634" cy="1140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𝑇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ậ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𝑝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𝑛𝑔h𝑖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ệ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𝑐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ủ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𝑎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𝑏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ấ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𝑡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𝑝h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ươ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𝑛𝑔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𝑡𝑟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ì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𝑛h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𝑙𝑛𝑥</m:t>
                        </m:r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𝑙𝑛𝑥</m:t>
                        </m:r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&gt;2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là?</a:t>
                </a:r>
                <a:endParaRPr lang="vi-VN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785" y="2669444"/>
                <a:ext cx="18950634" cy="1140762"/>
              </a:xfrm>
              <a:prstGeom prst="rect">
                <a:avLst/>
              </a:prstGeom>
              <a:blipFill rotWithShape="1">
                <a:blip r:embed="rId15"/>
                <a:stretch>
                  <a:fillRect t="-535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95540" y="8317085"/>
                <a:ext cx="11517577" cy="1139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≠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𝑙𝑛𝑥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𝑡𝑎</m:t>
                    </m:r>
                    <m:r>
                      <a:rPr lang="en-US" b="0" i="1" smtClean="0">
                        <a:latin typeface="Cambria Math"/>
                      </a:rPr>
                      <m:t> đượ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540" y="8317085"/>
                <a:ext cx="11517577" cy="1139223"/>
              </a:xfrm>
              <a:prstGeom prst="rect">
                <a:avLst/>
              </a:prstGeom>
              <a:blipFill rotWithShape="1">
                <a:blip r:embed="rId16"/>
                <a:stretch>
                  <a:fillRect l="-2435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89539" y="9361875"/>
                <a:ext cx="12081449" cy="3678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4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&gt;0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1−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&gt;0⟺−1&lt;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endParaRPr lang="en-US" sz="4800" b="0" i="1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⟹−1&lt;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𝑙𝑛𝑥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&lt;1⟺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( 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𝑡h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ỏ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ã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Kết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luận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𝑒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39" y="9361875"/>
                <a:ext cx="12081449" cy="3678892"/>
              </a:xfrm>
              <a:prstGeom prst="rect">
                <a:avLst/>
              </a:prstGeom>
              <a:blipFill rotWithShape="1">
                <a:blip r:embed="rId17"/>
                <a:stretch>
                  <a:fillRect l="-2270" b="-3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8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49" grpId="0" animBg="1"/>
      <p:bldP spid="7" grpId="0"/>
      <p:bldP spid="10" grpId="0"/>
      <p:bldP spid="56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18518" y="8012557"/>
            <a:ext cx="22136901" cy="478600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1136585"/>
              <a:chOff x="1205494" y="6941416"/>
              <a:chExt cx="3493741" cy="113658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11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44388" y="2337653"/>
            <a:ext cx="24034268" cy="5562013"/>
            <a:chOff x="992187" y="2564544"/>
            <a:chExt cx="22597423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89553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620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5" y="1166989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5" y="11669890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1" y="487680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841706" y="5112736"/>
                <a:ext cx="6862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705" y="5112734"/>
                <a:ext cx="68624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8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473318" cy="960427"/>
              <a:chOff x="739068" y="1515168"/>
              <a:chExt cx="947331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07965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III. 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3214924" y="476373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r>
              <a:rPr lang="vi-VN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endParaRPr lang="en-US" b="1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40031"/>
              </p:ext>
            </p:extLst>
          </p:nvPr>
        </p:nvGraphicFramePr>
        <p:xfrm>
          <a:off x="5262482" y="4988076"/>
          <a:ext cx="20415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7" imgW="419040" imgH="177480" progId="Equation.DSMT4">
                  <p:embed/>
                </p:oleObj>
              </mc:Choice>
              <mc:Fallback>
                <p:oleObj name="Equation" r:id="rId7" imgW="419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62482" y="4988076"/>
                        <a:ext cx="2041525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85410"/>
              </p:ext>
            </p:extLst>
          </p:nvPr>
        </p:nvGraphicFramePr>
        <p:xfrm>
          <a:off x="15413120" y="5131984"/>
          <a:ext cx="16668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quation" r:id="rId9" imgW="406080" imgH="164880" progId="Equation.DSMT4">
                  <p:embed/>
                </p:oleObj>
              </mc:Choice>
              <mc:Fallback>
                <p:oleObj name="Equation" r:id="rId9" imgW="4060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13120" y="5131984"/>
                        <a:ext cx="166687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0032" y="6484685"/>
            <a:ext cx="969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</a:rPr>
              <a:t>C. </a:t>
            </a:r>
            <a:endParaRPr lang="en-US" sz="48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377968"/>
              </p:ext>
            </p:extLst>
          </p:nvPr>
        </p:nvGraphicFramePr>
        <p:xfrm>
          <a:off x="5264175" y="6389769"/>
          <a:ext cx="40322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11" imgW="736560" imgH="253800" progId="Equation.DSMT4">
                  <p:embed/>
                </p:oleObj>
              </mc:Choice>
              <mc:Fallback>
                <p:oleObj name="Equation" r:id="rId11" imgW="736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64175" y="6389769"/>
                        <a:ext cx="4032250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41706" y="6483065"/>
            <a:ext cx="86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</a:rPr>
              <a:t>D. </a:t>
            </a:r>
            <a:endParaRPr lang="en-US" sz="48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36021"/>
              </p:ext>
            </p:extLst>
          </p:nvPr>
        </p:nvGraphicFramePr>
        <p:xfrm>
          <a:off x="15425026" y="6389769"/>
          <a:ext cx="3309938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13" imgW="736560" imgH="253800" progId="Equation.DSMT4">
                  <p:embed/>
                </p:oleObj>
              </mc:Choice>
              <mc:Fallback>
                <p:oleObj name="Equation" r:id="rId13" imgW="736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425026" y="6389769"/>
                        <a:ext cx="3309938" cy="114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904785" y="2669444"/>
                <a:ext cx="18950634" cy="1920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𝐻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ệ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𝑡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𝑝h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ươ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𝑛𝑔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𝑡𝑟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ì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𝑛h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&gt;1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4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  <m:d>
                              <m:dPr>
                                <m:ctrlP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2−</m:t>
                                </m:r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&lt;0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là?</a:t>
                </a:r>
                <a:endParaRPr lang="vi-VN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785" y="2669444"/>
                <a:ext cx="18950634" cy="192026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49010" y="9067800"/>
                <a:ext cx="16970287" cy="2827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&gt;1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𝑙𝑜𝑔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2−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&lt;0  </m:t>
                              </m:r>
                            </m:e>
                          </m:eqArr>
                          <m: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⟺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&gt;2</m:t>
                                  </m:r>
                                </m:e>
                                <m:e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2−</m:t>
                                  </m:r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&gt;</m:t>
                                  </m:r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2−</m:t>
                                  </m:r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&gt;0</m:t>
                                  </m:r>
                                </m:e>
                              </m:eqAr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⟺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&gt;2</m:t>
                                      </m:r>
                                    </m:e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&lt;</m:t>
                                      </m:r>
                                      <m: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&lt;2</m:t>
                                      </m:r>
                                    </m:e>
                                  </m:eqArr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⟹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ệ 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ô 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𝑛𝑔h𝑖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ệ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10" y="9067800"/>
                <a:ext cx="16970287" cy="2827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99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49" grpId="0" animBg="1"/>
      <p:bldP spid="7" grpId="0"/>
      <p:bldP spid="10" grpId="0"/>
      <p:bldP spid="5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0" y="6858000"/>
            <a:ext cx="24765000" cy="6857999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1136585"/>
              <a:chOff x="1205494" y="6941416"/>
              <a:chExt cx="3493741" cy="113658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11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817841" y="2055898"/>
            <a:ext cx="24034268" cy="4739487"/>
            <a:chOff x="992187" y="1919339"/>
            <a:chExt cx="22597423" cy="361167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89553" y="1919339"/>
              <a:ext cx="22200057" cy="361167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620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806631" y="125730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631" y="12573000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1" y="445355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4453558"/>
                <a:ext cx="5485687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582116" y="4455681"/>
                <a:ext cx="6862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2116" y="4455681"/>
                <a:ext cx="686249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8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473318" cy="960427"/>
              <a:chOff x="739068" y="1515168"/>
              <a:chExt cx="947331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07965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III. 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3228980" y="531377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r>
              <a:rPr lang="vi-VN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endParaRPr lang="en-US" b="1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878250"/>
              </p:ext>
            </p:extLst>
          </p:nvPr>
        </p:nvGraphicFramePr>
        <p:xfrm>
          <a:off x="4687199" y="5358536"/>
          <a:ext cx="6191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7199" y="5358536"/>
                        <a:ext cx="619125" cy="83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112266"/>
              </p:ext>
            </p:extLst>
          </p:nvPr>
        </p:nvGraphicFramePr>
        <p:xfrm>
          <a:off x="4905104" y="4530125"/>
          <a:ext cx="3651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05104" y="4530125"/>
                        <a:ext cx="365125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99778" y="5461554"/>
            <a:ext cx="940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</a:rPr>
              <a:t>C. </a:t>
            </a:r>
            <a:endParaRPr lang="en-US" sz="48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670557"/>
              </p:ext>
            </p:extLst>
          </p:nvPr>
        </p:nvGraphicFramePr>
        <p:xfrm>
          <a:off x="13881893" y="4506168"/>
          <a:ext cx="6953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881893" y="4506168"/>
                        <a:ext cx="69532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586018" y="5527096"/>
            <a:ext cx="86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</a:rPr>
              <a:t>D. </a:t>
            </a:r>
            <a:endParaRPr lang="en-US" sz="48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760095"/>
              </p:ext>
            </p:extLst>
          </p:nvPr>
        </p:nvGraphicFramePr>
        <p:xfrm>
          <a:off x="13944600" y="5424757"/>
          <a:ext cx="5699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944600" y="5424757"/>
                        <a:ext cx="569913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875555" y="2123114"/>
                <a:ext cx="18950634" cy="2450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  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𝐻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ệ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𝑏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ấ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𝑡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𝑝h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ươ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𝑛𝑔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𝑡𝑟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ì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𝑛h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≥0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4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4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−4</m:t>
                            </m:r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≤0</m:t>
                            </m:r>
                            <m:r>
                              <a:rPr lang="en-US" sz="4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nghiệm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555" y="2123114"/>
                <a:ext cx="18950634" cy="24505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6330" y="7567010"/>
                <a:ext cx="16684824" cy="4087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≥0</m:t>
                                  </m:r>
                                </m:e>
                                <m:e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en-US" sz="4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en-US" sz="4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4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</m:e>
                              </m:eqArr>
                              <m: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⟺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en-US" sz="48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4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4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  <m: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4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4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  <m: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≥0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48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en-US" sz="4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4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  <m: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−4.</m:t>
                                      </m:r>
                                      <m:sSup>
                                        <m:sSupPr>
                                          <m:ctrlPr>
                                            <a:rPr lang="en-US" sz="4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en-US" sz="4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  <m: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+3</m:t>
                                      </m:r>
                                      <m:r>
                                        <a:rPr lang="en-US" sz="4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eqArr>
                                  <m:r>
                                    <a:rPr lang="en-US" sz="4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⟺</m:t>
                                  </m:r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4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48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eqArr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"/>
                                              <m:ctrlPr>
                                                <a:rPr lang="en-US" sz="480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eqArr>
                                                <m:eqArrPr>
                                                  <m:ctrlPr>
                                                    <a:rPr lang="en-US" sz="480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eqArr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48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48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2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48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48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≤0</m:t>
                                                  </m:r>
                                                  <m:r>
                                                    <a:rPr lang="en-US" sz="4800" b="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4800" b="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𝑙𝑜</m:t>
                                                  </m:r>
                                                  <m:r>
                                                    <a:rPr lang="en-US" sz="4800" b="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ạ</m:t>
                                                  </m:r>
                                                  <m:r>
                                                    <a:rPr lang="en-US" sz="4800" b="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4800" b="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48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48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2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48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48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≥1</m:t>
                                                  </m:r>
                                                </m:e>
                                              </m:eqArr>
                                            </m:e>
                                          </m:d>
                                        </m:e>
                                        <m:e>
                                          <m:r>
                                            <a:rPr lang="en-US" sz="4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1≤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48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8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3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8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4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≤3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i="1" dirty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en-US" sz="4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≥0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0≤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≤1</m:t>
                            </m:r>
                          </m:e>
                        </m:eqAr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0≤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≤1.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2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0" y="7567010"/>
                <a:ext cx="16684824" cy="4087401"/>
              </a:xfrm>
              <a:prstGeom prst="rect">
                <a:avLst/>
              </a:prstGeom>
              <a:blipFill>
                <a:blip r:embed="rId16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49" grpId="0" animBg="1"/>
      <p:bldP spid="7" grpId="0"/>
      <p:bldP spid="10" grpId="0"/>
      <p:bldP spid="5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4" y="4681284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9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 THUYẾT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7" y="2964803"/>
            <a:ext cx="12739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</a:t>
            </a:r>
            <a:r>
              <a:rPr lang="vi-VN" sz="4400" b="1" dirty="0">
                <a:solidFill>
                  <a:srgbClr val="0000FF"/>
                </a:solidFill>
              </a:rPr>
              <a:t>BẤT PHƯƠNG TRÌNH </a:t>
            </a:r>
            <a:r>
              <a:rPr lang="en-US" sz="4400" b="1" dirty="0">
                <a:solidFill>
                  <a:srgbClr val="0000FF"/>
                </a:solidFill>
              </a:rPr>
              <a:t>CƠ BẢN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539457" y="3963053"/>
                <a:ext cx="2284454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vi-VN" sz="4400" dirty="0">
                    <a:solidFill>
                      <a:schemeClr val="tx1"/>
                    </a:solidFill>
                  </a:rPr>
                  <a:t>Bất phương trình mũ</a:t>
                </a:r>
                <a:r>
                  <a:rPr lang="en-US" sz="4400" dirty="0">
                    <a:solidFill>
                      <a:schemeClr val="tx1"/>
                    </a:solidFill>
                  </a:rPr>
                  <a:t>: </a:t>
                </a:r>
                <a:r>
                  <a:rPr lang="vi-VN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</a:rPr>
                  <a:t> hoặc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vi-VN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vi-VN" sz="440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vi-VN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vi-VN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ớ</m:t>
                    </m:r>
                    <m:r>
                      <m:rPr>
                        <m:sty m:val="p"/>
                      </m:rPr>
                      <a:rPr lang="vi-VN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 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7" y="3963053"/>
                <a:ext cx="22844544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094" t="-16667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D5FDE97F-1E59-4CD0-8974-3EA8117FB60E}"/>
              </a:ext>
            </a:extLst>
          </p:cNvPr>
          <p:cNvSpPr/>
          <p:nvPr/>
        </p:nvSpPr>
        <p:spPr>
          <a:xfrm>
            <a:off x="1531435" y="7803930"/>
            <a:ext cx="96471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chemeClr val="tx1"/>
                </a:solidFill>
              </a:rPr>
              <a:t>Bất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phương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trình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logarit</a:t>
            </a:r>
            <a:endParaRPr lang="vi-VN" sz="44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786095"/>
            <a:ext cx="940117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061491"/>
                  </p:ext>
                </p:extLst>
              </p:nvPr>
            </p:nvGraphicFramePr>
            <p:xfrm>
              <a:off x="4716616" y="11049000"/>
              <a:ext cx="14942984" cy="22519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6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63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369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98496">
                    <a:tc row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      ĐK:</a:t>
                          </a:r>
                          <a:r>
                            <a:rPr lang="en-US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oMath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   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Tập</a:t>
                          </a:r>
                          <a:r>
                            <a:rPr lang="en-US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002060"/>
                              </a:solidFill>
                            </a:rPr>
                            <a:t>nghiệm</a:t>
                          </a:r>
                          <a:r>
                            <a:rPr lang="en-US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0&lt;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rgbClr val="002060"/>
                              </a:solidFill>
                            </a:rPr>
                            <a:t>0&lt;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&gt;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061491"/>
                  </p:ext>
                </p:extLst>
              </p:nvPr>
            </p:nvGraphicFramePr>
            <p:xfrm>
              <a:off x="4716616" y="11049000"/>
              <a:ext cx="14942984" cy="22519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67200"/>
                    <a:gridCol w="5638800"/>
                    <a:gridCol w="5036984"/>
                  </a:tblGrid>
                  <a:tr h="746760"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3" t="-5420" r="-250143" b="-1300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rgbClr val="002060"/>
                              </a:solidFill>
                            </a:rPr>
                            <a:t>Tập</a:t>
                          </a:r>
                          <a:r>
                            <a:rPr lang="en-US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002060"/>
                              </a:solidFill>
                            </a:rPr>
                            <a:t>nghiệm</a:t>
                          </a:r>
                          <a:r>
                            <a:rPr lang="en-US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</a:tr>
                  <a:tr h="74676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5784" t="-115447" r="-89297" b="-139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96852" t="-115447" b="-139837"/>
                          </a:stretch>
                        </a:blipFill>
                      </a:tcPr>
                    </a:tc>
                  </a:tr>
                  <a:tr h="758444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5784" t="-213710" r="-89297" b="-3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96852" t="-213710" b="-387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853181"/>
                  </p:ext>
                </p:extLst>
              </p:nvPr>
            </p:nvGraphicFramePr>
            <p:xfrm>
              <a:off x="4795836" y="8561341"/>
              <a:ext cx="14782800" cy="24688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6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63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876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63661">
                    <a:tc row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      ĐK:</a:t>
                          </a:r>
                          <a:r>
                            <a:rPr lang="en-US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oMath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   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Tập</a:t>
                          </a:r>
                          <a:r>
                            <a:rPr lang="en-US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002060"/>
                              </a:solidFill>
                            </a:rPr>
                            <a:t>nghiệm</a:t>
                          </a:r>
                          <a:r>
                            <a:rPr lang="en-US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0&lt;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&gt;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0&lt;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853181"/>
                  </p:ext>
                </p:extLst>
              </p:nvPr>
            </p:nvGraphicFramePr>
            <p:xfrm>
              <a:off x="4795836" y="8561341"/>
              <a:ext cx="14782800" cy="24688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67200"/>
                    <a:gridCol w="5638800"/>
                    <a:gridCol w="4876800"/>
                  </a:tblGrid>
                  <a:tr h="963661"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43" t="-4938" r="-246429" b="-24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rgbClr val="002060"/>
                              </a:solidFill>
                            </a:rPr>
                            <a:t>Tập</a:t>
                          </a:r>
                          <a:r>
                            <a:rPr lang="en-US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002060"/>
                              </a:solidFill>
                            </a:rPr>
                            <a:t>nghiệm</a:t>
                          </a:r>
                          <a:r>
                            <a:rPr lang="en-US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</a:tr>
                  <a:tr h="74676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5784" t="-144715" r="-86486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03250" t="-144715" b="-101626"/>
                          </a:stretch>
                        </a:blipFill>
                      </a:tcPr>
                    </a:tc>
                  </a:tr>
                  <a:tr h="758444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5784" t="-242742" r="-86486" b="-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03250" t="-242742" b="-8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16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9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 THUYẾT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3"/>
            <a:ext cx="156349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</a:t>
            </a:r>
            <a:r>
              <a:rPr lang="en-US" sz="4400" b="1" dirty="0">
                <a:solidFill>
                  <a:srgbClr val="0000FF"/>
                </a:solidFill>
              </a:rPr>
              <a:t>PHƯƠNG PHÁP GIẢI BẤT PHƯƠNG TRÌNH ĐƠN GIẢN: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1539457" y="3963053"/>
            <a:ext cx="228445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C00000"/>
                </a:solidFill>
              </a:rPr>
              <a:t>Bất phương trình mũ</a:t>
            </a:r>
            <a:r>
              <a:rPr lang="en-US" sz="4400" b="1" dirty="0">
                <a:solidFill>
                  <a:srgbClr val="C00000"/>
                </a:solidFill>
              </a:rPr>
              <a:t>:</a:t>
            </a:r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5FDE97F-1E59-4CD0-8974-3EA8117FB60E}"/>
              </a:ext>
            </a:extLst>
          </p:cNvPr>
          <p:cNvSpPr/>
          <p:nvPr/>
        </p:nvSpPr>
        <p:spPr>
          <a:xfrm>
            <a:off x="1531435" y="7803930"/>
            <a:ext cx="96471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rgbClr val="C00000"/>
                </a:solidFill>
              </a:rPr>
              <a:t>Bất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phương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trình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logarit</a:t>
            </a:r>
            <a:endParaRPr lang="vi-VN" sz="4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D03FE42-32E9-4FB8-8AF3-F5FFA9AFF156}"/>
                  </a:ext>
                </a:extLst>
              </p:cNvPr>
              <p:cNvSpPr/>
              <p:nvPr/>
            </p:nvSpPr>
            <p:spPr>
              <a:xfrm>
                <a:off x="18243745" y="4839740"/>
                <a:ext cx="7080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D03FE42-32E9-4FB8-8AF3-F5FFA9AFF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3745" y="4839740"/>
                <a:ext cx="70801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67CBAA3-2D87-40DA-B2B1-B56C947E77F0}"/>
                  </a:ext>
                </a:extLst>
              </p:cNvPr>
              <p:cNvSpPr/>
              <p:nvPr/>
            </p:nvSpPr>
            <p:spPr>
              <a:xfrm>
                <a:off x="19499416" y="5930509"/>
                <a:ext cx="41229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67CBAA3-2D87-40DA-B2B1-B56C947E7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416" y="5930509"/>
                <a:ext cx="41229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D8504FD-19C9-40DA-A8B6-1038D821B7D5}"/>
                  </a:ext>
                </a:extLst>
              </p:cNvPr>
              <p:cNvSpPr/>
              <p:nvPr/>
            </p:nvSpPr>
            <p:spPr>
              <a:xfrm>
                <a:off x="18791402" y="5941069"/>
                <a:ext cx="7080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8504FD-19C9-40DA-A8B6-1038D821B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402" y="5941069"/>
                <a:ext cx="708014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008317" y="4839740"/>
            <a:ext cx="971708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dirty="0" err="1"/>
              <a:t>Cách</a:t>
            </a:r>
            <a:r>
              <a:rPr lang="en-US" dirty="0"/>
              <a:t> 1: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 err="1"/>
              <a:t>Cách</a:t>
            </a:r>
            <a:r>
              <a:rPr lang="en-US" dirty="0"/>
              <a:t> 2: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 err="1"/>
              <a:t>Cách</a:t>
            </a:r>
            <a:r>
              <a:rPr lang="en-US" dirty="0"/>
              <a:t> 3: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</a:p>
          <a:p>
            <a:pPr marL="571500" indent="-571500">
              <a:buFontTx/>
              <a:buChar char="-"/>
            </a:pPr>
            <a:r>
              <a:rPr lang="en-US" dirty="0" err="1"/>
              <a:t>Cách</a:t>
            </a:r>
            <a:r>
              <a:rPr lang="en-US" dirty="0"/>
              <a:t> 4: </a:t>
            </a:r>
            <a:r>
              <a:rPr lang="en-US" dirty="0" err="1"/>
              <a:t>loga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2 </a:t>
            </a:r>
            <a:r>
              <a:rPr lang="en-US" dirty="0" err="1"/>
              <a:t>vế</a:t>
            </a:r>
            <a:r>
              <a:rPr lang="en-US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8317" y="8763002"/>
            <a:ext cx="971708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dirty="0" err="1"/>
              <a:t>Cách</a:t>
            </a:r>
            <a:r>
              <a:rPr lang="en-US" dirty="0"/>
              <a:t> 1: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</a:p>
          <a:p>
            <a:pPr marL="571500" indent="-571500">
              <a:buFontTx/>
              <a:buChar char="-"/>
            </a:pPr>
            <a:r>
              <a:rPr lang="en-US" dirty="0" err="1"/>
              <a:t>Cách</a:t>
            </a:r>
            <a:r>
              <a:rPr lang="en-US" dirty="0"/>
              <a:t> 2: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/>
              <a:t>Cách3: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 err="1"/>
              <a:t>Cách</a:t>
            </a:r>
            <a:r>
              <a:rPr lang="en-US" dirty="0"/>
              <a:t> 4: </a:t>
            </a:r>
            <a:r>
              <a:rPr lang="en-US" dirty="0" err="1"/>
              <a:t>Mũ</a:t>
            </a:r>
            <a:r>
              <a:rPr lang="en-US" dirty="0"/>
              <a:t>  </a:t>
            </a:r>
            <a:r>
              <a:rPr lang="en-US" dirty="0" err="1"/>
              <a:t>hóa</a:t>
            </a:r>
            <a:r>
              <a:rPr lang="en-US" dirty="0"/>
              <a:t> 2 </a:t>
            </a:r>
            <a:r>
              <a:rPr lang="en-US" dirty="0" err="1"/>
              <a:t>vế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21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60" grpId="0"/>
      <p:bldP spid="62" grpId="0"/>
      <p:bldP spid="64" grpId="0"/>
      <p:bldP spid="3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9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VẬN DỤNG: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1676400" y="2735992"/>
            <a:ext cx="22844544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prstClr val="black"/>
                </a:solidFill>
              </a:rPr>
              <a:t>Ví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dụ</a:t>
            </a:r>
            <a:r>
              <a:rPr lang="en-US" sz="4400" dirty="0">
                <a:solidFill>
                  <a:prstClr val="black"/>
                </a:solidFill>
              </a:rPr>
              <a:t> 1: </a:t>
            </a:r>
            <a:r>
              <a:rPr lang="en-US" sz="4400" dirty="0" err="1">
                <a:solidFill>
                  <a:prstClr val="black"/>
                </a:solidFill>
              </a:rPr>
              <a:t>Giải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bất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phương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trình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sau</a:t>
            </a:r>
            <a:r>
              <a:rPr lang="en-US" sz="4400" dirty="0">
                <a:solidFill>
                  <a:prstClr val="black"/>
                </a:solidFill>
              </a:rPr>
              <a:t>: </a:t>
            </a:r>
          </a:p>
          <a:p>
            <a:endParaRPr lang="vi-VN" sz="4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D03FE42-32E9-4FB8-8AF3-F5FFA9AFF156}"/>
                  </a:ext>
                </a:extLst>
              </p:cNvPr>
              <p:cNvSpPr/>
              <p:nvPr/>
            </p:nvSpPr>
            <p:spPr>
              <a:xfrm>
                <a:off x="18243745" y="4839740"/>
                <a:ext cx="7080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D03FE42-32E9-4FB8-8AF3-F5FFA9AFF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3745" y="4839740"/>
                <a:ext cx="70801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67CBAA3-2D87-40DA-B2B1-B56C947E77F0}"/>
                  </a:ext>
                </a:extLst>
              </p:cNvPr>
              <p:cNvSpPr/>
              <p:nvPr/>
            </p:nvSpPr>
            <p:spPr>
              <a:xfrm>
                <a:off x="19499416" y="5930509"/>
                <a:ext cx="41229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67CBAA3-2D87-40DA-B2B1-B56C947E7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416" y="5930509"/>
                <a:ext cx="41229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D8504FD-19C9-40DA-A8B6-1038D821B7D5}"/>
                  </a:ext>
                </a:extLst>
              </p:cNvPr>
              <p:cNvSpPr/>
              <p:nvPr/>
            </p:nvSpPr>
            <p:spPr>
              <a:xfrm>
                <a:off x="18791402" y="5941069"/>
                <a:ext cx="7080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8504FD-19C9-40DA-A8B6-1038D821B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402" y="5941069"/>
                <a:ext cx="708014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2133601" y="3924427"/>
                <a:ext cx="20199305" cy="253851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vi-VN" sz="440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&gt;81</m:t>
                    </m:r>
                  </m:oMath>
                </a14:m>
                <a:endParaRPr lang="vi-VN" sz="4400" b="0" dirty="0"/>
              </a:p>
              <a:p>
                <a:r>
                  <a:rPr lang="vi-VN" sz="4400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&gt;32</m:t>
                    </m:r>
                  </m:oMath>
                </a14:m>
                <a:endParaRPr lang="vi-VN" sz="4400" dirty="0"/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&lt;128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3924427"/>
                <a:ext cx="20199305" cy="2538515"/>
              </a:xfrm>
              <a:prstGeom prst="rect">
                <a:avLst/>
              </a:prstGeom>
              <a:blipFill rotWithShape="1">
                <a:blip r:embed="rId8"/>
                <a:stretch>
                  <a:fillRect l="-1207" t="-5048" b="-1057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743857" y="6667050"/>
            <a:ext cx="22848923" cy="2931697"/>
            <a:chOff x="1205494" y="6947474"/>
            <a:chExt cx="22522714" cy="6971659"/>
          </a:xfrm>
        </p:grpSpPr>
        <p:sp>
          <p:nvSpPr>
            <p:cNvPr id="22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592517" y="7611191"/>
              <a:ext cx="22135691" cy="63079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4"/>
              <a:ext cx="3554608" cy="1963393"/>
              <a:chOff x="1205494" y="6947474"/>
              <a:chExt cx="3554608" cy="1963393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33894" y="6284660"/>
                <a:ext cx="1963393" cy="328902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8"/>
                <a:ext cx="2111898" cy="1536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4" name="Straight Connector 3"/>
          <p:cNvCxnSpPr/>
          <p:nvPr/>
        </p:nvCxnSpPr>
        <p:spPr>
          <a:xfrm>
            <a:off x="7910974" y="6989419"/>
            <a:ext cx="0" cy="271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011400" y="6943563"/>
            <a:ext cx="76200" cy="274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54666" y="7930994"/>
                <a:ext cx="637493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vi-VN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vi-VN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&gt;8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vi-VN" sz="4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81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</m:oMath>
                  </m:oMathPara>
                </a14:m>
                <a:endParaRPr lang="en-US" sz="44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ea typeface="Cambria Math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&gt;4</m:t>
                    </m:r>
                  </m:oMath>
                </a14:m>
                <a:endParaRPr lang="vi-VN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666" y="7930994"/>
                <a:ext cx="6374934" cy="1446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008202" y="6949187"/>
                <a:ext cx="6382773" cy="2676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&gt;32</m:t>
                    </m:r>
                    <m:r>
                      <a:rPr lang="vi-VN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𝑙𝑜𝑔</m:t>
                        </m:r>
                      </m:e>
                      <m:sub>
                        <m:f>
                          <m:f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32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         </m:t>
                      </m:r>
                      <m:r>
                        <a:rPr lang="vi-VN" sz="4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&lt;−5</m:t>
                      </m:r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</a:endParaRPr>
              </a:p>
              <a:p>
                <a:pPr lvl="0"/>
                <a:endParaRPr lang="vi-VN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202" y="6949187"/>
                <a:ext cx="6382773" cy="2676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406052" y="7013910"/>
                <a:ext cx="8267713" cy="2402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vi-VN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&lt;128</m:t>
                      </m:r>
                      <m:r>
                        <a:rPr lang="vi-VN" sz="4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−2&lt;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128</m:t>
                      </m:r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ea typeface="Cambria Math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vi-VN" sz="4400" dirty="0">
                  <a:solidFill>
                    <a:prstClr val="black"/>
                  </a:solidFill>
                </a:endParaRPr>
              </a:p>
              <a:p>
                <a:pPr lvl="0"/>
                <a:endParaRPr lang="vi-VN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052" y="7013910"/>
                <a:ext cx="8267713" cy="24026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8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0" grpId="0"/>
      <p:bldP spid="62" grpId="0"/>
      <p:bldP spid="64" grpId="0"/>
      <p:bldP spid="17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9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VẬN DỤNG: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1676400" y="2735992"/>
            <a:ext cx="22844544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prstClr val="black"/>
                </a:solidFill>
              </a:rPr>
              <a:t>Ví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dụ</a:t>
            </a:r>
            <a:r>
              <a:rPr lang="en-US" sz="4400" dirty="0">
                <a:solidFill>
                  <a:prstClr val="black"/>
                </a:solidFill>
              </a:rPr>
              <a:t> 2: </a:t>
            </a:r>
            <a:r>
              <a:rPr lang="en-US" sz="4400" dirty="0" err="1">
                <a:solidFill>
                  <a:prstClr val="black"/>
                </a:solidFill>
              </a:rPr>
              <a:t>Giải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bất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phương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trình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sau</a:t>
            </a:r>
            <a:r>
              <a:rPr lang="en-US" sz="4400" dirty="0">
                <a:solidFill>
                  <a:prstClr val="black"/>
                </a:solidFill>
              </a:rPr>
              <a:t>: </a:t>
            </a:r>
          </a:p>
          <a:p>
            <a:endParaRPr lang="vi-VN" sz="4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D03FE42-32E9-4FB8-8AF3-F5FFA9AFF156}"/>
                  </a:ext>
                </a:extLst>
              </p:cNvPr>
              <p:cNvSpPr/>
              <p:nvPr/>
            </p:nvSpPr>
            <p:spPr>
              <a:xfrm>
                <a:off x="18243745" y="4839740"/>
                <a:ext cx="7080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D03FE42-32E9-4FB8-8AF3-F5FFA9AFF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3745" y="4839740"/>
                <a:ext cx="70801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67CBAA3-2D87-40DA-B2B1-B56C947E77F0}"/>
                  </a:ext>
                </a:extLst>
              </p:cNvPr>
              <p:cNvSpPr/>
              <p:nvPr/>
            </p:nvSpPr>
            <p:spPr>
              <a:xfrm>
                <a:off x="19499416" y="5930509"/>
                <a:ext cx="41229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67CBAA3-2D87-40DA-B2B1-B56C947E7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416" y="5930509"/>
                <a:ext cx="41229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D8504FD-19C9-40DA-A8B6-1038D821B7D5}"/>
                  </a:ext>
                </a:extLst>
              </p:cNvPr>
              <p:cNvSpPr/>
              <p:nvPr/>
            </p:nvSpPr>
            <p:spPr>
              <a:xfrm>
                <a:off x="18791402" y="5941069"/>
                <a:ext cx="7080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8504FD-19C9-40DA-A8B6-1038D821B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402" y="5941069"/>
                <a:ext cx="708014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2133601" y="3924427"/>
                <a:ext cx="20199305" cy="253851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vi-VN" sz="4400" dirty="0">
                    <a:solidFill>
                      <a:prstClr val="black"/>
                    </a:solidFill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−2.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−3</m:t>
                    </m:r>
                    <m:r>
                      <a:rPr lang="vi-VN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vi-VN" sz="4400" dirty="0">
                  <a:solidFill>
                    <a:prstClr val="black"/>
                  </a:solidFill>
                </a:endParaRPr>
              </a:p>
              <a:p>
                <a:r>
                  <a:rPr lang="vi-VN" sz="4400" dirty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vi-VN" sz="4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vi-VN" sz="4400" dirty="0">
                  <a:solidFill>
                    <a:prstClr val="black"/>
                  </a:solidFill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solidFill>
                      <a:prstClr val="black"/>
                    </a:solidFill>
                  </a:rPr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vi-VN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vi-VN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3924427"/>
                <a:ext cx="20199305" cy="2538515"/>
              </a:xfrm>
              <a:prstGeom prst="rect">
                <a:avLst/>
              </a:prstGeom>
              <a:blipFill rotWithShape="1">
                <a:blip r:embed="rId8"/>
                <a:stretch>
                  <a:fillRect l="-1207" t="-5048" b="-1057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953375" y="6434868"/>
            <a:ext cx="22623570" cy="6452801"/>
            <a:chOff x="1329578" y="7442299"/>
            <a:chExt cx="22300578" cy="6620669"/>
          </a:xfrm>
        </p:grpSpPr>
        <p:sp>
          <p:nvSpPr>
            <p:cNvPr id="22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494465" y="7442299"/>
              <a:ext cx="22135691" cy="662066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329578" y="7442299"/>
              <a:ext cx="3515445" cy="1368264"/>
              <a:chOff x="1329578" y="7442299"/>
              <a:chExt cx="3515445" cy="1368264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4720" y="6610260"/>
                <a:ext cx="1111584" cy="328902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16817" y="7766053"/>
                <a:ext cx="2111898" cy="663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329578" y="7442299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1796" y="7611191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4" name="Straight Connector 3"/>
          <p:cNvCxnSpPr/>
          <p:nvPr/>
        </p:nvCxnSpPr>
        <p:spPr>
          <a:xfrm>
            <a:off x="8229600" y="6989420"/>
            <a:ext cx="0" cy="5876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087600" y="6638397"/>
            <a:ext cx="0" cy="6227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54666" y="7930994"/>
                <a:ext cx="6374934" cy="4307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vi-VN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−2.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−3</m:t>
                      </m:r>
                      <m:r>
                        <a:rPr lang="vi-VN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vi-VN" sz="4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&lt;−1( </m:t>
                              </m:r>
                              <m: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𝑙𝑜</m:t>
                              </m:r>
                              <m: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ạ</m:t>
                              </m:r>
                              <m: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&gt;3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0"/>
                <a:endParaRPr lang="en-US" sz="44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endParaRPr lang="vi-VN" sz="4400" dirty="0">
                  <a:solidFill>
                    <a:prstClr val="black"/>
                  </a:solidFill>
                </a:endParaRPr>
              </a:p>
              <a:p>
                <a:endParaRPr lang="vi-VN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666" y="7930994"/>
                <a:ext cx="6374934" cy="43075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458201" y="7043307"/>
                <a:ext cx="6383479" cy="3046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vi-VN" sz="4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−2.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+1≥0</m:t>
                      </m:r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  <a:p>
                <a:r>
                  <a:rPr lang="en-US" sz="4400" dirty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⟺</m:t>
                    </m:r>
                    <m:sSup>
                      <m:sSup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&lt;1⟺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≤0</m:t>
                    </m:r>
                  </m:oMath>
                </a14:m>
                <a:endParaRPr lang="vi-VN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1" y="7043307"/>
                <a:ext cx="6383479" cy="30465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406053" y="7013910"/>
                <a:ext cx="8016233" cy="334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vi-VN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đ</m:t>
                          </m:r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:</m:t>
                          </m:r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4400" b="0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⟺</m:t>
                    </m:r>
                    <m:sSup>
                      <m:sSup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+2&lt;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4400" i="1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⟺</m:t>
                    </m:r>
                    <m:sSup>
                      <m:sSup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−2&gt;0</m:t>
                    </m:r>
                  </m:oMath>
                </a14:m>
                <a:endParaRPr lang="vi-VN" sz="44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&lt;−1(</m:t>
                              </m:r>
                              <m: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𝑙𝑜</m:t>
                              </m:r>
                              <m: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ạ</m:t>
                              </m:r>
                              <m: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&gt;2</m:t>
                              </m:r>
                            </m:e>
                          </m:eqArr>
                          <m:r>
                            <a:rPr lang="vi-VN" sz="4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⇔</m:t>
                          </m:r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&gt;1.      </m:t>
                          </m:r>
                        </m:e>
                      </m:d>
                    </m:oMath>
                  </m:oMathPara>
                </a14:m>
                <a:endParaRPr lang="en-US" sz="4400" i="1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053" y="7013910"/>
                <a:ext cx="8016233" cy="33447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8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0" grpId="0"/>
      <p:bldP spid="62" grpId="0"/>
      <p:bldP spid="64" grpId="0"/>
      <p:bldP spid="17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18518" y="7915808"/>
            <a:ext cx="22136901" cy="4882751"/>
            <a:chOff x="1205494" y="6809088"/>
            <a:chExt cx="22139783" cy="6678312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09088"/>
              <a:ext cx="3465422" cy="1136585"/>
              <a:chOff x="1205494" y="6809088"/>
              <a:chExt cx="3465422" cy="113658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29348" y="6809088"/>
                <a:ext cx="2641568" cy="11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0" y="2337653"/>
            <a:ext cx="23774400" cy="5364672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620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5" y="1166989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5" y="11669890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1" y="487680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841706" y="5112736"/>
                <a:ext cx="6862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0" i="0" spc="-15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705" y="5112734"/>
                <a:ext cx="68624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8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473318" cy="960427"/>
              <a:chOff x="739068" y="1515168"/>
              <a:chExt cx="947331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07965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III. 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3241806" y="485688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145178"/>
              </p:ext>
            </p:extLst>
          </p:nvPr>
        </p:nvGraphicFramePr>
        <p:xfrm>
          <a:off x="4557317" y="4792237"/>
          <a:ext cx="33401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7" imgW="685800" imgH="253800" progId="Equation.DSMT4">
                  <p:embed/>
                </p:oleObj>
              </mc:Choice>
              <mc:Fallback>
                <p:oleObj name="Equation" r:id="rId7" imgW="685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57317" y="4792237"/>
                        <a:ext cx="3340100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506433"/>
              </p:ext>
            </p:extLst>
          </p:nvPr>
        </p:nvGraphicFramePr>
        <p:xfrm>
          <a:off x="15254024" y="4959348"/>
          <a:ext cx="265747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Equation" r:id="rId9" imgW="647640" imgH="253800" progId="Equation.DSMT4">
                  <p:embed/>
                </p:oleObj>
              </mc:Choice>
              <mc:Fallback>
                <p:oleObj name="Equation" r:id="rId9" imgW="64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54024" y="4959348"/>
                        <a:ext cx="2657475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0032" y="6484685"/>
            <a:ext cx="969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/>
              <a:t>C. </a:t>
            </a:r>
            <a:endParaRPr lang="en-US" sz="48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800187"/>
              </p:ext>
            </p:extLst>
          </p:nvPr>
        </p:nvGraphicFramePr>
        <p:xfrm>
          <a:off x="4462463" y="6429375"/>
          <a:ext cx="750728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Equation" r:id="rId11" imgW="1371600" imgH="253800" progId="Equation.DSMT4">
                  <p:embed/>
                </p:oleObj>
              </mc:Choice>
              <mc:Fallback>
                <p:oleObj name="Equation" r:id="rId11" imgW="1371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62463" y="6429375"/>
                        <a:ext cx="7507287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41706" y="6483065"/>
            <a:ext cx="86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/>
              <a:t>D. </a:t>
            </a:r>
            <a:endParaRPr lang="en-US" sz="48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360283"/>
              </p:ext>
            </p:extLst>
          </p:nvPr>
        </p:nvGraphicFramePr>
        <p:xfrm>
          <a:off x="15363825" y="6392863"/>
          <a:ext cx="62198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Equation" r:id="rId13" imgW="1384200" imgH="253800" progId="Equation.DSMT4">
                  <p:embed/>
                </p:oleObj>
              </mc:Choice>
              <mc:Fallback>
                <p:oleObj name="Equation" r:id="rId13" imgW="1384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363825" y="6392863"/>
                        <a:ext cx="6219825" cy="114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904785" y="2669444"/>
                <a:ext cx="12536817" cy="1670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𝐵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𝑡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𝑝h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ươ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𝑛𝑔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𝑡𝑟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ì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𝑛h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nghiệm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là?</a:t>
                </a:r>
                <a:endParaRPr lang="vi-VN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785" y="2669444"/>
                <a:ext cx="12536817" cy="1670970"/>
              </a:xfrm>
              <a:prstGeom prst="rect">
                <a:avLst/>
              </a:prstGeom>
              <a:blipFill rotWithShape="1">
                <a:blip r:embed="rId15"/>
                <a:stretch>
                  <a:fillRect l="-2237" t="-2190" b="-18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59600" y="9067800"/>
                <a:ext cx="19018540" cy="932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−3&lt;0⟺−3&lt;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00" y="9067800"/>
                <a:ext cx="19018540" cy="93230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49" grpId="0" animBg="1"/>
      <p:bldP spid="7" grpId="0"/>
      <p:bldP spid="10" grpId="0"/>
      <p:bldP spid="5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18518" y="8012557"/>
            <a:ext cx="22136901" cy="478600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1136585"/>
              <a:chOff x="1205494" y="6941416"/>
              <a:chExt cx="3493741" cy="113658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11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17794" y="2337653"/>
            <a:ext cx="23873890" cy="5390194"/>
            <a:chOff x="992187" y="2564544"/>
            <a:chExt cx="22446633" cy="410753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238763" y="2686449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620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5" y="1166989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1" y="487680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841706" y="5112736"/>
                <a:ext cx="6862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705" y="5112734"/>
                <a:ext cx="68624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8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473318" cy="960427"/>
              <a:chOff x="739068" y="1515168"/>
              <a:chExt cx="947331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07965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III. 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3633520" y="499195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r>
              <a:rPr lang="vi-VN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endParaRPr lang="en-US" b="1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427059"/>
              </p:ext>
            </p:extLst>
          </p:nvPr>
        </p:nvGraphicFramePr>
        <p:xfrm>
          <a:off x="14790209" y="4905696"/>
          <a:ext cx="77311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7" imgW="1587240" imgH="253800" progId="Equation.DSMT4">
                  <p:embed/>
                </p:oleObj>
              </mc:Choice>
              <mc:Fallback>
                <p:oleObj name="Equation" r:id="rId7" imgW="1587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90209" y="4905696"/>
                        <a:ext cx="7731125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730853"/>
              </p:ext>
            </p:extLst>
          </p:nvPr>
        </p:nvGraphicFramePr>
        <p:xfrm>
          <a:off x="4581525" y="4900613"/>
          <a:ext cx="3544888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9" imgW="863280" imgH="253800" progId="Equation.DSMT4">
                  <p:embed/>
                </p:oleObj>
              </mc:Choice>
              <mc:Fallback>
                <p:oleObj name="Equation" r:id="rId9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81525" y="4900613"/>
                        <a:ext cx="3544888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0032" y="6484685"/>
            <a:ext cx="969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</a:rPr>
              <a:t>C. </a:t>
            </a:r>
            <a:endParaRPr lang="en-US" sz="48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775297"/>
              </p:ext>
            </p:extLst>
          </p:nvPr>
        </p:nvGraphicFramePr>
        <p:xfrm>
          <a:off x="4533999" y="6429375"/>
          <a:ext cx="8027889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11" imgW="1587240" imgH="253800" progId="Equation.DSMT4">
                  <p:embed/>
                </p:oleObj>
              </mc:Choice>
              <mc:Fallback>
                <p:oleObj name="Equation" r:id="rId11" imgW="1587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33999" y="6429375"/>
                        <a:ext cx="8027889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41706" y="6483065"/>
            <a:ext cx="86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</a:rPr>
              <a:t>D. </a:t>
            </a:r>
            <a:endParaRPr lang="en-US" sz="48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770356"/>
              </p:ext>
            </p:extLst>
          </p:nvPr>
        </p:nvGraphicFramePr>
        <p:xfrm>
          <a:off x="14879638" y="6392863"/>
          <a:ext cx="7189787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13" imgW="1600200" imgH="253800" progId="Equation.DSMT4">
                  <p:embed/>
                </p:oleObj>
              </mc:Choice>
              <mc:Fallback>
                <p:oleObj name="Equation" r:id="rId13" imgW="1600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879638" y="6392863"/>
                        <a:ext cx="7189787" cy="114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904785" y="2669444"/>
                <a:ext cx="1253681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𝐺𝑖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ả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𝑖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𝑡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𝑝h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ươ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𝑛𝑔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𝑡𝑟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ì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𝑛h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49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−4.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+3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0 </m:t>
                    </m:r>
                  </m:oMath>
                </a14:m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nghiệm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785" y="2669444"/>
                <a:ext cx="12536817" cy="1569660"/>
              </a:xfrm>
              <a:prstGeom prst="rect">
                <a:avLst/>
              </a:prstGeom>
              <a:blipFill rotWithShape="1">
                <a:blip r:embed="rId15"/>
                <a:stretch>
                  <a:fillRect l="-2237" t="-8949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59885" y="9448800"/>
                <a:ext cx="12709505" cy="1736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49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</a:rPr>
                        <m:t>−4.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≥0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≥3</m:t>
                              </m:r>
                            </m:e>
                          </m:eqArr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⟺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≤0</m:t>
                                  </m:r>
                                </m:e>
                                <m:e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≥</m:t>
                                  </m:r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7</m:t>
                                      </m:r>
                                    </m:sub>
                                  </m:sSub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5" y="9448800"/>
                <a:ext cx="12709505" cy="173611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3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49" grpId="0" animBg="1"/>
      <p:bldP spid="7" grpId="0"/>
      <p:bldP spid="10" grpId="0"/>
      <p:bldP spid="5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18518" y="8012557"/>
            <a:ext cx="22136901" cy="478600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1136585"/>
              <a:chOff x="1205494" y="6941416"/>
              <a:chExt cx="3493741" cy="113658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11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32998" y="2340610"/>
            <a:ext cx="22746818" cy="5487295"/>
            <a:chOff x="992187" y="2564544"/>
            <a:chExt cx="22488111" cy="41815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280241" y="2760444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620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5" y="1166989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5" y="11669890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1" y="487680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841706" y="5112736"/>
                <a:ext cx="6862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705" y="5112734"/>
                <a:ext cx="68624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8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473318" cy="960427"/>
              <a:chOff x="739068" y="1515168"/>
              <a:chExt cx="947331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07965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III. 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3556112" y="6302425"/>
            <a:ext cx="1150488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r>
              <a:rPr lang="vi-VN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endParaRPr lang="en-US" b="1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413386"/>
              </p:ext>
            </p:extLst>
          </p:nvPr>
        </p:nvGraphicFramePr>
        <p:xfrm>
          <a:off x="15240000" y="6317039"/>
          <a:ext cx="39592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Equation" r:id="rId7" imgW="812520" imgH="253800" progId="Equation.DSMT4">
                  <p:embed/>
                </p:oleObj>
              </mc:Choice>
              <mc:Fallback>
                <p:oleObj name="Equation" r:id="rId7" imgW="812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00" y="6317039"/>
                        <a:ext cx="3959225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07802"/>
              </p:ext>
            </p:extLst>
          </p:nvPr>
        </p:nvGraphicFramePr>
        <p:xfrm>
          <a:off x="5103813" y="4900613"/>
          <a:ext cx="250190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Equation" r:id="rId9" imgW="609480" imgH="253800" progId="Equation.DSMT4">
                  <p:embed/>
                </p:oleObj>
              </mc:Choice>
              <mc:Fallback>
                <p:oleObj name="Equation" r:id="rId9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3813" y="4900613"/>
                        <a:ext cx="2501900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0032" y="6484685"/>
            <a:ext cx="969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</a:rPr>
              <a:t>C. </a:t>
            </a:r>
            <a:endParaRPr lang="en-US" sz="48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895500"/>
              </p:ext>
            </p:extLst>
          </p:nvPr>
        </p:nvGraphicFramePr>
        <p:xfrm>
          <a:off x="4876800" y="6429375"/>
          <a:ext cx="698817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Equation" r:id="rId11" imgW="1333440" imgH="253800" progId="Equation.DSMT4">
                  <p:embed/>
                </p:oleObj>
              </mc:Choice>
              <mc:Fallback>
                <p:oleObj name="Equation" r:id="rId11" imgW="1333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76800" y="6429375"/>
                        <a:ext cx="6988175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83060" y="6442501"/>
            <a:ext cx="92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/>
              <a:t>D</a:t>
            </a:r>
            <a:r>
              <a:rPr lang="vi-VN" sz="4800" b="1" dirty="0">
                <a:solidFill>
                  <a:prstClr val="black"/>
                </a:solidFill>
              </a:rPr>
              <a:t>. </a:t>
            </a:r>
            <a:endParaRPr lang="en-US" sz="48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544547"/>
              </p:ext>
            </p:extLst>
          </p:nvPr>
        </p:nvGraphicFramePr>
        <p:xfrm>
          <a:off x="15240000" y="4900613"/>
          <a:ext cx="3709988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Equation" r:id="rId13" imgW="825480" imgH="253800" progId="Equation.DSMT4">
                  <p:embed/>
                </p:oleObj>
              </mc:Choice>
              <mc:Fallback>
                <p:oleObj name="Equation" r:id="rId13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240000" y="4900613"/>
                        <a:ext cx="3709988" cy="114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904785" y="2669444"/>
                <a:ext cx="178122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𝑇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ậ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𝑝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𝑛𝑔h𝑖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ệ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𝑐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ủ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𝑡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𝑝h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ươ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𝑛𝑔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𝑡𝑟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ì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𝑛h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2−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3 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là?</a:t>
                </a:r>
                <a:endParaRPr lang="vi-VN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785" y="2669444"/>
                <a:ext cx="17812215" cy="830997"/>
              </a:xfrm>
              <a:prstGeom prst="rect">
                <a:avLst/>
              </a:prstGeom>
              <a:blipFill>
                <a:blip r:embed="rId15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18400" y="9448800"/>
                <a:ext cx="14803861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2−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≤2</m:t>
                              </m:r>
                            </m:e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2−</m:t>
                              </m: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e>
                          </m:eqArr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⟺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≤2</m:t>
                                  </m:r>
                                </m:e>
                                <m:e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6</m:t>
                                  </m:r>
                                </m:e>
                              </m:eqArr>
                              <m: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⟺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≤−6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0" y="9448800"/>
                <a:ext cx="14803861" cy="17400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6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49" grpId="0" animBg="1"/>
      <p:bldP spid="7" grpId="0"/>
      <p:bldP spid="10" grpId="0"/>
      <p:bldP spid="5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18518" y="8012557"/>
            <a:ext cx="22136901" cy="478600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</a:rPr>
                <a:t>                  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1136585"/>
              <a:chOff x="1205494" y="6941416"/>
              <a:chExt cx="3493741" cy="113658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11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07028" y="2337653"/>
            <a:ext cx="23966242" cy="5562013"/>
            <a:chOff x="992187" y="2564544"/>
            <a:chExt cx="22533464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25594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620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5" y="1166989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1" y="487680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841706" y="5112736"/>
                <a:ext cx="6862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spc="-150" smtClean="0">
                          <a:solidFill>
                            <a:prstClr val="black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705" y="5112734"/>
                <a:ext cx="68624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8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473318" cy="960427"/>
              <a:chOff x="739068" y="1515168"/>
              <a:chExt cx="947331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07965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III. 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3633520" y="495344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r>
              <a:rPr lang="vi-VN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endParaRPr lang="en-US" b="1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585385"/>
              </p:ext>
            </p:extLst>
          </p:nvPr>
        </p:nvGraphicFramePr>
        <p:xfrm>
          <a:off x="15213527" y="4443178"/>
          <a:ext cx="3340100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7" imgW="685800" imgH="431640" progId="Equation.DSMT4">
                  <p:embed/>
                </p:oleObj>
              </mc:Choice>
              <mc:Fallback>
                <p:oleObj name="Equation" r:id="rId7" imgW="685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13527" y="4443178"/>
                        <a:ext cx="3340100" cy="217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524607"/>
              </p:ext>
            </p:extLst>
          </p:nvPr>
        </p:nvGraphicFramePr>
        <p:xfrm>
          <a:off x="4972050" y="4535488"/>
          <a:ext cx="276225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9" imgW="672840" imgH="431640" progId="Equation.DSMT4">
                  <p:embed/>
                </p:oleObj>
              </mc:Choice>
              <mc:Fallback>
                <p:oleObj name="Equation" r:id="rId9" imgW="672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72050" y="4535488"/>
                        <a:ext cx="2762250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0032" y="6484685"/>
            <a:ext cx="122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</a:rPr>
              <a:t>C. </a:t>
            </a:r>
            <a:endParaRPr lang="en-US" sz="48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016151"/>
              </p:ext>
            </p:extLst>
          </p:nvPr>
        </p:nvGraphicFramePr>
        <p:xfrm>
          <a:off x="4539837" y="6098187"/>
          <a:ext cx="7237145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Equation" r:id="rId11" imgW="1371600" imgH="431640" progId="Equation.DSMT4">
                  <p:embed/>
                </p:oleObj>
              </mc:Choice>
              <mc:Fallback>
                <p:oleObj name="Equation" r:id="rId11" imgW="1371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39837" y="6098187"/>
                        <a:ext cx="7237145" cy="173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41706" y="6483065"/>
            <a:ext cx="86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</a:rPr>
              <a:t>D. </a:t>
            </a:r>
            <a:endParaRPr lang="en-US" sz="48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152137"/>
              </p:ext>
            </p:extLst>
          </p:nvPr>
        </p:nvGraphicFramePr>
        <p:xfrm>
          <a:off x="15363825" y="5994400"/>
          <a:ext cx="6219825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13" imgW="1384200" imgH="431640" progId="Equation.DSMT4">
                  <p:embed/>
                </p:oleObj>
              </mc:Choice>
              <mc:Fallback>
                <p:oleObj name="Equation" r:id="rId13" imgW="1384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363825" y="5994400"/>
                        <a:ext cx="6219825" cy="193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904785" y="2669444"/>
                <a:ext cx="189506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𝑇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ậ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𝑝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𝑛𝑔h𝑖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ệ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𝑐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ủ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𝑎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𝑏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ấ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𝑡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𝑝h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ươ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𝑛𝑔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𝑡𝑟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ì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𝑛h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)−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3 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là?</a:t>
                </a:r>
                <a:endParaRPr lang="vi-VN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785" y="2669444"/>
                <a:ext cx="18950634" cy="830997"/>
              </a:xfrm>
              <a:prstGeom prst="rect">
                <a:avLst/>
              </a:prstGeom>
              <a:blipFill rotWithShape="1">
                <a:blip r:embed="rId15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8199" y="8590305"/>
                <a:ext cx="10715625" cy="4751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)−3 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≤0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. ĐK: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&gt;0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</a:rPr>
                        <m:t>−3 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ea typeface="Cambria Math"/>
                </a:endParaRPr>
              </a:p>
              <a:p>
                <a:pPr lvl="0"/>
                <a:r>
                  <a:rPr lang="en-US" sz="4800" dirty="0">
                    <a:solidFill>
                      <a:prstClr val="black"/>
                    </a:solidFill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⟺</m:t>
                    </m:r>
                    <m:sSub>
                      <m:sSub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−1&lt;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𝑙𝑜𝑔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&lt;3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ea typeface="Cambria Math"/>
                </a:endParaRPr>
              </a:p>
              <a:p>
                <a:pPr lvl="0"/>
                <a:r>
                  <a:rPr lang="en-US" sz="4800" dirty="0">
                    <a:solidFill>
                      <a:prstClr val="black"/>
                    </a:solidFill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        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⟺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4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/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8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ea typeface="Cambria Math"/>
                </a:endParaRPr>
              </a:p>
              <a:p>
                <a:pPr lvl="0"/>
                <a:endParaRPr lang="en-US" sz="4800" dirty="0">
                  <a:solidFill>
                    <a:prstClr val="black"/>
                  </a:solidFill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199" y="8590305"/>
                <a:ext cx="10715625" cy="4751685"/>
              </a:xfrm>
              <a:prstGeom prst="rect">
                <a:avLst/>
              </a:prstGeom>
              <a:blipFill>
                <a:blip r:embed="rId16"/>
                <a:stretch>
                  <a:fillRect t="-2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7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49" grpId="0" animBg="1"/>
      <p:bldP spid="7" grpId="0"/>
      <p:bldP spid="10" grpId="0"/>
      <p:bldP spid="56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8530</TotalTime>
  <Words>1455</Words>
  <Application>Microsoft Office PowerPoint</Application>
  <PresentationFormat>Custom</PresentationFormat>
  <Paragraphs>217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AvantGarde-Demi</vt:lpstr>
      <vt:lpstr>Calibri</vt:lpstr>
      <vt:lpstr>Cambria</vt:lpstr>
      <vt:lpstr>Cambria Math</vt:lpstr>
      <vt:lpstr>Chu Van An</vt:lpstr>
      <vt:lpstr>Tahoma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THUAN_PC</cp:lastModifiedBy>
  <cp:revision>502</cp:revision>
  <dcterms:created xsi:type="dcterms:W3CDTF">2013-08-31T11:42:51Z</dcterms:created>
  <dcterms:modified xsi:type="dcterms:W3CDTF">2021-08-26T15:15:24Z</dcterms:modified>
</cp:coreProperties>
</file>