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3" r:id="rId2"/>
    <p:sldId id="335" r:id="rId3"/>
    <p:sldId id="357" r:id="rId4"/>
    <p:sldId id="334"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2" r:id="rId25"/>
    <p:sldId id="381" r:id="rId26"/>
    <p:sldId id="383" r:id="rId27"/>
    <p:sldId id="384" r:id="rId28"/>
    <p:sldId id="385" r:id="rId29"/>
    <p:sldId id="386" r:id="rId30"/>
    <p:sldId id="3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6600"/>
    <a:srgbClr val="0000CC"/>
    <a:srgbClr val="9C0C24"/>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p:scale>
          <a:sx n="66" d="100"/>
          <a:sy n="66" d="100"/>
        </p:scale>
        <p:origin x="-234" y="-2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xmlns=""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9/4/2023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9/4/2023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5.xml"/><Relationship Id="rId5"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5" y="3594557"/>
            <a:ext cx="7737053" cy="1600434"/>
          </a:xfrm>
          <a:prstGeom prst="rect">
            <a:avLst/>
          </a:prstGeom>
          <a:noFill/>
        </p:spPr>
        <p:txBody>
          <a:bodyPr wrap="square" lIns="121917" tIns="60958" rIns="121917" bIns="60958" rtlCol="0">
            <a:spAutoFit/>
          </a:bodyPr>
          <a:lstStyle/>
          <a:p>
            <a:pPr algn="just"/>
            <a:r>
              <a:rPr lang="vi-VN" sz="3200" dirty="0">
                <a:solidFill>
                  <a:srgbClr val="FF00FF"/>
                </a:solidFill>
                <a:latin typeface="+mj-lt"/>
              </a:rPr>
              <a:t>Cân </a:t>
            </a:r>
            <a:r>
              <a:rPr lang="vi-VN" sz="3200" b="1" i="1" dirty="0">
                <a:solidFill>
                  <a:srgbClr val="FF00FF"/>
                </a:solidFill>
                <a:latin typeface="+mj-lt"/>
              </a:rPr>
              <a:t>không còn </a:t>
            </a:r>
            <a:r>
              <a:rPr lang="vi-VN" sz="3200" dirty="0">
                <a:solidFill>
                  <a:srgbClr val="FF00FF"/>
                </a:solidFill>
                <a:latin typeface="+mj-lt"/>
              </a:rPr>
              <a:t>giữ ở trạng thái cân bằng. Do nến cháy sinh ra khí carbon dioxide và hơi nước làm cây nến ngắn dần so với ban đầu.</a:t>
            </a:r>
            <a:endParaRPr lang="en-US" sz="3200" b="1" dirty="0">
              <a:solidFill>
                <a:srgbClr val="FF00FF"/>
              </a:solidFill>
              <a:latin typeface="+mj-lt"/>
            </a:endParaRPr>
          </a:p>
        </p:txBody>
      </p:sp>
      <p:pic>
        <p:nvPicPr>
          <p:cNvPr id="3" name="Picture 2"/>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Effect>
                      <a14:brightnessContrast contrast="40000"/>
                    </a14:imgEffect>
                  </a14:imgLayer>
                </a14:imgProps>
              </a:ext>
            </a:extLst>
          </a:blip>
          <a:stretch>
            <a:fillRect/>
          </a:stretch>
        </p:blipFill>
        <p:spPr>
          <a:xfrm>
            <a:off x="8426647" y="2818179"/>
            <a:ext cx="3573947" cy="30541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Lst>
          </a:blip>
          <a:stretch>
            <a:fillRect/>
          </a:stretch>
        </p:blipFill>
        <p:spPr>
          <a:xfrm>
            <a:off x="50590" y="374901"/>
            <a:ext cx="10524756" cy="2326524"/>
          </a:xfrm>
          <a:prstGeom prst="rect">
            <a:avLst/>
          </a:prstGeom>
        </p:spPr>
      </p:pic>
    </p:spTree>
    <p:extLst>
      <p:ext uri="{BB962C8B-B14F-4D97-AF65-F5344CB8AC3E}">
        <p14:creationId xmlns:p14="http://schemas.microsoft.com/office/powerpoint/2010/main" xmlns="" val="356842790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64528" y="-439526"/>
            <a:ext cx="2388985" cy="2239673"/>
          </a:xfrm>
          <a:prstGeom prst="rect">
            <a:avLst/>
          </a:prstGeom>
        </p:spPr>
      </p:pic>
      <p:sp>
        <p:nvSpPr>
          <p:cNvPr id="10" name="TextBox 9"/>
          <p:cNvSpPr txBox="1"/>
          <p:nvPr/>
        </p:nvSpPr>
        <p:spPr>
          <a:xfrm>
            <a:off x="1616653" y="3225394"/>
            <a:ext cx="9773120" cy="1600434"/>
          </a:xfrm>
          <a:prstGeom prst="rect">
            <a:avLst/>
          </a:prstGeom>
          <a:noFill/>
        </p:spPr>
        <p:txBody>
          <a:bodyPr wrap="square" lIns="121917" tIns="60958" rIns="121917" bIns="60958" rtlCol="0">
            <a:spAutoFit/>
          </a:bodyPr>
          <a:lstStyle/>
          <a:p>
            <a:pPr algn="just"/>
            <a:r>
              <a:rPr lang="en-US" sz="3200" dirty="0" err="1" smtClean="0">
                <a:solidFill>
                  <a:srgbClr val="FF00FF"/>
                </a:solidFill>
                <a:latin typeface="Times New Roman" panose="02020603050405020304" pitchFamily="18" charset="0"/>
                <a:cs typeface="Times New Roman" panose="02020603050405020304" pitchFamily="18" charset="0"/>
              </a:rPr>
              <a:t>Áp</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dụng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ĐLBTKL</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có</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err="1">
                <a:solidFill>
                  <a:srgbClr val="FF00FF"/>
                </a:solidFill>
                <a:latin typeface="Times New Roman" panose="02020603050405020304" pitchFamily="18" charset="0"/>
                <a:cs typeface="Times New Roman" panose="02020603050405020304" pitchFamily="18" charset="0"/>
              </a:rPr>
              <a:t>K</a:t>
            </a:r>
            <a:r>
              <a:rPr lang="en-US" sz="3200" dirty="0" err="1" smtClean="0">
                <a:solidFill>
                  <a:srgbClr val="FF00FF"/>
                </a:solidFill>
                <a:latin typeface="Times New Roman" panose="02020603050405020304" pitchFamily="18" charset="0"/>
                <a:cs typeface="Times New Roman" panose="02020603050405020304" pitchFamily="18" charset="0"/>
              </a:rPr>
              <a:t>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FeS</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tạo</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thành</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khối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Fe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khối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S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 7 + 4 = 11 </a:t>
            </a:r>
            <a:r>
              <a:rPr lang="en-US" sz="3200" dirty="0" err="1" smtClean="0">
                <a:solidFill>
                  <a:srgbClr val="FF00FF"/>
                </a:solidFill>
                <a:latin typeface="Times New Roman" panose="02020603050405020304" pitchFamily="18" charset="0"/>
                <a:cs typeface="Times New Roman" panose="02020603050405020304" pitchFamily="18" charset="0"/>
              </a:rPr>
              <a:t>gam</a:t>
            </a:r>
            <a:endParaRPr lang="en-US" sz="3200" dirty="0">
              <a:solidFill>
                <a:srgbClr val="FF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xmlns="">
                  <a14:imgLayer r:embed="rId5">
                    <a14:imgEffect>
                      <a14:sharpenSoften amount="25000"/>
                    </a14:imgEffect>
                    <a14:imgEffect>
                      <a14:brightnessContrast contrast="40000"/>
                    </a14:imgEffect>
                  </a14:imgLayer>
                </a14:imgProps>
              </a:ext>
            </a:extLst>
          </a:blip>
          <a:stretch>
            <a:fillRect/>
          </a:stretch>
        </p:blipFill>
        <p:spPr>
          <a:xfrm>
            <a:off x="1005834" y="225957"/>
            <a:ext cx="8958693" cy="2432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71746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977682"/>
            <a:ext cx="12192000" cy="2677656"/>
          </a:xfrm>
          <a:prstGeom prst="rect">
            <a:avLst/>
          </a:prstGeom>
          <a:noFill/>
        </p:spPr>
        <p:txBody>
          <a:bodyPr wrap="square" rtlCol="0">
            <a:spAutoFit/>
          </a:bodyPr>
          <a:lstStyle/>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Định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luật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bảo</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toàn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khối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lượng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Giải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0" y="36213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0" name="TextBox 9"/>
          <p:cNvSpPr txBox="1"/>
          <p:nvPr/>
        </p:nvSpPr>
        <p:spPr>
          <a:xfrm>
            <a:off x="4240" y="4087973"/>
            <a:ext cx="12187760" cy="2246769"/>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A + B → C + D</a:t>
            </a:r>
          </a:p>
          <a:p>
            <a:pPr algn="just"/>
            <a:r>
              <a:rPr lang="en-US" sz="2800" dirty="0" err="1" smtClean="0">
                <a:solidFill>
                  <a:srgbClr val="0000FF"/>
                </a:solidFill>
                <a:latin typeface="Times New Roman" panose="02020603050405020304" pitchFamily="18" charset="0"/>
                <a:cs typeface="Times New Roman" panose="02020603050405020304" pitchFamily="18" charset="0"/>
              </a:rPr>
              <a:t>Kí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B</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D</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A</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B</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C</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D</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p:cTn id="40"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4" y="374900"/>
            <a:ext cx="7737053" cy="2092877"/>
          </a:xfrm>
          <a:prstGeom prst="rect">
            <a:avLst/>
          </a:prstGeom>
          <a:noFill/>
        </p:spPr>
        <p:txBody>
          <a:bodyPr wrap="square" lIns="121917" tIns="60958" rIns="121917" bIns="60958" rtlCol="0">
            <a:spAutoFit/>
          </a:bodyPr>
          <a:lstStyle/>
          <a:p>
            <a:pPr algn="just"/>
            <a:r>
              <a:rPr lang="vi-VN" sz="3200" dirty="0">
                <a:solidFill>
                  <a:srgbClr val="FF00FF"/>
                </a:solidFill>
                <a:latin typeface="+mj-lt"/>
              </a:rPr>
              <a:t>a) Sự thay đổi khối lượng này </a:t>
            </a:r>
            <a:r>
              <a:rPr lang="vi-VN" sz="3200" b="1" i="1" dirty="0">
                <a:solidFill>
                  <a:srgbClr val="FF00FF"/>
                </a:solidFill>
                <a:latin typeface="+mj-lt"/>
              </a:rPr>
              <a:t>không</a:t>
            </a:r>
            <a:r>
              <a:rPr lang="vi-VN" sz="3200" dirty="0">
                <a:solidFill>
                  <a:srgbClr val="FF00FF"/>
                </a:solidFill>
                <a:latin typeface="+mj-lt"/>
              </a:rPr>
              <a:t> có mâu thuẫn với định luật bảo toàn khối lượng.</a:t>
            </a:r>
          </a:p>
          <a:p>
            <a:pPr algn="just"/>
            <a:r>
              <a:rPr lang="vi-VN" sz="3200" dirty="0">
                <a:solidFill>
                  <a:srgbClr val="FF00FF"/>
                </a:solidFill>
                <a:latin typeface="+mj-lt"/>
              </a:rPr>
              <a:t>Do sản phẩm thu được khi đốt cháy mẩu gỗ ngoài tro còn có carbon dioxide, hơi nước</a:t>
            </a:r>
            <a:r>
              <a:rPr lang="vi-VN" sz="3200" dirty="0" smtClean="0">
                <a:solidFill>
                  <a:srgbClr val="FF00FF"/>
                </a:solidFill>
                <a:latin typeface="+mj-lt"/>
              </a:rPr>
              <a:t>.</a:t>
            </a:r>
            <a:endParaRPr lang="vi-VN" sz="3200" dirty="0">
              <a:solidFill>
                <a:srgbClr val="FF00FF"/>
              </a:solidFill>
              <a:latin typeface="+mj-lt"/>
            </a:endParaRPr>
          </a:p>
        </p:txBody>
      </p:sp>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93612413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407" y="45275"/>
            <a:ext cx="8259788" cy="6817247"/>
          </a:xfrm>
          <a:prstGeom prst="rect">
            <a:avLst/>
          </a:prstGeom>
          <a:noFill/>
        </p:spPr>
        <p:txBody>
          <a:bodyPr wrap="square" lIns="121917" tIns="60958" rIns="121917" bIns="60958" rtlCol="0">
            <a:spAutoFit/>
          </a:bodyPr>
          <a:lstStyle/>
          <a:p>
            <a:pPr algn="just"/>
            <a:r>
              <a:rPr lang="vi-VN" sz="2900" dirty="0">
                <a:solidFill>
                  <a:srgbClr val="FF00FF"/>
                </a:solidFill>
                <a:latin typeface="+mj-lt"/>
              </a:rPr>
              <a:t>b) Đề xuất các bước tiến hành thí nghiệm để kiểm chứng:</a:t>
            </a:r>
          </a:p>
          <a:p>
            <a:pPr algn="just"/>
            <a:r>
              <a:rPr lang="vi-VN" sz="2900" i="1" u="sng" dirty="0">
                <a:solidFill>
                  <a:srgbClr val="FF00FF"/>
                </a:solidFill>
                <a:latin typeface="+mj-lt"/>
              </a:rPr>
              <a:t>Chuẩn bị:</a:t>
            </a:r>
            <a:endParaRPr lang="vi-VN" sz="2900" u="sng" dirty="0">
              <a:solidFill>
                <a:srgbClr val="FF00FF"/>
              </a:solidFill>
              <a:latin typeface="+mj-lt"/>
            </a:endParaRPr>
          </a:p>
          <a:p>
            <a:pPr algn="just"/>
            <a:r>
              <a:rPr lang="vi-VN" sz="2900" dirty="0">
                <a:solidFill>
                  <a:srgbClr val="FF00FF"/>
                </a:solidFill>
                <a:latin typeface="+mj-lt"/>
              </a:rPr>
              <a:t>- Dụng cụ: Cân điện tử, bật lửa.</a:t>
            </a:r>
          </a:p>
          <a:p>
            <a:pPr algn="just"/>
            <a:r>
              <a:rPr lang="vi-VN" sz="2900" dirty="0">
                <a:solidFill>
                  <a:srgbClr val="FF00FF"/>
                </a:solidFill>
                <a:latin typeface="+mj-lt"/>
              </a:rPr>
              <a:t>- Hoá chất: Bình chứa khí oxygen, 1 que đóm có độ dài ngắn hơn chiều cao của bình chứa khí oxygen.</a:t>
            </a:r>
          </a:p>
          <a:p>
            <a:pPr algn="just"/>
            <a:r>
              <a:rPr lang="vi-VN" sz="2900" i="1" u="sng" dirty="0">
                <a:solidFill>
                  <a:srgbClr val="FF00FF"/>
                </a:solidFill>
                <a:latin typeface="+mj-lt"/>
              </a:rPr>
              <a:t>Tiến hành:</a:t>
            </a:r>
            <a:endParaRPr lang="vi-VN" sz="2900" u="sng" dirty="0">
              <a:solidFill>
                <a:srgbClr val="FF00FF"/>
              </a:solidFill>
              <a:latin typeface="+mj-lt"/>
            </a:endParaRPr>
          </a:p>
          <a:p>
            <a:pPr algn="just"/>
            <a:r>
              <a:rPr lang="vi-VN" sz="2900" dirty="0">
                <a:solidFill>
                  <a:srgbClr val="FF00FF"/>
                </a:solidFill>
                <a:latin typeface="+mj-lt"/>
              </a:rPr>
              <a:t>- Bước 1: Đặt bình tam giác có chứa khí oxygen và que đóm trên đĩa cân điện tử. Ghi chỉ số khối lượng hiện lên mặt cân (kí hiệu là m</a:t>
            </a:r>
            <a:r>
              <a:rPr lang="vi-VN" sz="2900" baseline="-25000" dirty="0">
                <a:solidFill>
                  <a:srgbClr val="FF00FF"/>
                </a:solidFill>
                <a:latin typeface="+mj-lt"/>
              </a:rPr>
              <a:t>A</a:t>
            </a:r>
            <a:r>
              <a:rPr lang="vi-VN" sz="2900" dirty="0">
                <a:solidFill>
                  <a:srgbClr val="FF00FF"/>
                </a:solidFill>
                <a:latin typeface="+mj-lt"/>
              </a:rPr>
              <a:t>).</a:t>
            </a:r>
          </a:p>
          <a:p>
            <a:pPr algn="just"/>
            <a:r>
              <a:rPr lang="vi-VN" sz="2900" dirty="0">
                <a:solidFill>
                  <a:srgbClr val="FF00FF"/>
                </a:solidFill>
                <a:latin typeface="+mj-lt"/>
              </a:rPr>
              <a:t>- Bước 2: Đốt một đầu que đóm và cho nhanh vào bình chứa khí oxygen, sau đó đậy nút lại. Sau khi que đóm cháy hết hoặc dừng cháy, ghi chỉ số khối lượng hiện trên mặt cân (kí hiệu là m</a:t>
            </a:r>
            <a:r>
              <a:rPr lang="vi-VN" sz="2900" baseline="-25000" dirty="0">
                <a:solidFill>
                  <a:srgbClr val="FF00FF"/>
                </a:solidFill>
                <a:latin typeface="+mj-lt"/>
              </a:rPr>
              <a:t>B</a:t>
            </a:r>
            <a:r>
              <a:rPr lang="vi-VN" sz="2900" dirty="0">
                <a:solidFill>
                  <a:srgbClr val="FF00FF"/>
                </a:solidFill>
                <a:latin typeface="+mj-lt"/>
              </a:rPr>
              <a:t>).</a:t>
            </a:r>
          </a:p>
          <a:p>
            <a:pPr algn="just"/>
            <a:r>
              <a:rPr lang="vi-VN" sz="2900" dirty="0">
                <a:solidFill>
                  <a:srgbClr val="FF00FF"/>
                </a:solidFill>
                <a:latin typeface="+mj-lt"/>
              </a:rPr>
              <a:t>- Bước 3: So sánh m</a:t>
            </a:r>
            <a:r>
              <a:rPr lang="vi-VN" sz="2900" baseline="-25000" dirty="0">
                <a:solidFill>
                  <a:srgbClr val="FF00FF"/>
                </a:solidFill>
                <a:latin typeface="+mj-lt"/>
              </a:rPr>
              <a:t>A</a:t>
            </a:r>
            <a:r>
              <a:rPr lang="vi-VN" sz="2900" dirty="0">
                <a:solidFill>
                  <a:srgbClr val="FF00FF"/>
                </a:solidFill>
                <a:latin typeface="+mj-lt"/>
              </a:rPr>
              <a:t> và m</a:t>
            </a:r>
            <a:r>
              <a:rPr lang="vi-VN" sz="2900" baseline="-25000" dirty="0">
                <a:solidFill>
                  <a:srgbClr val="FF00FF"/>
                </a:solidFill>
                <a:latin typeface="+mj-lt"/>
              </a:rPr>
              <a:t>B</a:t>
            </a:r>
            <a:r>
              <a:rPr lang="vi-VN" sz="2900" dirty="0">
                <a:solidFill>
                  <a:srgbClr val="FF00FF"/>
                </a:solidFill>
                <a:latin typeface="+mj-lt"/>
              </a:rPr>
              <a:t>, rút ra kết luận.</a:t>
            </a:r>
          </a:p>
        </p:txBody>
      </p:sp>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96445249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95073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0" name="TextBox 9"/>
          <p:cNvSpPr txBox="1"/>
          <p:nvPr/>
        </p:nvSpPr>
        <p:spPr>
          <a:xfrm>
            <a:off x="4240" y="1417397"/>
            <a:ext cx="12187760" cy="2246769"/>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A + B → C + D</a:t>
            </a:r>
          </a:p>
          <a:p>
            <a:pPr algn="just"/>
            <a:r>
              <a:rPr lang="en-US" sz="2800" dirty="0" err="1" smtClean="0">
                <a:solidFill>
                  <a:srgbClr val="0000FF"/>
                </a:solidFill>
                <a:latin typeface="Times New Roman" panose="02020603050405020304" pitchFamily="18" charset="0"/>
                <a:cs typeface="Times New Roman" panose="02020603050405020304" pitchFamily="18" charset="0"/>
              </a:rPr>
              <a:t>Kí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B</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D</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A</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B</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C</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D</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3609054"/>
            <a:ext cx="12192000" cy="1815882"/>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dụng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định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luật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indent="396875" algn="just"/>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 1)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còn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 xmlns:a14="http://schemas.microsoft.com/office/drawing/2010/main">
                  <a14:imgLayer r:embed="">
                    <a14:imgEffect>
                      <a14:sharpenSoften amount="50000"/>
                    </a14:imgEffect>
                    <a14:imgEffect>
                      <a14:brightnessContrast contrast="-20000"/>
                    </a14:imgEffect>
                  </a14:imgLayer>
                </a14:imgProps>
              </a:ext>
            </a:extLst>
          </a:blip>
          <a:stretch>
            <a:fillRect/>
          </a:stretch>
        </p:blipFill>
        <p:spPr>
          <a:xfrm>
            <a:off x="2236424" y="96029"/>
            <a:ext cx="8347873" cy="2533359"/>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srcRect/>
          <a:stretch>
            <a:fillRect/>
          </a:stretch>
        </p:blipFill>
        <p:spPr bwMode="auto">
          <a:xfrm>
            <a:off x="1766434" y="2771095"/>
            <a:ext cx="9379304" cy="10457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771195" y="3792311"/>
            <a:ext cx="9363216" cy="112616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770743" y="4912624"/>
            <a:ext cx="9298864" cy="675696"/>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1770743" y="5575066"/>
            <a:ext cx="9282776" cy="5952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1761446" y="6174688"/>
            <a:ext cx="9347128" cy="530904"/>
          </a:xfrm>
          <a:prstGeom prst="rect">
            <a:avLst/>
          </a:prstGeom>
          <a:noFill/>
          <a:ln w="9525">
            <a:noFill/>
            <a:miter lim="800000"/>
            <a:headEnd/>
            <a:tailEnd/>
          </a:ln>
          <a:effectLst/>
        </p:spPr>
      </p:pic>
    </p:spTree>
    <p:extLst>
      <p:ext uri="{BB962C8B-B14F-4D97-AF65-F5344CB8AC3E}">
        <p14:creationId xmlns="" xmlns:p14="http://schemas.microsoft.com/office/powerpoint/2010/main" val="317256700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1000" fill="hold"/>
                                        <p:tgtEl>
                                          <p:spTgt spid="2051"/>
                                        </p:tgtEl>
                                        <p:attrNameLst>
                                          <p:attrName>ppt_w</p:attrName>
                                        </p:attrNameLst>
                                      </p:cBhvr>
                                      <p:tavLst>
                                        <p:tav tm="0">
                                          <p:val>
                                            <p:fltVal val="0"/>
                                          </p:val>
                                        </p:tav>
                                        <p:tav tm="100000">
                                          <p:val>
                                            <p:strVal val="#ppt_w"/>
                                          </p:val>
                                        </p:tav>
                                      </p:tavLst>
                                    </p:anim>
                                    <p:anim calcmode="lin" valueType="num">
                                      <p:cBhvr>
                                        <p:cTn id="23" dur="1000" fill="hold"/>
                                        <p:tgtEl>
                                          <p:spTgt spid="2051"/>
                                        </p:tgtEl>
                                        <p:attrNameLst>
                                          <p:attrName>ppt_h</p:attrName>
                                        </p:attrNameLst>
                                      </p:cBhvr>
                                      <p:tavLst>
                                        <p:tav tm="0">
                                          <p:val>
                                            <p:fltVal val="0"/>
                                          </p:val>
                                        </p:tav>
                                        <p:tav tm="100000">
                                          <p:val>
                                            <p:strVal val="#ppt_h"/>
                                          </p:val>
                                        </p:tav>
                                      </p:tavLst>
                                    </p:anim>
                                    <p:anim calcmode="lin" valueType="num">
                                      <p:cBhvr>
                                        <p:cTn id="24"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385" decel="100000"/>
                                        <p:tgtEl>
                                          <p:spTgt spid="2052"/>
                                        </p:tgtEl>
                                      </p:cBhvr>
                                    </p:animEffect>
                                    <p:animScale>
                                      <p:cBhvr>
                                        <p:cTn id="31" dur="385" decel="100000"/>
                                        <p:tgtEl>
                                          <p:spTgt spid="2052"/>
                                        </p:tgtEl>
                                      </p:cBhvr>
                                      <p:from x="10000" y="10000"/>
                                      <p:to x="200000" y="450000"/>
                                    </p:animScale>
                                    <p:animScale>
                                      <p:cBhvr>
                                        <p:cTn id="32" dur="615" accel="100000" fill="hold">
                                          <p:stCondLst>
                                            <p:cond delay="385"/>
                                          </p:stCondLst>
                                        </p:cTn>
                                        <p:tgtEl>
                                          <p:spTgt spid="2052"/>
                                        </p:tgtEl>
                                      </p:cBhvr>
                                      <p:from x="200000" y="450000"/>
                                      <p:to x="100000" y="100000"/>
                                    </p:animScale>
                                    <p:set>
                                      <p:cBhvr>
                                        <p:cTn id="33" dur="385" fill="hold"/>
                                        <p:tgtEl>
                                          <p:spTgt spid="2052"/>
                                        </p:tgtEl>
                                        <p:attrNameLst>
                                          <p:attrName>ppt_x</p:attrName>
                                        </p:attrNameLst>
                                      </p:cBhvr>
                                      <p:to>
                                        <p:strVal val="(0.5)"/>
                                      </p:to>
                                    </p:set>
                                    <p:anim from="(0.5)" to="(#ppt_x)" calcmode="lin" valueType="num">
                                      <p:cBhvr>
                                        <p:cTn id="34" dur="615" accel="100000" fill="hold">
                                          <p:stCondLst>
                                            <p:cond delay="385"/>
                                          </p:stCondLst>
                                        </p:cTn>
                                        <p:tgtEl>
                                          <p:spTgt spid="2052"/>
                                        </p:tgtEl>
                                        <p:attrNameLst>
                                          <p:attrName>ppt_x</p:attrName>
                                        </p:attrNameLst>
                                      </p:cBhvr>
                                    </p:anim>
                                    <p:set>
                                      <p:cBhvr>
                                        <p:cTn id="35" dur="385" fill="hold"/>
                                        <p:tgtEl>
                                          <p:spTgt spid="2052"/>
                                        </p:tgtEl>
                                        <p:attrNameLst>
                                          <p:attrName>ppt_y</p:attrName>
                                        </p:attrNameLst>
                                      </p:cBhvr>
                                      <p:to>
                                        <p:strVal val="(#ppt_y+0.4)"/>
                                      </p:to>
                                    </p:set>
                                    <p:anim from="(#ppt_y+0.4)" to="(#ppt_y)" calcmode="lin" valueType="num">
                                      <p:cBhvr>
                                        <p:cTn id="36" dur="615" accel="100000" fill="hold">
                                          <p:stCondLst>
                                            <p:cond delay="385"/>
                                          </p:stCondLst>
                                        </p:cTn>
                                        <p:tgtEl>
                                          <p:spTgt spid="2052"/>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1000" fill="hold"/>
                                        <p:tgtEl>
                                          <p:spTgt spid="2053"/>
                                        </p:tgtEl>
                                        <p:attrNameLst>
                                          <p:attrName>ppt_w</p:attrName>
                                        </p:attrNameLst>
                                      </p:cBhvr>
                                      <p:tavLst>
                                        <p:tav tm="0">
                                          <p:val>
                                            <p:fltVal val="0"/>
                                          </p:val>
                                        </p:tav>
                                        <p:tav tm="100000">
                                          <p:val>
                                            <p:strVal val="#ppt_w"/>
                                          </p:val>
                                        </p:tav>
                                      </p:tavLst>
                                    </p:anim>
                                    <p:anim calcmode="lin" valueType="num">
                                      <p:cBhvr>
                                        <p:cTn id="42" dur="1000" fill="hold"/>
                                        <p:tgtEl>
                                          <p:spTgt spid="2053"/>
                                        </p:tgtEl>
                                        <p:attrNameLst>
                                          <p:attrName>ppt_h</p:attrName>
                                        </p:attrNameLst>
                                      </p:cBhvr>
                                      <p:tavLst>
                                        <p:tav tm="0">
                                          <p:val>
                                            <p:fltVal val="0"/>
                                          </p:val>
                                        </p:tav>
                                        <p:tav tm="100000">
                                          <p:val>
                                            <p:strVal val="#ppt_h"/>
                                          </p:val>
                                        </p:tav>
                                      </p:tavLst>
                                    </p:anim>
                                    <p:anim calcmode="lin" valueType="num">
                                      <p:cBhvr>
                                        <p:cTn id="43"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p:cTn id="49" dur="1000" fill="hold"/>
                                        <p:tgtEl>
                                          <p:spTgt spid="2054"/>
                                        </p:tgtEl>
                                        <p:attrNameLst>
                                          <p:attrName>ppt_w</p:attrName>
                                        </p:attrNameLst>
                                      </p:cBhvr>
                                      <p:tavLst>
                                        <p:tav tm="0">
                                          <p:val>
                                            <p:fltVal val="0"/>
                                          </p:val>
                                        </p:tav>
                                        <p:tav tm="100000">
                                          <p:val>
                                            <p:strVal val="#ppt_w"/>
                                          </p:val>
                                        </p:tav>
                                      </p:tavLst>
                                    </p:anim>
                                    <p:anim calcmode="lin" valueType="num">
                                      <p:cBhvr>
                                        <p:cTn id="50" dur="1000" fill="hold"/>
                                        <p:tgtEl>
                                          <p:spTgt spid="2054"/>
                                        </p:tgtEl>
                                        <p:attrNameLst>
                                          <p:attrName>ppt_h</p:attrName>
                                        </p:attrNameLst>
                                      </p:cBhvr>
                                      <p:tavLst>
                                        <p:tav tm="0">
                                          <p:val>
                                            <p:fltVal val="0"/>
                                          </p:val>
                                        </p:tav>
                                        <p:tav tm="100000">
                                          <p:val>
                                            <p:strVal val="#ppt_h"/>
                                          </p:val>
                                        </p:tav>
                                      </p:tavLst>
                                    </p:anim>
                                    <p:anim calcmode="lin" valueType="num">
                                      <p:cBhvr>
                                        <p:cTn id="51"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1005834" y="374900"/>
            <a:ext cx="10180333" cy="2585319"/>
          </a:xfrm>
          <a:prstGeom prst="rect">
            <a:avLst/>
          </a:prstGeom>
        </p:spPr>
        <p:txBody>
          <a:bodyPr wrap="square" lIns="121917" tIns="60958" rIns="121917" bIns="60958">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Bài</a:t>
            </a:r>
            <a:r>
              <a:rPr lang="en-US" sz="3200" b="1" dirty="0">
                <a:solidFill>
                  <a:srgbClr val="0000FF"/>
                </a:solidFill>
                <a:latin typeface="Times New Roman" panose="02020603050405020304" pitchFamily="18" charset="0"/>
                <a:ea typeface="Times New Roman" panose="02020603050405020304" pitchFamily="18" charset="0"/>
              </a:rPr>
              <a:t> 1.</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Than </a:t>
            </a:r>
            <a:r>
              <a:rPr lang="en-US" sz="3200" dirty="0" err="1">
                <a:solidFill>
                  <a:srgbClr val="FF0000"/>
                </a:solidFill>
                <a:latin typeface="Times New Roman" panose="02020603050405020304" pitchFamily="18" charset="0"/>
                <a:ea typeface="Times New Roman" panose="02020603050405020304" pitchFamily="18" charset="0"/>
              </a:rPr>
              <a:t>cháy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theo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ứng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hóa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Carbon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Oxygen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a:t>
            </a:r>
            <a:r>
              <a:rPr lang="en-US" sz="3200" dirty="0" smtClean="0">
                <a:solidFill>
                  <a:srgbClr val="FF0000"/>
                </a:solidFill>
                <a:latin typeface="Times New Roman" panose="02020603050405020304" pitchFamily="18" charset="0"/>
                <a:ea typeface="Times New Roman" panose="02020603050405020304" pitchFamily="18" charset="0"/>
              </a:rPr>
              <a:t>dioxide</a:t>
            </a:r>
          </a:p>
          <a:p>
            <a:pPr algn="just"/>
            <a:r>
              <a:rPr lang="en-US" sz="3200" dirty="0" smtClean="0">
                <a:solidFill>
                  <a:srgbClr val="FF0000"/>
                </a:solidFill>
                <a:latin typeface="Times New Roman" panose="02020603050405020304" pitchFamily="18" charset="0"/>
                <a:ea typeface="Times New Roman" panose="02020603050405020304" pitchFamily="18" charset="0"/>
              </a:rPr>
              <a:t>Cho </a:t>
            </a:r>
            <a:r>
              <a:rPr lang="en-US" sz="3200" dirty="0" err="1">
                <a:solidFill>
                  <a:srgbClr val="FF0000"/>
                </a:solidFill>
                <a:latin typeface="Times New Roman" panose="02020603050405020304" pitchFamily="18" charset="0"/>
                <a:ea typeface="Times New Roman" panose="02020603050405020304" pitchFamily="18" charset="0"/>
              </a:rPr>
              <a:t>biết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rPr>
              <a:t> carbon </a:t>
            </a:r>
            <a:r>
              <a:rPr lang="en-US" sz="3200" dirty="0" err="1">
                <a:solidFill>
                  <a:srgbClr val="FF0000"/>
                </a:solidFill>
                <a:latin typeface="Times New Roman" panose="02020603050405020304" pitchFamily="18" charset="0"/>
                <a:ea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rPr>
              <a:t> 4,5 kg,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oxygen </a:t>
            </a:r>
            <a:r>
              <a:rPr lang="en-US" sz="3200" dirty="0" err="1">
                <a:solidFill>
                  <a:srgbClr val="FF0000"/>
                </a:solidFill>
                <a:latin typeface="Times New Roman" panose="02020603050405020304" pitchFamily="18" charset="0"/>
                <a:ea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rPr>
              <a:t> 12,5 kg. </a:t>
            </a:r>
            <a:r>
              <a:rPr lang="en-US" sz="3200" dirty="0" err="1">
                <a:solidFill>
                  <a:srgbClr val="FF0000"/>
                </a:solidFill>
                <a:latin typeface="Times New Roman" panose="02020603050405020304" pitchFamily="18" charset="0"/>
                <a:ea typeface="Times New Roman" panose="02020603050405020304" pitchFamily="18" charset="0"/>
              </a:rPr>
              <a:t>Tính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dioxide </a:t>
            </a:r>
            <a:r>
              <a:rPr lang="en-US" sz="3200" dirty="0" err="1">
                <a:solidFill>
                  <a:srgbClr val="FF0000"/>
                </a:solidFill>
                <a:latin typeface="Times New Roman" panose="02020603050405020304" pitchFamily="18" charset="0"/>
                <a:ea typeface="Times New Roman" panose="02020603050405020304" pitchFamily="18" charset="0"/>
              </a:rPr>
              <a:t>tạo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thành</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ndParaRPr>
          </a:p>
        </p:txBody>
      </p:sp>
      <p:sp>
        <p:nvSpPr>
          <p:cNvPr id="21" name="Rectangle 20"/>
          <p:cNvSpPr/>
          <p:nvPr/>
        </p:nvSpPr>
        <p:spPr>
          <a:xfrm>
            <a:off x="1005834" y="3036464"/>
            <a:ext cx="10180333" cy="1255724"/>
          </a:xfrm>
          <a:prstGeom prst="rect">
            <a:avLst/>
          </a:prstGeom>
        </p:spPr>
        <p:txBody>
          <a:bodyPr wrap="square" lIns="121917" tIns="60958" rIns="121917" bIns="60958">
            <a:spAutoFit/>
          </a:bodyPr>
          <a:lstStyle/>
          <a:p>
            <a:pPr algn="just">
              <a:lnSpc>
                <a:spcPct val="115000"/>
              </a:lnSpc>
              <a:spcAft>
                <a:spcPts val="8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hủy</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PTHH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31"/>
          <p:cNvGrpSpPr/>
          <p:nvPr/>
        </p:nvGrpSpPr>
        <p:grpSpPr>
          <a:xfrm>
            <a:off x="1413047" y="4094867"/>
            <a:ext cx="9913244" cy="661016"/>
            <a:chOff x="1083277" y="3089862"/>
            <a:chExt cx="7434933" cy="495762"/>
          </a:xfrm>
        </p:grpSpPr>
        <p:graphicFrame>
          <p:nvGraphicFramePr>
            <p:cNvPr id="12" name="Object 11"/>
            <p:cNvGraphicFramePr>
              <a:graphicFrameLocks noChangeAspect="1"/>
            </p:cNvGraphicFramePr>
            <p:nvPr>
              <p:extLst>
                <p:ext uri="{D42A27DB-BD31-4B8C-83A1-F6EECF244321}">
                  <p14:modId xmlns="" xmlns:p14="http://schemas.microsoft.com/office/powerpoint/2010/main" val="2207591455"/>
                </p:ext>
              </p:extLst>
            </p:nvPr>
          </p:nvGraphicFramePr>
          <p:xfrm>
            <a:off x="3656417" y="3089862"/>
            <a:ext cx="769139" cy="430718"/>
          </p:xfrm>
          <a:graphic>
            <a:graphicData uri="http://schemas.openxmlformats.org/presentationml/2006/ole">
              <p:oleObj spid="_x0000_s1026" name="Equation" r:id="rId4" imgW="482400" imgH="266400" progId="Equation.DSMT4">
                <p:embed/>
              </p:oleObj>
            </a:graphicData>
          </a:graphic>
        </p:graphicFrame>
        <p:sp>
          <p:nvSpPr>
            <p:cNvPr id="27" name="Rectangle 26"/>
            <p:cNvSpPr/>
            <p:nvPr/>
          </p:nvSpPr>
          <p:spPr>
            <a:xfrm>
              <a:off x="1083277" y="3147043"/>
              <a:ext cx="2533386" cy="438581"/>
            </a:xfrm>
            <a:prstGeom prst="rect">
              <a:avLst/>
            </a:prstGeom>
          </p:spPr>
          <p:txBody>
            <a:bodyPr wrap="none">
              <a:spAutoFit/>
            </a:bodyPr>
            <a:lstStyle/>
            <a:p>
              <a:r>
                <a:rPr lang="en-US" sz="3200" dirty="0">
                  <a:solidFill>
                    <a:srgbClr val="FF0000"/>
                  </a:solidFill>
                  <a:latin typeface="Times New Roman" panose="02020603050405020304" pitchFamily="18" charset="0"/>
                  <a:ea typeface="Times New Roman" panose="02020603050405020304" pitchFamily="18" charset="0"/>
                </a:rPr>
                <a:t>Calcium carbonate </a:t>
              </a:r>
              <a:endParaRPr lang="en-US" sz="3200" dirty="0">
                <a:solidFill>
                  <a:srgbClr val="FF0000"/>
                </a:solidFill>
              </a:endParaRPr>
            </a:p>
          </p:txBody>
        </p:sp>
        <p:sp>
          <p:nvSpPr>
            <p:cNvPr id="29" name="Rectangle 28"/>
            <p:cNvSpPr/>
            <p:nvPr/>
          </p:nvSpPr>
          <p:spPr>
            <a:xfrm>
              <a:off x="4555346" y="3147043"/>
              <a:ext cx="3962864" cy="438581"/>
            </a:xfrm>
            <a:prstGeom prst="rect">
              <a:avLst/>
            </a:prstGeom>
          </p:spPr>
          <p:txBody>
            <a:bodyPr wrap="none">
              <a:spAutoFit/>
            </a:bodyPr>
            <a:lstStyle/>
            <a:p>
              <a:r>
                <a:rPr lang="en-US" sz="3200" dirty="0" err="1">
                  <a:solidFill>
                    <a:srgbClr val="FF0000"/>
                  </a:solidFill>
                  <a:latin typeface="Times New Roman" panose="02020603050405020304" pitchFamily="18" charset="0"/>
                  <a:ea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dioxide</a:t>
              </a:r>
              <a:endParaRPr lang="en-US" sz="3200" dirty="0">
                <a:solidFill>
                  <a:srgbClr val="FF0000"/>
                </a:solidFill>
              </a:endParaRPr>
            </a:p>
          </p:txBody>
        </p:sp>
      </p:grpSp>
      <p:sp>
        <p:nvSpPr>
          <p:cNvPr id="31" name="Rectangle 30"/>
          <p:cNvSpPr/>
          <p:nvPr/>
        </p:nvSpPr>
        <p:spPr>
          <a:xfrm>
            <a:off x="1209440" y="4706075"/>
            <a:ext cx="9976727" cy="1255724"/>
          </a:xfrm>
          <a:prstGeom prst="rect">
            <a:avLst/>
          </a:prstGeom>
        </p:spPr>
        <p:txBody>
          <a:bodyPr wrap="square" lIns="121917" tIns="60958" rIns="121917" bIns="60958">
            <a:spAutoFit/>
          </a:bodyPr>
          <a:lstStyle/>
          <a:p>
            <a:pPr algn="just">
              <a:lnSpc>
                <a:spcPct val="115000"/>
              </a:lnSpc>
              <a:spcAft>
                <a:spcPts val="80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100 kg,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44 kg.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6967131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454400" y="30670"/>
            <a:ext cx="6052457" cy="6812816"/>
          </a:xfrm>
          <a:prstGeom prst="rect">
            <a:avLst/>
          </a:prstGeom>
          <a:noFill/>
          <a:ln w="9525">
            <a:noFill/>
            <a:miter lim="800000"/>
            <a:headEnd/>
            <a:tailEnd/>
          </a:ln>
          <a:effectLst/>
        </p:spPr>
      </p:pic>
    </p:spTree>
    <p:extLst>
      <p:ext uri="{BB962C8B-B14F-4D97-AF65-F5344CB8AC3E}">
        <p14:creationId xmlns="" xmlns:p14="http://schemas.microsoft.com/office/powerpoint/2010/main" val="317256700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95073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1" name="TextBox 10"/>
          <p:cNvSpPr txBox="1"/>
          <p:nvPr/>
        </p:nvSpPr>
        <p:spPr>
          <a:xfrm>
            <a:off x="0" y="1431911"/>
            <a:ext cx="12192000" cy="1815882"/>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dụng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định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luật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indent="396875" algn="just"/>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 1)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còn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317867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65760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409331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1200329"/>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ĐỊNH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LUẬT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BẢO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TOÀN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endParaRPr lang="en-US" sz="3600" b="1" dirty="0" smtClean="0">
              <a:solidFill>
                <a:srgbClr val="0000FF"/>
              </a:solidFill>
              <a:latin typeface="Times New Roman" pitchFamily="18" charset="0"/>
              <a:cs typeface="Times New Roman" pitchFamily="18" charset="0"/>
            </a:endParaRPr>
          </a:p>
          <a:p>
            <a:pPr algn="ctr"/>
            <a:r>
              <a:rPr lang="en-US" sz="3600" b="1" dirty="0" err="1" smtClean="0">
                <a:solidFill>
                  <a:srgbClr val="0000FF"/>
                </a:solidFill>
                <a:latin typeface="Times New Roman" pitchFamily="18" charset="0"/>
                <a:cs typeface="Times New Roman" pitchFamily="18" charset="0"/>
              </a:rPr>
              <a:t>PHƯƠNG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TRÌNH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HÓA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HỌC</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056" y="72570"/>
            <a:ext cx="10180333" cy="3077762"/>
          </a:xfrm>
          <a:prstGeom prst="rect">
            <a:avLst/>
          </a:prstGeom>
        </p:spPr>
        <p:txBody>
          <a:bodyPr wrap="square" lIns="121917" tIns="60958" rIns="121917" bIns="60958">
            <a:spAutoFit/>
          </a:bodyPr>
          <a:lstStyle/>
          <a:p>
            <a:pPr algn="just"/>
            <a:r>
              <a:rPr lang="en-US" sz="3200" b="1" dirty="0" err="1" smtClean="0">
                <a:solidFill>
                  <a:srgbClr val="FF00FF"/>
                </a:solidFill>
                <a:latin typeface="Times New Roman" panose="02020603050405020304" pitchFamily="18" charset="0"/>
                <a:ea typeface="Times New Roman" panose="02020603050405020304" pitchFamily="18" charset="0"/>
              </a:rPr>
              <a:t>Ví</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b="1" dirty="0" err="1" smtClean="0">
                <a:solidFill>
                  <a:srgbClr val="FF00FF"/>
                </a:solidFill>
                <a:latin typeface="Times New Roman" panose="02020603050405020304" pitchFamily="18" charset="0"/>
                <a:ea typeface="Times New Roman" panose="02020603050405020304" pitchFamily="18" charset="0"/>
              </a:rPr>
              <a:t>dụ</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Phản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ứng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hóa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học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diễn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ra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cho</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khí</a:t>
            </a:r>
            <a:r>
              <a:rPr lang="en-US" sz="3200" dirty="0" smtClean="0">
                <a:solidFill>
                  <a:srgbClr val="FF00FF"/>
                </a:solidFill>
                <a:latin typeface="Times New Roman" panose="02020603050405020304" pitchFamily="18" charset="0"/>
                <a:ea typeface="Times New Roman" panose="02020603050405020304" pitchFamily="18" charset="0"/>
              </a:rPr>
              <a:t> hydrogen </a:t>
            </a:r>
            <a:r>
              <a:rPr lang="en-US" sz="3200" dirty="0" err="1" smtClean="0">
                <a:solidFill>
                  <a:srgbClr val="FF00FF"/>
                </a:solidFill>
                <a:latin typeface="Times New Roman" panose="02020603050405020304" pitchFamily="18" charset="0"/>
                <a:ea typeface="Times New Roman" panose="02020603050405020304" pitchFamily="18" charset="0"/>
              </a:rPr>
              <a:t>tác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dụng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với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khí</a:t>
            </a:r>
            <a:r>
              <a:rPr lang="en-US" sz="3200" dirty="0" smtClean="0">
                <a:solidFill>
                  <a:srgbClr val="FF00FF"/>
                </a:solidFill>
                <a:latin typeface="Times New Roman" panose="02020603050405020304" pitchFamily="18" charset="0"/>
                <a:ea typeface="Times New Roman" panose="02020603050405020304" pitchFamily="18" charset="0"/>
              </a:rPr>
              <a:t> oxygen </a:t>
            </a:r>
            <a:r>
              <a:rPr lang="en-US" sz="3200" dirty="0" err="1" smtClean="0">
                <a:solidFill>
                  <a:srgbClr val="FF00FF"/>
                </a:solidFill>
                <a:latin typeface="Times New Roman" panose="02020603050405020304" pitchFamily="18" charset="0"/>
                <a:ea typeface="Times New Roman" panose="02020603050405020304" pitchFamily="18" charset="0"/>
              </a:rPr>
              <a:t>tạo</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thành</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nước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được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biểu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diễn</a:t>
            </a:r>
            <a:r>
              <a:rPr lang="en-US" sz="3200" dirty="0" smtClean="0">
                <a:solidFill>
                  <a:srgbClr val="FF00FF"/>
                </a:solidFill>
                <a:latin typeface="Times New Roman" panose="02020603050405020304" pitchFamily="18" charset="0"/>
                <a:ea typeface="Times New Roman" panose="02020603050405020304" pitchFamily="18" charset="0"/>
              </a:rPr>
              <a:t>:</a:t>
            </a:r>
          </a:p>
          <a:p>
            <a:pPr marL="457189" indent="-457189" algn="just">
              <a:buFontTx/>
              <a:buChar char="-"/>
            </a:pPr>
            <a:r>
              <a:rPr lang="en-US" sz="3200" dirty="0" err="1" smtClean="0">
                <a:solidFill>
                  <a:srgbClr val="FF00FF"/>
                </a:solidFill>
                <a:latin typeface="Times New Roman" panose="02020603050405020304" pitchFamily="18" charset="0"/>
              </a:rPr>
              <a:t>Sơ</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đồ</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chữ</a:t>
            </a:r>
            <a:r>
              <a:rPr lang="en-US" sz="3200" dirty="0" smtClean="0">
                <a:solidFill>
                  <a:srgbClr val="FF00FF"/>
                </a:solidFill>
                <a:latin typeface="Times New Roman" panose="02020603050405020304" pitchFamily="18" charset="0"/>
              </a:rPr>
              <a:t>:</a:t>
            </a:r>
          </a:p>
          <a:p>
            <a:pPr algn="ctr"/>
            <a:r>
              <a:rPr lang="en-US" sz="3200" dirty="0" smtClean="0">
                <a:solidFill>
                  <a:srgbClr val="FF00FF"/>
                </a:solidFill>
                <a:latin typeface="Times New Roman" panose="02020603050405020304" pitchFamily="18" charset="0"/>
              </a:rPr>
              <a:t>Hydrogen + Oxygen → </a:t>
            </a:r>
            <a:r>
              <a:rPr lang="en-US" sz="3200" dirty="0" err="1" smtClean="0">
                <a:solidFill>
                  <a:srgbClr val="FF00FF"/>
                </a:solidFill>
                <a:latin typeface="Times New Roman" panose="02020603050405020304" pitchFamily="18" charset="0"/>
              </a:rPr>
              <a:t>Nước</a:t>
            </a:r>
            <a:endParaRPr lang="en-US" sz="3200" dirty="0" smtClean="0">
              <a:solidFill>
                <a:srgbClr val="FF00FF"/>
              </a:solidFill>
              <a:latin typeface="Times New Roman" panose="02020603050405020304" pitchFamily="18" charset="0"/>
            </a:endParaRPr>
          </a:p>
          <a:p>
            <a:pPr marL="457189" indent="-457189" algn="just">
              <a:buFontTx/>
              <a:buChar char="-"/>
            </a:pPr>
            <a:r>
              <a:rPr lang="en-US" sz="3200" dirty="0" err="1" smtClean="0">
                <a:solidFill>
                  <a:srgbClr val="FF00FF"/>
                </a:solidFill>
                <a:latin typeface="Times New Roman" panose="02020603050405020304" pitchFamily="18" charset="0"/>
              </a:rPr>
              <a:t>Thay</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tên</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các</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chất</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bằng</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công</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thức</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hoá</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học</a:t>
            </a:r>
            <a:r>
              <a:rPr lang="en-US" sz="3200" dirty="0" smtClean="0">
                <a:solidFill>
                  <a:srgbClr val="FF00FF"/>
                </a:solidFill>
                <a:latin typeface="Times New Roman" panose="02020603050405020304" pitchFamily="18" charset="0"/>
              </a:rPr>
              <a:t>:</a:t>
            </a:r>
            <a:endParaRPr lang="en-US" sz="3200" dirty="0">
              <a:solidFill>
                <a:srgbClr val="FF00FF"/>
              </a:solidFill>
            </a:endParaRPr>
          </a:p>
          <a:p>
            <a:pPr algn="ctr"/>
            <a:r>
              <a:rPr lang="en-US" sz="3200" dirty="0" err="1" smtClean="0">
                <a:solidFill>
                  <a:srgbClr val="FF00FF"/>
                </a:solidFill>
                <a:latin typeface="Times New Roman" panose="02020603050405020304" pitchFamily="18" charset="0"/>
              </a:rPr>
              <a:t>H</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O</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a:t>
            </a:r>
            <a:r>
              <a:rPr lang="en-US" sz="3200" dirty="0" smtClean="0">
                <a:solidFill>
                  <a:srgbClr val="FF00FF"/>
                </a:solidFill>
                <a:latin typeface="Times New Roman" panose="02020603050405020304" pitchFamily="18" charset="0"/>
                <a:sym typeface="Wingdings" panose="05000000000000000000" pitchFamily="2" charset="2"/>
              </a:rPr>
              <a:t>---&gt;</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a:t>
            </a:r>
            <a:r>
              <a:rPr lang="en-US" sz="3200" baseline="-25000" dirty="0" err="1" smtClean="0">
                <a:solidFill>
                  <a:srgbClr val="FF00FF"/>
                </a:solidFill>
                <a:latin typeface="Times New Roman" panose="02020603050405020304" pitchFamily="18" charset="0"/>
              </a:rPr>
              <a:t>2</a:t>
            </a:r>
            <a:r>
              <a:rPr lang="en-US" sz="3200" dirty="0" err="1" smtClean="0">
                <a:solidFill>
                  <a:srgbClr val="FF00FF"/>
                </a:solidFill>
                <a:latin typeface="Times New Roman" panose="02020603050405020304" pitchFamily="18" charset="0"/>
              </a:rPr>
              <a:t>O</a:t>
            </a:r>
            <a:endParaRPr lang="en-US" sz="3200" dirty="0" smtClean="0">
              <a:solidFill>
                <a:srgbClr val="FF00FF"/>
              </a:solidFill>
              <a:latin typeface="Times New Roman" panose="02020603050405020304" pitchFamily="18" charset="0"/>
            </a:endParaRPr>
          </a:p>
        </p:txBody>
      </p:sp>
      <p:sp>
        <p:nvSpPr>
          <p:cNvPr id="31" name="Rectangle 30"/>
          <p:cNvSpPr/>
          <p:nvPr/>
        </p:nvSpPr>
        <p:spPr>
          <a:xfrm>
            <a:off x="1890283" y="3535486"/>
            <a:ext cx="6311808" cy="1255728"/>
          </a:xfrm>
          <a:prstGeom prst="rect">
            <a:avLst/>
          </a:prstGeom>
          <a:noFill/>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pPr algn="just">
              <a:lnSpc>
                <a:spcPct val="115000"/>
              </a:lnSpc>
              <a:spcAft>
                <a:spcPts val="800"/>
              </a:spcAft>
            </a:pP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Tổng</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số</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nguyên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tử</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của</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mỗi</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nguyên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tố</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tham</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gia</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và</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tạo</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thành</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sản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phẩm</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phải</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u="sng"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bằng</a:t>
            </a:r>
            <a:r>
              <a:rPr lang="en-US" sz="3200" u="sng"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u="sng"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nhau</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a:t>
            </a:r>
            <a:endParaRPr lang="en-US" dirty="0">
              <a:solidFill>
                <a:srgbClr val="FF00FF"/>
              </a:solidFill>
              <a:effectLst/>
              <a:latin typeface="iCiel Bambola" panose="02000000000000000000" pitchFamily="50"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 xmlns:a14="http://schemas.microsoft.com/office/drawing/2010/main">
                  <a14:imgLayer r:embed="">
                    <a14:imgEffect>
                      <a14:sharpenSoften amount="50000"/>
                    </a14:imgEffect>
                    <a14:imgEffect>
                      <a14:colorTemperature colorTemp="4700"/>
                    </a14:imgEffect>
                  </a14:imgLayer>
                </a14:imgProps>
              </a:ext>
            </a:extLst>
          </a:blip>
          <a:stretch>
            <a:fillRect/>
          </a:stretch>
        </p:blipFill>
        <p:spPr>
          <a:xfrm>
            <a:off x="8700864" y="1046589"/>
            <a:ext cx="3449113" cy="4404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927535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 xmlns:a14="http://schemas.microsoft.com/office/drawing/2010/main">
                  <a14:imgLayer r:embed="">
                    <a14:imgEffect>
                      <a14:sharpenSoften amount="50000"/>
                    </a14:imgEffect>
                  </a14:imgLayer>
                </a14:imgProps>
              </a:ext>
            </a:extLst>
          </a:blip>
          <a:stretch>
            <a:fillRect/>
          </a:stretch>
        </p:blipFill>
        <p:spPr>
          <a:xfrm>
            <a:off x="5554435" y="1"/>
            <a:ext cx="6637565" cy="6858000"/>
          </a:xfrm>
          <a:prstGeom prst="rect">
            <a:avLst/>
          </a:prstGeom>
        </p:spPr>
      </p:pic>
      <p:pic>
        <p:nvPicPr>
          <p:cNvPr id="4" name="Picture 3"/>
          <p:cNvPicPr>
            <a:picLocks noChangeAspect="1"/>
          </p:cNvPicPr>
          <p:nvPr/>
        </p:nvPicPr>
        <p:blipFill>
          <a:blip r:embed="rId3">
            <a:extLst>
              <a:ext uri="{BEBA8EAE-BF5A-486C-A8C5-ECC9F3942E4B}">
                <a14:imgProps xmlns="" xmlns:a14="http://schemas.microsoft.com/office/drawing/2010/main">
                  <a14:imgLayer r:embed="">
                    <a14:imgEffect>
                      <a14:sharpenSoften amount="50000"/>
                    </a14:imgEffect>
                  </a14:imgLayer>
                </a14:imgProps>
              </a:ext>
            </a:extLst>
          </a:blip>
          <a:stretch>
            <a:fillRect/>
          </a:stretch>
        </p:blipFill>
        <p:spPr>
          <a:xfrm>
            <a:off x="1005833" y="1"/>
            <a:ext cx="3054100" cy="3054100"/>
          </a:xfrm>
          <a:prstGeom prst="rect">
            <a:avLst/>
          </a:prstGeom>
        </p:spPr>
      </p:pic>
      <p:sp>
        <p:nvSpPr>
          <p:cNvPr id="5" name="Rounded Rectangle 4"/>
          <p:cNvSpPr/>
          <p:nvPr/>
        </p:nvSpPr>
        <p:spPr>
          <a:xfrm>
            <a:off x="7928460"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8" name="Rounded Rectangle 7"/>
          <p:cNvSpPr/>
          <p:nvPr/>
        </p:nvSpPr>
        <p:spPr>
          <a:xfrm>
            <a:off x="9453443"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9" name="Rounded Rectangle 8"/>
          <p:cNvSpPr/>
          <p:nvPr/>
        </p:nvSpPr>
        <p:spPr>
          <a:xfrm>
            <a:off x="6548934" y="273344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0" name="Rounded Rectangle 9"/>
          <p:cNvSpPr/>
          <p:nvPr/>
        </p:nvSpPr>
        <p:spPr>
          <a:xfrm>
            <a:off x="7928460" y="27261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1" name="Rounded Rectangle 10"/>
          <p:cNvSpPr/>
          <p:nvPr/>
        </p:nvSpPr>
        <p:spPr>
          <a:xfrm>
            <a:off x="10679219" y="27450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2" name="Rounded Rectangle 11"/>
          <p:cNvSpPr/>
          <p:nvPr/>
        </p:nvSpPr>
        <p:spPr>
          <a:xfrm>
            <a:off x="7928460" y="484388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3" name="Rounded Rectangle 12"/>
          <p:cNvSpPr/>
          <p:nvPr/>
        </p:nvSpPr>
        <p:spPr>
          <a:xfrm>
            <a:off x="9506238" y="49121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4</a:t>
            </a:r>
          </a:p>
        </p:txBody>
      </p:sp>
      <p:sp>
        <p:nvSpPr>
          <p:cNvPr id="14" name="Rounded Rectangle 13"/>
          <p:cNvSpPr/>
          <p:nvPr/>
        </p:nvSpPr>
        <p:spPr>
          <a:xfrm>
            <a:off x="10676802" y="49054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6" name="Rectangle 15"/>
          <p:cNvSpPr/>
          <p:nvPr/>
        </p:nvSpPr>
        <p:spPr>
          <a:xfrm>
            <a:off x="395014" y="3366584"/>
            <a:ext cx="5109677" cy="3077762"/>
          </a:xfrm>
          <a:prstGeom prst="rect">
            <a:avLst/>
          </a:prstGeom>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algn="just"/>
            <a:r>
              <a:rPr lang="en-US" sz="3200" dirty="0" err="1" smtClean="0">
                <a:solidFill>
                  <a:srgbClr val="FF00FF"/>
                </a:solidFill>
                <a:latin typeface="Times New Roman" panose="02020603050405020304" pitchFamily="18" charset="0"/>
                <a:ea typeface="Times New Roman" panose="02020603050405020304" pitchFamily="18" charset="0"/>
              </a:rPr>
              <a:t>Như</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vậy</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số</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nguyên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tử</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của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mỗi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nguyên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tố</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đều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đã</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bằng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nhau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Phương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trình</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hoá</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học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của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phản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ứng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được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viết</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như</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sau</a:t>
            </a:r>
            <a:r>
              <a:rPr lang="en-US" sz="3200" dirty="0" smtClean="0">
                <a:solidFill>
                  <a:srgbClr val="FF00FF"/>
                </a:solidFill>
                <a:latin typeface="Times New Roman" panose="02020603050405020304" pitchFamily="18" charset="0"/>
                <a:ea typeface="Times New Roman" panose="02020603050405020304" pitchFamily="18" charset="0"/>
              </a:rPr>
              <a:t>:</a:t>
            </a:r>
          </a:p>
          <a:p>
            <a:pPr algn="ctr"/>
            <a:r>
              <a:rPr lang="en-US" sz="3200" dirty="0" err="1" smtClean="0">
                <a:solidFill>
                  <a:srgbClr val="FF00FF"/>
                </a:solidFill>
                <a:latin typeface="Times New Roman" panose="02020603050405020304" pitchFamily="18" charset="0"/>
              </a:rPr>
              <a:t>2H</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O</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2H</a:t>
            </a:r>
            <a:r>
              <a:rPr lang="en-US" sz="3200" baseline="-25000" dirty="0" err="1" smtClean="0">
                <a:solidFill>
                  <a:srgbClr val="FF00FF"/>
                </a:solidFill>
                <a:latin typeface="Times New Roman" panose="02020603050405020304" pitchFamily="18" charset="0"/>
              </a:rPr>
              <a:t>2</a:t>
            </a:r>
            <a:r>
              <a:rPr lang="en-US" sz="3200" dirty="0" err="1" smtClean="0">
                <a:solidFill>
                  <a:srgbClr val="FF00FF"/>
                </a:solidFill>
                <a:latin typeface="Times New Roman" panose="02020603050405020304" pitchFamily="18" charset="0"/>
              </a:rPr>
              <a:t>O</a:t>
            </a:r>
            <a:endParaRPr lang="en-US" sz="3200" dirty="0" smtClean="0">
              <a:solidFill>
                <a:srgbClr val="FF00FF"/>
              </a:solidFill>
              <a:latin typeface="Times New Roman" panose="02020603050405020304" pitchFamily="18" charset="0"/>
            </a:endParaRPr>
          </a:p>
        </p:txBody>
      </p:sp>
    </p:spTree>
    <p:extLst>
      <p:ext uri="{BB962C8B-B14F-4D97-AF65-F5344CB8AC3E}">
        <p14:creationId xmlns="" xmlns:p14="http://schemas.microsoft.com/office/powerpoint/2010/main" val="360909157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bg/>
                                          </p:spTgt>
                                        </p:tgtEl>
                                        <p:attrNameLst>
                                          <p:attrName>style.visibility</p:attrName>
                                        </p:attrNameLst>
                                      </p:cBhvr>
                                      <p:to>
                                        <p:strVal val="visible"/>
                                      </p:to>
                                    </p:set>
                                    <p:animEffect transition="in" filter="wipe(left)">
                                      <p:cBhvr>
                                        <p:cTn id="65" dur="500"/>
                                        <p:tgtEl>
                                          <p:spTgt spid="16">
                                            <p:bg/>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wipe(left)">
                                      <p:cBhvr>
                                        <p:cTn id="68" dur="500"/>
                                        <p:tgtEl>
                                          <p:spTgt spid="1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left)">
                                      <p:cBhvr>
                                        <p:cTn id="7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0" y="42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856631"/>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0" y="1734743"/>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0" y="2649248"/>
            <a:ext cx="12192000" cy="523220"/>
          </a:xfrm>
          <a:prstGeom prst="rect">
            <a:avLst/>
          </a:prstGeom>
        </p:spPr>
        <p:txBody>
          <a:bodyPr wrap="square">
            <a:spAutoFit/>
          </a:bodyPr>
          <a:lstStyle/>
          <a:p>
            <a:pPr algn="just"/>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Ví</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dụ</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2H</a:t>
            </a:r>
            <a:r>
              <a:rPr lang="en-US" sz="2800" baseline="-25000" dirty="0" err="1" smtClean="0">
                <a:solidFill>
                  <a:srgbClr val="0000FF"/>
                </a:solidFill>
                <a:latin typeface="Times New Roman" panose="02020603050405020304" pitchFamily="18" charset="0"/>
              </a:rPr>
              <a:t>2</a:t>
            </a:r>
            <a:r>
              <a:rPr lang="en-US" sz="2800" dirty="0" smtClean="0">
                <a:solidFill>
                  <a:srgbClr val="0000FF"/>
                </a:solidFill>
                <a:latin typeface="Times New Roman" panose="02020603050405020304" pitchFamily="18" charset="0"/>
              </a:rPr>
              <a:t> + </a:t>
            </a:r>
            <a:r>
              <a:rPr lang="en-US" sz="2800" dirty="0" err="1" smtClean="0">
                <a:solidFill>
                  <a:srgbClr val="0000FF"/>
                </a:solidFill>
                <a:latin typeface="Times New Roman" panose="02020603050405020304" pitchFamily="18" charset="0"/>
              </a:rPr>
              <a:t>O</a:t>
            </a:r>
            <a:r>
              <a:rPr lang="en-US" sz="2800" baseline="-25000" dirty="0" err="1" smtClean="0">
                <a:solidFill>
                  <a:srgbClr val="0000FF"/>
                </a:solidFill>
                <a:latin typeface="Times New Roman" panose="02020603050405020304" pitchFamily="18" charset="0"/>
              </a:rPr>
              <a:t>2</a:t>
            </a:r>
            <a:r>
              <a:rPr lang="en-US" sz="2800" dirty="0" smtClean="0">
                <a:solidFill>
                  <a:srgbClr val="0000FF"/>
                </a:solidFill>
                <a:latin typeface="Times New Roman" panose="02020603050405020304" pitchFamily="18" charset="0"/>
              </a:rPr>
              <a:t> → </a:t>
            </a:r>
            <a:r>
              <a:rPr lang="en-US" sz="2800" dirty="0" err="1" smtClean="0">
                <a:solidFill>
                  <a:srgbClr val="0000FF"/>
                </a:solidFill>
                <a:latin typeface="Times New Roman" panose="02020603050405020304" pitchFamily="18" charset="0"/>
              </a:rPr>
              <a:t>2H</a:t>
            </a:r>
            <a:r>
              <a:rPr lang="en-US" sz="2800" baseline="-25000" dirty="0" err="1" smtClean="0">
                <a:solidFill>
                  <a:srgbClr val="0000FF"/>
                </a:solidFill>
                <a:latin typeface="Times New Roman" panose="02020603050405020304" pitchFamily="18" charset="0"/>
              </a:rPr>
              <a:t>2</a:t>
            </a:r>
            <a:r>
              <a:rPr lang="en-US" sz="2800" dirty="0" err="1" smtClean="0">
                <a:solidFill>
                  <a:srgbClr val="0000FF"/>
                </a:solidFill>
                <a:latin typeface="Times New Roman" panose="02020603050405020304" pitchFamily="18" charset="0"/>
              </a:rPr>
              <a:t>O</a:t>
            </a:r>
            <a:endParaRPr lang="en-US" sz="2800" dirty="0" smtClean="0">
              <a:solidFill>
                <a:srgbClr val="0000FF"/>
              </a:solidFill>
              <a:latin typeface="Times New Roman" panose="02020603050405020304" pitchFamily="18" charset="0"/>
            </a:endParaRPr>
          </a:p>
        </p:txBody>
      </p:sp>
      <p:sp>
        <p:nvSpPr>
          <p:cNvPr id="17" name="TextBox 16"/>
          <p:cNvSpPr txBox="1"/>
          <p:nvPr/>
        </p:nvSpPr>
        <p:spPr>
          <a:xfrm>
            <a:off x="0" y="3072348"/>
            <a:ext cx="12192000" cy="353943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lập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1:</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2:</a:t>
            </a:r>
            <a:r>
              <a:rPr lang="en-US" sz="2800" dirty="0" smtClean="0">
                <a:solidFill>
                  <a:srgbClr val="0000FF"/>
                </a:solidFill>
                <a:latin typeface="Times New Roman" panose="02020603050405020304" pitchFamily="18" charset="0"/>
                <a:cs typeface="Times New Roman" panose="02020603050405020304" pitchFamily="18" charset="0"/>
              </a:rPr>
              <a:t> So </a:t>
            </a:r>
            <a:r>
              <a:rPr lang="en-US" sz="2800" dirty="0" err="1" smtClean="0">
                <a:solidFill>
                  <a:srgbClr val="0000FF"/>
                </a:solidFill>
                <a:latin typeface="Times New Roman" panose="02020603050405020304" pitchFamily="18" charset="0"/>
                <a:cs typeface="Times New Roman" panose="02020603050405020304" pitchFamily="18" charset="0"/>
              </a:rPr>
              <a:t>sánh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3:</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b="1" i="1" u="sng"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
                                            <p:txEl>
                                              <p:pRg st="1" end="1"/>
                                            </p:txEl>
                                          </p:spTgt>
                                        </p:tgtEl>
                                        <p:attrNameLst>
                                          <p:attrName>style.visibility</p:attrName>
                                        </p:attrNameLst>
                                      </p:cBhvr>
                                      <p:to>
                                        <p:strVal val="visible"/>
                                      </p:to>
                                    </p:set>
                                    <p:anim calcmode="lin" valueType="num">
                                      <p:cBhvr>
                                        <p:cTn id="16"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p:cTn id="25" dur="500" fill="hold"/>
                                        <p:tgtEl>
                                          <p:spTgt spid="1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7">
                                            <p:txEl>
                                              <p:pRg st="3" end="3"/>
                                            </p:txEl>
                                          </p:spTgt>
                                        </p:tgtEl>
                                        <p:attrNameLst>
                                          <p:attrName>style.visibility</p:attrName>
                                        </p:attrNameLst>
                                      </p:cBhvr>
                                      <p:to>
                                        <p:strVal val="visible"/>
                                      </p:to>
                                    </p:set>
                                    <p:anim calcmode="lin" valueType="num">
                                      <p:cBhvr>
                                        <p:cTn id="34" dur="500" fill="hold"/>
                                        <p:tgtEl>
                                          <p:spTgt spid="1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7">
                                            <p:txEl>
                                              <p:pRg st="4" end="4"/>
                                            </p:txEl>
                                          </p:spTgt>
                                        </p:tgtEl>
                                        <p:attrNameLst>
                                          <p:attrName>style.visibility</p:attrName>
                                        </p:attrNameLst>
                                      </p:cBhvr>
                                      <p:to>
                                        <p:strVal val="visible"/>
                                      </p:to>
                                    </p:set>
                                    <p:anim calcmode="lin" valueType="num">
                                      <p:cBhvr>
                                        <p:cTn id="43" dur="500" fill="hold"/>
                                        <p:tgtEl>
                                          <p:spTgt spid="1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7">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7710" y="391885"/>
            <a:ext cx="5544457" cy="5687356"/>
          </a:xfrm>
          <a:prstGeom prst="rect">
            <a:avLst/>
          </a:prstGeom>
          <a:noFill/>
          <a:ln w="9525">
            <a:noFill/>
            <a:miter lim="800000"/>
            <a:headEnd/>
            <a:tailEnd/>
          </a:ln>
          <a:effectLst/>
        </p:spPr>
      </p:pic>
      <p:sp>
        <p:nvSpPr>
          <p:cNvPr id="7" name="TextBox 6"/>
          <p:cNvSpPr txBox="1"/>
          <p:nvPr/>
        </p:nvSpPr>
        <p:spPr>
          <a:xfrm>
            <a:off x="5675085" y="1785258"/>
            <a:ext cx="6241143" cy="523220"/>
          </a:xfrm>
          <a:prstGeom prst="rect">
            <a:avLst/>
          </a:prstGeom>
          <a:noFill/>
        </p:spPr>
        <p:txBody>
          <a:bodyPr wrap="square" rtlCol="0">
            <a:spAutoFit/>
          </a:bodyPr>
          <a:lstStyle/>
          <a:p>
            <a:r>
              <a:rPr lang="en-US"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rPr>
              <a:t>Mg      +      </a:t>
            </a:r>
            <a:r>
              <a:rPr lang="en-US" sz="2800" dirty="0" err="1" smtClean="0">
                <a:solidFill>
                  <a:srgbClr val="FF00FF"/>
                </a:solidFill>
                <a:latin typeface="Times New Roman" panose="02020603050405020304" pitchFamily="18" charset="0"/>
              </a:rPr>
              <a:t>O</a:t>
            </a:r>
            <a:r>
              <a:rPr lang="en-US" sz="2800" baseline="-25000" dirty="0" err="1" smtClean="0">
                <a:solidFill>
                  <a:srgbClr val="FF00FF"/>
                </a:solidFill>
                <a:latin typeface="Times New Roman" panose="02020603050405020304" pitchFamily="18" charset="0"/>
              </a:rPr>
              <a:t>2</a:t>
            </a:r>
            <a:r>
              <a:rPr lang="en-US" sz="2800"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sym typeface="Wingdings" panose="05000000000000000000" pitchFamily="2" charset="2"/>
              </a:rPr>
              <a:t>---&gt;</a:t>
            </a:r>
            <a:r>
              <a:rPr lang="en-US" sz="2800"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MgO</a:t>
            </a:r>
            <a:endParaRPr lang="en-US" sz="2800" dirty="0" smtClean="0">
              <a:solidFill>
                <a:srgbClr val="FF00FF"/>
              </a:solidFill>
              <a:latin typeface="Times New Roman" panose="02020603050405020304" pitchFamily="18" charset="0"/>
            </a:endParaRPr>
          </a:p>
        </p:txBody>
      </p:sp>
      <p:sp>
        <p:nvSpPr>
          <p:cNvPr id="8" name="TextBox 7"/>
          <p:cNvSpPr txBox="1"/>
          <p:nvPr/>
        </p:nvSpPr>
        <p:spPr>
          <a:xfrm>
            <a:off x="9739083" y="1799772"/>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5696853" y="1778000"/>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a:off x="8606972" y="2075543"/>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27535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Righ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71938" y="58055"/>
            <a:ext cx="8204045" cy="155302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06543" y="1506994"/>
            <a:ext cx="9581631" cy="5126033"/>
          </a:xfrm>
          <a:prstGeom prst="rect">
            <a:avLst/>
          </a:prstGeom>
          <a:noFill/>
          <a:ln w="9525">
            <a:noFill/>
            <a:miter lim="800000"/>
            <a:headEnd/>
            <a:tailEnd/>
          </a:ln>
          <a:effectLst/>
        </p:spPr>
      </p:pic>
    </p:spTree>
    <p:extLst>
      <p:ext uri="{BB962C8B-B14F-4D97-AF65-F5344CB8AC3E}">
        <p14:creationId xmlns="" xmlns:p14="http://schemas.microsoft.com/office/powerpoint/2010/main" val="2927535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770" decel="100000"/>
                                        <p:tgtEl>
                                          <p:spTgt spid="6147"/>
                                        </p:tgtEl>
                                      </p:cBhvr>
                                    </p:animEffect>
                                    <p:animScale>
                                      <p:cBhvr>
                                        <p:cTn id="19" dur="770" decel="100000"/>
                                        <p:tgtEl>
                                          <p:spTgt spid="6147"/>
                                        </p:tgtEl>
                                      </p:cBhvr>
                                      <p:from x="10000" y="10000"/>
                                      <p:to x="200000" y="450000"/>
                                    </p:animScale>
                                    <p:animScale>
                                      <p:cBhvr>
                                        <p:cTn id="20" dur="1230" accel="100000" fill="hold">
                                          <p:stCondLst>
                                            <p:cond delay="770"/>
                                          </p:stCondLst>
                                        </p:cTn>
                                        <p:tgtEl>
                                          <p:spTgt spid="6147"/>
                                        </p:tgtEl>
                                      </p:cBhvr>
                                      <p:from x="200000" y="450000"/>
                                      <p:to x="100000" y="100000"/>
                                    </p:animScale>
                                    <p:set>
                                      <p:cBhvr>
                                        <p:cTn id="21" dur="770" fill="hold"/>
                                        <p:tgtEl>
                                          <p:spTgt spid="6147"/>
                                        </p:tgtEl>
                                        <p:attrNameLst>
                                          <p:attrName>ppt_x</p:attrName>
                                        </p:attrNameLst>
                                      </p:cBhvr>
                                      <p:to>
                                        <p:strVal val="(0.5)"/>
                                      </p:to>
                                    </p:set>
                                    <p:anim from="(0.5)" to="(#ppt_x)" calcmode="lin" valueType="num">
                                      <p:cBhvr>
                                        <p:cTn id="22" dur="1230" accel="100000" fill="hold">
                                          <p:stCondLst>
                                            <p:cond delay="770"/>
                                          </p:stCondLst>
                                        </p:cTn>
                                        <p:tgtEl>
                                          <p:spTgt spid="6147"/>
                                        </p:tgtEl>
                                        <p:attrNameLst>
                                          <p:attrName>ppt_x</p:attrName>
                                        </p:attrNameLst>
                                      </p:cBhvr>
                                    </p:anim>
                                    <p:set>
                                      <p:cBhvr>
                                        <p:cTn id="23" dur="770" fill="hold"/>
                                        <p:tgtEl>
                                          <p:spTgt spid="6147"/>
                                        </p:tgtEl>
                                        <p:attrNameLst>
                                          <p:attrName>ppt_y</p:attrName>
                                        </p:attrNameLst>
                                      </p:cBhvr>
                                      <p:to>
                                        <p:strVal val="(#ppt_y+0.4)"/>
                                      </p:to>
                                    </p:set>
                                    <p:anim from="(#ppt_y+0.4)" to="(#ppt_y)" calcmode="lin" valueType="num">
                                      <p:cBhvr>
                                        <p:cTn id="24"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6571" y="1785258"/>
            <a:ext cx="7779658" cy="523220"/>
          </a:xfrm>
          <a:prstGeom prst="rect">
            <a:avLst/>
          </a:prstGeom>
          <a:noFill/>
        </p:spPr>
        <p:txBody>
          <a:bodyPr wrap="square" rtlCol="0">
            <a:spAutoFit/>
          </a:bodyPr>
          <a:lstStyle/>
          <a:p>
            <a:r>
              <a:rPr lang="en-US"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Na</a:t>
            </a:r>
            <a:r>
              <a:rPr lang="en-US" sz="2800" baseline="-25000" dirty="0" err="1" smtClean="0">
                <a:solidFill>
                  <a:srgbClr val="FF00FF"/>
                </a:solidFill>
                <a:latin typeface="Times New Roman" panose="02020603050405020304" pitchFamily="18" charset="0"/>
              </a:rPr>
              <a:t>2</a:t>
            </a:r>
            <a:r>
              <a:rPr lang="en-US" sz="2800" dirty="0" err="1" smtClean="0">
                <a:solidFill>
                  <a:srgbClr val="FF00FF"/>
                </a:solidFill>
                <a:latin typeface="Times New Roman" panose="02020603050405020304" pitchFamily="18" charset="0"/>
              </a:rPr>
              <a:t>CO</a:t>
            </a:r>
            <a:r>
              <a:rPr lang="en-US" sz="2800" baseline="-25000" dirty="0" err="1" smtClean="0">
                <a:solidFill>
                  <a:srgbClr val="FF00FF"/>
                </a:solidFill>
                <a:latin typeface="Times New Roman" panose="02020603050405020304" pitchFamily="18" charset="0"/>
              </a:rPr>
              <a:t>3</a:t>
            </a:r>
            <a:r>
              <a:rPr lang="en-US" sz="2800" dirty="0" smtClean="0">
                <a:solidFill>
                  <a:srgbClr val="FF00FF"/>
                </a:solidFill>
                <a:latin typeface="Times New Roman" panose="02020603050405020304" pitchFamily="18" charset="0"/>
              </a:rPr>
              <a:t>  +  Ca(OH)</a:t>
            </a:r>
            <a:r>
              <a:rPr lang="en-US" sz="2800" baseline="-25000" dirty="0" smtClean="0">
                <a:solidFill>
                  <a:srgbClr val="FF00FF"/>
                </a:solidFill>
                <a:latin typeface="Times New Roman" panose="02020603050405020304" pitchFamily="18" charset="0"/>
              </a:rPr>
              <a:t>2</a:t>
            </a:r>
            <a:r>
              <a:rPr lang="en-US" sz="2800"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sym typeface="Wingdings" panose="05000000000000000000" pitchFamily="2" charset="2"/>
              </a:rPr>
              <a:t>---&gt;</a:t>
            </a:r>
            <a:r>
              <a:rPr lang="en-US" sz="2800"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CaCO</a:t>
            </a:r>
            <a:r>
              <a:rPr lang="en-US" sz="2800" baseline="-25000" dirty="0" err="1" smtClean="0">
                <a:solidFill>
                  <a:srgbClr val="FF00FF"/>
                </a:solidFill>
                <a:latin typeface="Times New Roman" panose="02020603050405020304" pitchFamily="18" charset="0"/>
              </a:rPr>
              <a:t>3</a:t>
            </a:r>
            <a:r>
              <a:rPr lang="en-US" sz="2800" dirty="0" smtClean="0">
                <a:solidFill>
                  <a:srgbClr val="FF00FF"/>
                </a:solidFill>
                <a:latin typeface="Times New Roman" panose="02020603050405020304" pitchFamily="18" charset="0"/>
              </a:rPr>
              <a:t> +    </a:t>
            </a:r>
            <a:r>
              <a:rPr lang="en-US" sz="2800" dirty="0" err="1" smtClean="0">
                <a:solidFill>
                  <a:srgbClr val="FF00FF"/>
                </a:solidFill>
                <a:latin typeface="Times New Roman" panose="02020603050405020304" pitchFamily="18" charset="0"/>
              </a:rPr>
              <a:t>NaOH</a:t>
            </a:r>
            <a:endParaRPr lang="en-US" sz="2800" dirty="0" smtClean="0">
              <a:solidFill>
                <a:srgbClr val="FF00FF"/>
              </a:solidFill>
              <a:latin typeface="Times New Roman" panose="02020603050405020304" pitchFamily="18" charset="0"/>
            </a:endParaRPr>
          </a:p>
        </p:txBody>
      </p:sp>
      <p:sp>
        <p:nvSpPr>
          <p:cNvPr id="8" name="TextBox 7"/>
          <p:cNvSpPr txBox="1"/>
          <p:nvPr/>
        </p:nvSpPr>
        <p:spPr>
          <a:xfrm>
            <a:off x="9985827" y="1785259"/>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a:off x="7532917" y="2090058"/>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srcRect/>
          <a:stretch>
            <a:fillRect/>
          </a:stretch>
        </p:blipFill>
        <p:spPr bwMode="auto">
          <a:xfrm>
            <a:off x="0" y="-1"/>
            <a:ext cx="4415118" cy="6858001"/>
          </a:xfrm>
          <a:prstGeom prst="rect">
            <a:avLst/>
          </a:prstGeom>
          <a:noFill/>
          <a:ln w="9525">
            <a:noFill/>
            <a:miter lim="800000"/>
            <a:headEnd/>
            <a:tailEnd/>
          </a:ln>
          <a:effectLst/>
        </p:spPr>
      </p:pic>
    </p:spTree>
    <p:extLst>
      <p:ext uri="{BB962C8B-B14F-4D97-AF65-F5344CB8AC3E}">
        <p14:creationId xmlns="" xmlns:p14="http://schemas.microsoft.com/office/powerpoint/2010/main" val="2927535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0" y="42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808121"/>
            <a:ext cx="12192000" cy="353943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lập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1:</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2:</a:t>
            </a:r>
            <a:r>
              <a:rPr lang="en-US" sz="2800" dirty="0" smtClean="0">
                <a:solidFill>
                  <a:srgbClr val="0000FF"/>
                </a:solidFill>
                <a:latin typeface="Times New Roman" panose="02020603050405020304" pitchFamily="18" charset="0"/>
                <a:cs typeface="Times New Roman" panose="02020603050405020304" pitchFamily="18" charset="0"/>
              </a:rPr>
              <a:t> So </a:t>
            </a:r>
            <a:r>
              <a:rPr lang="en-US" sz="2800" dirty="0" err="1" smtClean="0">
                <a:solidFill>
                  <a:srgbClr val="0000FF"/>
                </a:solidFill>
                <a:latin typeface="Times New Roman" panose="02020603050405020304" pitchFamily="18" charset="0"/>
                <a:cs typeface="Times New Roman" panose="02020603050405020304" pitchFamily="18" charset="0"/>
              </a:rPr>
              <a:t>sánh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3:</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b="1" i="1" u="sng" dirty="0" smtClean="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4514" y="4210922"/>
            <a:ext cx="12192000" cy="2246769"/>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Ý </a:t>
            </a:r>
            <a:r>
              <a:rPr lang="en-US" sz="2800" b="1" dirty="0" err="1" smtClean="0">
                <a:solidFill>
                  <a:srgbClr val="0000FF"/>
                </a:solidFill>
                <a:latin typeface="Times New Roman" panose="02020603050405020304" pitchFamily="18" charset="0"/>
                <a:cs typeface="Times New Roman" panose="02020603050405020304" pitchFamily="18" charset="0"/>
              </a:rPr>
              <a:t>nghĩa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800" dirty="0" err="1" smtClean="0">
                <a:solidFill>
                  <a:srgbClr val="0000FF"/>
                </a:solidFill>
                <a:latin typeface="Times New Roman" panose="02020603050405020304" pitchFamily="18" charset="0"/>
                <a:cs typeface="Times New Roman" panose="02020603050405020304" pitchFamily="18" charset="0"/>
              </a:rPr>
              <a:t>Tỉ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cặp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501" y="391277"/>
            <a:ext cx="10826052" cy="1600434"/>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VD: </a:t>
            </a:r>
            <a:r>
              <a:rPr lang="en-US" sz="3200" dirty="0" err="1" smtClean="0">
                <a:solidFill>
                  <a:srgbClr val="FF00FF"/>
                </a:solidFill>
                <a:latin typeface="Times New Roman" panose="02020603050405020304" pitchFamily="18" charset="0"/>
                <a:cs typeface="Times New Roman" panose="02020603050405020304" pitchFamily="18" charset="0"/>
              </a:rPr>
              <a:t>Xét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PTHH</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2H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2H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endParaRPr lang="en-US" sz="3200" dirty="0" smtClean="0">
              <a:solidFill>
                <a:srgbClr val="FF00FF"/>
              </a:solidFill>
              <a:latin typeface="Times New Roman" panose="02020603050405020304" pitchFamily="18" charset="0"/>
              <a:cs typeface="Times New Roman" panose="02020603050405020304" pitchFamily="18" charset="0"/>
            </a:endParaRP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tham</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gia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và</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a:t>
            </a: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phẩm</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endParaRPr lang="en-US" sz="3200" dirty="0" smtClean="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358" y="1995106"/>
            <a:ext cx="10826052" cy="1107992"/>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Tỉ</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lệ</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giữa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các</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trong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2:1:2</a:t>
            </a:r>
          </a:p>
        </p:txBody>
      </p:sp>
      <p:sp>
        <p:nvSpPr>
          <p:cNvPr id="9" name="TextBox 8"/>
          <p:cNvSpPr txBox="1"/>
          <p:nvPr/>
        </p:nvSpPr>
        <p:spPr>
          <a:xfrm>
            <a:off x="1020245" y="3105448"/>
            <a:ext cx="10826052" cy="1107992"/>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Tỉ</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lệ</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theo</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từng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cặp</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trong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2:1</a:t>
            </a:r>
          </a:p>
        </p:txBody>
      </p:sp>
      <p:sp>
        <p:nvSpPr>
          <p:cNvPr id="10" name="TextBox 9"/>
          <p:cNvSpPr txBox="1"/>
          <p:nvPr/>
        </p:nvSpPr>
        <p:spPr>
          <a:xfrm>
            <a:off x="1005731" y="4135963"/>
            <a:ext cx="10826052" cy="615549"/>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2:2 = 1 : 1</a:t>
            </a:r>
          </a:p>
        </p:txBody>
      </p:sp>
      <p:sp>
        <p:nvSpPr>
          <p:cNvPr id="11" name="TextBox 10"/>
          <p:cNvSpPr txBox="1"/>
          <p:nvPr/>
        </p:nvSpPr>
        <p:spPr>
          <a:xfrm>
            <a:off x="991217" y="4702020"/>
            <a:ext cx="10826052" cy="615549"/>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1:2</a:t>
            </a:r>
          </a:p>
        </p:txBody>
      </p:sp>
    </p:spTree>
    <p:extLst>
      <p:ext uri="{BB962C8B-B14F-4D97-AF65-F5344CB8AC3E}">
        <p14:creationId xmlns="" xmlns:p14="http://schemas.microsoft.com/office/powerpoint/2010/main" val="360119535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p:cTn id="43"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9">
                                            <p:txEl>
                                              <p:pRg st="1" end="1"/>
                                            </p:txEl>
                                          </p:spTgt>
                                        </p:tgtEl>
                                        <p:attrNameLst>
                                          <p:attrName>style.visibility</p:attrName>
                                        </p:attrNameLst>
                                      </p:cBhvr>
                                      <p:to>
                                        <p:strVal val="visible"/>
                                      </p:to>
                                    </p:set>
                                    <p:anim calcmode="lin" valueType="num">
                                      <p:cBhvr>
                                        <p:cTn id="61"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63"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0">
                                            <p:txEl>
                                              <p:pRg st="0" end="0"/>
                                            </p:txEl>
                                          </p:spTgt>
                                        </p:tgtEl>
                                        <p:attrNameLst>
                                          <p:attrName>style.visibility</p:attrName>
                                        </p:attrNameLst>
                                      </p:cBhvr>
                                      <p:to>
                                        <p:strVal val="visible"/>
                                      </p:to>
                                    </p:set>
                                    <p:anim calcmode="lin" valueType="num">
                                      <p:cBhvr>
                                        <p:cTn id="7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1">
                                            <p:txEl>
                                              <p:pRg st="0" end="0"/>
                                            </p:txEl>
                                          </p:spTgt>
                                        </p:tgtEl>
                                        <p:attrNameLst>
                                          <p:attrName>style.visibility</p:attrName>
                                        </p:attrNameLst>
                                      </p:cBhvr>
                                      <p:to>
                                        <p:strVal val="visible"/>
                                      </p:to>
                                    </p:set>
                                    <p:anim calcmode="lin" valueType="num">
                                      <p:cBhvr>
                                        <p:cTn id="79"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P spid="9" grpId="0" build="p"/>
      <p:bldP spid="10" grpId="0" build="p"/>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598621" y="3021787"/>
            <a:ext cx="7656239" cy="2585319"/>
          </a:xfrm>
          <a:prstGeom prst="rect">
            <a:avLst/>
          </a:prstGeom>
        </p:spPr>
        <p:txBody>
          <a:bodyPr wrap="square" lIns="121917" tIns="60958" rIns="121917" bIns="60958">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a. -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4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Al, 3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phẩm</a:t>
            </a:r>
            <a:r>
              <a:rPr lang="en-US" sz="3200" dirty="0" smtClean="0">
                <a:solidFill>
                  <a:srgbClr val="FF00FF"/>
                </a:solidFill>
                <a:latin typeface="Times New Roman" panose="02020603050405020304" pitchFamily="18" charset="0"/>
                <a:cs typeface="Times New Roman" panose="02020603050405020304" pitchFamily="18" charset="0"/>
              </a:rPr>
              <a:t>: 2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Al</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3</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b.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Al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Al</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3</a:t>
            </a:r>
            <a:r>
              <a:rPr lang="en-US" sz="3200" dirty="0" smtClean="0">
                <a:solidFill>
                  <a:srgbClr val="FF00FF"/>
                </a:solidFill>
                <a:latin typeface="Times New Roman" panose="02020603050405020304" pitchFamily="18" charset="0"/>
                <a:cs typeface="Times New Roman" panose="02020603050405020304" pitchFamily="18" charset="0"/>
              </a:rPr>
              <a:t> = 4:3:2.</a:t>
            </a:r>
          </a:p>
        </p:txBody>
      </p:sp>
      <p:pic>
        <p:nvPicPr>
          <p:cNvPr id="2" name="Picture 1"/>
          <p:cNvPicPr>
            <a:picLocks noChangeAspect="1"/>
          </p:cNvPicPr>
          <p:nvPr/>
        </p:nvPicPr>
        <p:blipFill>
          <a:blip r:embed="rId3">
            <a:extLst>
              <a:ext uri="{BEBA8EAE-BF5A-486C-A8C5-ECC9F3942E4B}">
                <a14:imgProps xmlns="" xmlns:a14="http://schemas.microsoft.com/office/drawing/2010/main">
                  <a14:imgLayer r:embed="">
                    <a14:imgEffect>
                      <a14:sharpenSoften amount="50000"/>
                    </a14:imgEffect>
                  </a14:imgLayer>
                </a14:imgProps>
              </a:ext>
            </a:extLst>
          </a:blip>
          <a:stretch>
            <a:fillRect/>
          </a:stretch>
        </p:blipFill>
        <p:spPr>
          <a:xfrm>
            <a:off x="8254859" y="549741"/>
            <a:ext cx="3454128" cy="5539640"/>
          </a:xfrm>
          <a:prstGeom prst="rect">
            <a:avLst/>
          </a:prstGeom>
        </p:spPr>
      </p:pic>
    </p:spTree>
    <p:extLst>
      <p:ext uri="{BB962C8B-B14F-4D97-AF65-F5344CB8AC3E}">
        <p14:creationId xmlns="" xmlns:p14="http://schemas.microsoft.com/office/powerpoint/2010/main" val="217676321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640081"/>
            <a:ext cx="12175908" cy="3309257"/>
          </a:xfrm>
          <a:prstGeom prst="rect">
            <a:avLst/>
          </a:prstGeom>
          <a:noFill/>
          <a:ln w="9525">
            <a:noFill/>
            <a:miter lim="800000"/>
            <a:headEnd/>
            <a:tailEnd/>
          </a:ln>
          <a:effectLst/>
        </p:spPr>
      </p:pic>
    </p:spTree>
    <p:extLst>
      <p:ext uri="{BB962C8B-B14F-4D97-AF65-F5344CB8AC3E}">
        <p14:creationId xmlns="" xmlns:p14="http://schemas.microsoft.com/office/powerpoint/2010/main" val="2927535537"/>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Capture.PNG"/>
          <p:cNvPicPr>
            <a:picLocks noChangeAspect="1" noChangeArrowheads="1"/>
          </p:cNvPicPr>
          <p:nvPr/>
        </p:nvPicPr>
        <p:blipFill>
          <a:blip r:embed="rId2"/>
          <a:srcRect/>
          <a:stretch>
            <a:fillRect/>
          </a:stretch>
        </p:blipFill>
        <p:spPr bwMode="auto">
          <a:xfrm>
            <a:off x="0" y="1906570"/>
            <a:ext cx="12183114" cy="2737985"/>
          </a:xfrm>
          <a:prstGeom prst="rect">
            <a:avLst/>
          </a:prstGeom>
          <a:noFill/>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tập</a:t>
            </a:r>
            <a:r>
              <a:rPr kumimoji="0" lang="en-US"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phương</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biết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phân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ứng</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P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5</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3000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NO</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 NO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5. </a:t>
            </a:r>
            <a:r>
              <a:rPr lang="en-US" sz="2800" dirty="0" err="1" smtClean="0">
                <a:solidFill>
                  <a:srgbClr val="FF0000"/>
                </a:solidFill>
                <a:latin typeface="Times New Roman" pitchFamily="18" charset="0"/>
                <a:ea typeface="Times New Roman" pitchFamily="18" charset="0"/>
                <a:cs typeface="Times New Roman" pitchFamily="18" charset="0"/>
              </a:rPr>
              <a:t>MgCl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KOH</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Mg(OH)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KCl</a:t>
            </a:r>
            <a:r>
              <a:rPr lang="en-US" sz="2800" dirty="0" smtClean="0">
                <a:solidFill>
                  <a:srgbClr val="FF0000"/>
                </a:solidFill>
                <a:latin typeface="Times New Roman" pitchFamily="18" charset="0"/>
                <a:ea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6. 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HCl</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CuCl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r>
              <a:rPr lang="en-US" sz="2800" dirty="0" smtClean="0">
                <a:solidFill>
                  <a:srgbClr val="FF0000"/>
                </a:solidFill>
                <a:latin typeface="Times New Roman" pitchFamily="18" charset="0"/>
                <a:ea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7. 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CuSO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8. </a:t>
            </a:r>
            <a:r>
              <a:rPr lang="en-US" sz="2800" dirty="0" err="1" smtClean="0">
                <a:solidFill>
                  <a:srgbClr val="FF0000"/>
                </a:solidFill>
                <a:latin typeface="Times New Roman" pitchFamily="18" charset="0"/>
                <a:ea typeface="Times New Roman" pitchFamily="18" charset="0"/>
                <a:cs typeface="Times New Roman" pitchFamily="18" charset="0"/>
              </a:rPr>
              <a:t>FeO</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HCl</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FeCl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9. </a:t>
            </a:r>
            <a:r>
              <a:rPr lang="en-US" sz="2800" dirty="0" err="1" smtClean="0">
                <a:solidFill>
                  <a:srgbClr val="FF0000"/>
                </a:solidFill>
                <a:latin typeface="Times New Roman" pitchFamily="18" charset="0"/>
                <a:ea typeface="Times New Roman" pitchFamily="18" charset="0"/>
                <a:cs typeface="Times New Roman" pitchFamily="18" charset="0"/>
              </a:rPr>
              <a:t>Fe</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r>
              <a:rPr lang="en-US" sz="2800" baseline="-30000" dirty="0" err="1"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Fe</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baseline="-30000" dirty="0"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10. Cu(</a:t>
            </a:r>
            <a:r>
              <a:rPr lang="en-US" sz="2800" dirty="0" err="1" smtClean="0">
                <a:solidFill>
                  <a:srgbClr val="FF0000"/>
                </a:solidFill>
                <a:latin typeface="Times New Roman" pitchFamily="18" charset="0"/>
                <a:ea typeface="Times New Roman" pitchFamily="18" charset="0"/>
                <a:cs typeface="Times New Roman" pitchFamily="18" charset="0"/>
              </a:rPr>
              <a:t>NO</a:t>
            </a:r>
            <a:r>
              <a:rPr lang="en-US" sz="2800" baseline="-30000" dirty="0" err="1"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NaOH</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NaNO</a:t>
            </a:r>
            <a:r>
              <a:rPr lang="en-US" sz="2800" baseline="-30000" dirty="0" err="1" smtClean="0">
                <a:solidFill>
                  <a:srgbClr val="FF0000"/>
                </a:solidFill>
                <a:latin typeface="Times New Roman" pitchFamily="18" charset="0"/>
                <a:ea typeface="Times New Roman" pitchFamily="18" charset="0"/>
                <a:cs typeface="Times New Roman" pitchFamily="18" charset="0"/>
              </a:rPr>
              <a:t>3</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Tiến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nghiệm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14513" y="578532"/>
            <a:ext cx="9742514" cy="6279467"/>
          </a:xfrm>
          <a:prstGeom prst="rect">
            <a:avLst/>
          </a:prstGeom>
          <a:noFill/>
          <a:ln w="9525">
            <a:noFill/>
            <a:miter lim="800000"/>
            <a:headEnd/>
            <a:tailEnd/>
          </a:ln>
          <a:effectLst/>
        </p:spPr>
      </p:pic>
      <p:cxnSp>
        <p:nvCxnSpPr>
          <p:cNvPr id="6" name="Straight Connector 5"/>
          <p:cNvCxnSpPr/>
          <p:nvPr/>
        </p:nvCxnSpPr>
        <p:spPr>
          <a:xfrm>
            <a:off x="609599" y="5965371"/>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77715" y="5958117"/>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598" y="6328228"/>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4857" y="6328229"/>
            <a:ext cx="4659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1543" y="6633029"/>
            <a:ext cx="52977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0057" y="326971"/>
            <a:ext cx="2481943" cy="1815882"/>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Hiện tượng thí nghiệm: Xuất hiện kết tủa trắng.</a:t>
            </a:r>
            <a:endParaRPr lang="en-US" sz="2800" dirty="0">
              <a:solidFill>
                <a:srgbClr val="FF00FF"/>
              </a:solidFill>
              <a:latin typeface="+mj-lt"/>
            </a:endParaRPr>
          </a:p>
        </p:txBody>
      </p:sp>
      <p:sp>
        <p:nvSpPr>
          <p:cNvPr id="18" name="Rectangle 17"/>
          <p:cNvSpPr/>
          <p:nvPr/>
        </p:nvSpPr>
        <p:spPr>
          <a:xfrm>
            <a:off x="9710057" y="2133998"/>
            <a:ext cx="2481943"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9710057" y="3164512"/>
            <a:ext cx="2481943"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Nhận xét: tổng khối lượng của các chất trước phản ứng </a:t>
            </a:r>
            <a:r>
              <a:rPr lang="vi-VN" sz="2800" b="1" i="1" dirty="0" smtClean="0">
                <a:solidFill>
                  <a:srgbClr val="FF00FF"/>
                </a:solidFill>
                <a:latin typeface="Times New Roman" pitchFamily="18" charset="0"/>
                <a:cs typeface="Times New Roman" pitchFamily="18" charset="0"/>
              </a:rPr>
              <a:t>bằng</a:t>
            </a:r>
            <a:r>
              <a:rPr lang="vi-VN" sz="2800" dirty="0" smtClean="0">
                <a:solidFill>
                  <a:srgbClr val="FF00FF"/>
                </a:solidFill>
                <a:latin typeface="Times New Roman" pitchFamily="18" charset="0"/>
                <a:cs typeface="Times New Roman" pitchFamily="18" charset="0"/>
              </a:rPr>
              <a:t> tổng khối lượng của các chất sau phản ứng.</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48076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900" decel="100000" fill="hold"/>
                                        <p:tgtEl>
                                          <p:spTgt spid="1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Right)">
                                      <p:cBhvr>
                                        <p:cTn id="53" dur="1000"/>
                                        <p:tgtEl>
                                          <p:spTgt spid="14"/>
                                        </p:tgtEl>
                                      </p:cBhvr>
                                    </p:animEffect>
                                  </p:childTnLst>
                                </p:cTn>
                              </p:par>
                            </p:childTnLst>
                          </p:cTn>
                        </p:par>
                        <p:par>
                          <p:cTn id="54" fill="hold">
                            <p:stCondLst>
                              <p:cond delay="1000"/>
                            </p:stCondLst>
                            <p:childTnLst>
                              <p:par>
                                <p:cTn id="55" presetID="18" presetClass="entr" presetSubtype="6"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trips(downRigh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900" decel="100000" fill="hold"/>
                                        <p:tgtEl>
                                          <p:spTgt spid="1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79772"/>
            <a:ext cx="12192000" cy="954107"/>
          </a:xfrm>
          <a:prstGeom prst="rect">
            <a:avLst/>
          </a:prstGeom>
        </p:spPr>
        <p:txBody>
          <a:bodyPr wrap="square">
            <a:spAutoFit/>
          </a:bodyPr>
          <a:lstStyle/>
          <a:p>
            <a:pPr algn="just">
              <a:buFontTx/>
              <a:buChar char="-"/>
            </a:pPr>
            <a:r>
              <a:rPr lang="en-US" sz="2800" dirty="0" smtClean="0">
                <a:solidFill>
                  <a:srgbClr val="FF00FF"/>
                </a:solidFill>
                <a:latin typeface="+mj-lt"/>
              </a:rPr>
              <a:t> </a:t>
            </a:r>
            <a:r>
              <a:rPr lang="en-US" sz="2800" dirty="0" err="1" smtClean="0">
                <a:solidFill>
                  <a:srgbClr val="FF00FF"/>
                </a:solidFill>
                <a:latin typeface="Times New Roman" pitchFamily="18" charset="0"/>
                <a:cs typeface="Times New Roman" pitchFamily="18" charset="0"/>
              </a:rPr>
              <a:t>Sơ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chữ</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Barium chloride + Sodium sulfate </a:t>
            </a:r>
            <a:r>
              <a:rPr lang="en-US" sz="2800" dirty="0" smtClean="0">
                <a:solidFill>
                  <a:srgbClr val="FF00FF"/>
                </a:solidFill>
                <a:latin typeface="Times New Roman" pitchFamily="18" charset="0"/>
                <a:cs typeface="Times New Roman" pitchFamily="18" charset="0"/>
                <a:sym typeface="Wingdings 3"/>
              </a:rPr>
              <a:t></a:t>
            </a:r>
            <a:r>
              <a:rPr lang="en-US" sz="2800" dirty="0" smtClean="0">
                <a:solidFill>
                  <a:srgbClr val="FF00FF"/>
                </a:solidFill>
                <a:latin typeface="Times New Roman" pitchFamily="18" charset="0"/>
                <a:cs typeface="Times New Roman" pitchFamily="18" charset="0"/>
              </a:rPr>
              <a:t> Barium sulfate  + Sodium chloride </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0" y="4673996"/>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Nhận xét: tổng khối lượng của </a:t>
            </a:r>
            <a:r>
              <a:rPr lang="en-US" sz="2800" dirty="0" smtClean="0">
                <a:solidFill>
                  <a:srgbClr val="FF00FF"/>
                </a:solidFill>
                <a:latin typeface="Times New Roman" pitchFamily="18" charset="0"/>
                <a:cs typeface="Times New Roman" pitchFamily="18" charset="0"/>
              </a:rPr>
              <a:t>Barium chloride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Sodium sulfate (</a:t>
            </a:r>
            <a:r>
              <a:rPr lang="vi-VN" sz="2800" dirty="0" smtClean="0">
                <a:solidFill>
                  <a:srgbClr val="FF00FF"/>
                </a:solidFill>
                <a:latin typeface="Times New Roman" pitchFamily="18" charset="0"/>
                <a:cs typeface="Times New Roman" pitchFamily="18" charset="0"/>
              </a:rPr>
              <a:t>các chất trước phản ứng</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r>
              <a:rPr lang="vi-VN" sz="2800" b="1" i="1" dirty="0" smtClean="0">
                <a:solidFill>
                  <a:srgbClr val="FF00FF"/>
                </a:solidFill>
                <a:latin typeface="Times New Roman" pitchFamily="18" charset="0"/>
                <a:cs typeface="Times New Roman" pitchFamily="18" charset="0"/>
              </a:rPr>
              <a:t>bằng</a:t>
            </a:r>
            <a:r>
              <a:rPr lang="vi-VN" sz="2800" dirty="0" smtClean="0">
                <a:solidFill>
                  <a:srgbClr val="FF00FF"/>
                </a:solidFill>
                <a:latin typeface="Times New Roman" pitchFamily="18" charset="0"/>
                <a:cs typeface="Times New Roman" pitchFamily="18" charset="0"/>
              </a:rPr>
              <a:t> tổng khối lượng của</a:t>
            </a:r>
            <a:r>
              <a:rPr lang="en-US" sz="2800" dirty="0" smtClean="0">
                <a:solidFill>
                  <a:srgbClr val="FF00FF"/>
                </a:solidFill>
                <a:latin typeface="Times New Roman" pitchFamily="18" charset="0"/>
                <a:cs typeface="Times New Roman" pitchFamily="18" charset="0"/>
              </a:rPr>
              <a:t> Barium sulfate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Sodium chloride</a:t>
            </a:r>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các chất sau phản ứng</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grpSp>
        <p:nvGrpSpPr>
          <p:cNvPr id="15" name="Group 14"/>
          <p:cNvGrpSpPr/>
          <p:nvPr/>
        </p:nvGrpSpPr>
        <p:grpSpPr>
          <a:xfrm>
            <a:off x="2438351" y="0"/>
            <a:ext cx="5863772" cy="3517873"/>
            <a:chOff x="-1" y="0"/>
            <a:chExt cx="5863772" cy="3517873"/>
          </a:xfrm>
        </p:grpSpPr>
        <p:pic>
          <p:nvPicPr>
            <p:cNvPr id="3074" name="Picture 2"/>
            <p:cNvPicPr>
              <a:picLocks noChangeAspect="1" noChangeArrowheads="1"/>
            </p:cNvPicPr>
            <p:nvPr/>
          </p:nvPicPr>
          <p:blipFill>
            <a:blip r:embed="rId2"/>
            <a:srcRect/>
            <a:stretch>
              <a:fillRect/>
            </a:stretch>
          </p:blipFill>
          <p:spPr bwMode="auto">
            <a:xfrm>
              <a:off x="-1" y="0"/>
              <a:ext cx="2873829" cy="349280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35729" y="0"/>
              <a:ext cx="3028042" cy="3517873"/>
            </a:xfrm>
            <a:prstGeom prst="rect">
              <a:avLst/>
            </a:prstGeom>
            <a:noFill/>
            <a:ln w="9525">
              <a:noFill/>
              <a:miter lim="800000"/>
              <a:headEnd/>
              <a:tailEnd/>
            </a:ln>
            <a:effectLst/>
          </p:spPr>
        </p:pic>
      </p:grpSp>
      <p:pic>
        <p:nvPicPr>
          <p:cNvPr id="20" name="Picture 19"/>
          <p:cNvPicPr>
            <a:picLocks noChangeAspect="1"/>
          </p:cNvPicPr>
          <p:nvPr/>
        </p:nvPicPr>
        <p:blipFill rotWithShape="1">
          <a:blip r:embed="rId4">
            <a:extLst>
              <a:ext uri="{28A0092B-C50C-407E-A947-70E740481C1C}">
                <a14:useLocalDpi xmlns:a14="http://schemas.microsoft.com/office/drawing/2010/main" xmlns="" val="0"/>
              </a:ext>
            </a:extLst>
          </a:blip>
          <a:srcRect t="5466" b="-472"/>
          <a:stretch/>
        </p:blipFill>
        <p:spPr>
          <a:xfrm>
            <a:off x="2254413" y="886666"/>
            <a:ext cx="7774957" cy="5089278"/>
          </a:xfrm>
          <a:prstGeom prst="rect">
            <a:avLst/>
          </a:prstGeom>
        </p:spPr>
      </p:pic>
      <p:sp>
        <p:nvSpPr>
          <p:cNvPr id="21" name="TextBox 20"/>
          <p:cNvSpPr txBox="1"/>
          <p:nvPr/>
        </p:nvSpPr>
        <p:spPr>
          <a:xfrm>
            <a:off x="3069116" y="1851151"/>
            <a:ext cx="6059291" cy="2677656"/>
          </a:xfrm>
          <a:prstGeom prst="rect">
            <a:avLst/>
          </a:prstGeom>
          <a:noFill/>
        </p:spPr>
        <p:txBody>
          <a:bodyPr wrap="square" rtlCol="0">
            <a:spAutoFit/>
          </a:bodyPr>
          <a:lstStyle/>
          <a:p>
            <a:pPr algn="just"/>
            <a:r>
              <a:rPr lang="en-US" sz="2400" b="1" dirty="0" err="1" smtClean="0">
                <a:solidFill>
                  <a:srgbClr val="FF00FF"/>
                </a:solidFill>
                <a:latin typeface="iCiel Nabila" pitchFamily="2" charset="0"/>
              </a:rPr>
              <a:t>Định</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luật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bảo</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toàn</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khối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lượng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được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hai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nhà</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khoa</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học</a:t>
            </a:r>
            <a:r>
              <a:rPr lang="en-US" sz="2400" b="1" dirty="0" smtClean="0">
                <a:solidFill>
                  <a:srgbClr val="FF00FF"/>
                </a:solidFill>
                <a:latin typeface="iCiel Nabila" pitchFamily="2" charset="0"/>
              </a:rPr>
              <a:t> Mikhail </a:t>
            </a:r>
            <a:r>
              <a:rPr lang="en-US" sz="2400" b="1" dirty="0" err="1" smtClean="0">
                <a:solidFill>
                  <a:srgbClr val="FF00FF"/>
                </a:solidFill>
                <a:latin typeface="iCiel Nabila" pitchFamily="2" charset="0"/>
              </a:rPr>
              <a:t>Vasilyevich</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Lomonosov</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người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Nga</a:t>
            </a:r>
            <a:r>
              <a:rPr lang="en-US" sz="2400" b="1" dirty="0" smtClean="0">
                <a:solidFill>
                  <a:srgbClr val="FF00FF"/>
                </a:solidFill>
                <a:latin typeface="iCiel Nabila" pitchFamily="2" charset="0"/>
              </a:rPr>
              <a:t>, 1711-1765) </a:t>
            </a:r>
            <a:r>
              <a:rPr lang="en-US" sz="2400" b="1" dirty="0" err="1" smtClean="0">
                <a:solidFill>
                  <a:srgbClr val="FF00FF"/>
                </a:solidFill>
                <a:latin typeface="iCiel Nabila" pitchFamily="2" charset="0"/>
              </a:rPr>
              <a:t>và</a:t>
            </a:r>
            <a:r>
              <a:rPr lang="en-US" sz="2400" b="1" dirty="0" smtClean="0">
                <a:solidFill>
                  <a:srgbClr val="FF00FF"/>
                </a:solidFill>
                <a:latin typeface="iCiel Nabila" pitchFamily="2" charset="0"/>
              </a:rPr>
              <a:t> Antoine Lavoisier (</a:t>
            </a:r>
            <a:r>
              <a:rPr lang="en-US" sz="2400" b="1" dirty="0" err="1" smtClean="0">
                <a:solidFill>
                  <a:srgbClr val="FF00FF"/>
                </a:solidFill>
                <a:latin typeface="iCiel Nabila" pitchFamily="2" charset="0"/>
              </a:rPr>
              <a:t>người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Pháp</a:t>
            </a:r>
            <a:r>
              <a:rPr lang="en-US" sz="2400" b="1" dirty="0" smtClean="0">
                <a:solidFill>
                  <a:srgbClr val="FF00FF"/>
                </a:solidFill>
                <a:latin typeface="iCiel Nabila" pitchFamily="2" charset="0"/>
              </a:rPr>
              <a:t>, 1743-1794) </a:t>
            </a:r>
            <a:r>
              <a:rPr lang="en-US" sz="2400" b="1" dirty="0" err="1" smtClean="0">
                <a:solidFill>
                  <a:srgbClr val="FF00FF"/>
                </a:solidFill>
                <a:latin typeface="iCiel Nabila" pitchFamily="2" charset="0"/>
              </a:rPr>
              <a:t>khám</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phá</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độc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lập</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với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Bằng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thực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nghiệm</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khác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nhưng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hai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ông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đã</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rút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ra</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một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kết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luận</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như</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a:t>
            </a:r>
            <a:endParaRPr lang="en-US" sz="2400" b="1" dirty="0">
              <a:solidFill>
                <a:srgbClr val="FF00FF"/>
              </a:solidFill>
              <a:latin typeface="iCiel Nabila" pitchFamily="2" charset="0"/>
            </a:endParaRPr>
          </a:p>
        </p:txBody>
      </p:sp>
    </p:spTree>
    <p:extLst>
      <p:ext uri="{BB962C8B-B14F-4D97-AF65-F5344CB8AC3E}">
        <p14:creationId xmlns:p14="http://schemas.microsoft.com/office/powerpoint/2010/main" xmlns="" val="3248076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900" decel="100000" fill="hold"/>
                                        <p:tgtEl>
                                          <p:spTgt spid="1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900" decel="100000" fill="hold"/>
                                        <p:tgtEl>
                                          <p:spTgt spid="1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nodeType="clickEffect">
                                  <p:stCondLst>
                                    <p:cond delay="0"/>
                                  </p:stCondLst>
                                  <p:childTnLst>
                                    <p:anim calcmode="lin" valueType="num">
                                      <p:cBhvr>
                                        <p:cTn id="29" dur="500"/>
                                        <p:tgtEl>
                                          <p:spTgt spid="15"/>
                                        </p:tgtEl>
                                        <p:attrNameLst>
                                          <p:attrName>ppt_w</p:attrName>
                                        </p:attrNameLst>
                                      </p:cBhvr>
                                      <p:tavLst>
                                        <p:tav tm="0">
                                          <p:val>
                                            <p:strVal val="ppt_w"/>
                                          </p:val>
                                        </p:tav>
                                        <p:tav tm="100000">
                                          <p:val>
                                            <p:fltVal val="0"/>
                                          </p:val>
                                        </p:tav>
                                      </p:tavLst>
                                    </p:anim>
                                    <p:anim calcmode="lin" valueType="num">
                                      <p:cBhvr>
                                        <p:cTn id="30" dur="500"/>
                                        <p:tgtEl>
                                          <p:spTgt spid="15"/>
                                        </p:tgtEl>
                                        <p:attrNameLst>
                                          <p:attrName>ppt_h</p:attrName>
                                        </p:attrNameLst>
                                      </p:cBhvr>
                                      <p:tavLst>
                                        <p:tav tm="0">
                                          <p:val>
                                            <p:strVal val="ppt_h"/>
                                          </p:val>
                                        </p:tav>
                                        <p:tav tm="100000">
                                          <p:val>
                                            <p:fltVal val="0"/>
                                          </p:val>
                                        </p:tav>
                                      </p:tavLst>
                                    </p:anim>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7"/>
                                        </p:tgtEl>
                                        <p:attrNameLst>
                                          <p:attrName>ppt_w</p:attrName>
                                        </p:attrNameLst>
                                      </p:cBhvr>
                                      <p:tavLst>
                                        <p:tav tm="0">
                                          <p:val>
                                            <p:strVal val="ppt_w"/>
                                          </p:val>
                                        </p:tav>
                                        <p:tav tm="100000">
                                          <p:val>
                                            <p:fltVal val="0"/>
                                          </p:val>
                                        </p:tav>
                                      </p:tavLst>
                                    </p:anim>
                                    <p:anim calcmode="lin" valueType="num">
                                      <p:cBhvr>
                                        <p:cTn id="35" dur="500"/>
                                        <p:tgtEl>
                                          <p:spTgt spid="17"/>
                                        </p:tgtEl>
                                        <p:attrNameLst>
                                          <p:attrName>ppt_h</p:attrName>
                                        </p:attrNameLst>
                                      </p:cBhvr>
                                      <p:tavLst>
                                        <p:tav tm="0">
                                          <p:val>
                                            <p:strVal val="ppt_h"/>
                                          </p:val>
                                        </p:tav>
                                        <p:tav tm="100000">
                                          <p:val>
                                            <p:fltVal val="0"/>
                                          </p:val>
                                        </p:tav>
                                      </p:tavLst>
                                    </p:anim>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19"/>
                                        </p:tgtEl>
                                        <p:attrNameLst>
                                          <p:attrName>ppt_w</p:attrName>
                                        </p:attrNameLst>
                                      </p:cBhvr>
                                      <p:tavLst>
                                        <p:tav tm="0">
                                          <p:val>
                                            <p:strVal val="ppt_w"/>
                                          </p:val>
                                        </p:tav>
                                        <p:tav tm="100000">
                                          <p:val>
                                            <p:fltVal val="0"/>
                                          </p:val>
                                        </p:tav>
                                      </p:tavLst>
                                    </p:anim>
                                    <p:anim calcmode="lin" valueType="num">
                                      <p:cBhvr>
                                        <p:cTn id="40" dur="500"/>
                                        <p:tgtEl>
                                          <p:spTgt spid="19"/>
                                        </p:tgtEl>
                                        <p:attrNameLst>
                                          <p:attrName>ppt_h</p:attrName>
                                        </p:attrNameLst>
                                      </p:cBhvr>
                                      <p:tavLst>
                                        <p:tav tm="0">
                                          <p:val>
                                            <p:strVal val="ppt_h"/>
                                          </p:val>
                                        </p:tav>
                                        <p:tav tm="100000">
                                          <p:val>
                                            <p:fltVal val="0"/>
                                          </p:val>
                                        </p:tav>
                                      </p:tavLst>
                                    </p:anim>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by="(-#ppt_w*2)" calcmode="lin" valueType="num">
                                      <p:cBhvr rctx="PPT">
                                        <p:cTn id="49" dur="500" autoRev="1" fill="hold">
                                          <p:stCondLst>
                                            <p:cond delay="0"/>
                                          </p:stCondLst>
                                        </p:cTn>
                                        <p:tgtEl>
                                          <p:spTgt spid="21"/>
                                        </p:tgtEl>
                                        <p:attrNameLst>
                                          <p:attrName>ppt_w</p:attrName>
                                        </p:attrNameLst>
                                      </p:cBhvr>
                                    </p:anim>
                                    <p:anim by="(#ppt_w*0.50)" calcmode="lin" valueType="num">
                                      <p:cBhvr>
                                        <p:cTn id="50" dur="500" decel="50000" autoRev="1" fill="hold">
                                          <p:stCondLst>
                                            <p:cond delay="0"/>
                                          </p:stCondLst>
                                        </p:cTn>
                                        <p:tgtEl>
                                          <p:spTgt spid="21"/>
                                        </p:tgtEl>
                                        <p:attrNameLst>
                                          <p:attrName>ppt_x</p:attrName>
                                        </p:attrNameLst>
                                      </p:cBhvr>
                                    </p:anim>
                                    <p:anim from="(-#ppt_h/2)" to="(#ppt_y)" calcmode="lin" valueType="num">
                                      <p:cBhvr>
                                        <p:cTn id="51" dur="1000" fill="hold">
                                          <p:stCondLst>
                                            <p:cond delay="0"/>
                                          </p:stCondLst>
                                        </p:cTn>
                                        <p:tgtEl>
                                          <p:spTgt spid="21"/>
                                        </p:tgtEl>
                                        <p:attrNameLst>
                                          <p:attrName>ppt_y</p:attrName>
                                        </p:attrNameLst>
                                      </p:cBhvr>
                                    </p:anim>
                                    <p:animRot by="21600000">
                                      <p:cBhvr>
                                        <p:cTn id="52"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977682"/>
            <a:ext cx="12192000" cy="2677656"/>
          </a:xfrm>
          <a:prstGeom prst="rect">
            <a:avLst/>
          </a:prstGeom>
          <a:noFill/>
        </p:spPr>
        <p:txBody>
          <a:bodyPr wrap="square" rtlCol="0">
            <a:spAutoFit/>
          </a:bodyPr>
          <a:lstStyle/>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Định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luật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bảo</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toàn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khối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lượng</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Giải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79896"/>
            <a:ext cx="9709760" cy="4717818"/>
          </a:xfrm>
          <a:prstGeom prst="rect">
            <a:avLst/>
          </a:prstGeom>
          <a:noFill/>
          <a:ln w="9525">
            <a:noFill/>
            <a:miter lim="800000"/>
            <a:headEnd/>
            <a:tailEnd/>
          </a:ln>
          <a:effectLst/>
        </p:spPr>
      </p:pic>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Tiến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nghiệm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FF"/>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66056" y="4760685"/>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47087" y="4782460"/>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512" y="5123542"/>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22286" y="5138058"/>
            <a:ext cx="85634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0057" y="326971"/>
            <a:ext cx="2481943" cy="1384995"/>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Hiện tượng thí nghiệm: Xuất hiện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endParaRPr lang="en-US" sz="2800" dirty="0">
              <a:solidFill>
                <a:srgbClr val="FF00FF"/>
              </a:solidFill>
              <a:latin typeface="Times New Roman" pitchFamily="18" charset="0"/>
              <a:cs typeface="Times New Roman" pitchFamily="18" charset="0"/>
            </a:endParaRPr>
          </a:p>
        </p:txBody>
      </p:sp>
      <p:sp>
        <p:nvSpPr>
          <p:cNvPr id="18" name="Rectangle 17"/>
          <p:cNvSpPr/>
          <p:nvPr/>
        </p:nvSpPr>
        <p:spPr>
          <a:xfrm>
            <a:off x="9710057" y="1713083"/>
            <a:ext cx="2481943"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0" y="5274348"/>
            <a:ext cx="12192000" cy="89255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S</a:t>
            </a:r>
            <a:r>
              <a:rPr lang="vi-VN" sz="2600" dirty="0" smtClean="0">
                <a:solidFill>
                  <a:srgbClr val="FF00FF"/>
                </a:solidFill>
                <a:latin typeface="Times New Roman" pitchFamily="18" charset="0"/>
                <a:cs typeface="Times New Roman" pitchFamily="18" charset="0"/>
              </a:rPr>
              <a:t>ơ đồ dạng chữ:</a:t>
            </a:r>
          </a:p>
          <a:p>
            <a:pPr algn="just"/>
            <a:r>
              <a:rPr lang="vi-VN" sz="2600" dirty="0" smtClean="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621166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carbon dioxide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khỏi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bình</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48076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770" decel="100000"/>
                                        <p:tgtEl>
                                          <p:spTgt spid="4098"/>
                                        </p:tgtEl>
                                      </p:cBhvr>
                                    </p:animEffect>
                                    <p:animScale>
                                      <p:cBhvr>
                                        <p:cTn id="15" dur="770" decel="100000"/>
                                        <p:tgtEl>
                                          <p:spTgt spid="4098"/>
                                        </p:tgtEl>
                                      </p:cBhvr>
                                      <p:from x="10000" y="10000"/>
                                      <p:to x="200000" y="450000"/>
                                    </p:animScale>
                                    <p:animScale>
                                      <p:cBhvr>
                                        <p:cTn id="16" dur="1230" accel="100000" fill="hold">
                                          <p:stCondLst>
                                            <p:cond delay="770"/>
                                          </p:stCondLst>
                                        </p:cTn>
                                        <p:tgtEl>
                                          <p:spTgt spid="4098"/>
                                        </p:tgtEl>
                                      </p:cBhvr>
                                      <p:from x="200000" y="450000"/>
                                      <p:to x="100000" y="100000"/>
                                    </p:animScale>
                                    <p:set>
                                      <p:cBhvr>
                                        <p:cTn id="17" dur="770" fill="hold"/>
                                        <p:tgtEl>
                                          <p:spTgt spid="4098"/>
                                        </p:tgtEl>
                                        <p:attrNameLst>
                                          <p:attrName>ppt_x</p:attrName>
                                        </p:attrNameLst>
                                      </p:cBhvr>
                                      <p:to>
                                        <p:strVal val="(0.5)"/>
                                      </p:to>
                                    </p:set>
                                    <p:anim from="(0.5)" to="(#ppt_x)" calcmode="lin" valueType="num">
                                      <p:cBhvr>
                                        <p:cTn id="18" dur="1230" accel="100000" fill="hold">
                                          <p:stCondLst>
                                            <p:cond delay="770"/>
                                          </p:stCondLst>
                                        </p:cTn>
                                        <p:tgtEl>
                                          <p:spTgt spid="4098"/>
                                        </p:tgtEl>
                                        <p:attrNameLst>
                                          <p:attrName>ppt_x</p:attrName>
                                        </p:attrNameLst>
                                      </p:cBhvr>
                                    </p:anim>
                                    <p:set>
                                      <p:cBhvr>
                                        <p:cTn id="19" dur="770" fill="hold"/>
                                        <p:tgtEl>
                                          <p:spTgt spid="4098"/>
                                        </p:tgtEl>
                                        <p:attrNameLst>
                                          <p:attrName>ppt_y</p:attrName>
                                        </p:attrNameLst>
                                      </p:cBhvr>
                                      <p:to>
                                        <p:strVal val="(#ppt_y+0.4)"/>
                                      </p:to>
                                    </p:set>
                                    <p:anim from="(#ppt_y+0.4)" to="(#ppt_y)" calcmode="lin" valueType="num">
                                      <p:cBhvr>
                                        <p:cTn id="20" dur="1230" accel="100000" fill="hold">
                                          <p:stCondLst>
                                            <p:cond delay="770"/>
                                          </p:stCondLst>
                                        </p:cTn>
                                        <p:tgtEl>
                                          <p:spTgt spid="409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900" decel="100000" fill="hold"/>
                                        <p:tgtEl>
                                          <p:spTgt spid="1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Right)">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Righ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900" decel="100000" fill="hold"/>
                                        <p:tgtEl>
                                          <p:spTgt spid="1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trips(downRight)">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900" decel="100000" fill="hold"/>
                                        <p:tgtEl>
                                          <p:spTgt spid="1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4348"/>
            <a:ext cx="12192000" cy="89255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S</a:t>
            </a:r>
            <a:r>
              <a:rPr lang="vi-VN" sz="2600" dirty="0" smtClean="0">
                <a:solidFill>
                  <a:srgbClr val="FF00FF"/>
                </a:solidFill>
                <a:latin typeface="Times New Roman" pitchFamily="18" charset="0"/>
                <a:cs typeface="Times New Roman" pitchFamily="18" charset="0"/>
              </a:rPr>
              <a:t>ơ đồ dạng chữ:</a:t>
            </a:r>
          </a:p>
          <a:p>
            <a:pPr algn="just"/>
            <a:r>
              <a:rPr lang="vi-VN" sz="2600" dirty="0" smtClean="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1131669"/>
            <a:ext cx="12192000"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Acetic acid </a:t>
            </a:r>
            <a:r>
              <a:rPr lang="en-US" sz="2800" dirty="0" err="1" smtClean="0">
                <a:solidFill>
                  <a:srgbClr val="FF00FF"/>
                </a:solidFill>
                <a:latin typeface="Times New Roman" pitchFamily="18" charset="0"/>
                <a:cs typeface="Times New Roman" pitchFamily="18" charset="0"/>
              </a:rPr>
              <a:t>và</a:t>
            </a:r>
            <a:r>
              <a:rPr lang="vi-VN" sz="2800" dirty="0" smtClean="0">
                <a:solidFill>
                  <a:srgbClr val="FF00FF"/>
                </a:solidFill>
                <a:latin typeface="Times New Roman" pitchFamily="18" charset="0"/>
                <a:cs typeface="Times New Roman" pitchFamily="18" charset="0"/>
              </a:rPr>
              <a:t> Sodium hydrogencarbonate</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2140413"/>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vi-VN" sz="2800" dirty="0" smtClean="0">
                <a:solidFill>
                  <a:srgbClr val="FF00FF"/>
                </a:solidFill>
                <a:latin typeface="Times New Roman" pitchFamily="18" charset="0"/>
                <a:cs typeface="Times New Roman" pitchFamily="18" charset="0"/>
              </a:rPr>
              <a:t> Sodium acetate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Nước</a:t>
            </a:r>
            <a:endParaRPr lang="en-US" sz="2800" dirty="0">
              <a:solidFill>
                <a:srgbClr val="FF00FF"/>
              </a:solidFill>
              <a:latin typeface="Times New Roman" pitchFamily="18" charset="0"/>
              <a:cs typeface="Times New Roman" pitchFamily="18" charset="0"/>
            </a:endParaRPr>
          </a:p>
        </p:txBody>
      </p:sp>
      <p:sp>
        <p:nvSpPr>
          <p:cNvPr id="16" name="Rectangle 15"/>
          <p:cNvSpPr/>
          <p:nvPr/>
        </p:nvSpPr>
        <p:spPr>
          <a:xfrm>
            <a:off x="0" y="2670185"/>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carbon dioxide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khỏi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bình</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20" name="Rectangle 19"/>
          <p:cNvSpPr/>
          <p:nvPr/>
        </p:nvSpPr>
        <p:spPr>
          <a:xfrm>
            <a:off x="0" y="3359617"/>
            <a:ext cx="12192000" cy="954107"/>
          </a:xfrm>
          <a:prstGeom prst="rect">
            <a:avLst/>
          </a:prstGeom>
        </p:spPr>
        <p:txBody>
          <a:bodyPr wrap="square">
            <a:spAutoFit/>
          </a:bodyPr>
          <a:lstStyle/>
          <a:p>
            <a:pPr algn="just"/>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Lưu</a:t>
            </a:r>
            <a:r>
              <a:rPr lang="en-US" sz="2800" b="1" dirty="0" smtClean="0">
                <a:solidFill>
                  <a:srgbClr val="FF00FF"/>
                </a:solidFill>
                <a:latin typeface="Times New Roman" pitchFamily="18" charset="0"/>
                <a:cs typeface="Times New Roman" pitchFamily="18" charset="0"/>
              </a:rPr>
              <a:t> ý:</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phẩm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lưu</a:t>
            </a:r>
            <a:r>
              <a:rPr lang="en-US" sz="2800" dirty="0" smtClean="0">
                <a:solidFill>
                  <a:srgbClr val="FF00FF"/>
                </a:solidFill>
                <a:latin typeface="Times New Roman" pitchFamily="18" charset="0"/>
                <a:cs typeface="Times New Roman" pitchFamily="18" charset="0"/>
              </a:rPr>
              <a:t> ý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bay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21" name="Rectangle 20"/>
          <p:cNvSpPr/>
          <p:nvPr/>
        </p:nvSpPr>
        <p:spPr>
          <a:xfrm>
            <a:off x="0" y="4396234"/>
            <a:ext cx="12192000" cy="129266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Như</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vậy</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trong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thí</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nghiệm</a:t>
            </a:r>
            <a:r>
              <a:rPr lang="en-US" sz="2600" dirty="0" smtClean="0">
                <a:solidFill>
                  <a:srgbClr val="FF00FF"/>
                </a:solidFill>
                <a:latin typeface="Times New Roman" pitchFamily="18" charset="0"/>
                <a:cs typeface="Times New Roman" pitchFamily="18" charset="0"/>
              </a:rPr>
              <a:t> 2:</a:t>
            </a:r>
            <a:endParaRPr lang="vi-VN" sz="2600" dirty="0" smtClean="0">
              <a:solidFill>
                <a:srgbClr val="FF00FF"/>
              </a:solidFill>
              <a:latin typeface="Times New Roman" pitchFamily="18" charset="0"/>
              <a:cs typeface="Times New Roman" pitchFamily="18" charset="0"/>
            </a:endParaRPr>
          </a:p>
          <a:p>
            <a:pPr algn="just"/>
            <a:r>
              <a:rPr lang="en-US" sz="2600" dirty="0" err="1" smtClean="0">
                <a:solidFill>
                  <a:srgbClr val="FF00FF"/>
                </a:solidFill>
                <a:latin typeface="Times New Roman" pitchFamily="18" charset="0"/>
                <a:cs typeface="Times New Roman" pitchFamily="18" charset="0"/>
              </a:rPr>
              <a:t>Tổng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khối</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lượng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của</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Acetic acid </a:t>
            </a:r>
            <a:r>
              <a:rPr lang="en-US" sz="2600" dirty="0" err="1" smtClean="0">
                <a:solidFill>
                  <a:srgbClr val="FF00FF"/>
                </a:solidFill>
                <a:latin typeface="Times New Roman" pitchFamily="18" charset="0"/>
                <a:cs typeface="Times New Roman" pitchFamily="18" charset="0"/>
              </a:rPr>
              <a:t>và</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Sodium hydrogencarbonate </a:t>
            </a:r>
            <a:r>
              <a:rPr lang="en-US" sz="2600" dirty="0" err="1" smtClean="0">
                <a:solidFill>
                  <a:srgbClr val="FF00FF"/>
                </a:solidFill>
                <a:latin typeface="Times New Roman" pitchFamily="18" charset="0"/>
                <a:cs typeface="Times New Roman" pitchFamily="18" charset="0"/>
              </a:rPr>
              <a:t>bằng</a:t>
            </a:r>
            <a:r>
              <a:rPr lang="vi-VN"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tổng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khối</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lượng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của</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Sodium acetate</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 Carbon dioxide </a:t>
            </a:r>
            <a:r>
              <a:rPr lang="en-US" sz="2600" dirty="0" err="1" smtClean="0">
                <a:solidFill>
                  <a:srgbClr val="FF00FF"/>
                </a:solidFill>
                <a:latin typeface="Times New Roman" pitchFamily="18" charset="0"/>
                <a:cs typeface="Times New Roman" pitchFamily="18" charset="0"/>
              </a:rPr>
              <a:t>và</a:t>
            </a:r>
            <a:r>
              <a:rPr lang="vi-VN" sz="2600" dirty="0" smtClean="0">
                <a:solidFill>
                  <a:srgbClr val="FF00FF"/>
                </a:solidFill>
                <a:latin typeface="Times New Roman" pitchFamily="18" charset="0"/>
                <a:cs typeface="Times New Roman" pitchFamily="18" charset="0"/>
              </a:rPr>
              <a:t> Nước</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48076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900" decel="100000" fill="hold"/>
                                        <p:tgtEl>
                                          <p:spTgt spid="2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3" grpId="0"/>
      <p:bldP spid="16" grpId="0"/>
      <p:bldP spid="20" grpId="0"/>
      <p:bldP spid="2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1728</TotalTime>
  <Words>1967</Words>
  <PresentationFormat>Custom</PresentationFormat>
  <Paragraphs>148</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MỞ ĐẦU KHTN 7-HIỀN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2023-09-04T01:14:52Z</dcterms:modified>
</cp:coreProperties>
</file>