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0" r:id="rId2"/>
    <p:sldId id="349" r:id="rId3"/>
    <p:sldId id="302" r:id="rId4"/>
    <p:sldId id="292" r:id="rId5"/>
    <p:sldId id="397" r:id="rId6"/>
    <p:sldId id="398" r:id="rId7"/>
    <p:sldId id="360" r:id="rId8"/>
    <p:sldId id="383" r:id="rId9"/>
    <p:sldId id="384" r:id="rId10"/>
    <p:sldId id="385" r:id="rId11"/>
    <p:sldId id="379" r:id="rId12"/>
    <p:sldId id="389" r:id="rId13"/>
    <p:sldId id="388" r:id="rId14"/>
    <p:sldId id="390" r:id="rId15"/>
    <p:sldId id="345" r:id="rId16"/>
    <p:sldId id="370" r:id="rId17"/>
    <p:sldId id="391" r:id="rId18"/>
    <p:sldId id="371" r:id="rId19"/>
    <p:sldId id="392" r:id="rId20"/>
    <p:sldId id="393" r:id="rId21"/>
    <p:sldId id="315" r:id="rId22"/>
    <p:sldId id="394" r:id="rId23"/>
    <p:sldId id="395" r:id="rId24"/>
    <p:sldId id="396" r:id="rId25"/>
    <p:sldId id="331" r:id="rId26"/>
    <p:sldId id="295" r:id="rId27"/>
    <p:sldId id="329" r:id="rId28"/>
    <p:sldId id="3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94657"/>
  </p:normalViewPr>
  <p:slideViewPr>
    <p:cSldViewPr snapToGrid="0">
      <p:cViewPr varScale="1">
        <p:scale>
          <a:sx n="69" d="100"/>
          <a:sy n="69" d="100"/>
        </p:scale>
        <p:origin x="10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7/29/2023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2907527"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8: The World around Us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374431" y="2901823"/>
            <a:ext cx="6288833" cy="1446550"/>
          </a:xfrm>
          <a:prstGeom prst="rect">
            <a:avLst/>
          </a:prstGeom>
          <a:noFill/>
        </p:spPr>
        <p:txBody>
          <a:bodyPr wrap="square" rtlCol="0">
            <a:spAutoFit/>
          </a:bodyPr>
          <a:lstStyle/>
          <a:p>
            <a:pPr algn="ctr"/>
            <a:r>
              <a:rPr lang="en-US" sz="4000" dirty="0">
                <a:solidFill>
                  <a:srgbClr val="FF0000"/>
                </a:solidFill>
              </a:rPr>
              <a:t>Unit 8: The World around Us</a:t>
            </a:r>
          </a:p>
          <a:p>
            <a:pPr algn="ctr"/>
            <a:r>
              <a:rPr lang="en-US" sz="2400" dirty="0">
                <a:solidFill>
                  <a:srgbClr val="00B050"/>
                </a:solidFill>
              </a:rPr>
              <a:t>Lesson 1.3: Pronunciation &amp; Speaking</a:t>
            </a:r>
          </a:p>
          <a:p>
            <a:pPr algn="ctr"/>
            <a:r>
              <a:rPr lang="en-US" sz="2400" dirty="0">
                <a:solidFill>
                  <a:srgbClr val="00B0F0"/>
                </a:solidFill>
              </a:rPr>
              <a:t>Page 64</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AD106-E1E3-4D8B-BA82-3A292611BE14}"/>
              </a:ext>
            </a:extLst>
          </p:cNvPr>
          <p:cNvSpPr txBox="1"/>
          <p:nvPr/>
        </p:nvSpPr>
        <p:spPr>
          <a:xfrm>
            <a:off x="509666" y="764498"/>
            <a:ext cx="11497455" cy="646331"/>
          </a:xfrm>
          <a:prstGeom prst="rect">
            <a:avLst/>
          </a:prstGeom>
          <a:noFill/>
        </p:spPr>
        <p:txBody>
          <a:bodyPr wrap="square" rtlCol="0">
            <a:spAutoFit/>
          </a:bodyPr>
          <a:lstStyle/>
          <a:p>
            <a:r>
              <a:rPr lang="en-US" sz="3600" i="1" dirty="0">
                <a:solidFill>
                  <a:srgbClr val="0070C0"/>
                </a:solidFill>
              </a:rPr>
              <a:t>Practice pronouncing the following gerunds with your friend</a:t>
            </a:r>
          </a:p>
        </p:txBody>
      </p:sp>
      <p:sp>
        <p:nvSpPr>
          <p:cNvPr id="3" name="Rectangle: Rounded Corners 2">
            <a:extLst>
              <a:ext uri="{FF2B5EF4-FFF2-40B4-BE49-F238E27FC236}">
                <a16:creationId xmlns:a16="http://schemas.microsoft.com/office/drawing/2014/main" id="{8D8C6918-DFED-466C-9D31-47BAE026C893}"/>
              </a:ext>
            </a:extLst>
          </p:cNvPr>
          <p:cNvSpPr/>
          <p:nvPr/>
        </p:nvSpPr>
        <p:spPr>
          <a:xfrm>
            <a:off x="886918" y="1708879"/>
            <a:ext cx="10418164" cy="13041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fishing        climbing        hiking     rafting</a:t>
            </a:r>
          </a:p>
          <a:p>
            <a:pPr algn="ctr"/>
            <a:r>
              <a:rPr lang="en-US" sz="3600" dirty="0"/>
              <a:t>kayaking      swimming       following        sleeping </a:t>
            </a:r>
          </a:p>
        </p:txBody>
      </p:sp>
    </p:spTree>
    <p:extLst>
      <p:ext uri="{BB962C8B-B14F-4D97-AF65-F5344CB8AC3E}">
        <p14:creationId xmlns:p14="http://schemas.microsoft.com/office/powerpoint/2010/main" val="82917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3A7A9D-3562-4C4D-A558-1BA5591D2CCB}"/>
              </a:ext>
            </a:extLst>
          </p:cNvPr>
          <p:cNvPicPr>
            <a:picLocks noChangeAspect="1"/>
          </p:cNvPicPr>
          <p:nvPr/>
        </p:nvPicPr>
        <p:blipFill>
          <a:blip r:embed="rId2"/>
          <a:stretch>
            <a:fillRect/>
          </a:stretch>
        </p:blipFill>
        <p:spPr>
          <a:xfrm>
            <a:off x="0" y="409731"/>
            <a:ext cx="9239250" cy="762000"/>
          </a:xfrm>
          <a:prstGeom prst="rect">
            <a:avLst/>
          </a:prstGeom>
        </p:spPr>
      </p:pic>
      <p:pic>
        <p:nvPicPr>
          <p:cNvPr id="4" name="Picture 3">
            <a:extLst>
              <a:ext uri="{FF2B5EF4-FFF2-40B4-BE49-F238E27FC236}">
                <a16:creationId xmlns:a16="http://schemas.microsoft.com/office/drawing/2014/main" id="{EEEA0977-9EC3-4B84-80C2-579D2188829A}"/>
              </a:ext>
            </a:extLst>
          </p:cNvPr>
          <p:cNvPicPr>
            <a:picLocks noChangeAspect="1"/>
          </p:cNvPicPr>
          <p:nvPr/>
        </p:nvPicPr>
        <p:blipFill>
          <a:blip r:embed="rId3"/>
          <a:stretch>
            <a:fillRect/>
          </a:stretch>
        </p:blipFill>
        <p:spPr>
          <a:xfrm>
            <a:off x="0" y="1233487"/>
            <a:ext cx="8144562" cy="5214782"/>
          </a:xfrm>
          <a:prstGeom prst="rect">
            <a:avLst/>
          </a:prstGeom>
        </p:spPr>
      </p:pic>
      <p:sp>
        <p:nvSpPr>
          <p:cNvPr id="6" name="TextBox 5">
            <a:extLst>
              <a:ext uri="{FF2B5EF4-FFF2-40B4-BE49-F238E27FC236}">
                <a16:creationId xmlns:a16="http://schemas.microsoft.com/office/drawing/2014/main" id="{F38762BE-8E11-45F6-9089-5A551FB4A54C}"/>
              </a:ext>
            </a:extLst>
          </p:cNvPr>
          <p:cNvSpPr txBox="1"/>
          <p:nvPr/>
        </p:nvSpPr>
        <p:spPr>
          <a:xfrm>
            <a:off x="6748610" y="1921079"/>
            <a:ext cx="5108610" cy="553998"/>
          </a:xfrm>
          <a:prstGeom prst="rect">
            <a:avLst/>
          </a:prstGeom>
          <a:noFill/>
          <a:ln>
            <a:solidFill>
              <a:schemeClr val="accent1"/>
            </a:solidFill>
          </a:ln>
        </p:spPr>
        <p:txBody>
          <a:bodyPr wrap="square" rtlCol="0">
            <a:spAutoFit/>
          </a:bodyPr>
          <a:lstStyle/>
          <a:p>
            <a:r>
              <a:rPr lang="en-US" sz="3000" dirty="0"/>
              <a:t>Gray Caves/Red River Canyon</a:t>
            </a:r>
          </a:p>
        </p:txBody>
      </p:sp>
      <p:sp>
        <p:nvSpPr>
          <p:cNvPr id="7" name="Rectangle 6">
            <a:extLst>
              <a:ext uri="{FF2B5EF4-FFF2-40B4-BE49-F238E27FC236}">
                <a16:creationId xmlns:a16="http://schemas.microsoft.com/office/drawing/2014/main" id="{1B8160D5-48D5-49F5-BA21-929A3A8057A7}"/>
              </a:ext>
            </a:extLst>
          </p:cNvPr>
          <p:cNvSpPr/>
          <p:nvPr/>
        </p:nvSpPr>
        <p:spPr>
          <a:xfrm>
            <a:off x="7477680" y="2875002"/>
            <a:ext cx="2309030" cy="553998"/>
          </a:xfrm>
          <a:prstGeom prst="rect">
            <a:avLst/>
          </a:prstGeom>
          <a:ln>
            <a:solidFill>
              <a:schemeClr val="accent1"/>
            </a:solidFill>
          </a:ln>
        </p:spPr>
        <p:txBody>
          <a:bodyPr wrap="none">
            <a:spAutoFit/>
          </a:bodyPr>
          <a:lstStyle/>
          <a:p>
            <a:r>
              <a:rPr lang="en-US" sz="3000" dirty="0"/>
              <a:t>hiking/rafting</a:t>
            </a:r>
          </a:p>
        </p:txBody>
      </p:sp>
      <p:sp>
        <p:nvSpPr>
          <p:cNvPr id="8" name="Rectangle 7">
            <a:extLst>
              <a:ext uri="{FF2B5EF4-FFF2-40B4-BE49-F238E27FC236}">
                <a16:creationId xmlns:a16="http://schemas.microsoft.com/office/drawing/2014/main" id="{859E0FC9-8AC8-4253-B331-28C0DA1B1A3C}"/>
              </a:ext>
            </a:extLst>
          </p:cNvPr>
          <p:cNvSpPr/>
          <p:nvPr/>
        </p:nvSpPr>
        <p:spPr>
          <a:xfrm>
            <a:off x="6374758" y="3490756"/>
            <a:ext cx="3284297" cy="553998"/>
          </a:xfrm>
          <a:prstGeom prst="rect">
            <a:avLst/>
          </a:prstGeom>
          <a:ln>
            <a:solidFill>
              <a:schemeClr val="accent1"/>
            </a:solidFill>
          </a:ln>
        </p:spPr>
        <p:txBody>
          <a:bodyPr wrap="none">
            <a:spAutoFit/>
          </a:bodyPr>
          <a:lstStyle/>
          <a:p>
            <a:r>
              <a:rPr lang="en-US" sz="3000" dirty="0"/>
              <a:t>kayaking/swimming</a:t>
            </a:r>
          </a:p>
        </p:txBody>
      </p:sp>
      <p:sp>
        <p:nvSpPr>
          <p:cNvPr id="9" name="Rectangle 8">
            <a:extLst>
              <a:ext uri="{FF2B5EF4-FFF2-40B4-BE49-F238E27FC236}">
                <a16:creationId xmlns:a16="http://schemas.microsoft.com/office/drawing/2014/main" id="{52FB58D3-B60F-4A4D-B24A-941CB8CDA387}"/>
              </a:ext>
            </a:extLst>
          </p:cNvPr>
          <p:cNvSpPr/>
          <p:nvPr/>
        </p:nvSpPr>
        <p:spPr>
          <a:xfrm>
            <a:off x="7779199" y="4147304"/>
            <a:ext cx="4213309" cy="1015663"/>
          </a:xfrm>
          <a:prstGeom prst="rect">
            <a:avLst/>
          </a:prstGeom>
          <a:ln>
            <a:solidFill>
              <a:schemeClr val="accent1"/>
            </a:solidFill>
          </a:ln>
        </p:spPr>
        <p:txBody>
          <a:bodyPr wrap="square">
            <a:spAutoFit/>
          </a:bodyPr>
          <a:lstStyle/>
          <a:p>
            <a:r>
              <a:rPr lang="en-US" sz="3000" dirty="0"/>
              <a:t>go by car – three hours</a:t>
            </a:r>
          </a:p>
          <a:p>
            <a:r>
              <a:rPr lang="en-US" sz="3000" dirty="0"/>
              <a:t>go by train – one hour</a:t>
            </a:r>
          </a:p>
        </p:txBody>
      </p:sp>
      <p:sp>
        <p:nvSpPr>
          <p:cNvPr id="10" name="Rectangle 9">
            <a:extLst>
              <a:ext uri="{FF2B5EF4-FFF2-40B4-BE49-F238E27FC236}">
                <a16:creationId xmlns:a16="http://schemas.microsoft.com/office/drawing/2014/main" id="{191AA74F-A083-47BD-A2A7-41E7AF8B7127}"/>
              </a:ext>
            </a:extLst>
          </p:cNvPr>
          <p:cNvSpPr/>
          <p:nvPr/>
        </p:nvSpPr>
        <p:spPr>
          <a:xfrm>
            <a:off x="7808802" y="5450650"/>
            <a:ext cx="3081934" cy="553998"/>
          </a:xfrm>
          <a:prstGeom prst="rect">
            <a:avLst/>
          </a:prstGeom>
          <a:ln>
            <a:solidFill>
              <a:schemeClr val="accent1"/>
            </a:solidFill>
          </a:ln>
        </p:spPr>
        <p:txBody>
          <a:bodyPr wrap="none">
            <a:spAutoFit/>
          </a:bodyPr>
          <a:lstStyle/>
          <a:p>
            <a:r>
              <a:rPr lang="en-US" sz="3000" dirty="0"/>
              <a:t>a campsite/a hotel</a:t>
            </a:r>
          </a:p>
        </p:txBody>
      </p:sp>
    </p:spTree>
    <p:extLst>
      <p:ext uri="{BB962C8B-B14F-4D97-AF65-F5344CB8AC3E}">
        <p14:creationId xmlns:p14="http://schemas.microsoft.com/office/powerpoint/2010/main" val="204855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36D96-7105-41DB-94C9-C03068C31B09}"/>
              </a:ext>
            </a:extLst>
          </p:cNvPr>
          <p:cNvPicPr>
            <a:picLocks noChangeAspect="1"/>
          </p:cNvPicPr>
          <p:nvPr/>
        </p:nvPicPr>
        <p:blipFill>
          <a:blip r:embed="rId2"/>
          <a:stretch>
            <a:fillRect/>
          </a:stretch>
        </p:blipFill>
        <p:spPr>
          <a:xfrm>
            <a:off x="0" y="409731"/>
            <a:ext cx="9239250" cy="762000"/>
          </a:xfrm>
          <a:prstGeom prst="rect">
            <a:avLst/>
          </a:prstGeom>
        </p:spPr>
      </p:pic>
      <p:sp>
        <p:nvSpPr>
          <p:cNvPr id="3" name="Rectangle: Rounded Corners 2">
            <a:extLst>
              <a:ext uri="{FF2B5EF4-FFF2-40B4-BE49-F238E27FC236}">
                <a16:creationId xmlns:a16="http://schemas.microsoft.com/office/drawing/2014/main" id="{C819346A-1DEF-4B60-9DF4-59F2A92A23BF}"/>
              </a:ext>
            </a:extLst>
          </p:cNvPr>
          <p:cNvSpPr/>
          <p:nvPr/>
        </p:nvSpPr>
        <p:spPr>
          <a:xfrm>
            <a:off x="446967" y="1171731"/>
            <a:ext cx="7213007" cy="50242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rgbClr val="0070C0"/>
                </a:solidFill>
              </a:rPr>
              <a:t>Teddy: Where should we go on our trip?</a:t>
            </a:r>
          </a:p>
          <a:p>
            <a:r>
              <a:rPr lang="en-US" sz="3000" dirty="0">
                <a:solidFill>
                  <a:srgbClr val="0070C0"/>
                </a:solidFill>
              </a:rPr>
              <a:t>Lisa:   We should go to __________.</a:t>
            </a:r>
          </a:p>
          <a:p>
            <a:r>
              <a:rPr lang="en-US" sz="3000" dirty="0">
                <a:solidFill>
                  <a:srgbClr val="0070C0"/>
                </a:solidFill>
              </a:rPr>
              <a:t>Teddy: What can we do there?</a:t>
            </a:r>
          </a:p>
          <a:p>
            <a:r>
              <a:rPr lang="en-US" sz="3000" dirty="0">
                <a:solidFill>
                  <a:srgbClr val="0070C0"/>
                </a:solidFill>
              </a:rPr>
              <a:t>Lisa:   We can go __________</a:t>
            </a:r>
          </a:p>
          <a:p>
            <a:r>
              <a:rPr lang="en-US" sz="3000" dirty="0">
                <a:solidFill>
                  <a:srgbClr val="0070C0"/>
                </a:solidFill>
              </a:rPr>
              <a:t>and __________.</a:t>
            </a:r>
          </a:p>
          <a:p>
            <a:r>
              <a:rPr lang="en-US" sz="3000" dirty="0">
                <a:solidFill>
                  <a:srgbClr val="0070C0"/>
                </a:solidFill>
              </a:rPr>
              <a:t>Teddy: How should we go there?</a:t>
            </a:r>
          </a:p>
          <a:p>
            <a:r>
              <a:rPr lang="en-US" sz="3000" dirty="0">
                <a:solidFill>
                  <a:srgbClr val="0070C0"/>
                </a:solidFill>
              </a:rPr>
              <a:t>Lisa:   We should __________. It takes __________.</a:t>
            </a:r>
          </a:p>
          <a:p>
            <a:r>
              <a:rPr lang="en-US" sz="3000" dirty="0">
                <a:solidFill>
                  <a:srgbClr val="0070C0"/>
                </a:solidFill>
              </a:rPr>
              <a:t>Teddy: Where can we stay?</a:t>
            </a:r>
          </a:p>
          <a:p>
            <a:r>
              <a:rPr lang="en-US" sz="3000" dirty="0">
                <a:solidFill>
                  <a:srgbClr val="0070C0"/>
                </a:solidFill>
              </a:rPr>
              <a:t>Lisa:   We can stay at  __________.</a:t>
            </a:r>
          </a:p>
        </p:txBody>
      </p:sp>
      <p:sp>
        <p:nvSpPr>
          <p:cNvPr id="10" name="Rectangle 9">
            <a:extLst>
              <a:ext uri="{FF2B5EF4-FFF2-40B4-BE49-F238E27FC236}">
                <a16:creationId xmlns:a16="http://schemas.microsoft.com/office/drawing/2014/main" id="{E5DB992C-C5E4-44BD-92F4-541C5E024AA0}"/>
              </a:ext>
            </a:extLst>
          </p:cNvPr>
          <p:cNvSpPr/>
          <p:nvPr/>
        </p:nvSpPr>
        <p:spPr>
          <a:xfrm>
            <a:off x="4329776" y="1797118"/>
            <a:ext cx="1885901" cy="553998"/>
          </a:xfrm>
          <a:prstGeom prst="rect">
            <a:avLst/>
          </a:prstGeom>
          <a:ln>
            <a:noFill/>
          </a:ln>
        </p:spPr>
        <p:txBody>
          <a:bodyPr wrap="none">
            <a:spAutoFit/>
          </a:bodyPr>
          <a:lstStyle/>
          <a:p>
            <a:r>
              <a:rPr lang="en-US" sz="3000" dirty="0">
                <a:solidFill>
                  <a:srgbClr val="FF0000"/>
                </a:solidFill>
              </a:rPr>
              <a:t>Gray Caves</a:t>
            </a:r>
          </a:p>
        </p:txBody>
      </p:sp>
      <p:sp>
        <p:nvSpPr>
          <p:cNvPr id="11" name="Rectangle 10">
            <a:extLst>
              <a:ext uri="{FF2B5EF4-FFF2-40B4-BE49-F238E27FC236}">
                <a16:creationId xmlns:a16="http://schemas.microsoft.com/office/drawing/2014/main" id="{1E8BB87E-3A6E-4F5B-9004-B80261CB1360}"/>
              </a:ext>
            </a:extLst>
          </p:cNvPr>
          <p:cNvSpPr/>
          <p:nvPr/>
        </p:nvSpPr>
        <p:spPr>
          <a:xfrm>
            <a:off x="3714959" y="2707842"/>
            <a:ext cx="1120820" cy="553998"/>
          </a:xfrm>
          <a:prstGeom prst="rect">
            <a:avLst/>
          </a:prstGeom>
          <a:ln>
            <a:noFill/>
          </a:ln>
        </p:spPr>
        <p:txBody>
          <a:bodyPr wrap="none">
            <a:spAutoFit/>
          </a:bodyPr>
          <a:lstStyle/>
          <a:p>
            <a:r>
              <a:rPr lang="en-US" sz="3000" dirty="0">
                <a:solidFill>
                  <a:srgbClr val="FF0000"/>
                </a:solidFill>
              </a:rPr>
              <a:t>hiking</a:t>
            </a:r>
          </a:p>
        </p:txBody>
      </p:sp>
      <p:sp>
        <p:nvSpPr>
          <p:cNvPr id="12" name="Rectangle 11">
            <a:extLst>
              <a:ext uri="{FF2B5EF4-FFF2-40B4-BE49-F238E27FC236}">
                <a16:creationId xmlns:a16="http://schemas.microsoft.com/office/drawing/2014/main" id="{EF59487C-4F35-4537-8362-9CA06371504D}"/>
              </a:ext>
            </a:extLst>
          </p:cNvPr>
          <p:cNvSpPr/>
          <p:nvPr/>
        </p:nvSpPr>
        <p:spPr>
          <a:xfrm>
            <a:off x="1557271" y="3163839"/>
            <a:ext cx="1529265" cy="553998"/>
          </a:xfrm>
          <a:prstGeom prst="rect">
            <a:avLst/>
          </a:prstGeom>
          <a:ln>
            <a:noFill/>
          </a:ln>
        </p:spPr>
        <p:txBody>
          <a:bodyPr wrap="none">
            <a:spAutoFit/>
          </a:bodyPr>
          <a:lstStyle/>
          <a:p>
            <a:r>
              <a:rPr lang="en-US" sz="3000" dirty="0">
                <a:solidFill>
                  <a:srgbClr val="FF0000"/>
                </a:solidFill>
              </a:rPr>
              <a:t>kayaking</a:t>
            </a:r>
          </a:p>
        </p:txBody>
      </p:sp>
      <p:sp>
        <p:nvSpPr>
          <p:cNvPr id="14" name="Rectangle 13">
            <a:extLst>
              <a:ext uri="{FF2B5EF4-FFF2-40B4-BE49-F238E27FC236}">
                <a16:creationId xmlns:a16="http://schemas.microsoft.com/office/drawing/2014/main" id="{2DE22028-2828-450B-824B-0E4F26BDC0D9}"/>
              </a:ext>
            </a:extLst>
          </p:cNvPr>
          <p:cNvSpPr/>
          <p:nvPr/>
        </p:nvSpPr>
        <p:spPr>
          <a:xfrm>
            <a:off x="3593740" y="4097364"/>
            <a:ext cx="1678986" cy="553998"/>
          </a:xfrm>
          <a:prstGeom prst="rect">
            <a:avLst/>
          </a:prstGeom>
          <a:ln>
            <a:noFill/>
          </a:ln>
        </p:spPr>
        <p:txBody>
          <a:bodyPr wrap="none">
            <a:spAutoFit/>
          </a:bodyPr>
          <a:lstStyle/>
          <a:p>
            <a:r>
              <a:rPr lang="en-US" sz="3000" dirty="0">
                <a:solidFill>
                  <a:srgbClr val="FF0000"/>
                </a:solidFill>
              </a:rPr>
              <a:t>go by car </a:t>
            </a:r>
          </a:p>
        </p:txBody>
      </p:sp>
      <p:sp>
        <p:nvSpPr>
          <p:cNvPr id="15" name="Rectangle 14">
            <a:extLst>
              <a:ext uri="{FF2B5EF4-FFF2-40B4-BE49-F238E27FC236}">
                <a16:creationId xmlns:a16="http://schemas.microsoft.com/office/drawing/2014/main" id="{DD9B197F-9803-4A3A-BD66-2816A3D1A41E}"/>
              </a:ext>
            </a:extLst>
          </p:cNvPr>
          <p:cNvSpPr/>
          <p:nvPr/>
        </p:nvSpPr>
        <p:spPr>
          <a:xfrm>
            <a:off x="707765" y="4535726"/>
            <a:ext cx="1998817" cy="553998"/>
          </a:xfrm>
          <a:prstGeom prst="rect">
            <a:avLst/>
          </a:prstGeom>
          <a:ln>
            <a:noFill/>
          </a:ln>
        </p:spPr>
        <p:txBody>
          <a:bodyPr wrap="none">
            <a:spAutoFit/>
          </a:bodyPr>
          <a:lstStyle/>
          <a:p>
            <a:r>
              <a:rPr lang="en-US" sz="3000" dirty="0">
                <a:solidFill>
                  <a:srgbClr val="FF0000"/>
                </a:solidFill>
              </a:rPr>
              <a:t>three hours</a:t>
            </a:r>
          </a:p>
        </p:txBody>
      </p:sp>
      <p:sp>
        <p:nvSpPr>
          <p:cNvPr id="16" name="Rectangle 15">
            <a:extLst>
              <a:ext uri="{FF2B5EF4-FFF2-40B4-BE49-F238E27FC236}">
                <a16:creationId xmlns:a16="http://schemas.microsoft.com/office/drawing/2014/main" id="{9E0BB34A-EDCF-45EF-BCC6-246BD53CF437}"/>
              </a:ext>
            </a:extLst>
          </p:cNvPr>
          <p:cNvSpPr/>
          <p:nvPr/>
        </p:nvSpPr>
        <p:spPr>
          <a:xfrm>
            <a:off x="4275369" y="5450650"/>
            <a:ext cx="1860253" cy="553998"/>
          </a:xfrm>
          <a:prstGeom prst="rect">
            <a:avLst/>
          </a:prstGeom>
          <a:ln>
            <a:noFill/>
          </a:ln>
        </p:spPr>
        <p:txBody>
          <a:bodyPr wrap="none">
            <a:spAutoFit/>
          </a:bodyPr>
          <a:lstStyle/>
          <a:p>
            <a:r>
              <a:rPr lang="en-US" sz="3000" dirty="0">
                <a:solidFill>
                  <a:srgbClr val="FF0000"/>
                </a:solidFill>
              </a:rPr>
              <a:t>a campsite</a:t>
            </a:r>
          </a:p>
        </p:txBody>
      </p:sp>
      <p:sp>
        <p:nvSpPr>
          <p:cNvPr id="17" name="TextBox 16">
            <a:extLst>
              <a:ext uri="{FF2B5EF4-FFF2-40B4-BE49-F238E27FC236}">
                <a16:creationId xmlns:a16="http://schemas.microsoft.com/office/drawing/2014/main" id="{9B317473-48FC-4E03-8EEB-30FC9E1324C6}"/>
              </a:ext>
            </a:extLst>
          </p:cNvPr>
          <p:cNvSpPr txBox="1"/>
          <p:nvPr/>
        </p:nvSpPr>
        <p:spPr>
          <a:xfrm>
            <a:off x="7992533" y="1323306"/>
            <a:ext cx="3100565" cy="1015663"/>
          </a:xfrm>
          <a:prstGeom prst="rect">
            <a:avLst/>
          </a:prstGeom>
          <a:noFill/>
          <a:ln>
            <a:solidFill>
              <a:schemeClr val="accent1"/>
            </a:solidFill>
          </a:ln>
        </p:spPr>
        <p:txBody>
          <a:bodyPr wrap="square" rtlCol="0">
            <a:spAutoFit/>
          </a:bodyPr>
          <a:lstStyle/>
          <a:p>
            <a:r>
              <a:rPr lang="en-US" sz="3000" dirty="0"/>
              <a:t>Gray Caves/</a:t>
            </a:r>
          </a:p>
          <a:p>
            <a:r>
              <a:rPr lang="en-US" sz="3000" dirty="0"/>
              <a:t>Red River Canyon</a:t>
            </a:r>
          </a:p>
        </p:txBody>
      </p:sp>
      <p:sp>
        <p:nvSpPr>
          <p:cNvPr id="18" name="Rectangle 17">
            <a:extLst>
              <a:ext uri="{FF2B5EF4-FFF2-40B4-BE49-F238E27FC236}">
                <a16:creationId xmlns:a16="http://schemas.microsoft.com/office/drawing/2014/main" id="{71D8B04E-2FB5-4064-B14E-4948D84D8E04}"/>
              </a:ext>
            </a:extLst>
          </p:cNvPr>
          <p:cNvSpPr/>
          <p:nvPr/>
        </p:nvSpPr>
        <p:spPr>
          <a:xfrm>
            <a:off x="7917556" y="2609841"/>
            <a:ext cx="2309030" cy="553998"/>
          </a:xfrm>
          <a:prstGeom prst="rect">
            <a:avLst/>
          </a:prstGeom>
          <a:ln>
            <a:solidFill>
              <a:schemeClr val="accent1"/>
            </a:solidFill>
          </a:ln>
        </p:spPr>
        <p:txBody>
          <a:bodyPr wrap="none">
            <a:spAutoFit/>
          </a:bodyPr>
          <a:lstStyle/>
          <a:p>
            <a:r>
              <a:rPr lang="en-US" sz="3000" dirty="0"/>
              <a:t>hiking/rafting</a:t>
            </a:r>
          </a:p>
        </p:txBody>
      </p:sp>
      <p:sp>
        <p:nvSpPr>
          <p:cNvPr id="19" name="Rectangle 18">
            <a:extLst>
              <a:ext uri="{FF2B5EF4-FFF2-40B4-BE49-F238E27FC236}">
                <a16:creationId xmlns:a16="http://schemas.microsoft.com/office/drawing/2014/main" id="{4686BCD0-5D13-462C-A99C-9E98BB21B470}"/>
              </a:ext>
            </a:extLst>
          </p:cNvPr>
          <p:cNvSpPr/>
          <p:nvPr/>
        </p:nvSpPr>
        <p:spPr>
          <a:xfrm>
            <a:off x="7808802" y="3191305"/>
            <a:ext cx="3284297" cy="553998"/>
          </a:xfrm>
          <a:prstGeom prst="rect">
            <a:avLst/>
          </a:prstGeom>
          <a:ln>
            <a:solidFill>
              <a:schemeClr val="accent1"/>
            </a:solidFill>
          </a:ln>
        </p:spPr>
        <p:txBody>
          <a:bodyPr wrap="none">
            <a:spAutoFit/>
          </a:bodyPr>
          <a:lstStyle/>
          <a:p>
            <a:r>
              <a:rPr lang="en-US" sz="3000" dirty="0"/>
              <a:t>kayaking/swimming</a:t>
            </a:r>
          </a:p>
        </p:txBody>
      </p:sp>
      <p:sp>
        <p:nvSpPr>
          <p:cNvPr id="20" name="Rectangle 19">
            <a:extLst>
              <a:ext uri="{FF2B5EF4-FFF2-40B4-BE49-F238E27FC236}">
                <a16:creationId xmlns:a16="http://schemas.microsoft.com/office/drawing/2014/main" id="{E03CCF37-ADCB-425B-A608-498B37BCCD36}"/>
              </a:ext>
            </a:extLst>
          </p:cNvPr>
          <p:cNvSpPr/>
          <p:nvPr/>
        </p:nvSpPr>
        <p:spPr>
          <a:xfrm>
            <a:off x="7659974" y="3926738"/>
            <a:ext cx="4271228" cy="1015663"/>
          </a:xfrm>
          <a:prstGeom prst="rect">
            <a:avLst/>
          </a:prstGeom>
          <a:ln>
            <a:solidFill>
              <a:schemeClr val="accent1"/>
            </a:solidFill>
          </a:ln>
        </p:spPr>
        <p:txBody>
          <a:bodyPr wrap="square">
            <a:spAutoFit/>
          </a:bodyPr>
          <a:lstStyle/>
          <a:p>
            <a:r>
              <a:rPr lang="en-US" sz="3000" dirty="0"/>
              <a:t>go by car – three hours</a:t>
            </a:r>
          </a:p>
          <a:p>
            <a:r>
              <a:rPr lang="en-US" sz="3000" dirty="0"/>
              <a:t>go by train – one hour</a:t>
            </a:r>
          </a:p>
        </p:txBody>
      </p:sp>
      <p:sp>
        <p:nvSpPr>
          <p:cNvPr id="21" name="Rectangle 20">
            <a:extLst>
              <a:ext uri="{FF2B5EF4-FFF2-40B4-BE49-F238E27FC236}">
                <a16:creationId xmlns:a16="http://schemas.microsoft.com/office/drawing/2014/main" id="{59543D2D-49B3-44C1-A7D2-61FA2C9D17F7}"/>
              </a:ext>
            </a:extLst>
          </p:cNvPr>
          <p:cNvSpPr/>
          <p:nvPr/>
        </p:nvSpPr>
        <p:spPr>
          <a:xfrm>
            <a:off x="7808802" y="5450650"/>
            <a:ext cx="3081934" cy="553998"/>
          </a:xfrm>
          <a:prstGeom prst="rect">
            <a:avLst/>
          </a:prstGeom>
          <a:ln>
            <a:solidFill>
              <a:schemeClr val="accent1"/>
            </a:solidFill>
          </a:ln>
        </p:spPr>
        <p:txBody>
          <a:bodyPr wrap="none">
            <a:spAutoFit/>
          </a:bodyPr>
          <a:lstStyle/>
          <a:p>
            <a:r>
              <a:rPr lang="en-US" sz="3000" dirty="0"/>
              <a:t>a campsite/a hotel</a:t>
            </a:r>
          </a:p>
        </p:txBody>
      </p:sp>
    </p:spTree>
    <p:extLst>
      <p:ext uri="{BB962C8B-B14F-4D97-AF65-F5344CB8AC3E}">
        <p14:creationId xmlns:p14="http://schemas.microsoft.com/office/powerpoint/2010/main" val="76360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36D96-7105-41DB-94C9-C03068C31B09}"/>
              </a:ext>
            </a:extLst>
          </p:cNvPr>
          <p:cNvPicPr>
            <a:picLocks noChangeAspect="1"/>
          </p:cNvPicPr>
          <p:nvPr/>
        </p:nvPicPr>
        <p:blipFill>
          <a:blip r:embed="rId2"/>
          <a:stretch>
            <a:fillRect/>
          </a:stretch>
        </p:blipFill>
        <p:spPr>
          <a:xfrm>
            <a:off x="0" y="409731"/>
            <a:ext cx="9239250" cy="762000"/>
          </a:xfrm>
          <a:prstGeom prst="rect">
            <a:avLst/>
          </a:prstGeom>
        </p:spPr>
      </p:pic>
      <p:sp>
        <p:nvSpPr>
          <p:cNvPr id="3" name="Rectangle: Rounded Corners 2">
            <a:extLst>
              <a:ext uri="{FF2B5EF4-FFF2-40B4-BE49-F238E27FC236}">
                <a16:creationId xmlns:a16="http://schemas.microsoft.com/office/drawing/2014/main" id="{C819346A-1DEF-4B60-9DF4-59F2A92A23BF}"/>
              </a:ext>
            </a:extLst>
          </p:cNvPr>
          <p:cNvSpPr/>
          <p:nvPr/>
        </p:nvSpPr>
        <p:spPr>
          <a:xfrm>
            <a:off x="446967" y="1171731"/>
            <a:ext cx="7213007" cy="50242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rgbClr val="0070C0"/>
                </a:solidFill>
              </a:rPr>
              <a:t>Teddy: Where should we go on our trip?</a:t>
            </a:r>
          </a:p>
          <a:p>
            <a:r>
              <a:rPr lang="en-US" sz="3000" dirty="0">
                <a:solidFill>
                  <a:srgbClr val="0070C0"/>
                </a:solidFill>
              </a:rPr>
              <a:t>Lisa:   We should go to __________.</a:t>
            </a:r>
          </a:p>
          <a:p>
            <a:r>
              <a:rPr lang="en-US" sz="3000" dirty="0">
                <a:solidFill>
                  <a:srgbClr val="0070C0"/>
                </a:solidFill>
              </a:rPr>
              <a:t>Teddy: What can we do there?</a:t>
            </a:r>
          </a:p>
          <a:p>
            <a:r>
              <a:rPr lang="en-US" sz="3000" dirty="0">
                <a:solidFill>
                  <a:srgbClr val="0070C0"/>
                </a:solidFill>
              </a:rPr>
              <a:t>Lisa:   We can go __________</a:t>
            </a:r>
          </a:p>
          <a:p>
            <a:r>
              <a:rPr lang="en-US" sz="3000" dirty="0">
                <a:solidFill>
                  <a:srgbClr val="0070C0"/>
                </a:solidFill>
              </a:rPr>
              <a:t>and __________.</a:t>
            </a:r>
          </a:p>
          <a:p>
            <a:r>
              <a:rPr lang="en-US" sz="3000" dirty="0">
                <a:solidFill>
                  <a:srgbClr val="0070C0"/>
                </a:solidFill>
              </a:rPr>
              <a:t>Teddy: How should we go there?</a:t>
            </a:r>
          </a:p>
          <a:p>
            <a:r>
              <a:rPr lang="en-US" sz="3000" dirty="0">
                <a:solidFill>
                  <a:srgbClr val="0070C0"/>
                </a:solidFill>
              </a:rPr>
              <a:t>Lisa:   We should __________. It takes __________.</a:t>
            </a:r>
          </a:p>
          <a:p>
            <a:r>
              <a:rPr lang="en-US" sz="3000" dirty="0">
                <a:solidFill>
                  <a:srgbClr val="0070C0"/>
                </a:solidFill>
              </a:rPr>
              <a:t>Teddy: Where can we stay?</a:t>
            </a:r>
          </a:p>
          <a:p>
            <a:r>
              <a:rPr lang="en-US" sz="3000" dirty="0">
                <a:solidFill>
                  <a:srgbClr val="0070C0"/>
                </a:solidFill>
              </a:rPr>
              <a:t>Lisa:   We can stay at  __________.</a:t>
            </a:r>
          </a:p>
        </p:txBody>
      </p:sp>
      <p:sp>
        <p:nvSpPr>
          <p:cNvPr id="10" name="Rectangle 9">
            <a:extLst>
              <a:ext uri="{FF2B5EF4-FFF2-40B4-BE49-F238E27FC236}">
                <a16:creationId xmlns:a16="http://schemas.microsoft.com/office/drawing/2014/main" id="{E5DB992C-C5E4-44BD-92F4-541C5E024AA0}"/>
              </a:ext>
            </a:extLst>
          </p:cNvPr>
          <p:cNvSpPr/>
          <p:nvPr/>
        </p:nvSpPr>
        <p:spPr>
          <a:xfrm>
            <a:off x="4218936" y="1797118"/>
            <a:ext cx="2903680" cy="553998"/>
          </a:xfrm>
          <a:prstGeom prst="rect">
            <a:avLst/>
          </a:prstGeom>
          <a:ln>
            <a:noFill/>
          </a:ln>
        </p:spPr>
        <p:txBody>
          <a:bodyPr wrap="none">
            <a:spAutoFit/>
          </a:bodyPr>
          <a:lstStyle/>
          <a:p>
            <a:r>
              <a:rPr lang="en-US" sz="3000" dirty="0">
                <a:solidFill>
                  <a:srgbClr val="FF0000"/>
                </a:solidFill>
              </a:rPr>
              <a:t>Red River Canyon</a:t>
            </a:r>
          </a:p>
        </p:txBody>
      </p:sp>
      <p:sp>
        <p:nvSpPr>
          <p:cNvPr id="11" name="Rectangle 10">
            <a:extLst>
              <a:ext uri="{FF2B5EF4-FFF2-40B4-BE49-F238E27FC236}">
                <a16:creationId xmlns:a16="http://schemas.microsoft.com/office/drawing/2014/main" id="{1E8BB87E-3A6E-4F5B-9004-B80261CB1360}"/>
              </a:ext>
            </a:extLst>
          </p:cNvPr>
          <p:cNvSpPr/>
          <p:nvPr/>
        </p:nvSpPr>
        <p:spPr>
          <a:xfrm>
            <a:off x="3714959" y="2721697"/>
            <a:ext cx="1210075" cy="553998"/>
          </a:xfrm>
          <a:prstGeom prst="rect">
            <a:avLst/>
          </a:prstGeom>
          <a:ln>
            <a:noFill/>
          </a:ln>
        </p:spPr>
        <p:txBody>
          <a:bodyPr wrap="none">
            <a:spAutoFit/>
          </a:bodyPr>
          <a:lstStyle/>
          <a:p>
            <a:r>
              <a:rPr lang="en-US" sz="3000" dirty="0">
                <a:solidFill>
                  <a:srgbClr val="FF0000"/>
                </a:solidFill>
              </a:rPr>
              <a:t>rafting</a:t>
            </a:r>
          </a:p>
        </p:txBody>
      </p:sp>
      <p:sp>
        <p:nvSpPr>
          <p:cNvPr id="12" name="Rectangle 11">
            <a:extLst>
              <a:ext uri="{FF2B5EF4-FFF2-40B4-BE49-F238E27FC236}">
                <a16:creationId xmlns:a16="http://schemas.microsoft.com/office/drawing/2014/main" id="{EF59487C-4F35-4537-8362-9CA06371504D}"/>
              </a:ext>
            </a:extLst>
          </p:cNvPr>
          <p:cNvSpPr/>
          <p:nvPr/>
        </p:nvSpPr>
        <p:spPr>
          <a:xfrm>
            <a:off x="1557271" y="3163839"/>
            <a:ext cx="1784206" cy="553998"/>
          </a:xfrm>
          <a:prstGeom prst="rect">
            <a:avLst/>
          </a:prstGeom>
          <a:ln>
            <a:noFill/>
          </a:ln>
        </p:spPr>
        <p:txBody>
          <a:bodyPr wrap="none">
            <a:spAutoFit/>
          </a:bodyPr>
          <a:lstStyle/>
          <a:p>
            <a:r>
              <a:rPr lang="en-US" sz="3000" dirty="0">
                <a:solidFill>
                  <a:srgbClr val="FF0000"/>
                </a:solidFill>
              </a:rPr>
              <a:t>swimming</a:t>
            </a:r>
          </a:p>
        </p:txBody>
      </p:sp>
      <p:sp>
        <p:nvSpPr>
          <p:cNvPr id="14" name="Rectangle 13">
            <a:extLst>
              <a:ext uri="{FF2B5EF4-FFF2-40B4-BE49-F238E27FC236}">
                <a16:creationId xmlns:a16="http://schemas.microsoft.com/office/drawing/2014/main" id="{2DE22028-2828-450B-824B-0E4F26BDC0D9}"/>
              </a:ext>
            </a:extLst>
          </p:cNvPr>
          <p:cNvSpPr/>
          <p:nvPr/>
        </p:nvSpPr>
        <p:spPr>
          <a:xfrm>
            <a:off x="3504095" y="4090984"/>
            <a:ext cx="1844223" cy="553998"/>
          </a:xfrm>
          <a:prstGeom prst="rect">
            <a:avLst/>
          </a:prstGeom>
          <a:ln>
            <a:noFill/>
          </a:ln>
        </p:spPr>
        <p:txBody>
          <a:bodyPr wrap="none">
            <a:spAutoFit/>
          </a:bodyPr>
          <a:lstStyle/>
          <a:p>
            <a:r>
              <a:rPr lang="en-US" sz="3000" dirty="0">
                <a:solidFill>
                  <a:srgbClr val="FF0000"/>
                </a:solidFill>
              </a:rPr>
              <a:t>go by train</a:t>
            </a:r>
          </a:p>
        </p:txBody>
      </p:sp>
      <p:sp>
        <p:nvSpPr>
          <p:cNvPr id="15" name="Rectangle 14">
            <a:extLst>
              <a:ext uri="{FF2B5EF4-FFF2-40B4-BE49-F238E27FC236}">
                <a16:creationId xmlns:a16="http://schemas.microsoft.com/office/drawing/2014/main" id="{DD9B197F-9803-4A3A-BD66-2816A3D1A41E}"/>
              </a:ext>
            </a:extLst>
          </p:cNvPr>
          <p:cNvSpPr/>
          <p:nvPr/>
        </p:nvSpPr>
        <p:spPr>
          <a:xfrm>
            <a:off x="707765" y="4549581"/>
            <a:ext cx="1609736" cy="553998"/>
          </a:xfrm>
          <a:prstGeom prst="rect">
            <a:avLst/>
          </a:prstGeom>
          <a:ln>
            <a:noFill/>
          </a:ln>
        </p:spPr>
        <p:txBody>
          <a:bodyPr wrap="none">
            <a:spAutoFit/>
          </a:bodyPr>
          <a:lstStyle/>
          <a:p>
            <a:r>
              <a:rPr lang="en-US" sz="3000" dirty="0">
                <a:solidFill>
                  <a:srgbClr val="FF0000"/>
                </a:solidFill>
              </a:rPr>
              <a:t>one hour</a:t>
            </a:r>
          </a:p>
        </p:txBody>
      </p:sp>
      <p:sp>
        <p:nvSpPr>
          <p:cNvPr id="16" name="Rectangle 15">
            <a:extLst>
              <a:ext uri="{FF2B5EF4-FFF2-40B4-BE49-F238E27FC236}">
                <a16:creationId xmlns:a16="http://schemas.microsoft.com/office/drawing/2014/main" id="{9E0BB34A-EDCF-45EF-BCC6-246BD53CF437}"/>
              </a:ext>
            </a:extLst>
          </p:cNvPr>
          <p:cNvSpPr/>
          <p:nvPr/>
        </p:nvSpPr>
        <p:spPr>
          <a:xfrm>
            <a:off x="4550294" y="5474282"/>
            <a:ext cx="1264192" cy="553998"/>
          </a:xfrm>
          <a:prstGeom prst="rect">
            <a:avLst/>
          </a:prstGeom>
          <a:ln>
            <a:noFill/>
          </a:ln>
        </p:spPr>
        <p:txBody>
          <a:bodyPr wrap="none">
            <a:spAutoFit/>
          </a:bodyPr>
          <a:lstStyle/>
          <a:p>
            <a:r>
              <a:rPr lang="en-US" sz="3000" dirty="0">
                <a:solidFill>
                  <a:srgbClr val="FF0000"/>
                </a:solidFill>
              </a:rPr>
              <a:t>a hotel</a:t>
            </a:r>
          </a:p>
        </p:txBody>
      </p:sp>
      <p:sp>
        <p:nvSpPr>
          <p:cNvPr id="17" name="TextBox 16">
            <a:extLst>
              <a:ext uri="{FF2B5EF4-FFF2-40B4-BE49-F238E27FC236}">
                <a16:creationId xmlns:a16="http://schemas.microsoft.com/office/drawing/2014/main" id="{9B317473-48FC-4E03-8EEB-30FC9E1324C6}"/>
              </a:ext>
            </a:extLst>
          </p:cNvPr>
          <p:cNvSpPr txBox="1"/>
          <p:nvPr/>
        </p:nvSpPr>
        <p:spPr>
          <a:xfrm>
            <a:off x="7992533" y="1323306"/>
            <a:ext cx="3550249" cy="1015663"/>
          </a:xfrm>
          <a:prstGeom prst="rect">
            <a:avLst/>
          </a:prstGeom>
          <a:noFill/>
          <a:ln>
            <a:solidFill>
              <a:schemeClr val="accent1"/>
            </a:solidFill>
          </a:ln>
        </p:spPr>
        <p:txBody>
          <a:bodyPr wrap="square" rtlCol="0">
            <a:spAutoFit/>
          </a:bodyPr>
          <a:lstStyle/>
          <a:p>
            <a:r>
              <a:rPr lang="en-US" sz="3000" dirty="0"/>
              <a:t>Gray Caves/</a:t>
            </a:r>
          </a:p>
          <a:p>
            <a:r>
              <a:rPr lang="en-US" sz="3000" dirty="0"/>
              <a:t>Red River Canyon</a:t>
            </a:r>
          </a:p>
        </p:txBody>
      </p:sp>
      <p:sp>
        <p:nvSpPr>
          <p:cNvPr id="18" name="Rectangle 17">
            <a:extLst>
              <a:ext uri="{FF2B5EF4-FFF2-40B4-BE49-F238E27FC236}">
                <a16:creationId xmlns:a16="http://schemas.microsoft.com/office/drawing/2014/main" id="{71D8B04E-2FB5-4064-B14E-4948D84D8E04}"/>
              </a:ext>
            </a:extLst>
          </p:cNvPr>
          <p:cNvSpPr/>
          <p:nvPr/>
        </p:nvSpPr>
        <p:spPr>
          <a:xfrm>
            <a:off x="7992534" y="2455872"/>
            <a:ext cx="2309030" cy="553998"/>
          </a:xfrm>
          <a:prstGeom prst="rect">
            <a:avLst/>
          </a:prstGeom>
          <a:ln>
            <a:solidFill>
              <a:schemeClr val="accent1"/>
            </a:solidFill>
          </a:ln>
        </p:spPr>
        <p:txBody>
          <a:bodyPr wrap="none">
            <a:spAutoFit/>
          </a:bodyPr>
          <a:lstStyle/>
          <a:p>
            <a:r>
              <a:rPr lang="en-US" sz="3000" dirty="0"/>
              <a:t>hiking/rafting</a:t>
            </a:r>
          </a:p>
        </p:txBody>
      </p:sp>
      <p:sp>
        <p:nvSpPr>
          <p:cNvPr id="19" name="Rectangle 18">
            <a:extLst>
              <a:ext uri="{FF2B5EF4-FFF2-40B4-BE49-F238E27FC236}">
                <a16:creationId xmlns:a16="http://schemas.microsoft.com/office/drawing/2014/main" id="{4686BCD0-5D13-462C-A99C-9E98BB21B470}"/>
              </a:ext>
            </a:extLst>
          </p:cNvPr>
          <p:cNvSpPr/>
          <p:nvPr/>
        </p:nvSpPr>
        <p:spPr>
          <a:xfrm>
            <a:off x="7808802" y="3191305"/>
            <a:ext cx="3284297" cy="553998"/>
          </a:xfrm>
          <a:prstGeom prst="rect">
            <a:avLst/>
          </a:prstGeom>
          <a:ln>
            <a:solidFill>
              <a:schemeClr val="accent1"/>
            </a:solidFill>
          </a:ln>
        </p:spPr>
        <p:txBody>
          <a:bodyPr wrap="none">
            <a:spAutoFit/>
          </a:bodyPr>
          <a:lstStyle/>
          <a:p>
            <a:r>
              <a:rPr lang="en-US" sz="3000" dirty="0"/>
              <a:t>kayaking/swimming</a:t>
            </a:r>
          </a:p>
        </p:txBody>
      </p:sp>
      <p:sp>
        <p:nvSpPr>
          <p:cNvPr id="20" name="Rectangle 19">
            <a:extLst>
              <a:ext uri="{FF2B5EF4-FFF2-40B4-BE49-F238E27FC236}">
                <a16:creationId xmlns:a16="http://schemas.microsoft.com/office/drawing/2014/main" id="{E03CCF37-ADCB-425B-A608-498B37BCCD36}"/>
              </a:ext>
            </a:extLst>
          </p:cNvPr>
          <p:cNvSpPr/>
          <p:nvPr/>
        </p:nvSpPr>
        <p:spPr>
          <a:xfrm>
            <a:off x="7659974" y="3926738"/>
            <a:ext cx="4271228" cy="1015663"/>
          </a:xfrm>
          <a:prstGeom prst="rect">
            <a:avLst/>
          </a:prstGeom>
          <a:ln>
            <a:solidFill>
              <a:schemeClr val="accent1"/>
            </a:solidFill>
          </a:ln>
        </p:spPr>
        <p:txBody>
          <a:bodyPr wrap="square">
            <a:spAutoFit/>
          </a:bodyPr>
          <a:lstStyle/>
          <a:p>
            <a:r>
              <a:rPr lang="en-US" sz="3000" dirty="0"/>
              <a:t>go by car – three hours</a:t>
            </a:r>
          </a:p>
          <a:p>
            <a:r>
              <a:rPr lang="en-US" sz="3000" dirty="0"/>
              <a:t>go by train – one hour</a:t>
            </a:r>
          </a:p>
        </p:txBody>
      </p:sp>
      <p:sp>
        <p:nvSpPr>
          <p:cNvPr id="21" name="Rectangle 20">
            <a:extLst>
              <a:ext uri="{FF2B5EF4-FFF2-40B4-BE49-F238E27FC236}">
                <a16:creationId xmlns:a16="http://schemas.microsoft.com/office/drawing/2014/main" id="{59543D2D-49B3-44C1-A7D2-61FA2C9D17F7}"/>
              </a:ext>
            </a:extLst>
          </p:cNvPr>
          <p:cNvSpPr/>
          <p:nvPr/>
        </p:nvSpPr>
        <p:spPr>
          <a:xfrm>
            <a:off x="7808802" y="5450650"/>
            <a:ext cx="3081934" cy="553998"/>
          </a:xfrm>
          <a:prstGeom prst="rect">
            <a:avLst/>
          </a:prstGeom>
          <a:ln>
            <a:solidFill>
              <a:schemeClr val="accent1"/>
            </a:solidFill>
          </a:ln>
        </p:spPr>
        <p:txBody>
          <a:bodyPr wrap="none">
            <a:spAutoFit/>
          </a:bodyPr>
          <a:lstStyle/>
          <a:p>
            <a:r>
              <a:rPr lang="en-US" sz="3000" dirty="0"/>
              <a:t>a campsite/a hotel</a:t>
            </a:r>
          </a:p>
        </p:txBody>
      </p:sp>
    </p:spTree>
    <p:extLst>
      <p:ext uri="{BB962C8B-B14F-4D97-AF65-F5344CB8AC3E}">
        <p14:creationId xmlns:p14="http://schemas.microsoft.com/office/powerpoint/2010/main" val="108555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D94DFF-2B89-4D4B-AD47-9D8131967EC9}"/>
              </a:ext>
            </a:extLst>
          </p:cNvPr>
          <p:cNvPicPr>
            <a:picLocks noChangeAspect="1"/>
          </p:cNvPicPr>
          <p:nvPr/>
        </p:nvPicPr>
        <p:blipFill>
          <a:blip r:embed="rId2"/>
          <a:stretch>
            <a:fillRect/>
          </a:stretch>
        </p:blipFill>
        <p:spPr>
          <a:xfrm>
            <a:off x="356718" y="447128"/>
            <a:ext cx="5362575" cy="657225"/>
          </a:xfrm>
          <a:prstGeom prst="rect">
            <a:avLst/>
          </a:prstGeom>
        </p:spPr>
      </p:pic>
      <p:sp>
        <p:nvSpPr>
          <p:cNvPr id="3" name="Rectangle: Rounded Corners 2">
            <a:extLst>
              <a:ext uri="{FF2B5EF4-FFF2-40B4-BE49-F238E27FC236}">
                <a16:creationId xmlns:a16="http://schemas.microsoft.com/office/drawing/2014/main" id="{E4C9B440-5D53-49AF-A92D-D74E347ED408}"/>
              </a:ext>
            </a:extLst>
          </p:cNvPr>
          <p:cNvSpPr/>
          <p:nvPr/>
        </p:nvSpPr>
        <p:spPr>
          <a:xfrm>
            <a:off x="2005944" y="1104354"/>
            <a:ext cx="8148149" cy="4403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rgbClr val="0070C0"/>
                </a:solidFill>
              </a:rPr>
              <a:t>A: Where should we go on our trip?</a:t>
            </a:r>
          </a:p>
          <a:p>
            <a:r>
              <a:rPr lang="en-US" sz="3000" dirty="0">
                <a:solidFill>
                  <a:srgbClr val="0070C0"/>
                </a:solidFill>
              </a:rPr>
              <a:t>B: We should go to __________.</a:t>
            </a:r>
          </a:p>
          <a:p>
            <a:r>
              <a:rPr lang="en-US" sz="3000" dirty="0">
                <a:solidFill>
                  <a:srgbClr val="0070C0"/>
                </a:solidFill>
              </a:rPr>
              <a:t>A: What can we do there?</a:t>
            </a:r>
          </a:p>
          <a:p>
            <a:r>
              <a:rPr lang="en-US" sz="3000" dirty="0">
                <a:solidFill>
                  <a:srgbClr val="0070C0"/>
                </a:solidFill>
              </a:rPr>
              <a:t>A: We can go __________ and __________.</a:t>
            </a:r>
          </a:p>
          <a:p>
            <a:r>
              <a:rPr lang="en-US" sz="3000" dirty="0">
                <a:solidFill>
                  <a:srgbClr val="0070C0"/>
                </a:solidFill>
              </a:rPr>
              <a:t>B: How should we go there?</a:t>
            </a:r>
          </a:p>
          <a:p>
            <a:r>
              <a:rPr lang="en-US" sz="3000" dirty="0">
                <a:solidFill>
                  <a:srgbClr val="0070C0"/>
                </a:solidFill>
              </a:rPr>
              <a:t>A: We should __________. It takes __________.</a:t>
            </a:r>
          </a:p>
          <a:p>
            <a:r>
              <a:rPr lang="en-US" sz="3000" dirty="0">
                <a:solidFill>
                  <a:srgbClr val="0070C0"/>
                </a:solidFill>
              </a:rPr>
              <a:t>A: Where can we stay?</a:t>
            </a:r>
          </a:p>
          <a:p>
            <a:r>
              <a:rPr lang="en-US" sz="3000" dirty="0">
                <a:solidFill>
                  <a:srgbClr val="0070C0"/>
                </a:solidFill>
              </a:rPr>
              <a:t>B: We can stay at a __________.</a:t>
            </a:r>
          </a:p>
        </p:txBody>
      </p:sp>
    </p:spTree>
    <p:extLst>
      <p:ext uri="{BB962C8B-B14F-4D97-AF65-F5344CB8AC3E}">
        <p14:creationId xmlns:p14="http://schemas.microsoft.com/office/powerpoint/2010/main" val="104110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846" y="410199"/>
            <a:ext cx="9114502" cy="6037602"/>
          </a:xfrm>
          <a:prstGeom prst="rect">
            <a:avLst/>
          </a:prstGeom>
        </p:spPr>
      </p:pic>
      <p:sp>
        <p:nvSpPr>
          <p:cNvPr id="3" name="TextBox 2"/>
          <p:cNvSpPr txBox="1"/>
          <p:nvPr/>
        </p:nvSpPr>
        <p:spPr>
          <a:xfrm>
            <a:off x="4587751" y="3013501"/>
            <a:ext cx="3293707" cy="830997"/>
          </a:xfrm>
          <a:prstGeom prst="rect">
            <a:avLst/>
          </a:prstGeom>
          <a:noFill/>
        </p:spPr>
        <p:txBody>
          <a:bodyPr wrap="square" rtlCol="0">
            <a:spAutoFit/>
          </a:bodyPr>
          <a:lstStyle/>
          <a:p>
            <a:pPr algn="ctr"/>
            <a:r>
              <a:rPr lang="en-US" sz="4800" dirty="0">
                <a:solidFill>
                  <a:schemeClr val="bg1"/>
                </a:solidFill>
              </a:rPr>
              <a:t>Speaking</a:t>
            </a:r>
            <a:endParaRPr lang="en-US" sz="2400" dirty="0">
              <a:solidFill>
                <a:schemeClr val="bg1"/>
              </a:solidFill>
            </a:endParaRPr>
          </a:p>
        </p:txBody>
      </p:sp>
    </p:spTree>
    <p:extLst>
      <p:ext uri="{BB962C8B-B14F-4D97-AF65-F5344CB8AC3E}">
        <p14:creationId xmlns:p14="http://schemas.microsoft.com/office/powerpoint/2010/main" val="279425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Pre-Speaking</a:t>
            </a:r>
          </a:p>
        </p:txBody>
      </p:sp>
      <p:sp>
        <p:nvSpPr>
          <p:cNvPr id="3" name="Rectangle 2">
            <a:extLst>
              <a:ext uri="{FF2B5EF4-FFF2-40B4-BE49-F238E27FC236}">
                <a16:creationId xmlns:a16="http://schemas.microsoft.com/office/drawing/2014/main" id="{B11A5F84-55AA-4C0C-8051-C8AFC7E9C578}"/>
              </a:ext>
            </a:extLst>
          </p:cNvPr>
          <p:cNvSpPr/>
          <p:nvPr/>
        </p:nvSpPr>
        <p:spPr>
          <a:xfrm>
            <a:off x="2845385" y="2479835"/>
            <a:ext cx="6192289" cy="553998"/>
          </a:xfrm>
          <a:prstGeom prst="rect">
            <a:avLst/>
          </a:prstGeom>
          <a:solidFill>
            <a:srgbClr val="92D050"/>
          </a:solidFill>
          <a:ln>
            <a:solidFill>
              <a:srgbClr val="C00000"/>
            </a:solidFill>
          </a:ln>
        </p:spPr>
        <p:txBody>
          <a:bodyPr wrap="square">
            <a:spAutoFit/>
          </a:bodyPr>
          <a:lstStyle/>
          <a:p>
            <a:pPr algn="ctr"/>
            <a:r>
              <a:rPr lang="en-US" sz="3000" dirty="0">
                <a:latin typeface="+mj-lt"/>
              </a:rPr>
              <a:t>What/do there?</a:t>
            </a:r>
          </a:p>
        </p:txBody>
      </p:sp>
      <p:sp>
        <p:nvSpPr>
          <p:cNvPr id="4" name="TextBox 3">
            <a:extLst>
              <a:ext uri="{FF2B5EF4-FFF2-40B4-BE49-F238E27FC236}">
                <a16:creationId xmlns:a16="http://schemas.microsoft.com/office/drawing/2014/main" id="{DA922294-5B86-4987-B3AE-7F8E034D1954}"/>
              </a:ext>
            </a:extLst>
          </p:cNvPr>
          <p:cNvSpPr txBox="1"/>
          <p:nvPr/>
        </p:nvSpPr>
        <p:spPr>
          <a:xfrm>
            <a:off x="2533337" y="466548"/>
            <a:ext cx="9054059" cy="553998"/>
          </a:xfrm>
          <a:prstGeom prst="rect">
            <a:avLst/>
          </a:prstGeom>
          <a:noFill/>
        </p:spPr>
        <p:txBody>
          <a:bodyPr wrap="square" rtlCol="0">
            <a:spAutoFit/>
          </a:bodyPr>
          <a:lstStyle/>
          <a:p>
            <a:r>
              <a:rPr lang="en-US" sz="3000" i="1" dirty="0">
                <a:solidFill>
                  <a:srgbClr val="0070C0"/>
                </a:solidFill>
              </a:rPr>
              <a:t>Complete the following sentences with given words.</a:t>
            </a:r>
          </a:p>
        </p:txBody>
      </p:sp>
      <p:sp>
        <p:nvSpPr>
          <p:cNvPr id="5" name="Rectangle 4">
            <a:extLst>
              <a:ext uri="{FF2B5EF4-FFF2-40B4-BE49-F238E27FC236}">
                <a16:creationId xmlns:a16="http://schemas.microsoft.com/office/drawing/2014/main" id="{49D1F5BC-CB5E-4B0A-861C-4F76F5E3E1E3}"/>
              </a:ext>
            </a:extLst>
          </p:cNvPr>
          <p:cNvSpPr/>
          <p:nvPr/>
        </p:nvSpPr>
        <p:spPr>
          <a:xfrm>
            <a:off x="2845385" y="3809694"/>
            <a:ext cx="6192289" cy="553998"/>
          </a:xfrm>
          <a:prstGeom prst="rect">
            <a:avLst/>
          </a:prstGeom>
          <a:solidFill>
            <a:srgbClr val="92D050"/>
          </a:solidFill>
          <a:ln>
            <a:solidFill>
              <a:srgbClr val="C00000"/>
            </a:solidFill>
          </a:ln>
        </p:spPr>
        <p:txBody>
          <a:bodyPr wrap="square">
            <a:spAutoFit/>
          </a:bodyPr>
          <a:lstStyle/>
          <a:p>
            <a:pPr algn="ctr"/>
            <a:r>
              <a:rPr lang="en-US" sz="3000" dirty="0">
                <a:latin typeface="+mj-lt"/>
              </a:rPr>
              <a:t>How long/get there?</a:t>
            </a:r>
          </a:p>
        </p:txBody>
      </p:sp>
      <p:sp>
        <p:nvSpPr>
          <p:cNvPr id="6" name="Rectangle 5">
            <a:extLst>
              <a:ext uri="{FF2B5EF4-FFF2-40B4-BE49-F238E27FC236}">
                <a16:creationId xmlns:a16="http://schemas.microsoft.com/office/drawing/2014/main" id="{4D558A32-D4F7-4058-96BA-73B5E2EDACCB}"/>
              </a:ext>
            </a:extLst>
          </p:cNvPr>
          <p:cNvSpPr/>
          <p:nvPr/>
        </p:nvSpPr>
        <p:spPr>
          <a:xfrm>
            <a:off x="2845385" y="5131434"/>
            <a:ext cx="6192289" cy="553998"/>
          </a:xfrm>
          <a:prstGeom prst="rect">
            <a:avLst/>
          </a:prstGeom>
          <a:solidFill>
            <a:srgbClr val="92D050"/>
          </a:solidFill>
          <a:ln>
            <a:solidFill>
              <a:srgbClr val="C00000"/>
            </a:solidFill>
          </a:ln>
        </p:spPr>
        <p:txBody>
          <a:bodyPr wrap="square">
            <a:spAutoFit/>
          </a:bodyPr>
          <a:lstStyle/>
          <a:p>
            <a:pPr algn="ctr"/>
            <a:r>
              <a:rPr lang="en-US" sz="3000" dirty="0">
                <a:latin typeface="+mj-lt"/>
              </a:rPr>
              <a:t>Where/stay?</a:t>
            </a:r>
          </a:p>
        </p:txBody>
      </p:sp>
      <p:sp>
        <p:nvSpPr>
          <p:cNvPr id="7" name="TextBox 6">
            <a:extLst>
              <a:ext uri="{FF2B5EF4-FFF2-40B4-BE49-F238E27FC236}">
                <a16:creationId xmlns:a16="http://schemas.microsoft.com/office/drawing/2014/main" id="{C68CCA95-887B-4EB9-B212-CDF94FA043FD}"/>
              </a:ext>
            </a:extLst>
          </p:cNvPr>
          <p:cNvSpPr txBox="1"/>
          <p:nvPr/>
        </p:nvSpPr>
        <p:spPr>
          <a:xfrm>
            <a:off x="2845385" y="1117684"/>
            <a:ext cx="6192289" cy="553998"/>
          </a:xfrm>
          <a:prstGeom prst="rect">
            <a:avLst/>
          </a:prstGeom>
          <a:solidFill>
            <a:srgbClr val="92D050"/>
          </a:solidFill>
          <a:ln>
            <a:solidFill>
              <a:srgbClr val="C00000"/>
            </a:solidFill>
          </a:ln>
        </p:spPr>
        <p:txBody>
          <a:bodyPr wrap="square" rtlCol="0">
            <a:spAutoFit/>
          </a:bodyPr>
          <a:lstStyle/>
          <a:p>
            <a:pPr algn="ctr"/>
            <a:r>
              <a:rPr lang="en-US" sz="3000" dirty="0">
                <a:latin typeface="+mj-lt"/>
              </a:rPr>
              <a:t>Where/going to go?</a:t>
            </a:r>
          </a:p>
        </p:txBody>
      </p:sp>
      <p:sp>
        <p:nvSpPr>
          <p:cNvPr id="8" name="Rectangle 7">
            <a:extLst>
              <a:ext uri="{FF2B5EF4-FFF2-40B4-BE49-F238E27FC236}">
                <a16:creationId xmlns:a16="http://schemas.microsoft.com/office/drawing/2014/main" id="{1895D51C-3C9A-4E22-A3F5-D2C1565B3408}"/>
              </a:ext>
            </a:extLst>
          </p:cNvPr>
          <p:cNvSpPr/>
          <p:nvPr/>
        </p:nvSpPr>
        <p:spPr>
          <a:xfrm>
            <a:off x="2845385" y="4469204"/>
            <a:ext cx="6192290" cy="553998"/>
          </a:xfrm>
          <a:prstGeom prst="rect">
            <a:avLst/>
          </a:prstGeom>
          <a:solidFill>
            <a:srgbClr val="FFFF00"/>
          </a:solidFill>
          <a:ln>
            <a:solidFill>
              <a:srgbClr val="C00000"/>
            </a:solidFill>
          </a:ln>
        </p:spPr>
        <p:txBody>
          <a:bodyPr wrap="square">
            <a:spAutoFit/>
          </a:bodyPr>
          <a:lstStyle/>
          <a:p>
            <a:pPr algn="ctr"/>
            <a:r>
              <a:rPr lang="en-US" sz="3000" dirty="0">
                <a:latin typeface="+mj-lt"/>
                <a:ea typeface="Calibri" panose="020F0502020204030204" pitchFamily="34" charset="0"/>
                <a:sym typeface="Wingdings" panose="05000000000000000000" pitchFamily="2" charset="2"/>
              </a:rPr>
              <a:t> </a:t>
            </a:r>
            <a:r>
              <a:rPr lang="en-US" sz="3000" dirty="0">
                <a:latin typeface="+mj-lt"/>
                <a:ea typeface="Calibri" panose="020F0502020204030204" pitchFamily="34" charset="0"/>
              </a:rPr>
              <a:t>How long does it take to get there?</a:t>
            </a:r>
            <a:endParaRPr lang="en-US" sz="3000" dirty="0">
              <a:latin typeface="+mj-lt"/>
            </a:endParaRPr>
          </a:p>
        </p:txBody>
      </p:sp>
      <p:sp>
        <p:nvSpPr>
          <p:cNvPr id="9" name="Rectangle 8">
            <a:extLst>
              <a:ext uri="{FF2B5EF4-FFF2-40B4-BE49-F238E27FC236}">
                <a16:creationId xmlns:a16="http://schemas.microsoft.com/office/drawing/2014/main" id="{3326F2A6-FF94-4958-BF2D-F11BDC938A7C}"/>
              </a:ext>
            </a:extLst>
          </p:cNvPr>
          <p:cNvSpPr/>
          <p:nvPr/>
        </p:nvSpPr>
        <p:spPr>
          <a:xfrm>
            <a:off x="2845386" y="1794823"/>
            <a:ext cx="6192288" cy="553998"/>
          </a:xfrm>
          <a:prstGeom prst="rect">
            <a:avLst/>
          </a:prstGeom>
          <a:solidFill>
            <a:srgbClr val="FFFF00"/>
          </a:solidFill>
          <a:ln>
            <a:solidFill>
              <a:srgbClr val="C00000"/>
            </a:solidFill>
          </a:ln>
        </p:spPr>
        <p:txBody>
          <a:bodyPr wrap="square">
            <a:spAutoFit/>
          </a:bodyPr>
          <a:lstStyle/>
          <a:p>
            <a:pPr algn="ctr"/>
            <a:r>
              <a:rPr lang="en-US" sz="3000" dirty="0">
                <a:latin typeface="+mj-lt"/>
                <a:sym typeface="Wingdings" panose="05000000000000000000" pitchFamily="2" charset="2"/>
              </a:rPr>
              <a:t> </a:t>
            </a:r>
            <a:r>
              <a:rPr lang="en-US" sz="3000" dirty="0">
                <a:latin typeface="+mj-lt"/>
              </a:rPr>
              <a:t>Where are we going to go?</a:t>
            </a:r>
          </a:p>
        </p:txBody>
      </p:sp>
      <p:sp>
        <p:nvSpPr>
          <p:cNvPr id="10" name="Rectangle 9">
            <a:extLst>
              <a:ext uri="{FF2B5EF4-FFF2-40B4-BE49-F238E27FC236}">
                <a16:creationId xmlns:a16="http://schemas.microsoft.com/office/drawing/2014/main" id="{79886120-3D95-44A1-8478-32170995A3A7}"/>
              </a:ext>
            </a:extLst>
          </p:cNvPr>
          <p:cNvSpPr/>
          <p:nvPr/>
        </p:nvSpPr>
        <p:spPr>
          <a:xfrm>
            <a:off x="2845385" y="3153753"/>
            <a:ext cx="6192289" cy="553998"/>
          </a:xfrm>
          <a:prstGeom prst="rect">
            <a:avLst/>
          </a:prstGeom>
          <a:solidFill>
            <a:srgbClr val="FFFF00"/>
          </a:solidFill>
          <a:ln>
            <a:solidFill>
              <a:srgbClr val="C00000"/>
            </a:solidFill>
          </a:ln>
        </p:spPr>
        <p:txBody>
          <a:bodyPr wrap="square">
            <a:spAutoFit/>
          </a:bodyPr>
          <a:lstStyle/>
          <a:p>
            <a:pPr algn="ctr"/>
            <a:r>
              <a:rPr lang="en-US" sz="3000" dirty="0">
                <a:latin typeface="+mj-lt"/>
                <a:sym typeface="Wingdings" panose="05000000000000000000" pitchFamily="2" charset="2"/>
              </a:rPr>
              <a:t> </a:t>
            </a:r>
            <a:r>
              <a:rPr lang="en-US" sz="3000" dirty="0">
                <a:latin typeface="+mj-lt"/>
              </a:rPr>
              <a:t>What can we do there?</a:t>
            </a:r>
          </a:p>
        </p:txBody>
      </p:sp>
      <p:sp>
        <p:nvSpPr>
          <p:cNvPr id="11" name="Rectangle 10">
            <a:extLst>
              <a:ext uri="{FF2B5EF4-FFF2-40B4-BE49-F238E27FC236}">
                <a16:creationId xmlns:a16="http://schemas.microsoft.com/office/drawing/2014/main" id="{375BF409-1CB4-4EFD-9F36-45AF68761D12}"/>
              </a:ext>
            </a:extLst>
          </p:cNvPr>
          <p:cNvSpPr/>
          <p:nvPr/>
        </p:nvSpPr>
        <p:spPr>
          <a:xfrm>
            <a:off x="2845385" y="5782570"/>
            <a:ext cx="6192289" cy="553998"/>
          </a:xfrm>
          <a:prstGeom prst="rect">
            <a:avLst/>
          </a:prstGeom>
          <a:solidFill>
            <a:srgbClr val="FFFF00"/>
          </a:solidFill>
          <a:ln>
            <a:solidFill>
              <a:srgbClr val="C00000"/>
            </a:solidFill>
          </a:ln>
        </p:spPr>
        <p:txBody>
          <a:bodyPr wrap="square">
            <a:spAutoFit/>
          </a:bodyPr>
          <a:lstStyle/>
          <a:p>
            <a:pPr algn="ctr"/>
            <a:r>
              <a:rPr lang="en-US" sz="3000" dirty="0">
                <a:latin typeface="+mj-lt"/>
                <a:sym typeface="Wingdings" panose="05000000000000000000" pitchFamily="2" charset="2"/>
              </a:rPr>
              <a:t> </a:t>
            </a:r>
            <a:r>
              <a:rPr lang="en-US" sz="3000" dirty="0">
                <a:latin typeface="+mj-lt"/>
              </a:rPr>
              <a:t>Where can we stay?</a:t>
            </a:r>
          </a:p>
        </p:txBody>
      </p:sp>
    </p:spTree>
    <p:extLst>
      <p:ext uri="{BB962C8B-B14F-4D97-AF65-F5344CB8AC3E}">
        <p14:creationId xmlns:p14="http://schemas.microsoft.com/office/powerpoint/2010/main" val="270737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70C721-4CEA-449E-8C37-633B941BB2F3}"/>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Pre-Speaking</a:t>
            </a:r>
          </a:p>
        </p:txBody>
      </p:sp>
      <p:sp>
        <p:nvSpPr>
          <p:cNvPr id="3" name="TextBox 2">
            <a:extLst>
              <a:ext uri="{FF2B5EF4-FFF2-40B4-BE49-F238E27FC236}">
                <a16:creationId xmlns:a16="http://schemas.microsoft.com/office/drawing/2014/main" id="{72361273-2CF7-4135-A451-E9A203673632}"/>
              </a:ext>
            </a:extLst>
          </p:cNvPr>
          <p:cNvSpPr txBox="1"/>
          <p:nvPr/>
        </p:nvSpPr>
        <p:spPr>
          <a:xfrm>
            <a:off x="2818151" y="554636"/>
            <a:ext cx="7929797" cy="646331"/>
          </a:xfrm>
          <a:prstGeom prst="rect">
            <a:avLst/>
          </a:prstGeom>
          <a:noFill/>
        </p:spPr>
        <p:txBody>
          <a:bodyPr wrap="square" rtlCol="0">
            <a:spAutoFit/>
          </a:bodyPr>
          <a:lstStyle/>
          <a:p>
            <a:r>
              <a:rPr lang="en-US" sz="3600" i="1" dirty="0">
                <a:solidFill>
                  <a:srgbClr val="0070C0"/>
                </a:solidFill>
              </a:rPr>
              <a:t>Match the questions with the answers</a:t>
            </a:r>
          </a:p>
        </p:txBody>
      </p:sp>
      <p:sp>
        <p:nvSpPr>
          <p:cNvPr id="4" name="TextBox 3">
            <a:extLst>
              <a:ext uri="{FF2B5EF4-FFF2-40B4-BE49-F238E27FC236}">
                <a16:creationId xmlns:a16="http://schemas.microsoft.com/office/drawing/2014/main" id="{4610305B-EE73-42D5-8506-A6D3FDFDFC10}"/>
              </a:ext>
            </a:extLst>
          </p:cNvPr>
          <p:cNvSpPr txBox="1"/>
          <p:nvPr/>
        </p:nvSpPr>
        <p:spPr>
          <a:xfrm>
            <a:off x="494675" y="1558154"/>
            <a:ext cx="5471410" cy="646331"/>
          </a:xfrm>
          <a:prstGeom prst="rect">
            <a:avLst/>
          </a:prstGeom>
          <a:solidFill>
            <a:srgbClr val="00B050"/>
          </a:solidFill>
          <a:ln>
            <a:solidFill>
              <a:srgbClr val="FF0000"/>
            </a:solidFill>
          </a:ln>
        </p:spPr>
        <p:txBody>
          <a:bodyPr wrap="square" rtlCol="0">
            <a:spAutoFit/>
          </a:bodyPr>
          <a:lstStyle/>
          <a:p>
            <a:r>
              <a:rPr lang="en-US" sz="3600" dirty="0"/>
              <a:t>Where are we going to go?</a:t>
            </a:r>
          </a:p>
        </p:txBody>
      </p:sp>
      <p:sp>
        <p:nvSpPr>
          <p:cNvPr id="5" name="TextBox 4">
            <a:extLst>
              <a:ext uri="{FF2B5EF4-FFF2-40B4-BE49-F238E27FC236}">
                <a16:creationId xmlns:a16="http://schemas.microsoft.com/office/drawing/2014/main" id="{09260FD1-3FC0-4B57-941B-16C4F9FF1AE1}"/>
              </a:ext>
            </a:extLst>
          </p:cNvPr>
          <p:cNvSpPr txBox="1"/>
          <p:nvPr/>
        </p:nvSpPr>
        <p:spPr>
          <a:xfrm>
            <a:off x="494675" y="2491605"/>
            <a:ext cx="5471410" cy="646331"/>
          </a:xfrm>
          <a:prstGeom prst="rect">
            <a:avLst/>
          </a:prstGeom>
          <a:solidFill>
            <a:srgbClr val="00B050"/>
          </a:solidFill>
          <a:ln>
            <a:solidFill>
              <a:srgbClr val="FF0000"/>
            </a:solidFill>
          </a:ln>
        </p:spPr>
        <p:txBody>
          <a:bodyPr wrap="square" rtlCol="0">
            <a:spAutoFit/>
          </a:bodyPr>
          <a:lstStyle/>
          <a:p>
            <a:r>
              <a:rPr lang="en-US" sz="3600" dirty="0"/>
              <a:t>What can we do there?</a:t>
            </a:r>
          </a:p>
        </p:txBody>
      </p:sp>
      <p:sp>
        <p:nvSpPr>
          <p:cNvPr id="6" name="TextBox 5">
            <a:extLst>
              <a:ext uri="{FF2B5EF4-FFF2-40B4-BE49-F238E27FC236}">
                <a16:creationId xmlns:a16="http://schemas.microsoft.com/office/drawing/2014/main" id="{C744A270-2C12-4F93-BC05-6F151BD34BB3}"/>
              </a:ext>
            </a:extLst>
          </p:cNvPr>
          <p:cNvSpPr txBox="1"/>
          <p:nvPr/>
        </p:nvSpPr>
        <p:spPr>
          <a:xfrm>
            <a:off x="494675" y="3425056"/>
            <a:ext cx="5471410" cy="1200329"/>
          </a:xfrm>
          <a:prstGeom prst="rect">
            <a:avLst/>
          </a:prstGeom>
          <a:solidFill>
            <a:srgbClr val="00B050"/>
          </a:solidFill>
          <a:ln>
            <a:solidFill>
              <a:srgbClr val="FF0000"/>
            </a:solidFill>
          </a:ln>
        </p:spPr>
        <p:txBody>
          <a:bodyPr wrap="square" rtlCol="0">
            <a:spAutoFit/>
          </a:bodyPr>
          <a:lstStyle/>
          <a:p>
            <a:r>
              <a:rPr lang="en-US" sz="3600" dirty="0"/>
              <a:t>How long does it take to get there?</a:t>
            </a:r>
          </a:p>
        </p:txBody>
      </p:sp>
      <p:sp>
        <p:nvSpPr>
          <p:cNvPr id="7" name="TextBox 6">
            <a:extLst>
              <a:ext uri="{FF2B5EF4-FFF2-40B4-BE49-F238E27FC236}">
                <a16:creationId xmlns:a16="http://schemas.microsoft.com/office/drawing/2014/main" id="{779EC6C1-86C3-4C4F-AD38-ED2D1ABE2269}"/>
              </a:ext>
            </a:extLst>
          </p:cNvPr>
          <p:cNvSpPr txBox="1"/>
          <p:nvPr/>
        </p:nvSpPr>
        <p:spPr>
          <a:xfrm>
            <a:off x="494675" y="4961690"/>
            <a:ext cx="5471410" cy="646331"/>
          </a:xfrm>
          <a:prstGeom prst="rect">
            <a:avLst/>
          </a:prstGeom>
          <a:solidFill>
            <a:srgbClr val="00B050"/>
          </a:solidFill>
          <a:ln>
            <a:solidFill>
              <a:srgbClr val="FF0000"/>
            </a:solidFill>
          </a:ln>
        </p:spPr>
        <p:txBody>
          <a:bodyPr wrap="square" rtlCol="0">
            <a:spAutoFit/>
          </a:bodyPr>
          <a:lstStyle/>
          <a:p>
            <a:r>
              <a:rPr lang="en-US" sz="3600" dirty="0"/>
              <a:t>Where can we stay?</a:t>
            </a:r>
          </a:p>
        </p:txBody>
      </p:sp>
      <p:sp>
        <p:nvSpPr>
          <p:cNvPr id="8" name="TextBox 7">
            <a:extLst>
              <a:ext uri="{FF2B5EF4-FFF2-40B4-BE49-F238E27FC236}">
                <a16:creationId xmlns:a16="http://schemas.microsoft.com/office/drawing/2014/main" id="{1139838F-787B-495D-9AEF-2D9E475CBF44}"/>
              </a:ext>
            </a:extLst>
          </p:cNvPr>
          <p:cNvSpPr txBox="1"/>
          <p:nvPr/>
        </p:nvSpPr>
        <p:spPr>
          <a:xfrm>
            <a:off x="6783049" y="3767997"/>
            <a:ext cx="5314013" cy="1138773"/>
          </a:xfrm>
          <a:prstGeom prst="rect">
            <a:avLst/>
          </a:prstGeom>
          <a:solidFill>
            <a:srgbClr val="FFFF00"/>
          </a:solidFill>
          <a:ln>
            <a:solidFill>
              <a:srgbClr val="FF0000"/>
            </a:solidFill>
          </a:ln>
        </p:spPr>
        <p:txBody>
          <a:bodyPr wrap="square" rtlCol="0">
            <a:spAutoFit/>
          </a:bodyPr>
          <a:lstStyle/>
          <a:p>
            <a:r>
              <a:rPr lang="en-US" sz="3400" dirty="0"/>
              <a:t>We are going to go to Ha Long Bay.</a:t>
            </a:r>
          </a:p>
        </p:txBody>
      </p:sp>
      <p:sp>
        <p:nvSpPr>
          <p:cNvPr id="9" name="TextBox 8">
            <a:extLst>
              <a:ext uri="{FF2B5EF4-FFF2-40B4-BE49-F238E27FC236}">
                <a16:creationId xmlns:a16="http://schemas.microsoft.com/office/drawing/2014/main" id="{B01F03A8-A105-4C79-84E8-4E7278A1AF91}"/>
              </a:ext>
            </a:extLst>
          </p:cNvPr>
          <p:cNvSpPr txBox="1"/>
          <p:nvPr/>
        </p:nvSpPr>
        <p:spPr>
          <a:xfrm>
            <a:off x="6783049" y="5084800"/>
            <a:ext cx="5314013" cy="615553"/>
          </a:xfrm>
          <a:prstGeom prst="rect">
            <a:avLst/>
          </a:prstGeom>
          <a:solidFill>
            <a:srgbClr val="FFFF00"/>
          </a:solidFill>
          <a:ln>
            <a:solidFill>
              <a:srgbClr val="FF0000"/>
            </a:solidFill>
          </a:ln>
        </p:spPr>
        <p:txBody>
          <a:bodyPr wrap="square" rtlCol="0">
            <a:spAutoFit/>
          </a:bodyPr>
          <a:lstStyle/>
          <a:p>
            <a:r>
              <a:rPr lang="en-US" sz="3400" dirty="0"/>
              <a:t>It takes about 3 hours by car.</a:t>
            </a:r>
          </a:p>
        </p:txBody>
      </p:sp>
      <p:sp>
        <p:nvSpPr>
          <p:cNvPr id="10" name="TextBox 9">
            <a:extLst>
              <a:ext uri="{FF2B5EF4-FFF2-40B4-BE49-F238E27FC236}">
                <a16:creationId xmlns:a16="http://schemas.microsoft.com/office/drawing/2014/main" id="{983625EB-6E10-42EF-94F8-26FAC39C1749}"/>
              </a:ext>
            </a:extLst>
          </p:cNvPr>
          <p:cNvSpPr txBox="1"/>
          <p:nvPr/>
        </p:nvSpPr>
        <p:spPr>
          <a:xfrm>
            <a:off x="6783049" y="1263036"/>
            <a:ext cx="5314013" cy="1138773"/>
          </a:xfrm>
          <a:prstGeom prst="rect">
            <a:avLst/>
          </a:prstGeom>
          <a:solidFill>
            <a:srgbClr val="FFFF00"/>
          </a:solidFill>
          <a:ln>
            <a:solidFill>
              <a:srgbClr val="FF0000"/>
            </a:solidFill>
          </a:ln>
        </p:spPr>
        <p:txBody>
          <a:bodyPr wrap="square" rtlCol="0">
            <a:spAutoFit/>
          </a:bodyPr>
          <a:lstStyle/>
          <a:p>
            <a:r>
              <a:rPr lang="en-US" sz="3400" dirty="0"/>
              <a:t>We can go rafting and go swimming.</a:t>
            </a:r>
          </a:p>
        </p:txBody>
      </p:sp>
      <p:sp>
        <p:nvSpPr>
          <p:cNvPr id="11" name="TextBox 10">
            <a:extLst>
              <a:ext uri="{FF2B5EF4-FFF2-40B4-BE49-F238E27FC236}">
                <a16:creationId xmlns:a16="http://schemas.microsoft.com/office/drawing/2014/main" id="{8D61EBD0-FE66-46A7-91C1-5DC2ED9A1DFF}"/>
              </a:ext>
            </a:extLst>
          </p:cNvPr>
          <p:cNvSpPr txBox="1"/>
          <p:nvPr/>
        </p:nvSpPr>
        <p:spPr>
          <a:xfrm>
            <a:off x="6783049" y="2490235"/>
            <a:ext cx="5314013" cy="1138773"/>
          </a:xfrm>
          <a:prstGeom prst="rect">
            <a:avLst/>
          </a:prstGeom>
          <a:solidFill>
            <a:srgbClr val="FFFF00"/>
          </a:solidFill>
          <a:ln>
            <a:solidFill>
              <a:srgbClr val="FF0000"/>
            </a:solidFill>
          </a:ln>
        </p:spPr>
        <p:txBody>
          <a:bodyPr wrap="square" rtlCol="0">
            <a:spAutoFit/>
          </a:bodyPr>
          <a:lstStyle/>
          <a:p>
            <a:r>
              <a:rPr lang="en-US" sz="3400" dirty="0"/>
              <a:t>We can stay at a campsite or a hotel by the river.</a:t>
            </a:r>
          </a:p>
        </p:txBody>
      </p:sp>
      <p:cxnSp>
        <p:nvCxnSpPr>
          <p:cNvPr id="13" name="Straight Arrow Connector 12">
            <a:extLst>
              <a:ext uri="{FF2B5EF4-FFF2-40B4-BE49-F238E27FC236}">
                <a16:creationId xmlns:a16="http://schemas.microsoft.com/office/drawing/2014/main" id="{B5799198-5714-4F9D-8DC8-101F592E2CF5}"/>
              </a:ext>
            </a:extLst>
          </p:cNvPr>
          <p:cNvCxnSpPr>
            <a:endCxn id="8" idx="1"/>
          </p:cNvCxnSpPr>
          <p:nvPr/>
        </p:nvCxnSpPr>
        <p:spPr>
          <a:xfrm>
            <a:off x="5966085" y="1723869"/>
            <a:ext cx="816964" cy="2613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6BB76D0-78EE-40CD-89FE-FF01F875840B}"/>
              </a:ext>
            </a:extLst>
          </p:cNvPr>
          <p:cNvCxnSpPr>
            <a:cxnSpLocks/>
            <a:stCxn id="5" idx="3"/>
          </p:cNvCxnSpPr>
          <p:nvPr/>
        </p:nvCxnSpPr>
        <p:spPr>
          <a:xfrm flipV="1">
            <a:off x="5966085" y="2008682"/>
            <a:ext cx="816964" cy="8060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724C73-D2C3-4CA3-B346-1CE05F9E3A37}"/>
              </a:ext>
            </a:extLst>
          </p:cNvPr>
          <p:cNvCxnSpPr>
            <a:cxnSpLocks/>
          </p:cNvCxnSpPr>
          <p:nvPr/>
        </p:nvCxnSpPr>
        <p:spPr>
          <a:xfrm>
            <a:off x="5966085" y="3858307"/>
            <a:ext cx="816964" cy="16788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D8DBAD8-1E08-4930-B1B7-61B650A45184}"/>
              </a:ext>
            </a:extLst>
          </p:cNvPr>
          <p:cNvCxnSpPr>
            <a:cxnSpLocks/>
          </p:cNvCxnSpPr>
          <p:nvPr/>
        </p:nvCxnSpPr>
        <p:spPr>
          <a:xfrm flipV="1">
            <a:off x="5869273" y="2803289"/>
            <a:ext cx="913776" cy="23645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28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CFF81B-63D4-49EE-A91D-E870023AB809}"/>
              </a:ext>
            </a:extLst>
          </p:cNvPr>
          <p:cNvPicPr>
            <a:picLocks noChangeAspect="1"/>
          </p:cNvPicPr>
          <p:nvPr/>
        </p:nvPicPr>
        <p:blipFill>
          <a:blip r:embed="rId2"/>
          <a:stretch>
            <a:fillRect/>
          </a:stretch>
        </p:blipFill>
        <p:spPr>
          <a:xfrm>
            <a:off x="1156272" y="78544"/>
            <a:ext cx="9429750" cy="704850"/>
          </a:xfrm>
          <a:prstGeom prst="rect">
            <a:avLst/>
          </a:prstGeom>
        </p:spPr>
      </p:pic>
      <p:sp>
        <p:nvSpPr>
          <p:cNvPr id="6" name="TextBox 5">
            <a:extLst>
              <a:ext uri="{FF2B5EF4-FFF2-40B4-BE49-F238E27FC236}">
                <a16:creationId xmlns:a16="http://schemas.microsoft.com/office/drawing/2014/main" id="{6482A8F7-A935-4AF7-98CB-6B3124A1457C}"/>
              </a:ext>
            </a:extLst>
          </p:cNvPr>
          <p:cNvSpPr txBox="1"/>
          <p:nvPr/>
        </p:nvSpPr>
        <p:spPr>
          <a:xfrm>
            <a:off x="2458389" y="841463"/>
            <a:ext cx="7615002" cy="646331"/>
          </a:xfrm>
          <a:prstGeom prst="rect">
            <a:avLst/>
          </a:prstGeom>
          <a:solidFill>
            <a:srgbClr val="00B050"/>
          </a:solidFill>
          <a:ln>
            <a:solidFill>
              <a:srgbClr val="FF0000"/>
            </a:solidFill>
          </a:ln>
        </p:spPr>
        <p:txBody>
          <a:bodyPr wrap="square" rtlCol="0">
            <a:spAutoFit/>
          </a:bodyPr>
          <a:lstStyle/>
          <a:p>
            <a:pPr algn="ctr"/>
            <a:r>
              <a:rPr lang="en-US" sz="3600" dirty="0"/>
              <a:t>Where are we going to go?</a:t>
            </a:r>
          </a:p>
        </p:txBody>
      </p:sp>
      <p:sp>
        <p:nvSpPr>
          <p:cNvPr id="7" name="TextBox 6">
            <a:extLst>
              <a:ext uri="{FF2B5EF4-FFF2-40B4-BE49-F238E27FC236}">
                <a16:creationId xmlns:a16="http://schemas.microsoft.com/office/drawing/2014/main" id="{9E9CC95A-97CC-45F2-B47F-FD535860CE3F}"/>
              </a:ext>
            </a:extLst>
          </p:cNvPr>
          <p:cNvSpPr txBox="1"/>
          <p:nvPr/>
        </p:nvSpPr>
        <p:spPr>
          <a:xfrm>
            <a:off x="2458389" y="2279526"/>
            <a:ext cx="7615002" cy="646331"/>
          </a:xfrm>
          <a:prstGeom prst="rect">
            <a:avLst/>
          </a:prstGeom>
          <a:solidFill>
            <a:srgbClr val="00B050"/>
          </a:solidFill>
          <a:ln>
            <a:solidFill>
              <a:srgbClr val="FF0000"/>
            </a:solidFill>
          </a:ln>
        </p:spPr>
        <p:txBody>
          <a:bodyPr wrap="square" rtlCol="0">
            <a:spAutoFit/>
          </a:bodyPr>
          <a:lstStyle/>
          <a:p>
            <a:pPr algn="ctr"/>
            <a:r>
              <a:rPr lang="en-US" sz="3600" dirty="0"/>
              <a:t>What can we do there?</a:t>
            </a:r>
          </a:p>
        </p:txBody>
      </p:sp>
      <p:sp>
        <p:nvSpPr>
          <p:cNvPr id="8" name="TextBox 7">
            <a:extLst>
              <a:ext uri="{FF2B5EF4-FFF2-40B4-BE49-F238E27FC236}">
                <a16:creationId xmlns:a16="http://schemas.microsoft.com/office/drawing/2014/main" id="{C48C4504-E3D2-45B4-92A2-54151C541592}"/>
              </a:ext>
            </a:extLst>
          </p:cNvPr>
          <p:cNvSpPr txBox="1"/>
          <p:nvPr/>
        </p:nvSpPr>
        <p:spPr>
          <a:xfrm>
            <a:off x="2458389" y="3733962"/>
            <a:ext cx="7615002" cy="646331"/>
          </a:xfrm>
          <a:prstGeom prst="rect">
            <a:avLst/>
          </a:prstGeom>
          <a:solidFill>
            <a:srgbClr val="00B050"/>
          </a:solidFill>
          <a:ln>
            <a:solidFill>
              <a:srgbClr val="FF0000"/>
            </a:solidFill>
          </a:ln>
        </p:spPr>
        <p:txBody>
          <a:bodyPr wrap="square" rtlCol="0">
            <a:spAutoFit/>
          </a:bodyPr>
          <a:lstStyle/>
          <a:p>
            <a:pPr algn="ctr"/>
            <a:r>
              <a:rPr lang="en-US" sz="3600" dirty="0"/>
              <a:t>How long does it take to get there?</a:t>
            </a:r>
          </a:p>
        </p:txBody>
      </p:sp>
      <p:sp>
        <p:nvSpPr>
          <p:cNvPr id="9" name="TextBox 8">
            <a:extLst>
              <a:ext uri="{FF2B5EF4-FFF2-40B4-BE49-F238E27FC236}">
                <a16:creationId xmlns:a16="http://schemas.microsoft.com/office/drawing/2014/main" id="{7761F7B4-2775-4FE3-A6D1-CF7BC744EE4A}"/>
              </a:ext>
            </a:extLst>
          </p:cNvPr>
          <p:cNvSpPr txBox="1"/>
          <p:nvPr/>
        </p:nvSpPr>
        <p:spPr>
          <a:xfrm>
            <a:off x="2458388" y="5216592"/>
            <a:ext cx="7615001" cy="646331"/>
          </a:xfrm>
          <a:prstGeom prst="rect">
            <a:avLst/>
          </a:prstGeom>
          <a:solidFill>
            <a:srgbClr val="00B050"/>
          </a:solidFill>
          <a:ln>
            <a:solidFill>
              <a:srgbClr val="FF0000"/>
            </a:solidFill>
          </a:ln>
        </p:spPr>
        <p:txBody>
          <a:bodyPr wrap="square" rtlCol="0">
            <a:spAutoFit/>
          </a:bodyPr>
          <a:lstStyle/>
          <a:p>
            <a:pPr algn="ctr"/>
            <a:r>
              <a:rPr lang="en-US" sz="3600" dirty="0"/>
              <a:t>Where can we stay?</a:t>
            </a:r>
          </a:p>
        </p:txBody>
      </p:sp>
      <p:sp>
        <p:nvSpPr>
          <p:cNvPr id="10" name="TextBox 9">
            <a:extLst>
              <a:ext uri="{FF2B5EF4-FFF2-40B4-BE49-F238E27FC236}">
                <a16:creationId xmlns:a16="http://schemas.microsoft.com/office/drawing/2014/main" id="{E468BBED-561A-4BC0-8484-AF0505F59C3B}"/>
              </a:ext>
            </a:extLst>
          </p:cNvPr>
          <p:cNvSpPr txBox="1"/>
          <p:nvPr/>
        </p:nvSpPr>
        <p:spPr>
          <a:xfrm>
            <a:off x="2458389" y="1581448"/>
            <a:ext cx="7615002" cy="615553"/>
          </a:xfrm>
          <a:prstGeom prst="rect">
            <a:avLst/>
          </a:prstGeom>
          <a:solidFill>
            <a:srgbClr val="FFFF00"/>
          </a:solidFill>
          <a:ln>
            <a:solidFill>
              <a:srgbClr val="FF0000"/>
            </a:solidFill>
          </a:ln>
        </p:spPr>
        <p:txBody>
          <a:bodyPr wrap="square" rtlCol="0">
            <a:spAutoFit/>
          </a:bodyPr>
          <a:lstStyle/>
          <a:p>
            <a:r>
              <a:rPr lang="en-US" sz="3400" dirty="0">
                <a:sym typeface="Wingdings" panose="05000000000000000000" pitchFamily="2" charset="2"/>
              </a:rPr>
              <a:t> </a:t>
            </a:r>
            <a:r>
              <a:rPr lang="en-US" sz="3400" dirty="0"/>
              <a:t>We are going to go to Ha Long Bay.</a:t>
            </a:r>
          </a:p>
        </p:txBody>
      </p:sp>
      <p:sp>
        <p:nvSpPr>
          <p:cNvPr id="11" name="TextBox 10">
            <a:extLst>
              <a:ext uri="{FF2B5EF4-FFF2-40B4-BE49-F238E27FC236}">
                <a16:creationId xmlns:a16="http://schemas.microsoft.com/office/drawing/2014/main" id="{A8409EC1-C0CD-4E44-95B6-0F86344E2BD2}"/>
              </a:ext>
            </a:extLst>
          </p:cNvPr>
          <p:cNvSpPr txBox="1"/>
          <p:nvPr/>
        </p:nvSpPr>
        <p:spPr>
          <a:xfrm>
            <a:off x="2458389" y="4499338"/>
            <a:ext cx="7615001" cy="615553"/>
          </a:xfrm>
          <a:prstGeom prst="rect">
            <a:avLst/>
          </a:prstGeom>
          <a:solidFill>
            <a:srgbClr val="FFFF00"/>
          </a:solidFill>
          <a:ln>
            <a:solidFill>
              <a:srgbClr val="FF0000"/>
            </a:solidFill>
          </a:ln>
        </p:spPr>
        <p:txBody>
          <a:bodyPr wrap="square" rtlCol="0">
            <a:spAutoFit/>
          </a:bodyPr>
          <a:lstStyle/>
          <a:p>
            <a:r>
              <a:rPr lang="en-US" sz="3400" dirty="0">
                <a:sym typeface="Wingdings" panose="05000000000000000000" pitchFamily="2" charset="2"/>
              </a:rPr>
              <a:t> </a:t>
            </a:r>
            <a:r>
              <a:rPr lang="en-US" sz="3400" dirty="0"/>
              <a:t>It takes about 3 hours by car.</a:t>
            </a:r>
          </a:p>
        </p:txBody>
      </p:sp>
      <p:sp>
        <p:nvSpPr>
          <p:cNvPr id="12" name="TextBox 11">
            <a:extLst>
              <a:ext uri="{FF2B5EF4-FFF2-40B4-BE49-F238E27FC236}">
                <a16:creationId xmlns:a16="http://schemas.microsoft.com/office/drawing/2014/main" id="{E276E8B6-7665-44ED-B652-BE7341F53C2F}"/>
              </a:ext>
            </a:extLst>
          </p:cNvPr>
          <p:cNvSpPr txBox="1"/>
          <p:nvPr/>
        </p:nvSpPr>
        <p:spPr>
          <a:xfrm>
            <a:off x="2458389" y="3012568"/>
            <a:ext cx="7615003" cy="615553"/>
          </a:xfrm>
          <a:prstGeom prst="rect">
            <a:avLst/>
          </a:prstGeom>
          <a:solidFill>
            <a:srgbClr val="FFFF00"/>
          </a:solidFill>
          <a:ln>
            <a:solidFill>
              <a:srgbClr val="FF0000"/>
            </a:solidFill>
          </a:ln>
        </p:spPr>
        <p:txBody>
          <a:bodyPr wrap="square" rtlCol="0">
            <a:spAutoFit/>
          </a:bodyPr>
          <a:lstStyle/>
          <a:p>
            <a:r>
              <a:rPr lang="en-US" sz="3400" dirty="0">
                <a:sym typeface="Wingdings" panose="05000000000000000000" pitchFamily="2" charset="2"/>
              </a:rPr>
              <a:t> </a:t>
            </a:r>
            <a:r>
              <a:rPr lang="en-US" sz="3400" dirty="0"/>
              <a:t>We can go rafting and go swimming.</a:t>
            </a:r>
          </a:p>
        </p:txBody>
      </p:sp>
      <p:sp>
        <p:nvSpPr>
          <p:cNvPr id="13" name="TextBox 12">
            <a:extLst>
              <a:ext uri="{FF2B5EF4-FFF2-40B4-BE49-F238E27FC236}">
                <a16:creationId xmlns:a16="http://schemas.microsoft.com/office/drawing/2014/main" id="{C0594F1F-6736-4895-9FBB-851DE30CA86E}"/>
              </a:ext>
            </a:extLst>
          </p:cNvPr>
          <p:cNvSpPr txBox="1"/>
          <p:nvPr/>
        </p:nvSpPr>
        <p:spPr>
          <a:xfrm>
            <a:off x="1715979" y="5939437"/>
            <a:ext cx="9508314" cy="615553"/>
          </a:xfrm>
          <a:prstGeom prst="rect">
            <a:avLst/>
          </a:prstGeom>
          <a:solidFill>
            <a:srgbClr val="FFFF00"/>
          </a:solidFill>
          <a:ln>
            <a:solidFill>
              <a:srgbClr val="FF0000"/>
            </a:solidFill>
          </a:ln>
        </p:spPr>
        <p:txBody>
          <a:bodyPr wrap="square" rtlCol="0">
            <a:spAutoFit/>
          </a:bodyPr>
          <a:lstStyle/>
          <a:p>
            <a:r>
              <a:rPr lang="en-US" sz="3400" dirty="0">
                <a:sym typeface="Wingdings" panose="05000000000000000000" pitchFamily="2" charset="2"/>
              </a:rPr>
              <a:t> </a:t>
            </a:r>
            <a:r>
              <a:rPr lang="en-US" sz="3400" dirty="0"/>
              <a:t>We can stay at a campsite or a hotel by the river.</a:t>
            </a:r>
          </a:p>
        </p:txBody>
      </p:sp>
    </p:spTree>
    <p:extLst>
      <p:ext uri="{BB962C8B-B14F-4D97-AF65-F5344CB8AC3E}">
        <p14:creationId xmlns:p14="http://schemas.microsoft.com/office/powerpoint/2010/main" val="256733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EBE6A7-1DAD-46E9-80A6-7660535618F5}"/>
              </a:ext>
            </a:extLst>
          </p:cNvPr>
          <p:cNvPicPr>
            <a:picLocks noChangeAspect="1"/>
          </p:cNvPicPr>
          <p:nvPr/>
        </p:nvPicPr>
        <p:blipFill>
          <a:blip r:embed="rId2"/>
          <a:stretch>
            <a:fillRect/>
          </a:stretch>
        </p:blipFill>
        <p:spPr>
          <a:xfrm>
            <a:off x="1828799" y="1488899"/>
            <a:ext cx="7899817" cy="4953681"/>
          </a:xfrm>
          <a:prstGeom prst="rect">
            <a:avLst/>
          </a:prstGeom>
        </p:spPr>
      </p:pic>
      <p:sp>
        <p:nvSpPr>
          <p:cNvPr id="3" name="Rectangle 2">
            <a:extLst>
              <a:ext uri="{FF2B5EF4-FFF2-40B4-BE49-F238E27FC236}">
                <a16:creationId xmlns:a16="http://schemas.microsoft.com/office/drawing/2014/main" id="{4CCCDC5A-744C-4E83-A7F4-81236B0AF52D}"/>
              </a:ext>
            </a:extLst>
          </p:cNvPr>
          <p:cNvSpPr/>
          <p:nvPr/>
        </p:nvSpPr>
        <p:spPr>
          <a:xfrm>
            <a:off x="334780" y="415420"/>
            <a:ext cx="11711908" cy="1477328"/>
          </a:xfrm>
          <a:prstGeom prst="rect">
            <a:avLst/>
          </a:prstGeom>
        </p:spPr>
        <p:txBody>
          <a:bodyPr wrap="square">
            <a:spAutoFit/>
          </a:bodyPr>
          <a:lstStyle/>
          <a:p>
            <a:r>
              <a:rPr lang="en-US" sz="3000" i="1" dirty="0">
                <a:solidFill>
                  <a:srgbClr val="0070C0"/>
                </a:solidFill>
              </a:rPr>
              <a:t>Student A answers Student B's questions about Hang </a:t>
            </a:r>
            <a:r>
              <a:rPr lang="en-US" sz="3000" i="1" dirty="0" err="1">
                <a:solidFill>
                  <a:srgbClr val="0070C0"/>
                </a:solidFill>
              </a:rPr>
              <a:t>Tiên</a:t>
            </a:r>
            <a:r>
              <a:rPr lang="en-US" sz="3000" i="1" dirty="0">
                <a:solidFill>
                  <a:srgbClr val="0070C0"/>
                </a:solidFill>
              </a:rPr>
              <a:t> Caves, then asks Student B questions about </a:t>
            </a:r>
            <a:r>
              <a:rPr lang="en-US" sz="3000" i="1" dirty="0" err="1">
                <a:solidFill>
                  <a:srgbClr val="0070C0"/>
                </a:solidFill>
              </a:rPr>
              <a:t>Cúc</a:t>
            </a:r>
            <a:r>
              <a:rPr lang="en-US" sz="3000" i="1" dirty="0">
                <a:solidFill>
                  <a:srgbClr val="0070C0"/>
                </a:solidFill>
              </a:rPr>
              <a:t> </a:t>
            </a:r>
            <a:r>
              <a:rPr lang="en-US" sz="3000" i="1" dirty="0" err="1">
                <a:solidFill>
                  <a:srgbClr val="0070C0"/>
                </a:solidFill>
              </a:rPr>
              <a:t>Phương</a:t>
            </a:r>
            <a:r>
              <a:rPr lang="en-US" sz="3000" i="1" dirty="0">
                <a:solidFill>
                  <a:srgbClr val="0070C0"/>
                </a:solidFill>
              </a:rPr>
              <a:t> National Park and completes the table.</a:t>
            </a:r>
          </a:p>
        </p:txBody>
      </p:sp>
    </p:spTree>
    <p:extLst>
      <p:ext uri="{BB962C8B-B14F-4D97-AF65-F5344CB8AC3E}">
        <p14:creationId xmlns:p14="http://schemas.microsoft.com/office/powerpoint/2010/main" val="386895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5181" y="132494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15847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9" name="Rounded Rectangle 8"/>
          <p:cNvSpPr/>
          <p:nvPr/>
        </p:nvSpPr>
        <p:spPr>
          <a:xfrm>
            <a:off x="1284514" y="4746190"/>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673026"/>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298266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Practice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1" name="Rounded Rectangle 10"/>
          <p:cNvSpPr/>
          <p:nvPr/>
        </p:nvSpPr>
        <p:spPr>
          <a:xfrm>
            <a:off x="1287618" y="385352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pic>
        <p:nvPicPr>
          <p:cNvPr id="3" name="Picture 2"/>
          <p:cNvPicPr>
            <a:picLocks noChangeAspect="1"/>
          </p:cNvPicPr>
          <p:nvPr/>
        </p:nvPicPr>
        <p:blipFill>
          <a:blip r:embed="rId2"/>
          <a:stretch>
            <a:fillRect/>
          </a:stretch>
        </p:blipFill>
        <p:spPr>
          <a:xfrm>
            <a:off x="6384047" y="475483"/>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9146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E2A5C3-0FC5-4950-824F-437E2EBFCFA2}"/>
              </a:ext>
            </a:extLst>
          </p:cNvPr>
          <p:cNvPicPr>
            <a:picLocks noChangeAspect="1"/>
          </p:cNvPicPr>
          <p:nvPr/>
        </p:nvPicPr>
        <p:blipFill>
          <a:blip r:embed="rId2"/>
          <a:stretch>
            <a:fillRect/>
          </a:stretch>
        </p:blipFill>
        <p:spPr>
          <a:xfrm>
            <a:off x="2783877" y="1671884"/>
            <a:ext cx="7154602" cy="4510241"/>
          </a:xfrm>
          <a:prstGeom prst="rect">
            <a:avLst/>
          </a:prstGeom>
        </p:spPr>
      </p:pic>
      <p:sp>
        <p:nvSpPr>
          <p:cNvPr id="3" name="Rectangle 2">
            <a:extLst>
              <a:ext uri="{FF2B5EF4-FFF2-40B4-BE49-F238E27FC236}">
                <a16:creationId xmlns:a16="http://schemas.microsoft.com/office/drawing/2014/main" id="{A29052A5-5AFF-4314-B2FE-B9D7CCB10E99}"/>
              </a:ext>
            </a:extLst>
          </p:cNvPr>
          <p:cNvSpPr/>
          <p:nvPr/>
        </p:nvSpPr>
        <p:spPr>
          <a:xfrm>
            <a:off x="334780" y="415420"/>
            <a:ext cx="11658746" cy="1477328"/>
          </a:xfrm>
          <a:prstGeom prst="rect">
            <a:avLst/>
          </a:prstGeom>
        </p:spPr>
        <p:txBody>
          <a:bodyPr wrap="square">
            <a:spAutoFit/>
          </a:bodyPr>
          <a:lstStyle/>
          <a:p>
            <a:r>
              <a:rPr lang="en-US" sz="3000" i="1" dirty="0">
                <a:solidFill>
                  <a:srgbClr val="0070C0"/>
                </a:solidFill>
              </a:rPr>
              <a:t>Student B answers Student A's questions about </a:t>
            </a:r>
            <a:r>
              <a:rPr lang="en-US" sz="3000" i="1" dirty="0" err="1">
                <a:solidFill>
                  <a:srgbClr val="0070C0"/>
                </a:solidFill>
              </a:rPr>
              <a:t>Cúc</a:t>
            </a:r>
            <a:r>
              <a:rPr lang="en-US" sz="3000" i="1" dirty="0">
                <a:solidFill>
                  <a:srgbClr val="0070C0"/>
                </a:solidFill>
              </a:rPr>
              <a:t> </a:t>
            </a:r>
            <a:r>
              <a:rPr lang="en-US" sz="3000" i="1" dirty="0" err="1">
                <a:solidFill>
                  <a:srgbClr val="0070C0"/>
                </a:solidFill>
              </a:rPr>
              <a:t>Phương</a:t>
            </a:r>
            <a:r>
              <a:rPr lang="en-US" sz="3000" i="1" dirty="0">
                <a:solidFill>
                  <a:srgbClr val="0070C0"/>
                </a:solidFill>
              </a:rPr>
              <a:t> National Park, then asks Student A questions about Hang </a:t>
            </a:r>
            <a:r>
              <a:rPr lang="en-US" sz="3000" i="1" dirty="0" err="1">
                <a:solidFill>
                  <a:srgbClr val="0070C0"/>
                </a:solidFill>
              </a:rPr>
              <a:t>Tiên</a:t>
            </a:r>
            <a:r>
              <a:rPr lang="en-US" sz="3000" i="1" dirty="0">
                <a:solidFill>
                  <a:srgbClr val="0070C0"/>
                </a:solidFill>
              </a:rPr>
              <a:t> Caves and completes the table.</a:t>
            </a:r>
          </a:p>
        </p:txBody>
      </p:sp>
    </p:spTree>
    <p:extLst>
      <p:ext uri="{BB962C8B-B14F-4D97-AF65-F5344CB8AC3E}">
        <p14:creationId xmlns:p14="http://schemas.microsoft.com/office/powerpoint/2010/main" val="121828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13B6A-4FC4-4565-8D6E-DC366CE2CF5A}"/>
              </a:ext>
            </a:extLst>
          </p:cNvPr>
          <p:cNvPicPr>
            <a:picLocks noChangeAspect="1"/>
          </p:cNvPicPr>
          <p:nvPr/>
        </p:nvPicPr>
        <p:blipFill>
          <a:blip r:embed="rId2"/>
          <a:stretch>
            <a:fillRect/>
          </a:stretch>
        </p:blipFill>
        <p:spPr>
          <a:xfrm>
            <a:off x="776404" y="1308829"/>
            <a:ext cx="10639191" cy="4679016"/>
          </a:xfrm>
          <a:prstGeom prst="rect">
            <a:avLst/>
          </a:prstGeom>
        </p:spPr>
      </p:pic>
      <p:sp>
        <p:nvSpPr>
          <p:cNvPr id="3" name="Rectangle 2">
            <a:extLst>
              <a:ext uri="{FF2B5EF4-FFF2-40B4-BE49-F238E27FC236}">
                <a16:creationId xmlns:a16="http://schemas.microsoft.com/office/drawing/2014/main" id="{CB4FC73D-FEEB-459A-A52B-655E9F25B4CD}"/>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WB-p.45</a:t>
            </a:r>
          </a:p>
        </p:txBody>
      </p:sp>
    </p:spTree>
    <p:extLst>
      <p:ext uri="{BB962C8B-B14F-4D97-AF65-F5344CB8AC3E}">
        <p14:creationId xmlns:p14="http://schemas.microsoft.com/office/powerpoint/2010/main" val="3959002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71E0F3-F23D-43EB-84E6-D153933C3F89}"/>
              </a:ext>
            </a:extLst>
          </p:cNvPr>
          <p:cNvSpPr/>
          <p:nvPr/>
        </p:nvSpPr>
        <p:spPr>
          <a:xfrm>
            <a:off x="1039317" y="1493273"/>
            <a:ext cx="10608040" cy="3027047"/>
          </a:xfrm>
          <a:prstGeom prst="rect">
            <a:avLst/>
          </a:prstGeom>
          <a:ln>
            <a:solidFill>
              <a:srgbClr val="FF0000"/>
            </a:solidFill>
          </a:ln>
        </p:spPr>
        <p:txBody>
          <a:bodyPr wrap="square">
            <a:spAutoFit/>
          </a:bodyPr>
          <a:lstStyle/>
          <a:p>
            <a:pPr>
              <a:lnSpc>
                <a:spcPct val="107000"/>
              </a:lnSpc>
              <a:spcAft>
                <a:spcPts val="800"/>
              </a:spcAft>
            </a:pPr>
            <a:r>
              <a:rPr lang="en-US" sz="3600" dirty="0">
                <a:ea typeface="Calibri" panose="020F0502020204030204" pitchFamily="34" charset="0"/>
                <a:cs typeface="Times New Roman" panose="02020603050405020304" pitchFamily="18" charset="0"/>
              </a:rPr>
              <a:t>I think we should go to The Red Canyon. It’s a beautiful place. We can ____________ there. It takes about ________ by _________ to get there. We can stay _________________. We can’t ___________. It’s too dangerous.</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265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6148A-0CA5-46F0-B2C7-A61680DD816A}"/>
              </a:ext>
            </a:extLst>
          </p:cNvPr>
          <p:cNvSpPr/>
          <p:nvPr/>
        </p:nvSpPr>
        <p:spPr>
          <a:xfrm>
            <a:off x="1526498" y="1718125"/>
            <a:ext cx="9139003" cy="3622787"/>
          </a:xfrm>
          <a:prstGeom prst="rect">
            <a:avLst/>
          </a:prstGeom>
        </p:spPr>
        <p:txBody>
          <a:bodyPr wrap="square">
            <a:spAutoFit/>
          </a:bodyPr>
          <a:lstStyle/>
          <a:p>
            <a:pPr>
              <a:lnSpc>
                <a:spcPct val="107000"/>
              </a:lnSpc>
              <a:spcAft>
                <a:spcPts val="800"/>
              </a:spcAft>
            </a:pPr>
            <a:r>
              <a:rPr lang="en-US" sz="3600" dirty="0">
                <a:ea typeface="Calibri" panose="020F0502020204030204" pitchFamily="34" charset="0"/>
                <a:cs typeface="Times New Roman" panose="02020603050405020304" pitchFamily="18" charset="0"/>
              </a:rPr>
              <a:t>I think we should go to The Red Canyon. It’s a beautiful place. We can go rock climbing and rafting there. It takes about three hours by car to get there. We can stay at a hotel by the canyon. We can’t go swimming. It’s too </a:t>
            </a:r>
            <a:r>
              <a:rPr lang="en-US" sz="3600" dirty="0" smtClean="0">
                <a:ea typeface="Calibri" panose="020F0502020204030204" pitchFamily="34" charset="0"/>
                <a:cs typeface="Times New Roman" panose="02020603050405020304" pitchFamily="18" charset="0"/>
              </a:rPr>
              <a:t>dangerous.</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351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4297"/>
            <a:ext cx="8889672" cy="606114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576070" y="1931194"/>
            <a:ext cx="4345781"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Pronunciation:</a:t>
            </a:r>
          </a:p>
          <a:p>
            <a:r>
              <a:rPr lang="en-US" sz="3600" i="1" dirty="0">
                <a:solidFill>
                  <a:srgbClr val="0070C0"/>
                </a:solidFill>
              </a:rPr>
              <a:t>practice pronouncing gerund.</a:t>
            </a:r>
          </a:p>
        </p:txBody>
      </p:sp>
      <p:sp>
        <p:nvSpPr>
          <p:cNvPr id="6" name="Rectangle 5"/>
          <p:cNvSpPr/>
          <p:nvPr/>
        </p:nvSpPr>
        <p:spPr>
          <a:xfrm>
            <a:off x="5723652" y="1858304"/>
            <a:ext cx="589227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Speaking:</a:t>
            </a:r>
          </a:p>
          <a:p>
            <a:r>
              <a:rPr lang="en-US" sz="3600" i="1" dirty="0">
                <a:solidFill>
                  <a:srgbClr val="0070C0"/>
                </a:solidFill>
              </a:rPr>
              <a:t>practice making arrangement for a class trip.</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Review the vocabularies and grammar and make sentences using them. </a:t>
            </a:r>
          </a:p>
          <a:p>
            <a:pPr marL="571500" indent="-571500">
              <a:buFontTx/>
              <a:buChar char="-"/>
            </a:pPr>
            <a:r>
              <a:rPr lang="en-US" sz="3600" i="1" dirty="0">
                <a:solidFill>
                  <a:srgbClr val="0070C0"/>
                </a:solidFill>
              </a:rPr>
              <a:t>Do the exercises on page 45 WB. </a:t>
            </a:r>
          </a:p>
          <a:p>
            <a:pPr marL="571500" indent="-571500">
              <a:buFontTx/>
              <a:buChar char="-"/>
            </a:pPr>
            <a:r>
              <a:rPr lang="en-US" sz="3600" i="1" dirty="0">
                <a:solidFill>
                  <a:srgbClr val="0070C0"/>
                </a:solidFill>
              </a:rPr>
              <a:t>Prepare the next lesson (page 65 -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280"/>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88172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2585323"/>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baseline="-25000" dirty="0">
              <a:solidFill>
                <a:srgbClr val="FF0000"/>
              </a:solidFill>
              <a:ea typeface="Times New Roman" panose="02020603050405020304" pitchFamily="18" charset="0"/>
            </a:endParaRPr>
          </a:p>
          <a:p>
            <a:r>
              <a:rPr lang="en-US" sz="3600" b="1" dirty="0">
                <a:solidFill>
                  <a:srgbClr val="0070C0"/>
                </a:solidFill>
              </a:rPr>
              <a:t>Pronunciation</a:t>
            </a:r>
            <a:r>
              <a:rPr lang="en-US" sz="3600" dirty="0">
                <a:solidFill>
                  <a:srgbClr val="0070C0"/>
                </a:solidFill>
              </a:rPr>
              <a:t>: </a:t>
            </a:r>
            <a:r>
              <a:rPr lang="en-US" sz="3600" i="1" dirty="0">
                <a:solidFill>
                  <a:srgbClr val="0070C0"/>
                </a:solidFill>
              </a:rPr>
              <a:t>practice pronouncing gerund</a:t>
            </a:r>
            <a:endParaRPr lang="en-US" sz="3600" dirty="0">
              <a:solidFill>
                <a:srgbClr val="0070C0"/>
              </a:solidFill>
            </a:endParaRPr>
          </a:p>
          <a:p>
            <a:r>
              <a:rPr lang="en-US" sz="3600" b="1" dirty="0">
                <a:solidFill>
                  <a:srgbClr val="0070C0"/>
                </a:solidFill>
              </a:rPr>
              <a:t>Speaking</a:t>
            </a:r>
            <a:r>
              <a:rPr lang="en-US" sz="3600" dirty="0">
                <a:solidFill>
                  <a:srgbClr val="0070C0"/>
                </a:solidFill>
              </a:rPr>
              <a:t>: </a:t>
            </a:r>
            <a:r>
              <a:rPr lang="en-US" sz="3600" i="1" dirty="0">
                <a:solidFill>
                  <a:srgbClr val="0070C0"/>
                </a:solidFill>
              </a:rPr>
              <a:t>practice making arrangement for a class trip.</a:t>
            </a:r>
            <a:endParaRPr lang="en-US" sz="3600" dirty="0">
              <a:solidFill>
                <a:srgbClr val="0070C0"/>
              </a:solidFill>
            </a:endParaRP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5079"/>
            <a:ext cx="9016181" cy="614739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ABA056-A185-41B8-A3E9-66C5DC1FAB51}"/>
              </a:ext>
            </a:extLst>
          </p:cNvPr>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sp>
        <p:nvSpPr>
          <p:cNvPr id="3" name="TextBox 2">
            <a:extLst>
              <a:ext uri="{FF2B5EF4-FFF2-40B4-BE49-F238E27FC236}">
                <a16:creationId xmlns:a16="http://schemas.microsoft.com/office/drawing/2014/main" id="{FD9C8D2A-2F4B-47B1-9EC6-619EDF5E0DFC}"/>
              </a:ext>
            </a:extLst>
          </p:cNvPr>
          <p:cNvSpPr txBox="1"/>
          <p:nvPr/>
        </p:nvSpPr>
        <p:spPr>
          <a:xfrm>
            <a:off x="3290791" y="337523"/>
            <a:ext cx="8639272" cy="1354217"/>
          </a:xfrm>
          <a:prstGeom prst="rect">
            <a:avLst/>
          </a:prstGeom>
          <a:noFill/>
        </p:spPr>
        <p:txBody>
          <a:bodyPr wrap="square" rtlCol="0">
            <a:spAutoFit/>
          </a:bodyPr>
          <a:lstStyle/>
          <a:p>
            <a:r>
              <a:rPr lang="en-US" sz="3200" dirty="0">
                <a:solidFill>
                  <a:srgbClr val="0070C0"/>
                </a:solidFill>
              </a:rPr>
              <a:t>Choose the word whose main stress is placed </a:t>
            </a:r>
          </a:p>
          <a:p>
            <a:r>
              <a:rPr lang="en-US" sz="3200" dirty="0">
                <a:solidFill>
                  <a:srgbClr val="0070C0"/>
                </a:solidFill>
              </a:rPr>
              <a:t>differently from the others. </a:t>
            </a:r>
            <a:br>
              <a:rPr lang="en-US" sz="3200" dirty="0">
                <a:solidFill>
                  <a:srgbClr val="0070C0"/>
                </a:solidFill>
              </a:rPr>
            </a:br>
            <a:endParaRPr lang="en-US" dirty="0">
              <a:solidFill>
                <a:srgbClr val="FF0000"/>
              </a:solidFill>
              <a:ea typeface="Times New Roman" panose="02020603050405020304" pitchFamily="18" charset="0"/>
            </a:endParaRPr>
          </a:p>
        </p:txBody>
      </p:sp>
      <p:sp>
        <p:nvSpPr>
          <p:cNvPr id="4" name="TextBox 3">
            <a:extLst>
              <a:ext uri="{FF2B5EF4-FFF2-40B4-BE49-F238E27FC236}">
                <a16:creationId xmlns:a16="http://schemas.microsoft.com/office/drawing/2014/main" id="{8E5428A9-A10A-4872-9ED7-D708E3224156}"/>
              </a:ext>
            </a:extLst>
          </p:cNvPr>
          <p:cNvSpPr txBox="1"/>
          <p:nvPr/>
        </p:nvSpPr>
        <p:spPr>
          <a:xfrm>
            <a:off x="261937" y="1376947"/>
            <a:ext cx="11668126" cy="4278094"/>
          </a:xfrm>
          <a:prstGeom prst="rect">
            <a:avLst/>
          </a:prstGeom>
          <a:noFill/>
        </p:spPr>
        <p:txBody>
          <a:bodyPr wrap="square" rtlCol="0">
            <a:spAutoFit/>
          </a:bodyPr>
          <a:lstStyle/>
          <a:p>
            <a:pPr marL="342900" indent="-342900">
              <a:buAutoNum type="arabicPeriod"/>
            </a:pPr>
            <a:r>
              <a:rPr lang="en-US" sz="3400" dirty="0"/>
              <a:t>A. village 	B. fashion 	                  C. dessert 		D. history</a:t>
            </a:r>
          </a:p>
          <a:p>
            <a:r>
              <a:rPr lang="en-US" sz="3400" dirty="0"/>
              <a:t>    </a:t>
            </a:r>
            <a:r>
              <a:rPr lang="en-US" sz="3400" dirty="0">
                <a:solidFill>
                  <a:srgbClr val="FF0000"/>
                </a:solidFill>
              </a:rPr>
              <a:t>/ˈ</a:t>
            </a:r>
            <a:r>
              <a:rPr lang="en-US" sz="3400" dirty="0" err="1">
                <a:solidFill>
                  <a:srgbClr val="FF0000"/>
                </a:solidFill>
              </a:rPr>
              <a:t>vɪlɪdʒ</a:t>
            </a:r>
            <a:r>
              <a:rPr lang="en-US" sz="3400" dirty="0">
                <a:solidFill>
                  <a:srgbClr val="FF0000"/>
                </a:solidFill>
              </a:rPr>
              <a:t>/             /ˈ</a:t>
            </a:r>
            <a:r>
              <a:rPr lang="en-US" sz="3400" dirty="0" err="1">
                <a:solidFill>
                  <a:srgbClr val="FF0000"/>
                </a:solidFill>
              </a:rPr>
              <a:t>fæʃn</a:t>
            </a:r>
            <a:r>
              <a:rPr lang="en-US" sz="3400" dirty="0">
                <a:solidFill>
                  <a:srgbClr val="FF0000"/>
                </a:solidFill>
              </a:rPr>
              <a:t>/                       /</a:t>
            </a:r>
            <a:r>
              <a:rPr lang="en-US" sz="3400" dirty="0" err="1">
                <a:solidFill>
                  <a:srgbClr val="FF0000"/>
                </a:solidFill>
              </a:rPr>
              <a:t>dɪˈ</a:t>
            </a:r>
            <a:r>
              <a:rPr lang="en-US" sz="3400" dirty="0" err="1" smtClean="0">
                <a:solidFill>
                  <a:srgbClr val="FF0000"/>
                </a:solidFill>
              </a:rPr>
              <a:t>z</a:t>
            </a:r>
            <a:r>
              <a:rPr lang="en-US" sz="3600" dirty="0" err="1">
                <a:solidFill>
                  <a:srgbClr val="FF0000"/>
                </a:solidFill>
              </a:rPr>
              <a:t>ɝː</a:t>
            </a:r>
            <a:r>
              <a:rPr lang="en-US" sz="3400" dirty="0" err="1" smtClean="0">
                <a:solidFill>
                  <a:srgbClr val="FF0000"/>
                </a:solidFill>
              </a:rPr>
              <a:t>rt</a:t>
            </a:r>
            <a:r>
              <a:rPr lang="en-US" sz="3400" dirty="0">
                <a:solidFill>
                  <a:srgbClr val="FF0000"/>
                </a:solidFill>
              </a:rPr>
              <a:t>/           /ˈ</a:t>
            </a:r>
            <a:r>
              <a:rPr lang="en-US" sz="3400" dirty="0" err="1">
                <a:solidFill>
                  <a:srgbClr val="FF0000"/>
                </a:solidFill>
              </a:rPr>
              <a:t>hɪstri</a:t>
            </a:r>
            <a:r>
              <a:rPr lang="en-US" sz="3400" dirty="0">
                <a:solidFill>
                  <a:srgbClr val="FF0000"/>
                </a:solidFill>
              </a:rPr>
              <a:t>/</a:t>
            </a:r>
          </a:p>
          <a:p>
            <a:endParaRPr lang="en-US" sz="3400" dirty="0">
              <a:solidFill>
                <a:srgbClr val="FF0000"/>
              </a:solidFill>
            </a:endParaRPr>
          </a:p>
          <a:p>
            <a:pPr marL="342900" indent="-342900">
              <a:buAutoNum type="arabicPeriod" startAt="2"/>
            </a:pPr>
            <a:r>
              <a:rPr lang="en-US" sz="3400" dirty="0"/>
              <a:t>A. performance	B. adventure 	C. assistant	D. comedy</a:t>
            </a:r>
          </a:p>
          <a:p>
            <a:r>
              <a:rPr lang="en-US" sz="3400" dirty="0"/>
              <a:t>    </a:t>
            </a:r>
            <a:r>
              <a:rPr lang="en-US" sz="3400" dirty="0">
                <a:solidFill>
                  <a:srgbClr val="FF0000"/>
                </a:solidFill>
              </a:rPr>
              <a:t>/</a:t>
            </a:r>
            <a:r>
              <a:rPr lang="en-US" sz="3400" dirty="0" err="1">
                <a:solidFill>
                  <a:srgbClr val="FF0000"/>
                </a:solidFill>
              </a:rPr>
              <a:t>pərˈfɔːrməns</a:t>
            </a:r>
            <a:r>
              <a:rPr lang="en-US" sz="3400" dirty="0">
                <a:solidFill>
                  <a:srgbClr val="FF0000"/>
                </a:solidFill>
              </a:rPr>
              <a:t>/         /</a:t>
            </a:r>
            <a:r>
              <a:rPr lang="en-US" sz="3400" dirty="0" err="1">
                <a:solidFill>
                  <a:srgbClr val="FF0000"/>
                </a:solidFill>
              </a:rPr>
              <a:t>ədˈventʃər</a:t>
            </a:r>
            <a:r>
              <a:rPr lang="en-US" sz="3400" dirty="0">
                <a:solidFill>
                  <a:srgbClr val="FF0000"/>
                </a:solidFill>
              </a:rPr>
              <a:t>/      /</a:t>
            </a:r>
            <a:r>
              <a:rPr lang="en-US" sz="3400" dirty="0" err="1">
                <a:solidFill>
                  <a:srgbClr val="FF0000"/>
                </a:solidFill>
              </a:rPr>
              <a:t>əˈsɪstənt</a:t>
            </a:r>
            <a:r>
              <a:rPr lang="en-US" sz="3400" dirty="0">
                <a:solidFill>
                  <a:srgbClr val="FF0000"/>
                </a:solidFill>
              </a:rPr>
              <a:t>/       /ˈ</a:t>
            </a:r>
            <a:r>
              <a:rPr lang="en-US" sz="3400" dirty="0" err="1">
                <a:solidFill>
                  <a:srgbClr val="FF0000"/>
                </a:solidFill>
              </a:rPr>
              <a:t>kɑːmədi</a:t>
            </a:r>
            <a:r>
              <a:rPr lang="en-US" sz="3400" dirty="0">
                <a:solidFill>
                  <a:srgbClr val="FF0000"/>
                </a:solidFill>
              </a:rPr>
              <a:t>/</a:t>
            </a:r>
          </a:p>
          <a:p>
            <a:endParaRPr lang="en-US" sz="3400" dirty="0"/>
          </a:p>
          <a:p>
            <a:r>
              <a:rPr lang="en-US" sz="3400" dirty="0"/>
              <a:t>3. A. hospital 		B. apartment	C. literature	D. general</a:t>
            </a:r>
          </a:p>
          <a:p>
            <a:r>
              <a:rPr lang="en-US" sz="3400" dirty="0"/>
              <a:t>       </a:t>
            </a:r>
            <a:r>
              <a:rPr lang="en-US" sz="3400" dirty="0">
                <a:solidFill>
                  <a:srgbClr val="FF0000"/>
                </a:solidFill>
              </a:rPr>
              <a:t>/ˈ</a:t>
            </a:r>
            <a:r>
              <a:rPr lang="en-US" sz="3400" dirty="0" err="1">
                <a:solidFill>
                  <a:srgbClr val="FF0000"/>
                </a:solidFill>
              </a:rPr>
              <a:t>hɑːspɪtl</a:t>
            </a:r>
            <a:r>
              <a:rPr lang="en-US" sz="3400" dirty="0">
                <a:solidFill>
                  <a:srgbClr val="FF0000"/>
                </a:solidFill>
              </a:rPr>
              <a:t>/           /</a:t>
            </a:r>
            <a:r>
              <a:rPr lang="en-US" sz="3400" dirty="0" err="1">
                <a:solidFill>
                  <a:srgbClr val="FF0000"/>
                </a:solidFill>
              </a:rPr>
              <a:t>əˈpɑːrtmənt</a:t>
            </a:r>
            <a:r>
              <a:rPr lang="en-US" sz="3400" dirty="0">
                <a:solidFill>
                  <a:srgbClr val="FF0000"/>
                </a:solidFill>
              </a:rPr>
              <a:t>/       /ˈ</a:t>
            </a:r>
            <a:r>
              <a:rPr lang="en-US" sz="3400" dirty="0" err="1">
                <a:solidFill>
                  <a:srgbClr val="FF0000"/>
                </a:solidFill>
              </a:rPr>
              <a:t>lɪtrətʃər</a:t>
            </a:r>
            <a:r>
              <a:rPr lang="en-US" sz="3400" dirty="0">
                <a:solidFill>
                  <a:srgbClr val="FF0000"/>
                </a:solidFill>
              </a:rPr>
              <a:t>/       /ˈ</a:t>
            </a:r>
            <a:r>
              <a:rPr lang="en-US" sz="3400" dirty="0" err="1">
                <a:solidFill>
                  <a:srgbClr val="FF0000"/>
                </a:solidFill>
              </a:rPr>
              <a:t>dʒenrəl</a:t>
            </a:r>
            <a:r>
              <a:rPr lang="en-US" sz="3400" dirty="0">
                <a:solidFill>
                  <a:srgbClr val="FF0000"/>
                </a:solidFill>
              </a:rPr>
              <a:t>/   </a:t>
            </a:r>
          </a:p>
        </p:txBody>
      </p:sp>
      <p:sp>
        <p:nvSpPr>
          <p:cNvPr id="6" name="Oval 5">
            <a:extLst>
              <a:ext uri="{FF2B5EF4-FFF2-40B4-BE49-F238E27FC236}">
                <a16:creationId xmlns:a16="http://schemas.microsoft.com/office/drawing/2014/main" id="{FD4E271F-DB33-4778-9FF7-4BDF9FF7A151}"/>
              </a:ext>
            </a:extLst>
          </p:cNvPr>
          <p:cNvSpPr/>
          <p:nvPr/>
        </p:nvSpPr>
        <p:spPr>
          <a:xfrm>
            <a:off x="6571667" y="1386597"/>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246DFC-A187-4385-B872-4C6A26728E99}"/>
              </a:ext>
            </a:extLst>
          </p:cNvPr>
          <p:cNvSpPr/>
          <p:nvPr/>
        </p:nvSpPr>
        <p:spPr>
          <a:xfrm>
            <a:off x="9372557" y="2961128"/>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9198922-A846-4794-886E-D209C5CC42E6}"/>
              </a:ext>
            </a:extLst>
          </p:cNvPr>
          <p:cNvSpPr/>
          <p:nvPr/>
        </p:nvSpPr>
        <p:spPr>
          <a:xfrm>
            <a:off x="3872302" y="4472746"/>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81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additive="base">
                                        <p:cTn id="3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E28984-CFFD-428E-91BF-4C9F7CE376A1}"/>
              </a:ext>
            </a:extLst>
          </p:cNvPr>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3" name="Picture 2" descr="Free Speech bubble 1195466 PNG with Transparent Background">
            <a:extLst>
              <a:ext uri="{FF2B5EF4-FFF2-40B4-BE49-F238E27FC236}">
                <a16:creationId xmlns:a16="http://schemas.microsoft.com/office/drawing/2014/main" id="{9AAB1D5C-40ED-4623-BD5B-AEC036E19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BCB8F9-690B-4B6C-B5C9-A1B252BF6DFA}"/>
              </a:ext>
            </a:extLst>
          </p:cNvPr>
          <p:cNvSpPr txBox="1"/>
          <p:nvPr/>
        </p:nvSpPr>
        <p:spPr>
          <a:xfrm>
            <a:off x="3136666" y="343361"/>
            <a:ext cx="12055117" cy="1077218"/>
          </a:xfrm>
          <a:prstGeom prst="rect">
            <a:avLst/>
          </a:prstGeom>
          <a:noFill/>
        </p:spPr>
        <p:txBody>
          <a:bodyPr wrap="square" rtlCol="0">
            <a:spAutoFit/>
          </a:bodyPr>
          <a:lstStyle/>
          <a:p>
            <a:r>
              <a:rPr lang="en-US" sz="3200" dirty="0">
                <a:solidFill>
                  <a:srgbClr val="0070C0"/>
                </a:solidFill>
              </a:rPr>
              <a:t>Choose the word whose underlined part is </a:t>
            </a:r>
          </a:p>
          <a:p>
            <a:r>
              <a:rPr lang="en-US" sz="3200" dirty="0">
                <a:solidFill>
                  <a:srgbClr val="0070C0"/>
                </a:solidFill>
              </a:rPr>
              <a:t>pronounced differently from that of the other words.</a:t>
            </a:r>
          </a:p>
        </p:txBody>
      </p:sp>
      <p:sp>
        <p:nvSpPr>
          <p:cNvPr id="5" name="TextBox 4">
            <a:extLst>
              <a:ext uri="{FF2B5EF4-FFF2-40B4-BE49-F238E27FC236}">
                <a16:creationId xmlns:a16="http://schemas.microsoft.com/office/drawing/2014/main" id="{D7EA03B7-9964-4BE3-B2B6-0814D45E7498}"/>
              </a:ext>
            </a:extLst>
          </p:cNvPr>
          <p:cNvSpPr txBox="1"/>
          <p:nvPr/>
        </p:nvSpPr>
        <p:spPr>
          <a:xfrm>
            <a:off x="614597" y="1633010"/>
            <a:ext cx="11577403" cy="4801314"/>
          </a:xfrm>
          <a:prstGeom prst="rect">
            <a:avLst/>
          </a:prstGeom>
          <a:noFill/>
        </p:spPr>
        <p:txBody>
          <a:bodyPr wrap="square" rtlCol="0">
            <a:spAutoFit/>
          </a:bodyPr>
          <a:lstStyle/>
          <a:p>
            <a:r>
              <a:rPr lang="en-US" sz="3400" dirty="0"/>
              <a:t>1. A. tal</a:t>
            </a:r>
            <a:r>
              <a:rPr lang="en-US" sz="3400" u="sng" dirty="0"/>
              <a:t>e</a:t>
            </a:r>
            <a:r>
              <a:rPr lang="en-US" sz="3400" dirty="0"/>
              <a:t>nt		B. pupp</a:t>
            </a:r>
            <a:r>
              <a:rPr lang="en-US" sz="3400" u="sng" dirty="0"/>
              <a:t>e</a:t>
            </a:r>
            <a:r>
              <a:rPr lang="en-US" sz="3400" dirty="0"/>
              <a:t>t 		C. dinn</a:t>
            </a:r>
            <a:r>
              <a:rPr lang="en-US" sz="3400" u="sng" dirty="0"/>
              <a:t>e</a:t>
            </a:r>
            <a:r>
              <a:rPr lang="en-US" sz="3400" dirty="0"/>
              <a:t>r 		D. kitch</a:t>
            </a:r>
            <a:r>
              <a:rPr lang="en-US" sz="3400" u="sng" dirty="0"/>
              <a:t>e</a:t>
            </a:r>
            <a:r>
              <a:rPr lang="en-US" sz="3400" dirty="0"/>
              <a:t>n</a:t>
            </a:r>
          </a:p>
          <a:p>
            <a:r>
              <a:rPr lang="en-US" sz="3400" dirty="0">
                <a:solidFill>
                  <a:srgbClr val="FF0000"/>
                </a:solidFill>
              </a:rPr>
              <a:t>     /ˈ</a:t>
            </a:r>
            <a:r>
              <a:rPr lang="en-US" sz="3400" dirty="0" err="1">
                <a:solidFill>
                  <a:srgbClr val="FF0000"/>
                </a:solidFill>
              </a:rPr>
              <a:t>tælənt</a:t>
            </a:r>
            <a:r>
              <a:rPr lang="en-US" sz="3400" dirty="0">
                <a:solidFill>
                  <a:srgbClr val="FF0000"/>
                </a:solidFill>
              </a:rPr>
              <a:t>/                 /ˈ</a:t>
            </a:r>
            <a:r>
              <a:rPr lang="en-US" sz="3400" dirty="0" err="1">
                <a:solidFill>
                  <a:srgbClr val="FF0000"/>
                </a:solidFill>
              </a:rPr>
              <a:t>pʌpɪt</a:t>
            </a:r>
            <a:r>
              <a:rPr lang="en-US" sz="3400" dirty="0">
                <a:solidFill>
                  <a:srgbClr val="FF0000"/>
                </a:solidFill>
              </a:rPr>
              <a:t>/               /ˈ</a:t>
            </a:r>
            <a:r>
              <a:rPr lang="en-US" sz="3400" dirty="0" err="1">
                <a:solidFill>
                  <a:srgbClr val="FF0000"/>
                </a:solidFill>
              </a:rPr>
              <a:t>dɪnər</a:t>
            </a:r>
            <a:r>
              <a:rPr lang="en-US" sz="3400" dirty="0">
                <a:solidFill>
                  <a:srgbClr val="FF0000"/>
                </a:solidFill>
              </a:rPr>
              <a:t>/              /ˈ</a:t>
            </a:r>
            <a:r>
              <a:rPr lang="en-US" sz="3400" dirty="0" err="1">
                <a:solidFill>
                  <a:srgbClr val="FF0000"/>
                </a:solidFill>
              </a:rPr>
              <a:t>kɪtʃən</a:t>
            </a:r>
            <a:r>
              <a:rPr lang="en-US" sz="3400" dirty="0">
                <a:solidFill>
                  <a:srgbClr val="FF0000"/>
                </a:solidFill>
              </a:rPr>
              <a:t>/</a:t>
            </a:r>
          </a:p>
          <a:p>
            <a:endParaRPr lang="en-US" sz="3400" dirty="0"/>
          </a:p>
          <a:p>
            <a:r>
              <a:rPr lang="en-US" sz="3400" dirty="0"/>
              <a:t>2. A. br</a:t>
            </a:r>
            <a:r>
              <a:rPr lang="en-US" sz="3400" u="sng" dirty="0"/>
              <a:t>o</a:t>
            </a:r>
            <a:r>
              <a:rPr lang="en-US" sz="3400" dirty="0"/>
              <a:t>wn         	B. n</a:t>
            </a:r>
            <a:r>
              <a:rPr lang="en-US" sz="3400" u="sng" dirty="0"/>
              <a:t>o</a:t>
            </a:r>
            <a:r>
              <a:rPr lang="en-US" sz="3400" dirty="0"/>
              <a:t>rth		C. t</a:t>
            </a:r>
            <a:r>
              <a:rPr lang="en-US" sz="3400" u="sng" dirty="0"/>
              <a:t>o</a:t>
            </a:r>
            <a:r>
              <a:rPr lang="en-US" sz="3400" dirty="0"/>
              <a:t>wn		D. cow</a:t>
            </a:r>
          </a:p>
          <a:p>
            <a:r>
              <a:rPr lang="en-US" sz="3400" dirty="0"/>
              <a:t>       </a:t>
            </a:r>
            <a:r>
              <a:rPr lang="en-US" sz="3400" dirty="0">
                <a:solidFill>
                  <a:srgbClr val="FF0000"/>
                </a:solidFill>
              </a:rPr>
              <a:t>/</a:t>
            </a:r>
            <a:r>
              <a:rPr lang="en-US" sz="3400" dirty="0" err="1">
                <a:solidFill>
                  <a:srgbClr val="FF0000"/>
                </a:solidFill>
              </a:rPr>
              <a:t>braʊn</a:t>
            </a:r>
            <a:r>
              <a:rPr lang="en-US" sz="3400" dirty="0">
                <a:solidFill>
                  <a:srgbClr val="FF0000"/>
                </a:solidFill>
              </a:rPr>
              <a:t>/                /</a:t>
            </a:r>
            <a:r>
              <a:rPr lang="en-US" sz="3400" dirty="0" err="1">
                <a:solidFill>
                  <a:srgbClr val="FF0000"/>
                </a:solidFill>
              </a:rPr>
              <a:t>nɔːr</a:t>
            </a:r>
            <a:r>
              <a:rPr lang="el-GR" sz="3400" dirty="0">
                <a:solidFill>
                  <a:srgbClr val="FF0000"/>
                </a:solidFill>
              </a:rPr>
              <a:t>θ/ </a:t>
            </a:r>
            <a:r>
              <a:rPr lang="en-US" sz="3400" dirty="0">
                <a:solidFill>
                  <a:srgbClr val="FF0000"/>
                </a:solidFill>
              </a:rPr>
              <a:t>               /</a:t>
            </a:r>
            <a:r>
              <a:rPr lang="en-US" sz="3400" dirty="0" err="1">
                <a:solidFill>
                  <a:srgbClr val="FF0000"/>
                </a:solidFill>
              </a:rPr>
              <a:t>taʊn</a:t>
            </a:r>
            <a:r>
              <a:rPr lang="en-US" sz="3400" dirty="0">
                <a:solidFill>
                  <a:srgbClr val="FF0000"/>
                </a:solidFill>
              </a:rPr>
              <a:t>/                  /</a:t>
            </a:r>
            <a:r>
              <a:rPr lang="en-US" sz="3400" dirty="0" err="1">
                <a:solidFill>
                  <a:srgbClr val="FF0000"/>
                </a:solidFill>
              </a:rPr>
              <a:t>kaʊ</a:t>
            </a:r>
            <a:r>
              <a:rPr lang="en-US" sz="3400" dirty="0">
                <a:solidFill>
                  <a:srgbClr val="FF0000"/>
                </a:solidFill>
              </a:rPr>
              <a:t>/</a:t>
            </a:r>
          </a:p>
          <a:p>
            <a:endParaRPr lang="en-US" sz="3400" dirty="0"/>
          </a:p>
          <a:p>
            <a:r>
              <a:rPr lang="en-US" sz="3400" dirty="0"/>
              <a:t>3. A. run			B.  p</a:t>
            </a:r>
            <a:r>
              <a:rPr lang="en-US" sz="3400" u="sng" dirty="0"/>
              <a:t>u</a:t>
            </a:r>
            <a:r>
              <a:rPr lang="en-US" sz="3400" dirty="0"/>
              <a:t>ll		C.  p</a:t>
            </a:r>
            <a:r>
              <a:rPr lang="en-US" sz="3400" u="sng" dirty="0"/>
              <a:t>u</a:t>
            </a:r>
            <a:r>
              <a:rPr lang="en-US" sz="3400" dirty="0"/>
              <a:t>sh		D. put</a:t>
            </a:r>
          </a:p>
          <a:p>
            <a:r>
              <a:rPr lang="en-US" sz="3400" dirty="0">
                <a:solidFill>
                  <a:srgbClr val="FF0000"/>
                </a:solidFill>
              </a:rPr>
              <a:t>       /</a:t>
            </a:r>
            <a:r>
              <a:rPr lang="en-US" sz="3400" dirty="0" err="1">
                <a:solidFill>
                  <a:srgbClr val="FF0000"/>
                </a:solidFill>
              </a:rPr>
              <a:t>rʌn</a:t>
            </a:r>
            <a:r>
              <a:rPr lang="en-US" sz="3400" dirty="0">
                <a:solidFill>
                  <a:srgbClr val="FF0000"/>
                </a:solidFill>
              </a:rPr>
              <a:t>/                       /</a:t>
            </a:r>
            <a:r>
              <a:rPr lang="en-US" sz="3400" dirty="0" err="1">
                <a:solidFill>
                  <a:srgbClr val="FF0000"/>
                </a:solidFill>
              </a:rPr>
              <a:t>pʊl</a:t>
            </a:r>
            <a:r>
              <a:rPr lang="en-US" sz="3400" dirty="0">
                <a:solidFill>
                  <a:srgbClr val="FF0000"/>
                </a:solidFill>
              </a:rPr>
              <a:t>/                      /</a:t>
            </a:r>
            <a:r>
              <a:rPr lang="en-US" sz="3400" dirty="0" err="1">
                <a:solidFill>
                  <a:srgbClr val="FF0000"/>
                </a:solidFill>
              </a:rPr>
              <a:t>pʊʃ</a:t>
            </a:r>
            <a:r>
              <a:rPr lang="en-US" sz="3400" dirty="0">
                <a:solidFill>
                  <a:srgbClr val="FF0000"/>
                </a:solidFill>
              </a:rPr>
              <a:t>/                 /</a:t>
            </a:r>
            <a:r>
              <a:rPr lang="en-US" sz="3400" dirty="0" err="1">
                <a:solidFill>
                  <a:srgbClr val="FF0000"/>
                </a:solidFill>
              </a:rPr>
              <a:t>pʊt</a:t>
            </a:r>
            <a:r>
              <a:rPr lang="en-US" sz="3400" dirty="0">
                <a:solidFill>
                  <a:srgbClr val="FF0000"/>
                </a:solidFill>
              </a:rPr>
              <a:t>/</a:t>
            </a:r>
          </a:p>
          <a:p>
            <a:r>
              <a:rPr lang="en-US" sz="3400" dirty="0"/>
              <a:t> </a:t>
            </a:r>
          </a:p>
        </p:txBody>
      </p:sp>
      <p:sp>
        <p:nvSpPr>
          <p:cNvPr id="6" name="Oval 5">
            <a:extLst>
              <a:ext uri="{FF2B5EF4-FFF2-40B4-BE49-F238E27FC236}">
                <a16:creationId xmlns:a16="http://schemas.microsoft.com/office/drawing/2014/main" id="{80395C5A-4204-4799-8F6E-1BD8814291A3}"/>
              </a:ext>
            </a:extLst>
          </p:cNvPr>
          <p:cNvSpPr/>
          <p:nvPr/>
        </p:nvSpPr>
        <p:spPr>
          <a:xfrm>
            <a:off x="4236085" y="1646257"/>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4031CBB-9507-4B44-BA97-FCD56D379EF1}"/>
              </a:ext>
            </a:extLst>
          </p:cNvPr>
          <p:cNvSpPr/>
          <p:nvPr/>
        </p:nvSpPr>
        <p:spPr>
          <a:xfrm>
            <a:off x="4233559" y="3182276"/>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A941B08-70E3-429B-80B5-15E529AF02D5}"/>
              </a:ext>
            </a:extLst>
          </p:cNvPr>
          <p:cNvSpPr/>
          <p:nvPr/>
        </p:nvSpPr>
        <p:spPr>
          <a:xfrm>
            <a:off x="1012046" y="4747983"/>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9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additive="base">
                                        <p:cTn id="3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803E2D-089B-46B2-AB0C-D0261EF99697}"/>
              </a:ext>
            </a:extLst>
          </p:cNvPr>
          <p:cNvSpPr txBox="1"/>
          <p:nvPr/>
        </p:nvSpPr>
        <p:spPr>
          <a:xfrm>
            <a:off x="209862" y="494675"/>
            <a:ext cx="11437495" cy="553998"/>
          </a:xfrm>
          <a:prstGeom prst="rect">
            <a:avLst/>
          </a:prstGeom>
          <a:noFill/>
        </p:spPr>
        <p:txBody>
          <a:bodyPr wrap="square" rtlCol="0">
            <a:spAutoFit/>
          </a:bodyPr>
          <a:lstStyle/>
          <a:p>
            <a:r>
              <a:rPr lang="en-US" sz="3000" i="1" dirty="0">
                <a:solidFill>
                  <a:srgbClr val="0070C0"/>
                </a:solidFill>
              </a:rPr>
              <a:t>Choose five among these words and write down on a piece of paper.</a:t>
            </a:r>
          </a:p>
        </p:txBody>
      </p:sp>
      <p:sp>
        <p:nvSpPr>
          <p:cNvPr id="3" name="Rectangle 2">
            <a:extLst>
              <a:ext uri="{FF2B5EF4-FFF2-40B4-BE49-F238E27FC236}">
                <a16:creationId xmlns:a16="http://schemas.microsoft.com/office/drawing/2014/main" id="{DFBE9615-B0EB-4E50-AF73-0D11DF50CF9D}"/>
              </a:ext>
            </a:extLst>
          </p:cNvPr>
          <p:cNvSpPr/>
          <p:nvPr/>
        </p:nvSpPr>
        <p:spPr>
          <a:xfrm>
            <a:off x="448942" y="1509782"/>
            <a:ext cx="10959333" cy="1754326"/>
          </a:xfrm>
          <a:prstGeom prst="rect">
            <a:avLst/>
          </a:prstGeom>
          <a:ln>
            <a:solidFill>
              <a:schemeClr val="accent1"/>
            </a:solidFill>
          </a:ln>
        </p:spPr>
        <p:txBody>
          <a:bodyPr wrap="square">
            <a:spAutoFit/>
          </a:bodyPr>
          <a:lstStyle/>
          <a:p>
            <a:r>
              <a:rPr lang="en-US" sz="3600" dirty="0">
                <a:solidFill>
                  <a:srgbClr val="FF0000"/>
                </a:solidFill>
              </a:rPr>
              <a:t>rafting           canyon         cave           hiking          kayaking     campsite       activity        beautiful   dangerous   climbing     vacation        fishing </a:t>
            </a:r>
          </a:p>
        </p:txBody>
      </p:sp>
      <p:sp>
        <p:nvSpPr>
          <p:cNvPr id="4" name="TextBox 3">
            <a:extLst>
              <a:ext uri="{FF2B5EF4-FFF2-40B4-BE49-F238E27FC236}">
                <a16:creationId xmlns:a16="http://schemas.microsoft.com/office/drawing/2014/main" id="{0998D94D-5989-4BD8-B45B-D317C9FAF807}"/>
              </a:ext>
            </a:extLst>
          </p:cNvPr>
          <p:cNvSpPr txBox="1"/>
          <p:nvPr/>
        </p:nvSpPr>
        <p:spPr>
          <a:xfrm>
            <a:off x="628823" y="3409226"/>
            <a:ext cx="10779452" cy="1477328"/>
          </a:xfrm>
          <a:prstGeom prst="rect">
            <a:avLst/>
          </a:prstGeom>
          <a:noFill/>
        </p:spPr>
        <p:txBody>
          <a:bodyPr wrap="square" rtlCol="0">
            <a:spAutoFit/>
          </a:bodyPr>
          <a:lstStyle/>
          <a:p>
            <a:r>
              <a:rPr lang="en-US" sz="3000" dirty="0"/>
              <a:t>T reads out the words one by one in any order. If the students have written down one of the words teacher calls out, they cross it off. When students have crossed off all five words, they say “Bingo”. </a:t>
            </a:r>
          </a:p>
        </p:txBody>
      </p:sp>
      <p:sp>
        <p:nvSpPr>
          <p:cNvPr id="5" name="TextBox 4">
            <a:extLst>
              <a:ext uri="{FF2B5EF4-FFF2-40B4-BE49-F238E27FC236}">
                <a16:creationId xmlns:a16="http://schemas.microsoft.com/office/drawing/2014/main" id="{90031B5F-F248-455A-90F0-0F005D681C68}"/>
              </a:ext>
            </a:extLst>
          </p:cNvPr>
          <p:cNvSpPr txBox="1"/>
          <p:nvPr/>
        </p:nvSpPr>
        <p:spPr>
          <a:xfrm>
            <a:off x="628823" y="5071219"/>
            <a:ext cx="8604354" cy="553998"/>
          </a:xfrm>
          <a:prstGeom prst="rect">
            <a:avLst/>
          </a:prstGeom>
          <a:noFill/>
        </p:spPr>
        <p:txBody>
          <a:bodyPr wrap="square" rtlCol="0">
            <a:spAutoFit/>
          </a:bodyPr>
          <a:lstStyle/>
          <a:p>
            <a:r>
              <a:rPr lang="en-US" sz="3000" dirty="0"/>
              <a:t>T can ask students to read aloud their list of words.</a:t>
            </a:r>
          </a:p>
        </p:txBody>
      </p:sp>
    </p:spTree>
    <p:extLst>
      <p:ext uri="{BB962C8B-B14F-4D97-AF65-F5344CB8AC3E}">
        <p14:creationId xmlns:p14="http://schemas.microsoft.com/office/powerpoint/2010/main" val="31006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8130A-0B35-4A97-A4A9-AB965A38CD78}"/>
              </a:ext>
            </a:extLst>
          </p:cNvPr>
          <p:cNvPicPr>
            <a:picLocks noChangeAspect="1"/>
          </p:cNvPicPr>
          <p:nvPr/>
        </p:nvPicPr>
        <p:blipFill>
          <a:blip r:embed="rId4"/>
          <a:stretch>
            <a:fillRect/>
          </a:stretch>
        </p:blipFill>
        <p:spPr>
          <a:xfrm>
            <a:off x="-1" y="296656"/>
            <a:ext cx="7794885" cy="2060951"/>
          </a:xfrm>
          <a:prstGeom prst="rect">
            <a:avLst/>
          </a:prstGeom>
        </p:spPr>
      </p:pic>
      <p:pic>
        <p:nvPicPr>
          <p:cNvPr id="4" name="Picture 3">
            <a:extLst>
              <a:ext uri="{FF2B5EF4-FFF2-40B4-BE49-F238E27FC236}">
                <a16:creationId xmlns:a16="http://schemas.microsoft.com/office/drawing/2014/main" id="{10E7B43F-52F5-4F00-A646-10F084BCCB18}"/>
              </a:ext>
            </a:extLst>
          </p:cNvPr>
          <p:cNvPicPr>
            <a:picLocks noChangeAspect="1"/>
          </p:cNvPicPr>
          <p:nvPr/>
        </p:nvPicPr>
        <p:blipFill>
          <a:blip r:embed="rId5"/>
          <a:stretch>
            <a:fillRect/>
          </a:stretch>
        </p:blipFill>
        <p:spPr>
          <a:xfrm>
            <a:off x="1528996" y="2627339"/>
            <a:ext cx="7989043" cy="2184504"/>
          </a:xfrm>
          <a:prstGeom prst="rect">
            <a:avLst/>
          </a:prstGeom>
        </p:spPr>
      </p:pic>
      <p:pic>
        <p:nvPicPr>
          <p:cNvPr id="5" name="CD2-TRACK 31">
            <a:hlinkClick r:id="" action="ppaction://media"/>
            <a:extLst>
              <a:ext uri="{FF2B5EF4-FFF2-40B4-BE49-F238E27FC236}">
                <a16:creationId xmlns:a16="http://schemas.microsoft.com/office/drawing/2014/main" id="{6A81141A-C6D2-4019-925E-3136CE4C83DB}"/>
              </a:ext>
            </a:extLst>
          </p:cNvPr>
          <p:cNvPicPr>
            <a:picLocks noChangeAspect="1"/>
          </p:cNvPicPr>
          <p:nvPr>
            <a:audioFile r:link="rId1"/>
            <p:extLst>
              <p:ext uri="{DAA4B4D4-6D71-4841-9C94-3DE7FCFB9230}">
                <p14:media xmlns:p14="http://schemas.microsoft.com/office/powerpoint/2010/main" r:embed="rId2">
                  <p14:trim st="17100"/>
                </p14:media>
              </p:ext>
            </p:extLst>
          </p:nvPr>
        </p:nvPicPr>
        <p:blipFill>
          <a:blip r:embed="rId6"/>
          <a:stretch>
            <a:fillRect/>
          </a:stretch>
        </p:blipFill>
        <p:spPr>
          <a:xfrm>
            <a:off x="7605010" y="5372725"/>
            <a:ext cx="609600" cy="609600"/>
          </a:xfrm>
          <a:prstGeom prst="rect">
            <a:avLst/>
          </a:prstGeom>
        </p:spPr>
      </p:pic>
    </p:spTree>
    <p:extLst>
      <p:ext uri="{BB962C8B-B14F-4D97-AF65-F5344CB8AC3E}">
        <p14:creationId xmlns:p14="http://schemas.microsoft.com/office/powerpoint/2010/main" val="599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E900F-A02B-41B9-8715-74EA1D8A8DAD}"/>
              </a:ext>
            </a:extLst>
          </p:cNvPr>
          <p:cNvPicPr>
            <a:picLocks noChangeAspect="1"/>
          </p:cNvPicPr>
          <p:nvPr/>
        </p:nvPicPr>
        <p:blipFill>
          <a:blip r:embed="rId4"/>
          <a:stretch>
            <a:fillRect/>
          </a:stretch>
        </p:blipFill>
        <p:spPr>
          <a:xfrm>
            <a:off x="351722" y="1421645"/>
            <a:ext cx="11084526" cy="1231614"/>
          </a:xfrm>
          <a:prstGeom prst="rect">
            <a:avLst/>
          </a:prstGeom>
        </p:spPr>
      </p:pic>
      <p:pic>
        <p:nvPicPr>
          <p:cNvPr id="3" name="CD2-TRACK 32">
            <a:hlinkClick r:id="" action="ppaction://media"/>
            <a:extLst>
              <a:ext uri="{FF2B5EF4-FFF2-40B4-BE49-F238E27FC236}">
                <a16:creationId xmlns:a16="http://schemas.microsoft.com/office/drawing/2014/main" id="{B1150E77-B6C2-4112-9FE5-220BF73D5CDC}"/>
              </a:ext>
            </a:extLst>
          </p:cNvPr>
          <p:cNvPicPr>
            <a:picLocks noChangeAspect="1"/>
          </p:cNvPicPr>
          <p:nvPr>
            <a:audioFile r:link="rId1"/>
            <p:extLst>
              <p:ext uri="{DAA4B4D4-6D71-4841-9C94-3DE7FCFB9230}">
                <p14:media xmlns:p14="http://schemas.microsoft.com/office/powerpoint/2010/main" r:embed="rId2">
                  <p14:trim st="17000" end="902.3125"/>
                </p14:media>
              </p:ext>
            </p:extLst>
          </p:nvPr>
        </p:nvPicPr>
        <p:blipFill>
          <a:blip r:embed="rId5"/>
          <a:stretch>
            <a:fillRect/>
          </a:stretch>
        </p:blipFill>
        <p:spPr>
          <a:xfrm>
            <a:off x="2658256" y="3429000"/>
            <a:ext cx="609600" cy="609600"/>
          </a:xfrm>
          <a:prstGeom prst="rect">
            <a:avLst/>
          </a:prstGeom>
        </p:spPr>
      </p:pic>
      <p:cxnSp>
        <p:nvCxnSpPr>
          <p:cNvPr id="5" name="Straight Connector 4">
            <a:extLst>
              <a:ext uri="{FF2B5EF4-FFF2-40B4-BE49-F238E27FC236}">
                <a16:creationId xmlns:a16="http://schemas.microsoft.com/office/drawing/2014/main" id="{7CB8075F-62F0-4421-8924-C9B5A2014AF6}"/>
              </a:ext>
            </a:extLst>
          </p:cNvPr>
          <p:cNvCxnSpPr/>
          <p:nvPr/>
        </p:nvCxnSpPr>
        <p:spPr>
          <a:xfrm>
            <a:off x="3559373" y="2361818"/>
            <a:ext cx="131913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7B9A458-C027-4941-B086-057B757CC26B}"/>
              </a:ext>
            </a:extLst>
          </p:cNvPr>
          <p:cNvSpPr txBox="1"/>
          <p:nvPr/>
        </p:nvSpPr>
        <p:spPr>
          <a:xfrm>
            <a:off x="6670623" y="2443397"/>
            <a:ext cx="3043003" cy="1754326"/>
          </a:xfrm>
          <a:prstGeom prst="rect">
            <a:avLst/>
          </a:prstGeom>
          <a:noFill/>
          <a:ln>
            <a:solidFill>
              <a:srgbClr val="C00000"/>
            </a:solidFill>
          </a:ln>
        </p:spPr>
        <p:txBody>
          <a:bodyPr wrap="square" rtlCol="0">
            <a:spAutoFit/>
          </a:bodyPr>
          <a:lstStyle/>
          <a:p>
            <a:r>
              <a:rPr lang="en-US" sz="3600" b="1" dirty="0">
                <a:solidFill>
                  <a:srgbClr val="FF0000"/>
                </a:solidFill>
              </a:rPr>
              <a:t>Wrong:</a:t>
            </a:r>
            <a:r>
              <a:rPr lang="en-US" sz="3600" dirty="0"/>
              <a:t> the stress is on the second syllable</a:t>
            </a:r>
          </a:p>
        </p:txBody>
      </p:sp>
    </p:spTree>
    <p:extLst>
      <p:ext uri="{BB962C8B-B14F-4D97-AF65-F5344CB8AC3E}">
        <p14:creationId xmlns:p14="http://schemas.microsoft.com/office/powerpoint/2010/main" val="8111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6604</TotalTime>
  <Words>901</Words>
  <Application>Microsoft Office PowerPoint</Application>
  <PresentationFormat>Widescreen</PresentationFormat>
  <Paragraphs>152</Paragraphs>
  <Slides>28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153</cp:revision>
  <dcterms:created xsi:type="dcterms:W3CDTF">2020-12-08T03:17:05Z</dcterms:created>
  <dcterms:modified xsi:type="dcterms:W3CDTF">2023-07-29T09:53:00Z</dcterms:modified>
</cp:coreProperties>
</file>