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34" r:id="rId11"/>
    <p:sldId id="345" r:id="rId12"/>
    <p:sldId id="335" r:id="rId13"/>
    <p:sldId id="342" r:id="rId14"/>
    <p:sldId id="336" r:id="rId15"/>
    <p:sldId id="339" r:id="rId16"/>
    <p:sldId id="340" r:id="rId17"/>
    <p:sldId id="341" r:id="rId18"/>
    <p:sldId id="343" r:id="rId19"/>
    <p:sldId id="347" r:id="rId20"/>
    <p:sldId id="346" r:id="rId21"/>
    <p:sldId id="315" r:id="rId22"/>
    <p:sldId id="348" r:id="rId23"/>
    <p:sldId id="332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87" y="-1226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59554" y="-41096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80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369"/>
            <a:ext cx="681990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79" y="1409700"/>
            <a:ext cx="417195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872" y="3762375"/>
            <a:ext cx="6400800" cy="26003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99853" y="5985164"/>
            <a:ext cx="38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872" y="1157723"/>
            <a:ext cx="5862486" cy="1304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0872" y="2461780"/>
            <a:ext cx="6078682" cy="1285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061488" y="3253010"/>
            <a:ext cx="8503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83086" y="3167941"/>
            <a:ext cx="160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comma</a:t>
            </a:r>
          </a:p>
        </p:txBody>
      </p:sp>
      <p:pic>
        <p:nvPicPr>
          <p:cNvPr id="4" name="CD2-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6649" y="45156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315595"/>
            <a:ext cx="10835640" cy="6095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710" y="680720"/>
            <a:ext cx="3463290" cy="6229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5964" y="3814407"/>
            <a:ext cx="88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Hydropower is clean and cheap.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965" y="5304213"/>
            <a:ext cx="1055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Wind power is clean and renewable, but (it's) noisy.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8" y="505426"/>
            <a:ext cx="6876615" cy="603648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880763" y="428676"/>
            <a:ext cx="2632364" cy="1003737"/>
          </a:xfrm>
          <a:prstGeom prst="wedgeRoundRectCallout">
            <a:avLst>
              <a:gd name="adj1" fmla="val -57149"/>
              <a:gd name="adj2" fmla="val 735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Remember to use </a:t>
            </a:r>
            <a:r>
              <a:rPr lang="en-US" sz="2800" b="1" i="1" dirty="0">
                <a:solidFill>
                  <a:srgbClr val="0070C0"/>
                </a:solidFill>
              </a:rPr>
              <a:t>and/but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58" y="17077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Coal/ cheap/ easy/ use</a:t>
            </a:r>
            <a:r>
              <a:rPr lang="en-US" sz="3600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5964" y="2301552"/>
            <a:ext cx="8954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Coal is cheap and easy to use.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7858" y="32112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2. Hydropower/ clean/ cheap</a:t>
            </a:r>
            <a:r>
              <a:rPr lang="en-US" sz="3600" dirty="0"/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7858" y="4670254"/>
            <a:ext cx="8409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Wind power/ clean/ renewable/ noisy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3627" y="2165317"/>
            <a:ext cx="951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Natural gas is cheap, but (it's) non-renewable.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3627" y="3542025"/>
            <a:ext cx="10430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Motorbikes are popular and cheap, but they cause pollution.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3627" y="5377727"/>
            <a:ext cx="1068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Microwave ovens are convenient and they save money.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8880763" y="428676"/>
            <a:ext cx="2632364" cy="1003737"/>
          </a:xfrm>
          <a:prstGeom prst="wedgeRoundRectCallout">
            <a:avLst>
              <a:gd name="adj1" fmla="val -57149"/>
              <a:gd name="adj2" fmla="val 735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Remember to use </a:t>
            </a:r>
            <a:r>
              <a:rPr lang="en-US" sz="2800" b="1" i="1" dirty="0">
                <a:solidFill>
                  <a:srgbClr val="0070C0"/>
                </a:solidFill>
              </a:rPr>
              <a:t>and/but</a:t>
            </a:r>
          </a:p>
        </p:txBody>
      </p:sp>
      <p:sp>
        <p:nvSpPr>
          <p:cNvPr id="3" name="Rectangle 2"/>
          <p:cNvSpPr/>
          <p:nvPr/>
        </p:nvSpPr>
        <p:spPr>
          <a:xfrm>
            <a:off x="507858" y="1500587"/>
            <a:ext cx="8897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4. Natural gas/ cheap/ non-renewable</a:t>
            </a:r>
            <a:r>
              <a:rPr lang="en-US" sz="36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858" y="2877295"/>
            <a:ext cx="9051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5. Motorbikes/ popular/ cheap/ pollution</a:t>
            </a:r>
            <a:r>
              <a:rPr lang="en-US" sz="36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858" y="4731396"/>
            <a:ext cx="9550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6. </a:t>
            </a:r>
            <a:r>
              <a:rPr lang="en-US" sz="3600" dirty="0"/>
              <a:t>Microwave ovens</a:t>
            </a:r>
            <a:r>
              <a:rPr lang="en-US" sz="3600" dirty="0">
                <a:solidFill>
                  <a:srgbClr val="242021"/>
                </a:solidFill>
              </a:rPr>
              <a:t>/ convenient/ save money</a:t>
            </a:r>
            <a:r>
              <a:rPr lang="en-US" sz="3600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58" y="505426"/>
            <a:ext cx="6876615" cy="603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" y="1638299"/>
            <a:ext cx="12143149" cy="3782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" y="688830"/>
            <a:ext cx="6184856" cy="571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49173" y="2200933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, but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4973" y="2885249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613" y="3501056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3433" y="4168683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4258" y="4168682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, but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305" y="4836311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1625" y="4808701"/>
            <a:ext cx="101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, but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586" y="4502726"/>
            <a:ext cx="1149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 example: Coal causes pollution </a:t>
            </a:r>
            <a:r>
              <a:rPr lang="en-US" sz="3600" u="sng" dirty="0">
                <a:solidFill>
                  <a:srgbClr val="FF0000"/>
                </a:solidFill>
              </a:rPr>
              <a:t>and</a:t>
            </a:r>
            <a:r>
              <a:rPr lang="en-US" sz="3600" dirty="0">
                <a:solidFill>
                  <a:srgbClr val="FF0000"/>
                </a:solidFill>
              </a:rPr>
              <a:t> it is expensive to build power plants.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0623"/>
            <a:ext cx="92964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4" y="1478540"/>
            <a:ext cx="12032910" cy="226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6655" y="1133589"/>
            <a:ext cx="1109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Nuclear power </a:t>
            </a:r>
            <a:r>
              <a:rPr lang="en-US" sz="3600" dirty="0">
                <a:solidFill>
                  <a:srgbClr val="FF0000"/>
                </a:solidFill>
              </a:rPr>
              <a:t>is quite cheap and clean to run</a:t>
            </a:r>
            <a:r>
              <a:rPr lang="en-US" sz="3600" dirty="0"/>
              <a:t>, but </a:t>
            </a:r>
            <a:r>
              <a:rPr lang="en-US" sz="3600" dirty="0">
                <a:solidFill>
                  <a:srgbClr val="FF0000"/>
                </a:solidFill>
              </a:rPr>
              <a:t>it is very expensive to build a power plant.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655" y="2665329"/>
            <a:ext cx="110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Wind power </a:t>
            </a:r>
            <a:r>
              <a:rPr lang="en-US" sz="3600" dirty="0">
                <a:solidFill>
                  <a:srgbClr val="FF0000"/>
                </a:solidFill>
              </a:rPr>
              <a:t>is renewable </a:t>
            </a:r>
            <a:r>
              <a:rPr lang="en-US" sz="3600" dirty="0"/>
              <a:t>and</a:t>
            </a:r>
            <a:r>
              <a:rPr lang="en-US" sz="3600" dirty="0">
                <a:solidFill>
                  <a:srgbClr val="FF0000"/>
                </a:solidFill>
              </a:rPr>
              <a:t> it is cheap to run.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6655" y="3766182"/>
            <a:ext cx="1109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Wind power </a:t>
            </a:r>
            <a:r>
              <a:rPr lang="en-US" sz="3600" dirty="0">
                <a:solidFill>
                  <a:srgbClr val="FF0000"/>
                </a:solidFill>
              </a:rPr>
              <a:t>needs wind </a:t>
            </a:r>
            <a:r>
              <a:rPr lang="en-US" sz="3600" dirty="0"/>
              <a:t>and</a:t>
            </a:r>
            <a:r>
              <a:rPr lang="en-US" sz="3600" dirty="0">
                <a:solidFill>
                  <a:srgbClr val="FF0000"/>
                </a:solidFill>
              </a:rPr>
              <a:t> it is noisy.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655" y="4867035"/>
            <a:ext cx="1109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Solar power </a:t>
            </a:r>
            <a:r>
              <a:rPr lang="en-US" sz="3600" dirty="0">
                <a:solidFill>
                  <a:srgbClr val="FF0000"/>
                </a:solidFill>
              </a:rPr>
              <a:t>is clean and cheap to run</a:t>
            </a:r>
            <a:r>
              <a:rPr lang="en-US" sz="3600" dirty="0"/>
              <a:t>, but </a:t>
            </a:r>
            <a:r>
              <a:rPr lang="en-US" sz="3600" dirty="0">
                <a:solidFill>
                  <a:srgbClr val="FF0000"/>
                </a:solidFill>
              </a:rPr>
              <a:t>it is quite expensive to build solar panels.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107" y="472172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2124" y="2057381"/>
            <a:ext cx="11091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1. run./ to/ Nuclear/ is/ cheap/ to/ power/ and/ clean</a:t>
            </a:r>
            <a:br>
              <a:rPr lang="en-US" sz="3200" dirty="0">
                <a:solidFill>
                  <a:srgbClr val="242021"/>
                </a:solidFill>
              </a:rPr>
            </a:br>
            <a:endParaRPr lang="en-US" sz="3200" dirty="0">
              <a:solidFill>
                <a:srgbClr val="242021"/>
              </a:solidFill>
            </a:endParaRPr>
          </a:p>
          <a:p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2. , but/ expensive/ solar panels./ Solar power/ is/ it’s/ to build/ to run/ quite/ clean</a:t>
            </a:r>
            <a:r>
              <a:rPr lang="en-US" sz="32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3673" y="4650398"/>
            <a:ext cx="10820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Solar power is clean to run, but it’s quite expensive to build solar panels.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9" y="1277140"/>
            <a:ext cx="4986771" cy="5351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3673" y="2688322"/>
            <a:ext cx="829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Nuclear power is cheap and clean to run.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75" y="39791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17" y="1021095"/>
            <a:ext cx="11433291" cy="478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</a:rPr>
              <a:t>3. a power plant./ clean/ , but/ it’s/ build/ to/ expensive/ Hydropower/ is/ to run</a:t>
            </a:r>
          </a:p>
          <a:p>
            <a:pPr>
              <a:lnSpc>
                <a:spcPct val="120000"/>
              </a:lnSpc>
            </a:pP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dirty="0">
                <a:solidFill>
                  <a:srgbClr val="242021"/>
                </a:solidFill>
              </a:rPr>
              <a:t>4. build/ Natural/ run/ cheap/ to/ gas/ is/ to/ cheap/ a power plant./ and/ it's</a:t>
            </a: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24202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</a:rPr>
              <a:t>5. be/ Wind power/ is/ to/ noisy./ run/ , but/ wind turbines/ cheap/ can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499628" y="2139264"/>
            <a:ext cx="1169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Hydropower is clean to run, but it’s expensive to build a power plant.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29" y="3962690"/>
            <a:ext cx="11179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Natural gas is cheap to run and it’s cheap to build a power plant.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617" y="5736507"/>
            <a:ext cx="10820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Wind power is cheap to run, but wind turbines can be noisy.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29" y="485930"/>
            <a:ext cx="4986771" cy="535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67628" y="3747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35"/>
            <a:ext cx="9109710" cy="6080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59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3" y="359782"/>
            <a:ext cx="11552709" cy="5169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14397" y="1879887"/>
            <a:ext cx="10640291" cy="98495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Airplanes are fast and convenient, but they cause pollution.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28252" y="3762156"/>
            <a:ext cx="10640291" cy="58189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Cars are convenient, but they are expensive.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398" y="5435961"/>
            <a:ext cx="10640291" cy="58189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Bicycles are clean, cheap, and good for our health.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36" y="1164214"/>
            <a:ext cx="7302214" cy="559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736" y="3037275"/>
            <a:ext cx="5648325" cy="55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065" y="4551218"/>
            <a:ext cx="8020050" cy="676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sources of energy does your city/town use? What are their advantages and disadvantages? Write 60 to 80 words.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35"/>
            <a:ext cx="8982710" cy="6124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“and” to add similar ideas.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“but” to add different or unexpected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the advantages and disadvantages of energy sources.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41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 using </a:t>
            </a:r>
            <a:r>
              <a:rPr lang="en-US" sz="3600" b="1" i="1" dirty="0">
                <a:solidFill>
                  <a:srgbClr val="00B050"/>
                </a:solidFill>
              </a:rPr>
              <a:t>and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b="1" i="1" dirty="0">
                <a:solidFill>
                  <a:srgbClr val="00B050"/>
                </a:solidFill>
              </a:rPr>
              <a:t>but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63</a:t>
            </a:r>
            <a:r>
              <a:rPr lang="vi-VN" alt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81 SB)</a:t>
            </a:r>
            <a:r>
              <a:rPr lang="vi-VN" alt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</a:t>
            </a:r>
            <a:r>
              <a:rPr lang="en-US" sz="3600" b="1" i="1" dirty="0">
                <a:solidFill>
                  <a:srgbClr val="0070C0"/>
                </a:solidFill>
              </a:rPr>
              <a:t>and </a:t>
            </a:r>
            <a:r>
              <a:rPr lang="en-US" sz="3600" i="1" dirty="0">
                <a:solidFill>
                  <a:srgbClr val="0070C0"/>
                </a:solidFill>
              </a:rPr>
              <a:t>to add similar ideas.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</a:t>
            </a:r>
            <a:r>
              <a:rPr lang="en-US" sz="3600" b="1" i="1" dirty="0">
                <a:solidFill>
                  <a:srgbClr val="0070C0"/>
                </a:solidFill>
              </a:rPr>
              <a:t>but </a:t>
            </a:r>
            <a:r>
              <a:rPr lang="en-US" sz="3600" i="1" dirty="0">
                <a:solidFill>
                  <a:srgbClr val="0070C0"/>
                </a:solidFill>
              </a:rPr>
              <a:t>to add different or unexpected information.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and / but</a:t>
            </a:r>
            <a:endParaRPr lang="en-US" sz="3600" b="1" dirty="0"/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35303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755" y="3255358"/>
            <a:ext cx="11018571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1. Solar power plants are clean </a:t>
            </a:r>
            <a:r>
              <a:rPr lang="en-US" sz="3200" b="1" i="1" dirty="0">
                <a:solidFill>
                  <a:srgbClr val="0070C0"/>
                </a:solidFill>
              </a:rPr>
              <a:t>and</a:t>
            </a:r>
            <a:r>
              <a:rPr lang="en-US" sz="3200" i="1" dirty="0">
                <a:solidFill>
                  <a:srgbClr val="0070C0"/>
                </a:solidFill>
              </a:rPr>
              <a:t> cheap to run.</a:t>
            </a:r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200" i="1" dirty="0">
                <a:solidFill>
                  <a:srgbClr val="0070C0"/>
                </a:solidFill>
              </a:rPr>
              <a:t>2. Solar power plants are cheap to run, </a:t>
            </a:r>
            <a:r>
              <a:rPr lang="en-US" sz="3200" b="1" i="1" dirty="0">
                <a:solidFill>
                  <a:srgbClr val="0070C0"/>
                </a:solidFill>
              </a:rPr>
              <a:t>but</a:t>
            </a:r>
            <a:r>
              <a:rPr lang="en-US" sz="3200" i="1" dirty="0">
                <a:solidFill>
                  <a:srgbClr val="0070C0"/>
                </a:solidFill>
              </a:rPr>
              <a:t> they aren’t cheap to build.</a:t>
            </a:r>
          </a:p>
          <a:p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500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What is the difference between </a:t>
            </a:r>
            <a:r>
              <a:rPr lang="en-US" sz="3500" b="1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“and” </a:t>
            </a:r>
            <a:r>
              <a:rPr lang="en-US" sz="3500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and </a:t>
            </a:r>
            <a:r>
              <a:rPr lang="en-US" sz="3500" b="1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“but”?</a:t>
            </a:r>
            <a:endParaRPr lang="en-US" sz="35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1" y="1687599"/>
            <a:ext cx="7428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Read and analyze the following sentences.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and / but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243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70662" y="855251"/>
            <a:ext cx="4589222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Read, look, and match.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0036" y="2721087"/>
            <a:ext cx="254062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We use “</a:t>
            </a:r>
            <a:r>
              <a:rPr lang="en-US" sz="3000" b="1" dirty="0">
                <a:solidFill>
                  <a:srgbClr val="FF0000"/>
                </a:solidFill>
              </a:rPr>
              <a:t>but</a:t>
            </a:r>
            <a:r>
              <a:rPr lang="en-US" sz="3000" dirty="0"/>
              <a:t>”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30036" y="4133585"/>
            <a:ext cx="254062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We use “</a:t>
            </a:r>
            <a:r>
              <a:rPr lang="en-US" sz="3000" b="1" dirty="0">
                <a:solidFill>
                  <a:srgbClr val="FF0000"/>
                </a:solidFill>
              </a:rPr>
              <a:t>and</a:t>
            </a:r>
            <a:r>
              <a:rPr lang="en-US" sz="3000" dirty="0"/>
              <a:t>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65273" y="4133584"/>
            <a:ext cx="4918363" cy="96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to add different / unexpected information.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65272" y="2721087"/>
            <a:ext cx="4918363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to add similar ideas.</a:t>
            </a:r>
          </a:p>
        </p:txBody>
      </p:sp>
      <p:cxnSp>
        <p:nvCxnSpPr>
          <p:cNvPr id="9" name="Straight Connector 8"/>
          <p:cNvCxnSpPr>
            <a:stCxn id="4" idx="3"/>
            <a:endCxn id="6" idx="1"/>
          </p:cNvCxnSpPr>
          <p:nvPr/>
        </p:nvCxnSpPr>
        <p:spPr>
          <a:xfrm>
            <a:off x="3870662" y="3049865"/>
            <a:ext cx="2294611" cy="1564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7" idx="1"/>
          </p:cNvCxnSpPr>
          <p:nvPr/>
        </p:nvCxnSpPr>
        <p:spPr>
          <a:xfrm flipV="1">
            <a:off x="3870662" y="3049865"/>
            <a:ext cx="2294610" cy="1412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746</Words>
  <Application>Microsoft Office PowerPoint</Application>
  <PresentationFormat>Widescreen</PresentationFormat>
  <Paragraphs>92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224</cp:revision>
  <dcterms:created xsi:type="dcterms:W3CDTF">2020-12-08T03:17:00Z</dcterms:created>
  <dcterms:modified xsi:type="dcterms:W3CDTF">2023-07-27T07:09:59Z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5C58CACEB5B74861AA058CAB39159453</vt:lpwstr>
  </property>
  <property fmtid="{D5CDD505-2E9C-101B-9397-08002B2CF9AE}" pid="3" name="KSOProductBuildVer">
    <vt:lpwstr>1033-11.2.0.11486</vt:lpwstr>
  </property>
</Properties>
</file>