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90" r:id="rId3"/>
    <p:sldId id="294" r:id="rId4"/>
    <p:sldId id="257" r:id="rId5"/>
    <p:sldId id="304" r:id="rId6"/>
    <p:sldId id="295" r:id="rId7"/>
    <p:sldId id="303" r:id="rId8"/>
    <p:sldId id="306" r:id="rId9"/>
    <p:sldId id="305" r:id="rId10"/>
    <p:sldId id="311" r:id="rId11"/>
    <p:sldId id="310" r:id="rId12"/>
    <p:sldId id="299" r:id="rId13"/>
    <p:sldId id="300" r:id="rId14"/>
    <p:sldId id="312" r:id="rId15"/>
    <p:sldId id="301" r:id="rId16"/>
    <p:sldId id="302"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3" d="100"/>
          <a:sy n="73" d="100"/>
        </p:scale>
        <p:origin x="630" y="54"/>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2021/8/11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483895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731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48480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82563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84776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smtClean="0"/>
          </a:p>
        </p:txBody>
      </p:sp>
    </p:spTree>
    <p:extLst>
      <p:ext uri="{BB962C8B-B14F-4D97-AF65-F5344CB8AC3E}">
        <p14:creationId xmlns:p14="http://schemas.microsoft.com/office/powerpoint/2010/main" val="307422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11158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9265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23157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966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92042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28591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00830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9934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1485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337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2525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433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142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204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786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4081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4114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042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4338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960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2021/8/11</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2872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24.gif"/><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6.xml"/><Relationship Id="rId7"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3.png"/><Relationship Id="rId5" Type="http://schemas.openxmlformats.org/officeDocument/2006/relationships/tags" Target="../tags/tag8.xml"/><Relationship Id="rId10" Type="http://schemas.openxmlformats.org/officeDocument/2006/relationships/image" Target="../media/image6.png"/><Relationship Id="rId4" Type="http://schemas.openxmlformats.org/officeDocument/2006/relationships/tags" Target="../tags/tag7.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5.jp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9978" y="0"/>
            <a:ext cx="8843554" cy="6040920"/>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3017521" y="3372139"/>
            <a:ext cx="6495070" cy="2062103"/>
          </a:xfrm>
          <a:prstGeom prst="rect">
            <a:avLst/>
          </a:prstGeom>
          <a:noFill/>
        </p:spPr>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2. KÍ HIỆU VÀ CHÚ GIẢI TRÊN MỘT SỐ BẢN </a:t>
            </a:r>
            <a:r>
              <a:rPr lang="en-US" sz="3200" dirty="0" smtClean="0">
                <a:solidFill>
                  <a:srgbClr val="FF0000"/>
                </a:solidFill>
                <a:latin typeface="Times New Roman" panose="02020603050405020304" pitchFamily="18" charset="0"/>
                <a:cs typeface="Times New Roman" panose="02020603050405020304" pitchFamily="18" charset="0"/>
              </a:rPr>
              <a:t>ĐỒ</a:t>
            </a:r>
            <a:endParaRPr lang="vi-VN" sz="3200" dirty="0" smtClean="0">
              <a:solidFill>
                <a:srgbClr val="FF0000"/>
              </a:solidFill>
              <a:latin typeface="Times New Roman" panose="02020603050405020304" pitchFamily="18" charset="0"/>
              <a:cs typeface="Times New Roman" panose="02020603050405020304" pitchFamily="18" charset="0"/>
            </a:endParaRPr>
          </a:p>
          <a:p>
            <a:pPr algn="ct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THÔNG DỤNG</a:t>
            </a:r>
          </a:p>
          <a:p>
            <a:pPr algn="ct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09004" y="300444"/>
            <a:ext cx="2050869" cy="369332"/>
          </a:xfrm>
          <a:prstGeom prst="rect">
            <a:avLst/>
          </a:prstGeom>
          <a:noFill/>
        </p:spPr>
        <p:txBody>
          <a:bodyPr wrap="square" rtlCol="0">
            <a:spAutoFit/>
          </a:bodyPr>
          <a:lstStyle/>
          <a:p>
            <a:r>
              <a:rPr lang="vi-VN" dirty="0" smtClean="0"/>
              <a:t>Sách Chân trời</a:t>
            </a:r>
            <a:endParaRPr lang="en-US" dirty="0"/>
          </a:p>
        </p:txBody>
      </p:sp>
    </p:spTree>
    <p:extLst>
      <p:ext uri="{BB962C8B-B14F-4D97-AF65-F5344CB8AC3E}">
        <p14:creationId xmlns:p14="http://schemas.microsoft.com/office/powerpoint/2010/main" val="266688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11" name="TextBox 10"/>
          <p:cNvSpPr txBox="1"/>
          <p:nvPr/>
        </p:nvSpPr>
        <p:spPr>
          <a:xfrm>
            <a:off x="907355" y="1701112"/>
            <a:ext cx="445506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CÁC LOẠI KÍ HIỆU BẢN ĐỒ</a:t>
            </a:r>
          </a:p>
        </p:txBody>
      </p:sp>
      <p:sp>
        <p:nvSpPr>
          <p:cNvPr id="12" name="TextBox 11"/>
          <p:cNvSpPr txBox="1"/>
          <p:nvPr/>
        </p:nvSpPr>
        <p:spPr>
          <a:xfrm>
            <a:off x="952179" y="2068664"/>
            <a:ext cx="4935109" cy="156966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 KHBĐ có nhiều loại khác nhau, trong đó chia làm 2 loại:</a:t>
            </a:r>
          </a:p>
          <a:p>
            <a:pPr lvl="0"/>
            <a:r>
              <a:rPr lang="vi-VN" dirty="0">
                <a:solidFill>
                  <a:prstClr val="black"/>
                </a:solidFill>
                <a:latin typeface="Times New Roman" panose="02020603050405020304" pitchFamily="18" charset="0"/>
                <a:cs typeface="Times New Roman" panose="02020603050405020304" pitchFamily="18" charset="0"/>
              </a:rPr>
              <a:t>+ Kí hiệu tượng hình</a:t>
            </a:r>
          </a:p>
          <a:p>
            <a:pPr lvl="0"/>
            <a:r>
              <a:rPr lang="vi-VN" dirty="0">
                <a:solidFill>
                  <a:prstClr val="black"/>
                </a:solidFill>
                <a:latin typeface="Times New Roman" panose="02020603050405020304" pitchFamily="18" charset="0"/>
                <a:cs typeface="Times New Roman" panose="02020603050405020304" pitchFamily="18" charset="0"/>
              </a:rPr>
              <a:t>+ Kí hiệu hình học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6142228" y="1542692"/>
            <a:ext cx="4965807" cy="3114198"/>
          </a:xfrm>
          <a:prstGeom prst="rect">
            <a:avLst/>
          </a:prstGeom>
        </p:spPr>
      </p:pic>
    </p:spTree>
    <p:extLst>
      <p:ext uri="{BB962C8B-B14F-4D97-AF65-F5344CB8AC3E}">
        <p14:creationId xmlns:p14="http://schemas.microsoft.com/office/powerpoint/2010/main" val="2859051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8"/>
          <p:cNvPicPr>
            <a:picLocks noChangeAspect="1"/>
          </p:cNvPicPr>
          <p:nvPr/>
        </p:nvPicPr>
        <p:blipFill>
          <a:blip r:embed="rId8"/>
          <a:stretch>
            <a:fillRect/>
          </a:stretch>
        </p:blipFill>
        <p:spPr>
          <a:xfrm>
            <a:off x="1998098" y="2289002"/>
            <a:ext cx="7069960" cy="1941691"/>
          </a:xfrm>
          <a:prstGeom prst="rect">
            <a:avLst/>
          </a:prstGeom>
        </p:spPr>
      </p:pic>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16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16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453272"/>
            <a:ext cx="49351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solidFill>
                  <a:prstClr val="black"/>
                </a:solidFill>
                <a:latin typeface="Times New Roman" panose="02020603050405020304" pitchFamily="18" charset="0"/>
                <a:cs typeface="Times New Roman" panose="02020603050405020304" pitchFamily="18" charset="0"/>
              </a:rPr>
              <a:t>Đáp</a:t>
            </a:r>
            <a:r>
              <a:rPr lang="en-US" sz="1600" b="1" dirty="0" smtClean="0">
                <a:solidFill>
                  <a:prstClr val="black"/>
                </a:solidFill>
                <a:latin typeface="Times New Roman" panose="02020603050405020304" pitchFamily="18" charset="0"/>
                <a:cs typeface="Times New Roman" panose="02020603050405020304" pitchFamily="18" charset="0"/>
              </a:rPr>
              <a:t> </a:t>
            </a:r>
            <a:r>
              <a:rPr lang="en-US" sz="1600" b="1" dirty="0" err="1" smtClean="0">
                <a:solidFill>
                  <a:prstClr val="black"/>
                </a:solidFill>
                <a:latin typeface="Times New Roman" panose="02020603050405020304" pitchFamily="18" charset="0"/>
                <a:cs typeface="Times New Roman" panose="02020603050405020304" pitchFamily="18" charset="0"/>
              </a:rPr>
              <a:t>án</a:t>
            </a:r>
            <a:r>
              <a:rPr lang="en-US" sz="1600" b="1" dirty="0" smtClean="0">
                <a:solidFill>
                  <a:prstClr val="black"/>
                </a:solidFill>
                <a:latin typeface="Times New Roman" panose="02020603050405020304" pitchFamily="18" charset="0"/>
                <a:cs typeface="Times New Roman" panose="02020603050405020304" pitchFamily="18" charset="0"/>
              </a:rPr>
              <a:t>: -  </a:t>
            </a:r>
            <a:r>
              <a:rPr lang="en-US" sz="1600" b="1" dirty="0" err="1" smtClean="0">
                <a:solidFill>
                  <a:prstClr val="black"/>
                </a:solidFill>
                <a:latin typeface="Times New Roman" panose="02020603050405020304" pitchFamily="18" charset="0"/>
                <a:cs typeface="Times New Roman" panose="02020603050405020304" pitchFamily="18" charset="0"/>
              </a:rPr>
              <a:t>Đỉnh</a:t>
            </a:r>
            <a:r>
              <a:rPr lang="en-US" sz="1600" b="1" dirty="0" smtClean="0">
                <a:solidFill>
                  <a:prstClr val="black"/>
                </a:solidFill>
                <a:latin typeface="Times New Roman" panose="02020603050405020304" pitchFamily="18" charset="0"/>
                <a:cs typeface="Times New Roman" panose="02020603050405020304" pitchFamily="18" charset="0"/>
              </a:rPr>
              <a:t> Ê-</a:t>
            </a:r>
            <a:r>
              <a:rPr lang="en-US" sz="1600" b="1" dirty="0" err="1" smtClean="0">
                <a:solidFill>
                  <a:prstClr val="black"/>
                </a:solidFill>
                <a:latin typeface="Times New Roman" panose="02020603050405020304" pitchFamily="18" charset="0"/>
                <a:cs typeface="Times New Roman" panose="02020603050405020304" pitchFamily="18" charset="0"/>
              </a:rPr>
              <a:t>vơ</a:t>
            </a:r>
            <a:r>
              <a:rPr lang="en-US" sz="1600" b="1" dirty="0" smtClean="0">
                <a:solidFill>
                  <a:prstClr val="black"/>
                </a:solidFill>
                <a:latin typeface="Times New Roman" panose="02020603050405020304" pitchFamily="18" charset="0"/>
                <a:cs typeface="Times New Roman" panose="02020603050405020304" pitchFamily="18" charset="0"/>
              </a:rPr>
              <a:t>-ret </a:t>
            </a:r>
            <a:r>
              <a:rPr lang="en-US" sz="1600" b="1" dirty="0" err="1" smtClean="0">
                <a:solidFill>
                  <a:prstClr val="black"/>
                </a:solidFill>
                <a:latin typeface="Times New Roman" panose="02020603050405020304" pitchFamily="18" charset="0"/>
                <a:cs typeface="Times New Roman" panose="02020603050405020304" pitchFamily="18" charset="0"/>
              </a:rPr>
              <a:t>cao</a:t>
            </a:r>
            <a:r>
              <a:rPr lang="en-US" sz="1600" b="1" dirty="0" smtClean="0">
                <a:solidFill>
                  <a:prstClr val="black"/>
                </a:solidFill>
                <a:latin typeface="Times New Roman" panose="02020603050405020304" pitchFamily="18" charset="0"/>
                <a:cs typeface="Times New Roman" panose="02020603050405020304" pitchFamily="18" charset="0"/>
              </a:rPr>
              <a:t> 8848m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Times New Roman" panose="02020603050405020304" pitchFamily="18" charset="0"/>
                <a:cs typeface="Times New Roman" panose="02020603050405020304" pitchFamily="18" charset="0"/>
              </a:rPr>
              <a:t> </a:t>
            </a:r>
            <a:r>
              <a:rPr lang="en-US" sz="1600" b="1" dirty="0" smtClean="0">
                <a:solidFill>
                  <a:prstClr val="black"/>
                </a:solidFill>
                <a:latin typeface="Times New Roman" panose="02020603050405020304" pitchFamily="18" charset="0"/>
                <a:cs typeface="Times New Roman" panose="02020603050405020304" pitchFamily="18" charset="0"/>
              </a:rPr>
              <a:t>             - </a:t>
            </a:r>
            <a:r>
              <a:rPr lang="en-US" sz="1600" b="1" dirty="0" err="1" smtClean="0">
                <a:solidFill>
                  <a:prstClr val="black"/>
                </a:solidFill>
                <a:latin typeface="Times New Roman" panose="02020603050405020304" pitchFamily="18" charset="0"/>
                <a:cs typeface="Times New Roman" panose="02020603050405020304" pitchFamily="18" charset="0"/>
              </a:rPr>
              <a:t>Vực</a:t>
            </a:r>
            <a:r>
              <a:rPr lang="en-US" sz="1600" b="1" dirty="0" smtClean="0">
                <a:solidFill>
                  <a:prstClr val="black"/>
                </a:solidFill>
                <a:latin typeface="Times New Roman" panose="02020603050405020304" pitchFamily="18" charset="0"/>
                <a:cs typeface="Times New Roman" panose="02020603050405020304" pitchFamily="18" charset="0"/>
              </a:rPr>
              <a:t> Ma-</a:t>
            </a:r>
            <a:r>
              <a:rPr lang="en-US" sz="1600" b="1" dirty="0" err="1" smtClean="0">
                <a:solidFill>
                  <a:prstClr val="black"/>
                </a:solidFill>
                <a:latin typeface="Times New Roman" panose="02020603050405020304" pitchFamily="18" charset="0"/>
                <a:cs typeface="Times New Roman" panose="02020603050405020304" pitchFamily="18" charset="0"/>
              </a:rPr>
              <a:t>ri</a:t>
            </a:r>
            <a:r>
              <a:rPr lang="en-US" sz="1600" b="1" dirty="0" smtClean="0">
                <a:solidFill>
                  <a:prstClr val="black"/>
                </a:solidFill>
                <a:latin typeface="Times New Roman" panose="02020603050405020304" pitchFamily="18" charset="0"/>
                <a:cs typeface="Times New Roman" panose="02020603050405020304" pitchFamily="18" charset="0"/>
              </a:rPr>
              <a:t>-a-</a:t>
            </a:r>
            <a:r>
              <a:rPr lang="en-US" sz="1600" b="1" dirty="0" err="1" smtClean="0">
                <a:solidFill>
                  <a:prstClr val="black"/>
                </a:solidFill>
                <a:latin typeface="Times New Roman" panose="02020603050405020304" pitchFamily="18" charset="0"/>
                <a:cs typeface="Times New Roman" panose="02020603050405020304" pitchFamily="18" charset="0"/>
              </a:rPr>
              <a:t>na</a:t>
            </a:r>
            <a:r>
              <a:rPr lang="en-US" sz="1600" b="1" dirty="0" smtClean="0">
                <a:solidFill>
                  <a:prstClr val="black"/>
                </a:solidFill>
                <a:latin typeface="Times New Roman" panose="02020603050405020304" pitchFamily="18" charset="0"/>
                <a:cs typeface="Times New Roman" panose="02020603050405020304" pitchFamily="18" charset="0"/>
              </a:rPr>
              <a:t> </a:t>
            </a:r>
            <a:r>
              <a:rPr lang="en-US" sz="1600" b="1" dirty="0" err="1" smtClean="0">
                <a:solidFill>
                  <a:prstClr val="black"/>
                </a:solidFill>
                <a:latin typeface="Times New Roman" panose="02020603050405020304" pitchFamily="18" charset="0"/>
                <a:cs typeface="Times New Roman" panose="02020603050405020304" pitchFamily="18" charset="0"/>
              </a:rPr>
              <a:t>sâu</a:t>
            </a:r>
            <a:r>
              <a:rPr lang="en-US" sz="1600" b="1" dirty="0" smtClean="0">
                <a:solidFill>
                  <a:prstClr val="black"/>
                </a:solidFill>
                <a:latin typeface="Times New Roman" panose="02020603050405020304" pitchFamily="18" charset="0"/>
                <a:cs typeface="Times New Roman" panose="02020603050405020304" pitchFamily="18" charset="0"/>
              </a:rPr>
              <a:t> 10 898 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53466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1" y="2148836"/>
            <a:ext cx="9426388" cy="1200329"/>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Trong các yếu tố địa lí sau được thể hiển trên bản đồ, yếu tố nào sử dụng kí hiệu điểm, yếu tố nào sử dụng kí hiệu đường?</a:t>
            </a:r>
          </a:p>
          <a:p>
            <a:pPr lvl="0"/>
            <a:r>
              <a:rPr lang="vi-VN" dirty="0">
                <a:solidFill>
                  <a:prstClr val="black"/>
                </a:solidFill>
                <a:latin typeface="Times New Roman" panose="02020603050405020304" pitchFamily="18" charset="0"/>
                <a:cs typeface="Times New Roman" panose="02020603050405020304" pitchFamily="18" charset="0"/>
              </a:rPr>
              <a:t>- Đường biên giới, ranh giới, sông ngòi, đường ô tô...</a:t>
            </a:r>
          </a:p>
          <a:p>
            <a:pPr lvl="0"/>
            <a:r>
              <a:rPr lang="vi-VN" dirty="0">
                <a:solidFill>
                  <a:prstClr val="black"/>
                </a:solidFill>
                <a:latin typeface="Times New Roman" panose="02020603050405020304" pitchFamily="18" charset="0"/>
                <a:cs typeface="Times New Roman" panose="02020603050405020304" pitchFamily="18" charset="0"/>
              </a:rPr>
              <a:t>- Mỏ than đá, dầu mỏ, sắt, đồng...</a:t>
            </a:r>
          </a:p>
        </p:txBody>
      </p:sp>
      <p:sp>
        <p:nvSpPr>
          <p:cNvPr id="13" name="TextBox 12"/>
          <p:cNvSpPr txBox="1"/>
          <p:nvPr/>
        </p:nvSpPr>
        <p:spPr>
          <a:xfrm>
            <a:off x="1187011" y="345774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smtClean="0">
                <a:solidFill>
                  <a:prstClr val="black"/>
                </a:solidFill>
                <a:latin typeface="Times New Roman" panose="02020603050405020304" pitchFamily="18" charset="0"/>
                <a:cs typeface="Times New Roman" panose="02020603050405020304" pitchFamily="18" charset="0"/>
              </a:rPr>
              <a:t>Đáp</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án</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1339411" y="1902375"/>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smtClean="0">
                <a:solidFill>
                  <a:prstClr val="black"/>
                </a:solidFill>
                <a:latin typeface="Times New Roman" panose="02020603050405020304" pitchFamily="18" charset="0"/>
                <a:cs typeface="Times New Roman" panose="02020603050405020304" pitchFamily="18" charset="0"/>
              </a:rPr>
              <a:t>Bài</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tập</a:t>
            </a:r>
            <a:r>
              <a:rPr lang="en-US" b="1" dirty="0" smtClean="0">
                <a:solidFill>
                  <a:prstClr val="black"/>
                </a:solidFill>
                <a:latin typeface="Times New Roman" panose="02020603050405020304" pitchFamily="18" charset="0"/>
                <a:cs typeface="Times New Roman" panose="02020603050405020304" pitchFamily="18" charset="0"/>
              </a:rPr>
              <a:t> 2</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1187011" y="3753593"/>
            <a:ext cx="6908118"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a:t>
            </a:r>
            <a:r>
              <a:rPr lang="en-US" b="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hiệu đường:</a:t>
            </a:r>
            <a:r>
              <a:rPr lang="vi-VN" b="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Đường biên giới, ranh giới, sông ngòi, đường ô tô...</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Kí hiệu điểm:  mỏ than đá, dầu mỏ, sắt, đồng...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195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1" y="2229518"/>
            <a:ext cx="9426388" cy="2031325"/>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Chú giải có ý nghĩa gì đối với bản đồ?</a:t>
            </a:r>
          </a:p>
          <a:p>
            <a:pPr lvl="0"/>
            <a:r>
              <a:rPr lang="vi-VN" dirty="0">
                <a:solidFill>
                  <a:prstClr val="black"/>
                </a:solidFill>
                <a:latin typeface="Times New Roman" panose="02020603050405020304" pitchFamily="18" charset="0"/>
                <a:cs typeface="Times New Roman" panose="02020603050405020304" pitchFamily="18" charset="0"/>
              </a:rPr>
              <a:t> </a:t>
            </a:r>
            <a:r>
              <a:rPr lang="vi-VN" dirty="0" smtClean="0">
                <a:solidFill>
                  <a:prstClr val="black"/>
                </a:solidFill>
                <a:latin typeface="Times New Roman" panose="02020603050405020304" pitchFamily="18" charset="0"/>
                <a:cs typeface="Times New Roman" panose="02020603050405020304" pitchFamily="18" charset="0"/>
              </a:rPr>
              <a:t>A</a:t>
            </a:r>
            <a:r>
              <a:rPr lang="vi-VN" dirty="0">
                <a:solidFill>
                  <a:prstClr val="black"/>
                </a:solidFill>
                <a:latin typeface="Times New Roman" panose="02020603050405020304" pitchFamily="18" charset="0"/>
                <a:cs typeface="Times New Roman" panose="02020603050405020304" pitchFamily="18" charset="0"/>
              </a:rPr>
              <a:t>. Làm cho bản đồ trở nên sinh động</a:t>
            </a:r>
          </a:p>
          <a:p>
            <a:pPr lvl="0"/>
            <a:r>
              <a:rPr lang="vi-VN" dirty="0">
                <a:solidFill>
                  <a:prstClr val="black"/>
                </a:solidFill>
                <a:latin typeface="Times New Roman" panose="02020603050405020304" pitchFamily="18" charset="0"/>
                <a:cs typeface="Times New Roman" panose="02020603050405020304" pitchFamily="18" charset="0"/>
              </a:rPr>
              <a:t> </a:t>
            </a:r>
            <a:r>
              <a:rPr lang="vi-VN" dirty="0" smtClean="0">
                <a:solidFill>
                  <a:prstClr val="black"/>
                </a:solidFill>
                <a:latin typeface="Times New Roman" panose="02020603050405020304" pitchFamily="18" charset="0"/>
                <a:cs typeface="Times New Roman" panose="02020603050405020304" pitchFamily="18" charset="0"/>
              </a:rPr>
              <a:t>B</a:t>
            </a:r>
            <a:r>
              <a:rPr lang="vi-VN" dirty="0">
                <a:solidFill>
                  <a:prstClr val="black"/>
                </a:solidFill>
                <a:latin typeface="Times New Roman" panose="02020603050405020304" pitchFamily="18" charset="0"/>
                <a:cs typeface="Times New Roman" panose="02020603050405020304" pitchFamily="18" charset="0"/>
              </a:rPr>
              <a:t>. Giải thích cho các kí hiệu được thể hiện trên bản đồ</a:t>
            </a:r>
          </a:p>
          <a:p>
            <a:pPr lvl="0"/>
            <a:r>
              <a:rPr lang="vi-VN" dirty="0">
                <a:solidFill>
                  <a:prstClr val="black"/>
                </a:solidFill>
                <a:latin typeface="Times New Roman" panose="02020603050405020304" pitchFamily="18" charset="0"/>
                <a:cs typeface="Times New Roman" panose="02020603050405020304" pitchFamily="18" charset="0"/>
              </a:rPr>
              <a:t> </a:t>
            </a:r>
            <a:r>
              <a:rPr lang="vi-VN" dirty="0" smtClean="0">
                <a:solidFill>
                  <a:prstClr val="black"/>
                </a:solidFill>
                <a:latin typeface="Times New Roman" panose="02020603050405020304" pitchFamily="18" charset="0"/>
                <a:cs typeface="Times New Roman" panose="02020603050405020304" pitchFamily="18" charset="0"/>
              </a:rPr>
              <a:t>C</a:t>
            </a:r>
            <a:r>
              <a:rPr lang="vi-VN" dirty="0">
                <a:solidFill>
                  <a:prstClr val="black"/>
                </a:solidFill>
                <a:latin typeface="Times New Roman" panose="02020603050405020304" pitchFamily="18" charset="0"/>
                <a:cs typeface="Times New Roman" panose="02020603050405020304" pitchFamily="18" charset="0"/>
              </a:rPr>
              <a:t>. Bảng chú giải của bản đồ giúp chúng ta hiểu nội dung và ý nghĩa của các kí hiệu dùng trên bản đồ.</a:t>
            </a:r>
          </a:p>
          <a:p>
            <a:pPr lvl="0"/>
            <a:r>
              <a:rPr lang="vi-VN" dirty="0">
                <a:solidFill>
                  <a:prstClr val="black"/>
                </a:solidFill>
                <a:latin typeface="Times New Roman" panose="02020603050405020304" pitchFamily="18" charset="0"/>
                <a:cs typeface="Times New Roman" panose="02020603050405020304" pitchFamily="18" charset="0"/>
              </a:rPr>
              <a:t>D.  Bảng chú giải giúp ta hiểu được màu sắc trên bản đồ thể hiện được kiến thức địa lí nào được thể hiện trên bản đồ.</a:t>
            </a:r>
          </a:p>
        </p:txBody>
      </p:sp>
      <p:sp>
        <p:nvSpPr>
          <p:cNvPr id="13" name="TextBox 12"/>
          <p:cNvSpPr txBox="1"/>
          <p:nvPr/>
        </p:nvSpPr>
        <p:spPr>
          <a:xfrm>
            <a:off x="1187011" y="4237670"/>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smtClean="0">
                <a:solidFill>
                  <a:prstClr val="black"/>
                </a:solidFill>
                <a:latin typeface="Times New Roman" panose="02020603050405020304" pitchFamily="18" charset="0"/>
                <a:cs typeface="Times New Roman" panose="02020603050405020304" pitchFamily="18" charset="0"/>
              </a:rPr>
              <a:t>Đáp</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án</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1339411" y="1902375"/>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smtClean="0">
                <a:solidFill>
                  <a:prstClr val="black"/>
                </a:solidFill>
                <a:latin typeface="Times New Roman" panose="02020603050405020304" pitchFamily="18" charset="0"/>
                <a:cs typeface="Times New Roman" panose="02020603050405020304" pitchFamily="18" charset="0"/>
              </a:rPr>
              <a:t>Bài</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tập</a:t>
            </a:r>
            <a:r>
              <a:rPr lang="en-US" b="1" dirty="0" smtClean="0">
                <a:solidFill>
                  <a:prstClr val="black"/>
                </a:solidFill>
                <a:latin typeface="Times New Roman" panose="02020603050405020304" pitchFamily="18" charset="0"/>
                <a:cs typeface="Times New Roman" panose="02020603050405020304" pitchFamily="18" charset="0"/>
              </a:rPr>
              <a:t> 3</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1181711" y="4681355"/>
            <a:ext cx="9426388" cy="369332"/>
          </a:xfrm>
          <a:prstGeom prst="rect">
            <a:avLst/>
          </a:prstGeom>
          <a:noFill/>
        </p:spPr>
        <p:txBody>
          <a:bodyPr wrap="square" rtlCol="0">
            <a:spAutoFit/>
          </a:bodyPr>
          <a:lstStyle/>
          <a:p>
            <a:pPr lvl="0"/>
            <a:r>
              <a:rPr lang="vi-VN" dirty="0" smtClean="0">
                <a:solidFill>
                  <a:prstClr val="black"/>
                </a:solidFill>
                <a:latin typeface="Times New Roman" panose="02020603050405020304" pitchFamily="18" charset="0"/>
                <a:cs typeface="Times New Roman" panose="02020603050405020304" pitchFamily="18" charset="0"/>
              </a:rPr>
              <a:t> </a:t>
            </a:r>
            <a:r>
              <a:rPr lang="vi-VN" dirty="0">
                <a:solidFill>
                  <a:prstClr val="black"/>
                </a:solidFill>
                <a:latin typeface="Times New Roman" panose="02020603050405020304" pitchFamily="18" charset="0"/>
                <a:cs typeface="Times New Roman" panose="02020603050405020304" pitchFamily="18" charset="0"/>
              </a:rPr>
              <a:t>Đáp án C.</a:t>
            </a:r>
          </a:p>
        </p:txBody>
      </p:sp>
    </p:spTree>
    <p:extLst>
      <p:ext uri="{BB962C8B-B14F-4D97-AF65-F5344CB8AC3E}">
        <p14:creationId xmlns:p14="http://schemas.microsoft.com/office/powerpoint/2010/main" val="3121539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2075338"/>
            <a:ext cx="9993156" cy="369332"/>
          </a:xfrm>
          <a:prstGeom prst="rect">
            <a:avLst/>
          </a:prstGeom>
          <a:noFill/>
        </p:spPr>
        <p:txBody>
          <a:bodyPr wrap="square" rtlCol="0">
            <a:spAutoFit/>
          </a:bodyPr>
          <a:lstStyle/>
          <a:p>
            <a:pPr lvl="0"/>
            <a:r>
              <a:rPr lang="vi-VN" b="1">
                <a:solidFill>
                  <a:prstClr val="black"/>
                </a:solidFill>
                <a:latin typeface="Times New Roman" panose="02020603050405020304" pitchFamily="18" charset="0"/>
                <a:cs typeface="Times New Roman" panose="02020603050405020304" pitchFamily="18" charset="0"/>
              </a:rPr>
              <a:t>? Tự làm các kí hiệu điểm, hình học, chữ bằng bìa cứng (Mỗi loại kí hiệu làm khoảng 3-5 kí hiệu)</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78446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vi-VN" sz="3600" b="1" noProof="0" dirty="0" smtClean="0">
                <a:solidFill>
                  <a:srgbClr val="FF0000"/>
                </a:solidFill>
                <a:latin typeface="Times New Roman" pitchFamily="18" charset="0"/>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3141419119"/>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_图片 10">
            <a:extLst>
              <a:ext uri="{FF2B5EF4-FFF2-40B4-BE49-F238E27FC236}">
                <a16:creationId xmlns:a16="http://schemas.microsoft.com/office/drawing/2014/main" id="{907766DA-4799-460D-A039-25FCC18BA3BA}"/>
              </a:ext>
            </a:extLst>
          </p:cNvPr>
          <p:cNvPicPr>
            <a:picLocks noChangeAspect="1"/>
          </p:cNvPicPr>
          <p:nvPr>
            <p:custDataLst>
              <p:tags r:id="rId1"/>
            </p:custDataLst>
          </p:nvPr>
        </p:nvPicPr>
        <p:blipFill>
          <a:blip r:embed="rId9" cstate="screen">
            <a:extLst>
              <a:ext uri="{28A0092B-C50C-407E-A947-70E740481C1C}">
                <a14:useLocalDpi xmlns:a14="http://schemas.microsoft.com/office/drawing/2010/main"/>
              </a:ext>
            </a:extLst>
          </a:blip>
          <a:stretch>
            <a:fillRect/>
          </a:stretch>
        </p:blipFill>
        <p:spPr>
          <a:xfrm>
            <a:off x="8417857" y="3276563"/>
            <a:ext cx="3872752" cy="3872752"/>
          </a:xfrm>
          <a:prstGeom prst="rect">
            <a:avLst/>
          </a:prstGeom>
        </p:spPr>
      </p:pic>
      <p:grpSp>
        <p:nvGrpSpPr>
          <p:cNvPr id="3" name="Group 2"/>
          <p:cNvGrpSpPr/>
          <p:nvPr/>
        </p:nvGrpSpPr>
        <p:grpSpPr>
          <a:xfrm>
            <a:off x="5592925" y="2464538"/>
            <a:ext cx="3879978" cy="3074884"/>
            <a:chOff x="4165021" y="144500"/>
            <a:chExt cx="3879978" cy="3074884"/>
          </a:xfrm>
        </p:grpSpPr>
        <p:pic>
          <p:nvPicPr>
            <p:cNvPr id="27" name="PA_图片 4">
              <a:extLst>
                <a:ext uri="{FF2B5EF4-FFF2-40B4-BE49-F238E27FC236}">
                  <a16:creationId xmlns:a16="http://schemas.microsoft.com/office/drawing/2014/main" id="{D9C9184B-D205-46BD-AD26-AE8E6D130DDB}"/>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4165021" y="144500"/>
              <a:ext cx="3879978" cy="3074884"/>
            </a:xfrm>
            <a:prstGeom prst="rect">
              <a:avLst/>
            </a:prstGeom>
          </p:spPr>
        </p:pic>
        <p:sp>
          <p:nvSpPr>
            <p:cNvPr id="29" name="PA_文本框 5">
              <a:extLst>
                <a:ext uri="{FF2B5EF4-FFF2-40B4-BE49-F238E27FC236}">
                  <a16:creationId xmlns:a16="http://schemas.microsoft.com/office/drawing/2014/main" id="{E0F8F9D2-23D3-40EF-A5DE-3D88A3455823}"/>
                </a:ext>
              </a:extLst>
            </p:cNvPr>
            <p:cNvSpPr txBox="1"/>
            <p:nvPr>
              <p:custDataLst>
                <p:tags r:id="rId6"/>
              </p:custDataLst>
            </p:nvPr>
          </p:nvSpPr>
          <p:spPr>
            <a:xfrm>
              <a:off x="4767216" y="966481"/>
              <a:ext cx="2815877" cy="523220"/>
            </a:xfrm>
            <a:prstGeom prst="rect">
              <a:avLst/>
            </a:prstGeom>
            <a:noFill/>
          </p:spPr>
          <p:txBody>
            <a:bodyPr wrap="square" rtlCol="0">
              <a:spAutoFit/>
            </a:bodyPr>
            <a:lstStyle/>
            <a:p>
              <a:pPr algn="ct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2</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4577909" y="1394103"/>
              <a:ext cx="3194492" cy="523220"/>
            </a:xfrm>
            <a:prstGeom prst="rect">
              <a:avLst/>
            </a:prstGeom>
            <a:noFill/>
          </p:spPr>
          <p:txBody>
            <a:bodyPr wrap="square" rtlCol="0">
              <a:spAutoFit/>
            </a:bodyPr>
            <a:lstStyle/>
            <a:p>
              <a:pPr algn="ctr"/>
              <a:endParaRPr lang="en-US" sz="2800"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998579" y="2413815"/>
            <a:ext cx="3879978" cy="3074884"/>
            <a:chOff x="240933" y="452469"/>
            <a:chExt cx="3879978" cy="3074884"/>
          </a:xfrm>
        </p:grpSpPr>
        <p:pic>
          <p:nvPicPr>
            <p:cNvPr id="28" name="PA_图片 4">
              <a:extLst>
                <a:ext uri="{FF2B5EF4-FFF2-40B4-BE49-F238E27FC236}">
                  <a16:creationId xmlns:a16="http://schemas.microsoft.com/office/drawing/2014/main" id="{779FECAC-BC6E-4061-8183-C4468F8E8B32}"/>
                </a:ext>
              </a:extLst>
            </p:cNvPr>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tretch>
              <a:fillRect/>
            </a:stretch>
          </p:blipFill>
          <p:spPr>
            <a:xfrm>
              <a:off x="240933" y="452469"/>
              <a:ext cx="3879978" cy="3074884"/>
            </a:xfrm>
            <a:prstGeom prst="rect">
              <a:avLst/>
            </a:prstGeom>
          </p:spPr>
        </p:pic>
        <p:sp>
          <p:nvSpPr>
            <p:cNvPr id="30" name="PA_文本框 5">
              <a:extLst>
                <a:ext uri="{FF2B5EF4-FFF2-40B4-BE49-F238E27FC236}">
                  <a16:creationId xmlns:a16="http://schemas.microsoft.com/office/drawing/2014/main" id="{E0F8F9D2-23D3-40EF-A5DE-3D88A3455823}"/>
                </a:ext>
              </a:extLst>
            </p:cNvPr>
            <p:cNvSpPr txBox="1"/>
            <p:nvPr>
              <p:custDataLst>
                <p:tags r:id="rId4"/>
              </p:custDataLst>
            </p:nvPr>
          </p:nvSpPr>
          <p:spPr>
            <a:xfrm>
              <a:off x="772983" y="1254323"/>
              <a:ext cx="2815877" cy="523220"/>
            </a:xfrm>
            <a:prstGeom prst="rect">
              <a:avLst/>
            </a:prstGeom>
            <a:noFill/>
          </p:spPr>
          <p:txBody>
            <a:bodyPr wrap="square" rtlCol="0">
              <a:spAutoFit/>
            </a:bodyPr>
            <a:lstStyle/>
            <a:p>
              <a:pPr algn="ct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1</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4" name="TextBox 3"/>
            <p:cNvSpPr txBox="1"/>
            <p:nvPr/>
          </p:nvSpPr>
          <p:spPr>
            <a:xfrm>
              <a:off x="1162013" y="1929678"/>
              <a:ext cx="1907895"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grpSp>
      <p:pic>
        <p:nvPicPr>
          <p:cNvPr id="14" name="图片 4">
            <a:extLst>
              <a:ext uri="{FF2B5EF4-FFF2-40B4-BE49-F238E27FC236}">
                <a16:creationId xmlns:a16="http://schemas.microsoft.com/office/drawing/2014/main" id="{CD0B78B2-6A28-4FCD-8059-AEE8C0C18564}"/>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044850" y="87063"/>
            <a:ext cx="7339050" cy="2274500"/>
          </a:xfrm>
          <a:prstGeom prst="rect">
            <a:avLst/>
          </a:prstGeom>
        </p:spPr>
      </p:pic>
      <p:sp>
        <p:nvSpPr>
          <p:cNvPr id="5" name="Rectangle 4"/>
          <p:cNvSpPr/>
          <p:nvPr/>
        </p:nvSpPr>
        <p:spPr>
          <a:xfrm>
            <a:off x="1542039" y="3753787"/>
            <a:ext cx="2714205" cy="1200329"/>
          </a:xfrm>
          <a:prstGeom prst="rect">
            <a:avLst/>
          </a:prstGeom>
        </p:spPr>
        <p:txBody>
          <a:bodyPr wrap="none">
            <a:spAutoFit/>
          </a:bodyPr>
          <a:lstStyle/>
          <a:p>
            <a:pPr algn="ctr"/>
            <a:r>
              <a:rPr lang="en-US" dirty="0" smtClean="0"/>
              <a:t> </a:t>
            </a:r>
            <a:r>
              <a:rPr lang="en-US" sz="2400" dirty="0">
                <a:latin typeface="Times New Roman" panose="02020603050405020304" pitchFamily="18" charset="0"/>
                <a:cs typeface="Times New Roman" panose="02020603050405020304" pitchFamily="18" charset="0"/>
              </a:rPr>
              <a:t>KÍ HIỆU BẢN ĐỒ </a:t>
            </a:r>
            <a:endParaRPr lang="vi-VN"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VÀ</a:t>
            </a:r>
            <a:endParaRPr lang="vi-VN"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CHÚ GIẢI</a:t>
            </a:r>
          </a:p>
        </p:txBody>
      </p:sp>
      <p:sp>
        <p:nvSpPr>
          <p:cNvPr id="8" name="Rectangle 7"/>
          <p:cNvSpPr/>
          <p:nvPr/>
        </p:nvSpPr>
        <p:spPr>
          <a:xfrm>
            <a:off x="6141563" y="3833986"/>
            <a:ext cx="2826419" cy="830997"/>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CÁC LOẠI KÍ </a:t>
            </a:r>
            <a:r>
              <a:rPr lang="en-US" sz="2400" dirty="0" smtClean="0">
                <a:latin typeface="Times New Roman" panose="02020603050405020304" pitchFamily="18" charset="0"/>
                <a:cs typeface="Times New Roman" panose="02020603050405020304" pitchFamily="18" charset="0"/>
              </a:rPr>
              <a:t>HIỆU</a:t>
            </a:r>
            <a:endParaRPr lang="vi-VN"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BẢN ĐỒ</a:t>
            </a:r>
          </a:p>
        </p:txBody>
      </p:sp>
      <p:sp>
        <p:nvSpPr>
          <p:cNvPr id="15"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2834639" y="1190640"/>
            <a:ext cx="6495070" cy="1200329"/>
          </a:xfrm>
          <a:prstGeom prst="rect">
            <a:avLst/>
          </a:prstGeom>
          <a:noFill/>
        </p:spPr>
        <p:txBody>
          <a:bodyPr wrap="square" rtlCol="0">
            <a:spAutoFit/>
          </a:bodyPr>
          <a:lstStyle/>
          <a:p>
            <a:pPr algn="ct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2. KÍ HIỆU VÀ CHÚ GIẢI TRÊN MỘT SỐ BẢN </a:t>
            </a:r>
            <a:r>
              <a:rPr lang="en-US" sz="2400" dirty="0" smtClean="0">
                <a:solidFill>
                  <a:srgbClr val="FF0000"/>
                </a:solidFill>
                <a:latin typeface="Times New Roman" panose="02020603050405020304" pitchFamily="18" charset="0"/>
                <a:cs typeface="Times New Roman" panose="02020603050405020304" pitchFamily="18" charset="0"/>
              </a:rPr>
              <a:t>ĐỒ </a:t>
            </a:r>
            <a:r>
              <a:rPr lang="en-US" sz="2400" dirty="0">
                <a:solidFill>
                  <a:srgbClr val="FF0000"/>
                </a:solidFill>
                <a:latin typeface="Times New Roman" panose="02020603050405020304" pitchFamily="18" charset="0"/>
                <a:cs typeface="Times New Roman" panose="02020603050405020304" pitchFamily="18" charset="0"/>
              </a:rPr>
              <a:t>THÔNG DỤNG</a:t>
            </a:r>
          </a:p>
          <a:p>
            <a:pPr algn="ct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321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8"/>
          <a:stretch>
            <a:fillRect/>
          </a:stretch>
        </p:blipFill>
        <p:spPr>
          <a:xfrm>
            <a:off x="816517" y="306643"/>
            <a:ext cx="10632346" cy="987638"/>
          </a:xfrm>
          <a:prstGeom prst="rect">
            <a:avLst/>
          </a:prstGeom>
        </p:spPr>
      </p:pic>
      <p:sp>
        <p:nvSpPr>
          <p:cNvPr id="6" name="Rectangle 5"/>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KHỞI ĐỘNG</a:t>
            </a:r>
            <a:endParaRPr lang="en-US" sz="3600" dirty="0">
              <a:solidFill>
                <a:schemeClr val="tx1"/>
              </a:solidFill>
            </a:endParaRPr>
          </a:p>
        </p:txBody>
      </p:sp>
      <p:sp>
        <p:nvSpPr>
          <p:cNvPr id="17" name="PA_文本框 9">
            <a:extLst>
              <a:ext uri="{FF2B5EF4-FFF2-40B4-BE49-F238E27FC236}">
                <a16:creationId xmlns:a16="http://schemas.microsoft.com/office/drawing/2014/main" id="{A77DE055-20FC-46C4-BA35-162A84AC7BBF}"/>
              </a:ext>
            </a:extLst>
          </p:cNvPr>
          <p:cNvSpPr txBox="1"/>
          <p:nvPr>
            <p:custDataLst>
              <p:tags r:id="rId1"/>
            </p:custDataLst>
          </p:nvPr>
        </p:nvSpPr>
        <p:spPr>
          <a:xfrm>
            <a:off x="1277508" y="563621"/>
            <a:ext cx="9551603" cy="954107"/>
          </a:xfrm>
          <a:prstGeom prst="rect">
            <a:avLst/>
          </a:prstGeom>
          <a:noFill/>
        </p:spPr>
        <p:txBody>
          <a:bodyPr wrap="square" rtlCol="0">
            <a:spAutoFit/>
          </a:bodyPr>
          <a:lstStyle/>
          <a:p>
            <a:pPr algn="ct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2. KÍ HIỆU VÀ CHÚ GIẢI TRÊN MỘT SỐ BẢN </a:t>
            </a:r>
            <a:r>
              <a:rPr lang="en-US" sz="2400" dirty="0" smtClean="0">
                <a:solidFill>
                  <a:srgbClr val="FF0000"/>
                </a:solidFill>
                <a:latin typeface="Times New Roman" panose="02020603050405020304" pitchFamily="18" charset="0"/>
                <a:cs typeface="Times New Roman" panose="02020603050405020304" pitchFamily="18" charset="0"/>
              </a:rPr>
              <a:t>ĐỒ </a:t>
            </a:r>
            <a:r>
              <a:rPr lang="en-US" sz="2400" dirty="0">
                <a:solidFill>
                  <a:srgbClr val="FF0000"/>
                </a:solidFill>
                <a:latin typeface="Times New Roman" panose="02020603050405020304" pitchFamily="18" charset="0"/>
                <a:cs typeface="Times New Roman" panose="02020603050405020304" pitchFamily="18" charset="0"/>
              </a:rPr>
              <a:t>THÔNG DỤNG</a:t>
            </a:r>
          </a:p>
          <a:p>
            <a:pPr algn="ct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9"/>
          <a:stretch>
            <a:fillRect/>
          </a:stretch>
        </p:blipFill>
        <p:spPr>
          <a:xfrm>
            <a:off x="816516" y="1837676"/>
            <a:ext cx="3206843" cy="2584873"/>
          </a:xfrm>
          <a:prstGeom prst="rect">
            <a:avLst/>
          </a:prstGeom>
        </p:spPr>
      </p:pic>
      <p:pic>
        <p:nvPicPr>
          <p:cNvPr id="9" name="Picture 8"/>
          <p:cNvPicPr>
            <a:picLocks noChangeAspect="1"/>
          </p:cNvPicPr>
          <p:nvPr/>
        </p:nvPicPr>
        <p:blipFill>
          <a:blip r:embed="rId10"/>
          <a:stretch>
            <a:fillRect/>
          </a:stretch>
        </p:blipFill>
        <p:spPr>
          <a:xfrm>
            <a:off x="4127522" y="1879540"/>
            <a:ext cx="3488123" cy="2584873"/>
          </a:xfrm>
          <a:prstGeom prst="rect">
            <a:avLst/>
          </a:prstGeom>
        </p:spPr>
      </p:pic>
      <p:pic>
        <p:nvPicPr>
          <p:cNvPr id="10" name="Picture 9"/>
          <p:cNvPicPr>
            <a:picLocks noChangeAspect="1"/>
          </p:cNvPicPr>
          <p:nvPr/>
        </p:nvPicPr>
        <p:blipFill>
          <a:blip r:embed="rId11"/>
          <a:stretch>
            <a:fillRect/>
          </a:stretch>
        </p:blipFill>
        <p:spPr>
          <a:xfrm>
            <a:off x="7694023" y="1837675"/>
            <a:ext cx="3381022" cy="2584873"/>
          </a:xfrm>
          <a:prstGeom prst="rect">
            <a:avLst/>
          </a:prstGeom>
        </p:spPr>
      </p:pic>
      <p:sp>
        <p:nvSpPr>
          <p:cNvPr id="11" name="TextBox 10"/>
          <p:cNvSpPr txBox="1"/>
          <p:nvPr/>
        </p:nvSpPr>
        <p:spPr>
          <a:xfrm>
            <a:off x="3252652" y="4624250"/>
            <a:ext cx="5277393"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p>
        </p:txBody>
      </p:sp>
      <p:sp>
        <p:nvSpPr>
          <p:cNvPr id="20" name="TextBox 19"/>
          <p:cNvSpPr txBox="1"/>
          <p:nvPr/>
        </p:nvSpPr>
        <p:spPr>
          <a:xfrm>
            <a:off x="1619794" y="5246914"/>
            <a:ext cx="9272710" cy="1200329"/>
          </a:xfrm>
          <a:prstGeom prst="rect">
            <a:avLst/>
          </a:prstGeom>
          <a:noFill/>
        </p:spPr>
        <p:txBody>
          <a:bodyPr wrap="square" rtlCol="0">
            <a:spAutoFit/>
          </a:bodyPr>
          <a:lstStyle/>
          <a:p>
            <a:r>
              <a:rPr lang="vi-VN" i="1" dirty="0" smtClean="0">
                <a:latin typeface="Times New Roman" panose="02020603050405020304" pitchFamily="18" charset="0"/>
                <a:cs typeface="Times New Roman" panose="02020603050405020304" pitchFamily="18" charset="0"/>
              </a:rPr>
              <a:t>	Như </a:t>
            </a:r>
            <a:r>
              <a:rPr lang="vi-VN" i="1" dirty="0">
                <a:latin typeface="Times New Roman" panose="02020603050405020304" pitchFamily="18" charset="0"/>
                <a:cs typeface="Times New Roman" panose="02020603050405020304" pitchFamily="18" charset="0"/>
              </a:rPr>
              <a:t>vậy các em có thể thấy, Trái Đất của chúng ta rất rộng lớn, không phải ai trong tất cả chúng ta ngồi đây đều có cơ hội tru du  khắp nơi để tìm hiểu. Quả Địa cầu là mô hình thu nhỏ của TĐ, còn nếu muốn tìm hiểu chi tiết và có một hình dung cụ thể về các vùng trên TĐ này thì bản đồ là một công cụ không thể thiếu. Vậy bản đồ là gì? Làm sao ta vó thể sử dụng bản đồ…..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81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22" name="Rectangle 21"/>
          <p:cNvSpPr/>
          <p:nvPr/>
        </p:nvSpPr>
        <p:spPr>
          <a:xfrm>
            <a:off x="4503993" y="5285847"/>
            <a:ext cx="2751531" cy="1002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Yêu</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cầu</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hs</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đọc</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nội</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dung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phần</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đầu</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bài</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2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cho</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biết</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gì</a:t>
            </a:r>
            <a:r>
              <a:rPr kumimoji="0" lang="vi-VN" sz="1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786330" y="1803702"/>
            <a:ext cx="509915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0"/>
          <p:cNvGrpSpPr/>
          <p:nvPr/>
        </p:nvGrpSpPr>
        <p:grpSpPr>
          <a:xfrm>
            <a:off x="6278699" y="1379486"/>
            <a:ext cx="2515677" cy="2383777"/>
            <a:chOff x="6090441" y="1325698"/>
            <a:chExt cx="2515677" cy="3131541"/>
          </a:xfrm>
        </p:grpSpPr>
        <p:pic>
          <p:nvPicPr>
            <p:cNvPr id="8" name="Picture 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090441" y="1325698"/>
              <a:ext cx="2515677" cy="2406489"/>
            </a:xfrm>
            <a:prstGeom prst="rect">
              <a:avLst/>
            </a:prstGeom>
          </p:spPr>
        </p:pic>
        <p:sp>
          <p:nvSpPr>
            <p:cNvPr id="9" name="TextBox 8"/>
            <p:cNvSpPr txBox="1"/>
            <p:nvPr/>
          </p:nvSpPr>
          <p:spPr>
            <a:xfrm>
              <a:off x="6613524" y="4087907"/>
              <a:ext cx="1287532"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Quả địa cầu</a:t>
              </a:r>
              <a:endParaRPr lang="en-US"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8038906" y="2995979"/>
            <a:ext cx="3171452" cy="3236275"/>
            <a:chOff x="8038906" y="1315093"/>
            <a:chExt cx="3171452" cy="3236275"/>
          </a:xfrm>
        </p:grpSpPr>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38906" y="1315093"/>
              <a:ext cx="3171452" cy="2651789"/>
            </a:xfrm>
            <a:prstGeom prst="rect">
              <a:avLst/>
            </a:prstGeom>
          </p:spPr>
        </p:pic>
        <p:sp>
          <p:nvSpPr>
            <p:cNvPr id="14" name="TextBox 13"/>
            <p:cNvSpPr txBox="1"/>
            <p:nvPr/>
          </p:nvSpPr>
          <p:spPr>
            <a:xfrm>
              <a:off x="8949858" y="4182036"/>
              <a:ext cx="1608133"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Bản đồ thế giới</a:t>
              </a:r>
              <a:endParaRPr lang="en-US" dirty="0">
                <a:latin typeface="Times New Roman" panose="02020603050405020304" pitchFamily="18" charset="0"/>
                <a:cs typeface="Times New Roman" panose="02020603050405020304" pitchFamily="18" charset="0"/>
              </a:endParaRPr>
            </a:p>
          </p:txBody>
        </p:sp>
      </p:gr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9311" y="2809783"/>
            <a:ext cx="4856174" cy="2195684"/>
          </a:xfrm>
          <a:prstGeom prst="rect">
            <a:avLst/>
          </a:prstGeom>
        </p:spPr>
      </p:pic>
    </p:spTree>
    <p:extLst>
      <p:ext uri="{BB962C8B-B14F-4D97-AF65-F5344CB8AC3E}">
        <p14:creationId xmlns:p14="http://schemas.microsoft.com/office/powerpoint/2010/main" val="4069478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80">
                                          <p:stCondLst>
                                            <p:cond delay="0"/>
                                          </p:stCondLst>
                                        </p:cTn>
                                        <p:tgtEl>
                                          <p:spTgt spid="16"/>
                                        </p:tgtEl>
                                      </p:cBhvr>
                                    </p:animEffect>
                                    <p:anim calcmode="lin" valueType="num">
                                      <p:cBhvr>
                                        <p:cTn id="3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5" dur="26">
                                          <p:stCondLst>
                                            <p:cond delay="650"/>
                                          </p:stCondLst>
                                        </p:cTn>
                                        <p:tgtEl>
                                          <p:spTgt spid="16"/>
                                        </p:tgtEl>
                                      </p:cBhvr>
                                      <p:to x="100000" y="60000"/>
                                    </p:animScale>
                                    <p:animScale>
                                      <p:cBhvr>
                                        <p:cTn id="36" dur="166" decel="50000">
                                          <p:stCondLst>
                                            <p:cond delay="676"/>
                                          </p:stCondLst>
                                        </p:cTn>
                                        <p:tgtEl>
                                          <p:spTgt spid="16"/>
                                        </p:tgtEl>
                                      </p:cBhvr>
                                      <p:to x="100000" y="100000"/>
                                    </p:animScale>
                                    <p:animScale>
                                      <p:cBhvr>
                                        <p:cTn id="37" dur="26">
                                          <p:stCondLst>
                                            <p:cond delay="1312"/>
                                          </p:stCondLst>
                                        </p:cTn>
                                        <p:tgtEl>
                                          <p:spTgt spid="16"/>
                                        </p:tgtEl>
                                      </p:cBhvr>
                                      <p:to x="100000" y="80000"/>
                                    </p:animScale>
                                    <p:animScale>
                                      <p:cBhvr>
                                        <p:cTn id="38" dur="166" decel="50000">
                                          <p:stCondLst>
                                            <p:cond delay="1338"/>
                                          </p:stCondLst>
                                        </p:cTn>
                                        <p:tgtEl>
                                          <p:spTgt spid="16"/>
                                        </p:tgtEl>
                                      </p:cBhvr>
                                      <p:to x="100000" y="100000"/>
                                    </p:animScale>
                                    <p:animScale>
                                      <p:cBhvr>
                                        <p:cTn id="39" dur="26">
                                          <p:stCondLst>
                                            <p:cond delay="1642"/>
                                          </p:stCondLst>
                                        </p:cTn>
                                        <p:tgtEl>
                                          <p:spTgt spid="16"/>
                                        </p:tgtEl>
                                      </p:cBhvr>
                                      <p:to x="100000" y="90000"/>
                                    </p:animScale>
                                    <p:animScale>
                                      <p:cBhvr>
                                        <p:cTn id="40" dur="166" decel="50000">
                                          <p:stCondLst>
                                            <p:cond delay="1668"/>
                                          </p:stCondLst>
                                        </p:cTn>
                                        <p:tgtEl>
                                          <p:spTgt spid="16"/>
                                        </p:tgtEl>
                                      </p:cBhvr>
                                      <p:to x="100000" y="100000"/>
                                    </p:animScale>
                                    <p:animScale>
                                      <p:cBhvr>
                                        <p:cTn id="41" dur="26">
                                          <p:stCondLst>
                                            <p:cond delay="1808"/>
                                          </p:stCondLst>
                                        </p:cTn>
                                        <p:tgtEl>
                                          <p:spTgt spid="16"/>
                                        </p:tgtEl>
                                      </p:cBhvr>
                                      <p:to x="100000" y="95000"/>
                                    </p:animScale>
                                    <p:animScale>
                                      <p:cBhvr>
                                        <p:cTn id="42" dur="166" decel="50000">
                                          <p:stCondLst>
                                            <p:cond delay="1834"/>
                                          </p:stCondLst>
                                        </p:cTn>
                                        <p:tgtEl>
                                          <p:spTgt spid="16"/>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 KÍ HIỆU BẢN ĐỒ VÀ CHÚ GIẢI</a:t>
            </a:r>
            <a:endParaRPr lang="en-US" sz="2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2. KÍ HIỆU VÀ CHÚ GIẢI TRÊN MỘT SỐ BẢN ĐỒ THÔNG DỤNG</a:t>
            </a:r>
          </a:p>
        </p:txBody>
      </p:sp>
      <p:sp>
        <p:nvSpPr>
          <p:cNvPr id="20" name="TextBox 19"/>
          <p:cNvSpPr txBox="1"/>
          <p:nvPr/>
        </p:nvSpPr>
        <p:spPr>
          <a:xfrm>
            <a:off x="849082" y="2498463"/>
            <a:ext cx="5099155" cy="923330"/>
          </a:xfrm>
          <a:prstGeom prst="rect">
            <a:avLst/>
          </a:prstGeom>
          <a:noFill/>
        </p:spPr>
        <p:txBody>
          <a:bodyPr wrap="square" rtlCol="0">
            <a:spAutoFit/>
          </a:bodyPr>
          <a:lstStyle/>
          <a:p>
            <a:pPr algn="just"/>
            <a:r>
              <a:rPr lang="vi-VN" dirty="0">
                <a:latin typeface="Times New Roman" panose="02020603050405020304" pitchFamily="18" charset="0"/>
                <a:cs typeface="Times New Roman" panose="02020603050405020304" pitchFamily="18" charset="0"/>
              </a:rPr>
              <a:t>- KHBĐ là những hình vẽ. Màu sắc, </a:t>
            </a:r>
            <a:r>
              <a:rPr lang="vi-VN" dirty="0" smtClean="0">
                <a:latin typeface="Times New Roman" panose="02020603050405020304" pitchFamily="18" charset="0"/>
                <a:cs typeface="Times New Roman" panose="02020603050405020304" pitchFamily="18" charset="0"/>
              </a:rPr>
              <a:t>chữ viết</a:t>
            </a:r>
            <a:r>
              <a:rPr lang="vi-VN" dirty="0">
                <a:latin typeface="Times New Roman" panose="02020603050405020304" pitchFamily="18" charset="0"/>
                <a:cs typeface="Times New Roman" panose="02020603050405020304" pitchFamily="18" charset="0"/>
              </a:rPr>
              <a:t>...mang tính qui ước dùng để thể hiện các đối tượng địa lí trên bản đồ</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86330" y="1803702"/>
            <a:ext cx="5099155" cy="646331"/>
          </a:xfrm>
          <a:prstGeom prst="rect">
            <a:avLst/>
          </a:prstGeom>
          <a:noFill/>
        </p:spPr>
        <p:txBody>
          <a:bodyPr wrap="square" rtlCol="0">
            <a:spAutoFit/>
          </a:bodyPr>
          <a:lstStyle/>
          <a:p>
            <a:pPr algn="just"/>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phẳng</a:t>
            </a: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6137633" y="1328614"/>
            <a:ext cx="4968599" cy="4413280"/>
          </a:xfrm>
          <a:prstGeom prst="rect">
            <a:avLst/>
          </a:prstGeom>
        </p:spPr>
      </p:pic>
      <p:sp>
        <p:nvSpPr>
          <p:cNvPr id="7" name="TextBox 6"/>
          <p:cNvSpPr txBox="1"/>
          <p:nvPr/>
        </p:nvSpPr>
        <p:spPr>
          <a:xfrm>
            <a:off x="6252372" y="5849468"/>
            <a:ext cx="4801112" cy="646331"/>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Quan </a:t>
            </a:r>
            <a:r>
              <a:rPr lang="vi-VN" dirty="0">
                <a:latin typeface="Times New Roman" panose="02020603050405020304" pitchFamily="18" charset="0"/>
                <a:cs typeface="Times New Roman" panose="02020603050405020304" pitchFamily="18" charset="0"/>
              </a:rPr>
              <a:t>sát H2.1, em hãy cho biết các kí hiệu a,b,c,d tương ứng với nội dung các hình nào (1,2,3,4)</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286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67012" y="653142"/>
            <a:ext cx="10441495" cy="58614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539836"/>
            <a:ext cx="1809615" cy="2560071"/>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20" name="TextBox 19"/>
          <p:cNvSpPr txBox="1"/>
          <p:nvPr/>
        </p:nvSpPr>
        <p:spPr>
          <a:xfrm>
            <a:off x="849082" y="2538804"/>
            <a:ext cx="5099155"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KHBĐ là những hình vẽ. Màu sắc,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chữ viết</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...mang tính qui ước dùng để thể hiện các đối tượng địa lí trên bản đồ</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786330" y="1803702"/>
            <a:ext cx="509915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867012" y="3377001"/>
            <a:ext cx="5099155" cy="646331"/>
          </a:xfrm>
          <a:prstGeom prst="rect">
            <a:avLst/>
          </a:prstGeom>
          <a:noFill/>
        </p:spPr>
        <p:txBody>
          <a:bodyPr wrap="square" rtlCol="0">
            <a:spAutoFit/>
          </a:bodyPr>
          <a:lstStyle/>
          <a:p>
            <a:pPr lvl="0" algn="just"/>
            <a:r>
              <a:rPr lang="vi-VN" dirty="0">
                <a:solidFill>
                  <a:prstClr val="black"/>
                </a:solidFill>
                <a:latin typeface="Times New Roman" panose="02020603050405020304" pitchFamily="18" charset="0"/>
                <a:cs typeface="Times New Roman" panose="02020603050405020304" pitchFamily="18" charset="0"/>
              </a:rPr>
              <a:t>- KHBĐ giúp người đọc phân biệt được sự khác nhau của </a:t>
            </a:r>
            <a:r>
              <a:rPr lang="vi-VN" dirty="0" smtClean="0">
                <a:solidFill>
                  <a:prstClr val="black"/>
                </a:solidFill>
                <a:latin typeface="Times New Roman" panose="02020603050405020304" pitchFamily="18" charset="0"/>
                <a:cs typeface="Times New Roman" panose="02020603050405020304" pitchFamily="18" charset="0"/>
              </a:rPr>
              <a:t>các </a:t>
            </a:r>
            <a:r>
              <a:rPr lang="vi-VN" dirty="0">
                <a:solidFill>
                  <a:prstClr val="black"/>
                </a:solidFill>
                <a:latin typeface="Times New Roman" panose="02020603050405020304" pitchFamily="18" charset="0"/>
                <a:cs typeface="Times New Roman" panose="02020603050405020304" pitchFamily="18" charset="0"/>
              </a:rPr>
              <a:t>thông tin thể hiện trên bản đồ.</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0"/>
          <p:cNvGrpSpPr/>
          <p:nvPr/>
        </p:nvGrpSpPr>
        <p:grpSpPr>
          <a:xfrm>
            <a:off x="6232128" y="1298033"/>
            <a:ext cx="4842917" cy="5216605"/>
            <a:chOff x="6232128" y="1298033"/>
            <a:chExt cx="4842917" cy="5216605"/>
          </a:xfrm>
        </p:grpSpPr>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2128" y="1298033"/>
              <a:ext cx="4842917" cy="4674394"/>
            </a:xfrm>
            <a:prstGeom prst="rect">
              <a:avLst/>
            </a:prstGeom>
          </p:spPr>
        </p:pic>
        <p:sp>
          <p:nvSpPr>
            <p:cNvPr id="9" name="TextBox 8"/>
            <p:cNvSpPr txBox="1"/>
            <p:nvPr/>
          </p:nvSpPr>
          <p:spPr>
            <a:xfrm>
              <a:off x="6615957" y="6145306"/>
              <a:ext cx="4008533"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Bảng kí hiệu bản đồ trong Atlat địa lí VN</a:t>
              </a:r>
              <a:endParaRPr lang="en-US" dirty="0">
                <a:latin typeface="Times New Roman" panose="02020603050405020304" pitchFamily="18" charset="0"/>
                <a:cs typeface="Times New Roman" panose="02020603050405020304" pitchFamily="18" charset="0"/>
              </a:endParaRPr>
            </a:p>
          </p:txBody>
        </p:sp>
      </p:grpSp>
      <p:sp>
        <p:nvSpPr>
          <p:cNvPr id="12" name="Teardrop 11"/>
          <p:cNvSpPr/>
          <p:nvPr/>
        </p:nvSpPr>
        <p:spPr>
          <a:xfrm>
            <a:off x="2494086" y="4861529"/>
            <a:ext cx="3738042" cy="1283777"/>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latin typeface="Times New Roman" panose="02020603050405020304" pitchFamily="18" charset="0"/>
                <a:cs typeface="Times New Roman" panose="02020603050405020304" pitchFamily="18" charset="0"/>
              </a:rPr>
              <a:t>KHBĐ trong hình có đa dạng không? Điều đó có tác dụng gì?</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273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20" name="TextBox 19"/>
          <p:cNvSpPr txBox="1"/>
          <p:nvPr/>
        </p:nvSpPr>
        <p:spPr>
          <a:xfrm>
            <a:off x="849082" y="2538804"/>
            <a:ext cx="5099155"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KHBĐ là những hình vẽ. Màu sắc,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chữ viết</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...mang tính qui ước dùng để thể hiện các đối tượng địa lí trên bản đồ</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786330" y="1803702"/>
            <a:ext cx="509915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p:nvPr/>
        </p:nvSpPr>
        <p:spPr>
          <a:xfrm>
            <a:off x="900449" y="3361765"/>
            <a:ext cx="5047784" cy="646331"/>
          </a:xfrm>
          <a:prstGeom prst="rect">
            <a:avLst/>
          </a:prstGeom>
          <a:noFill/>
        </p:spPr>
        <p:txBody>
          <a:bodyPr wrap="square" rtlCol="0">
            <a:spAutoFit/>
          </a:bodyPr>
          <a:lstStyle/>
          <a:p>
            <a:pPr lvl="0" algn="just"/>
            <a:r>
              <a:rPr lang="vi-VN" dirty="0" smtClean="0">
                <a:solidFill>
                  <a:prstClr val="black"/>
                </a:solidFill>
                <a:latin typeface="Times New Roman" panose="02020603050405020304" pitchFamily="18" charset="0"/>
                <a:cs typeface="Times New Roman" panose="02020603050405020304" pitchFamily="18" charset="0"/>
              </a:rPr>
              <a:t>- KHBĐ </a:t>
            </a:r>
            <a:r>
              <a:rPr lang="vi-VN" dirty="0">
                <a:solidFill>
                  <a:prstClr val="black"/>
                </a:solidFill>
                <a:latin typeface="Times New Roman" panose="02020603050405020304" pitchFamily="18" charset="0"/>
                <a:cs typeface="Times New Roman" panose="02020603050405020304" pitchFamily="18" charset="0"/>
              </a:rPr>
              <a:t>giúp người đọc phân biệt được sự khác nhau của các thông tin thể hiện trên bản đồ.</a:t>
            </a:r>
          </a:p>
        </p:txBody>
      </p:sp>
      <p:pic>
        <p:nvPicPr>
          <p:cNvPr id="8" name="Picture 7"/>
          <p:cNvPicPr>
            <a:picLocks noChangeAspect="1"/>
          </p:cNvPicPr>
          <p:nvPr/>
        </p:nvPicPr>
        <p:blipFill>
          <a:blip r:embed="rId8"/>
          <a:stretch>
            <a:fillRect/>
          </a:stretch>
        </p:blipFill>
        <p:spPr>
          <a:xfrm>
            <a:off x="6111330" y="1314092"/>
            <a:ext cx="2867854" cy="2530059"/>
          </a:xfrm>
          <a:prstGeom prst="rect">
            <a:avLst/>
          </a:prstGeom>
        </p:spPr>
      </p:pic>
      <p:grpSp>
        <p:nvGrpSpPr>
          <p:cNvPr id="12" name="Group 11"/>
          <p:cNvGrpSpPr/>
          <p:nvPr/>
        </p:nvGrpSpPr>
        <p:grpSpPr>
          <a:xfrm>
            <a:off x="8848163" y="1250817"/>
            <a:ext cx="2449870" cy="3029252"/>
            <a:chOff x="8848163" y="1250817"/>
            <a:chExt cx="2449870" cy="3029252"/>
          </a:xfrm>
        </p:grpSpPr>
        <p:pic>
          <p:nvPicPr>
            <p:cNvPr id="9" name="Picture 8"/>
            <p:cNvPicPr>
              <a:picLocks noChangeAspect="1"/>
            </p:cNvPicPr>
            <p:nvPr/>
          </p:nvPicPr>
          <p:blipFill>
            <a:blip r:embed="rId9"/>
            <a:stretch>
              <a:fillRect/>
            </a:stretch>
          </p:blipFill>
          <p:spPr>
            <a:xfrm>
              <a:off x="8885529" y="1250817"/>
              <a:ext cx="2412504" cy="2662279"/>
            </a:xfrm>
            <a:prstGeom prst="rect">
              <a:avLst/>
            </a:prstGeom>
          </p:spPr>
        </p:pic>
        <p:sp>
          <p:nvSpPr>
            <p:cNvPr id="11" name="TextBox 10"/>
            <p:cNvSpPr txBox="1"/>
            <p:nvPr/>
          </p:nvSpPr>
          <p:spPr>
            <a:xfrm>
              <a:off x="8848163" y="3910737"/>
              <a:ext cx="2443298" cy="369332"/>
            </a:xfrm>
            <a:prstGeom prst="rect">
              <a:avLst/>
            </a:prstGeom>
            <a:noFill/>
          </p:spPr>
          <p:txBody>
            <a:bodyPr wrap="none" rtlCol="0">
              <a:spAutoFit/>
            </a:bodyPr>
            <a:lstStyle/>
            <a:p>
              <a:r>
                <a:rPr lang="en-US" dirty="0" smtClean="0"/>
                <a:t>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đồ</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chính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Hà</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Nội</a:t>
              </a:r>
              <a:endParaRPr lang="en-US" sz="1600" dirty="0">
                <a:latin typeface="Times New Roman" panose="02020603050405020304" pitchFamily="18" charset="0"/>
                <a:cs typeface="Times New Roman" panose="02020603050405020304" pitchFamily="18" charset="0"/>
              </a:endParaRPr>
            </a:p>
          </p:txBody>
        </p:sp>
      </p:grpSp>
      <p:sp>
        <p:nvSpPr>
          <p:cNvPr id="14" name="TextBox 13"/>
          <p:cNvSpPr txBox="1"/>
          <p:nvPr/>
        </p:nvSpPr>
        <p:spPr>
          <a:xfrm>
            <a:off x="6266330" y="4260290"/>
            <a:ext cx="476925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158758" y="4746812"/>
            <a:ext cx="526850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sắt</a:t>
            </a:r>
            <a:r>
              <a:rPr lang="en-US" dirty="0">
                <a:latin typeface="Times New Roman" panose="02020603050405020304" pitchFamily="18" charset="0"/>
                <a:cs typeface="Times New Roman" panose="02020603050405020304" pitchFamily="18" charset="0"/>
              </a:rPr>
              <a:t>, than?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cận</a:t>
            </a:r>
            <a:r>
              <a:rPr lang="en-US" dirty="0">
                <a:latin typeface="Times New Roman" panose="02020603050405020304" pitchFamily="18" charset="0"/>
                <a:cs typeface="Times New Roman" panose="02020603050405020304" pitchFamily="18" charset="0"/>
              </a:rPr>
              <a:t>?</a:t>
            </a:r>
          </a:p>
        </p:txBody>
      </p:sp>
      <p:sp>
        <p:nvSpPr>
          <p:cNvPr id="23" name="TextBox 22"/>
          <p:cNvSpPr txBox="1"/>
          <p:nvPr/>
        </p:nvSpPr>
        <p:spPr>
          <a:xfrm>
            <a:off x="797356" y="3957916"/>
            <a:ext cx="5047784" cy="646331"/>
          </a:xfrm>
          <a:prstGeom prst="rect">
            <a:avLst/>
          </a:prstGeom>
          <a:noFill/>
        </p:spPr>
        <p:txBody>
          <a:bodyPr wrap="square" rtlCol="0">
            <a:spAutoFit/>
          </a:bodyPr>
          <a:lstStyle/>
          <a:p>
            <a:pPr lvl="0" algn="just"/>
            <a:r>
              <a:rPr lang="vi-VN" dirty="0">
                <a:solidFill>
                  <a:prstClr val="black"/>
                </a:solidFill>
                <a:latin typeface="Times New Roman" panose="02020603050405020304" pitchFamily="18" charset="0"/>
                <a:cs typeface="Times New Roman" panose="02020603050405020304" pitchFamily="18" charset="0"/>
              </a:rPr>
              <a:t>- Ý nghĩa của kí hiệu được giải thích rõ ràng trong bảng chú giải.</a:t>
            </a:r>
          </a:p>
        </p:txBody>
      </p:sp>
    </p:spTree>
    <p:extLst>
      <p:ext uri="{BB962C8B-B14F-4D97-AF65-F5344CB8AC3E}">
        <p14:creationId xmlns:p14="http://schemas.microsoft.com/office/powerpoint/2010/main" val="645876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16" name="TextBox 15"/>
          <p:cNvSpPr txBox="1"/>
          <p:nvPr/>
        </p:nvSpPr>
        <p:spPr>
          <a:xfrm>
            <a:off x="907355" y="1701112"/>
            <a:ext cx="4455066" cy="461665"/>
          </a:xfrm>
          <a:prstGeom prst="rect">
            <a:avLst/>
          </a:prstGeom>
          <a:noFill/>
        </p:spPr>
        <p:txBody>
          <a:bodyPr wrap="none" rtlCol="0">
            <a:spAutoFit/>
          </a:bodyPr>
          <a:lstStyle/>
          <a:p>
            <a:pPr lvl="0"/>
            <a:r>
              <a:rPr lang="en-US" sz="2400">
                <a:solidFill>
                  <a:prstClr val="black"/>
                </a:solidFill>
                <a:latin typeface="Times New Roman" panose="02020603050405020304" pitchFamily="18" charset="0"/>
                <a:cs typeface="Times New Roman" panose="02020603050405020304" pitchFamily="18" charset="0"/>
              </a:rPr>
              <a:t>II. CÁC LOẠI KÍ HIỆU BẢN ĐỒ</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5013217" y="2111271"/>
            <a:ext cx="2396532" cy="45939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rPr>
              <a:t>THẢO LUẬN</a:t>
            </a:r>
            <a:endParaRPr lang="en-US" dirty="0">
              <a:solidFill>
                <a:schemeClr val="tx1"/>
              </a:solidFill>
            </a:endParaRPr>
          </a:p>
        </p:txBody>
      </p:sp>
      <p:sp>
        <p:nvSpPr>
          <p:cNvPr id="9" name="TextBox 8"/>
          <p:cNvSpPr txBox="1"/>
          <p:nvPr/>
        </p:nvSpPr>
        <p:spPr>
          <a:xfrm>
            <a:off x="1519518" y="2641991"/>
            <a:ext cx="9376608" cy="369332"/>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D</a:t>
            </a:r>
            <a:r>
              <a:rPr lang="en-US" dirty="0" err="1" smtClean="0">
                <a:latin typeface="Times New Roman" panose="02020603050405020304" pitchFamily="18" charset="0"/>
                <a:cs typeface="Times New Roman" panose="02020603050405020304" pitchFamily="18" charset="0"/>
              </a:rPr>
              <a:t>ựa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II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SGK,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2.2, 2.3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a:t>
            </a:r>
          </a:p>
        </p:txBody>
      </p:sp>
      <p:graphicFrame>
        <p:nvGraphicFramePr>
          <p:cNvPr id="11" name="Table 10"/>
          <p:cNvGraphicFramePr>
            <a:graphicFrameLocks noGrp="1"/>
          </p:cNvGraphicFramePr>
          <p:nvPr>
            <p:extLst>
              <p:ext uri="{D42A27DB-BD31-4B8C-83A1-F6EECF244321}">
                <p14:modId xmlns:p14="http://schemas.microsoft.com/office/powerpoint/2010/main" val="1091550408"/>
              </p:ext>
            </p:extLst>
          </p:nvPr>
        </p:nvGraphicFramePr>
        <p:xfrm>
          <a:off x="2906470" y="3580054"/>
          <a:ext cx="6748322" cy="2723020"/>
        </p:xfrm>
        <a:graphic>
          <a:graphicData uri="http://schemas.openxmlformats.org/drawingml/2006/table">
            <a:tbl>
              <a:tblPr firstRow="1" firstCol="1" bandRow="1">
                <a:tableStyleId>{5C22544A-7EE6-4342-B048-85BDC9FD1C3A}</a:tableStyleId>
              </a:tblPr>
              <a:tblGrid>
                <a:gridCol w="603018">
                  <a:extLst>
                    <a:ext uri="{9D8B030D-6E8A-4147-A177-3AD203B41FA5}">
                      <a16:colId xmlns:a16="http://schemas.microsoft.com/office/drawing/2014/main" val="3544372201"/>
                    </a:ext>
                  </a:extLst>
                </a:gridCol>
                <a:gridCol w="2985247">
                  <a:extLst>
                    <a:ext uri="{9D8B030D-6E8A-4147-A177-3AD203B41FA5}">
                      <a16:colId xmlns:a16="http://schemas.microsoft.com/office/drawing/2014/main" val="2092510982"/>
                    </a:ext>
                  </a:extLst>
                </a:gridCol>
                <a:gridCol w="3160057">
                  <a:extLst>
                    <a:ext uri="{9D8B030D-6E8A-4147-A177-3AD203B41FA5}">
                      <a16:colId xmlns:a16="http://schemas.microsoft.com/office/drawing/2014/main" val="3415742535"/>
                    </a:ext>
                  </a:extLst>
                </a:gridCol>
              </a:tblGrid>
              <a:tr h="1089208">
                <a:tc>
                  <a:txBody>
                    <a:bodyPr/>
                    <a:lstStyle/>
                    <a:p>
                      <a:pPr>
                        <a:lnSpc>
                          <a:spcPct val="115000"/>
                        </a:lnSpc>
                        <a:spcAft>
                          <a:spcPts val="0"/>
                        </a:spcAft>
                      </a:pPr>
                      <a:r>
                        <a:rPr lang="vi-VN" sz="1400" dirty="0">
                          <a:effectLst/>
                          <a:latin typeface="Times New Roman" panose="02020603050405020304" pitchFamily="18" charset="0"/>
                          <a:cs typeface="Times New Roman" panose="02020603050405020304" pitchFamily="18" charset="0"/>
                        </a:rPr>
                        <a:t>STT</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1400" dirty="0">
                          <a:effectLst/>
                          <a:latin typeface="Times New Roman" panose="02020603050405020304" pitchFamily="18" charset="0"/>
                          <a:cs typeface="Times New Roman" panose="02020603050405020304" pitchFamily="18" charset="0"/>
                        </a:rPr>
                        <a:t>Các loại kí hiệu</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1400" dirty="0">
                          <a:effectLst/>
                          <a:latin typeface="Times New Roman" panose="02020603050405020304" pitchFamily="18" charset="0"/>
                          <a:cs typeface="Times New Roman" panose="02020603050405020304" pitchFamily="18" charset="0"/>
                        </a:rPr>
                        <a:t>Liệt kê các loại kí hiệu có trên h2.2, 2.3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0390513"/>
                  </a:ext>
                </a:extLst>
              </a:tr>
              <a:tr h="544604">
                <a:tc>
                  <a:txBody>
                    <a:bodyPr/>
                    <a:lstStyle/>
                    <a:p>
                      <a:pPr>
                        <a:lnSpc>
                          <a:spcPct val="115000"/>
                        </a:lnSpc>
                        <a:spcAft>
                          <a:spcPts val="0"/>
                        </a:spcAft>
                      </a:pPr>
                      <a:r>
                        <a:rPr lang="en-US" sz="1400">
                          <a:effectLst/>
                          <a:latin typeface="Times New Roman" panose="02020603050405020304" pitchFamily="18" charset="0"/>
                          <a:cs typeface="Times New Roman" panose="02020603050405020304" pitchFamily="18" charset="0"/>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400">
                          <a:effectLst/>
                          <a:latin typeface="Times New Roman" panose="02020603050405020304" pitchFamily="18" charset="0"/>
                          <a:cs typeface="Times New Roman" panose="02020603050405020304" pitchFamily="18" charset="0"/>
                        </a:rPr>
                        <a:t>Kí hiệu tượng hình</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0913080"/>
                  </a:ext>
                </a:extLst>
              </a:tr>
              <a:tr h="544604">
                <a:tc>
                  <a:txBody>
                    <a:bodyPr/>
                    <a:lstStyle/>
                    <a:p>
                      <a:pPr>
                        <a:lnSpc>
                          <a:spcPct val="115000"/>
                        </a:lnSpc>
                        <a:spcAft>
                          <a:spcPts val="0"/>
                        </a:spcAft>
                      </a:pPr>
                      <a:r>
                        <a:rPr lang="en-US" sz="1400">
                          <a:effectLst/>
                          <a:latin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400">
                          <a:effectLst/>
                          <a:latin typeface="Times New Roman" panose="02020603050405020304" pitchFamily="18" charset="0"/>
                          <a:cs typeface="Times New Roman" panose="02020603050405020304" pitchFamily="18" charset="0"/>
                        </a:rPr>
                        <a:t>Kí hiệu hình học</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757784"/>
                  </a:ext>
                </a:extLst>
              </a:tr>
              <a:tr h="544604">
                <a:tc>
                  <a:txBody>
                    <a:bodyPr/>
                    <a:lstStyle/>
                    <a:p>
                      <a:pPr>
                        <a:lnSpc>
                          <a:spcPct val="115000"/>
                        </a:lnSpc>
                        <a:spcAft>
                          <a:spcPts val="0"/>
                        </a:spcAft>
                      </a:pPr>
                      <a:r>
                        <a:rPr lang="vi-VN" sz="1400">
                          <a:effectLst/>
                          <a:latin typeface="Times New Roman" panose="02020603050405020304" pitchFamily="18" charset="0"/>
                          <a:cs typeface="Times New Roman" panose="02020603050405020304" pitchFamily="18" charset="0"/>
                        </a:rPr>
                        <a:t>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400">
                          <a:effectLst/>
                          <a:latin typeface="Times New Roman" panose="02020603050405020304" pitchFamily="18" charset="0"/>
                          <a:cs typeface="Times New Roman" panose="02020603050405020304" pitchFamily="18" charset="0"/>
                        </a:rPr>
                        <a:t>Màu sắc, nét chải</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7579240"/>
                  </a:ext>
                </a:extLst>
              </a:tr>
            </a:tbl>
          </a:graphicData>
        </a:graphic>
      </p:graphicFrame>
      <p:sp>
        <p:nvSpPr>
          <p:cNvPr id="12" name="Rectangle 1"/>
          <p:cNvSpPr>
            <a:spLocks noChangeArrowheads="1"/>
          </p:cNvSpPr>
          <p:nvPr/>
        </p:nvSpPr>
        <p:spPr bwMode="auto">
          <a:xfrm>
            <a:off x="5044139" y="2975625"/>
            <a:ext cx="247298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PHIẾU HỌC TẬP</a:t>
            </a:r>
            <a:endParaRPr kumimoji="0" lang="en-U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3748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down)">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16" name="TextBox 15"/>
          <p:cNvSpPr txBox="1"/>
          <p:nvPr/>
        </p:nvSpPr>
        <p:spPr>
          <a:xfrm>
            <a:off x="907355" y="1701112"/>
            <a:ext cx="445506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CÁC LOẠI KÍ HIỆU BẢN ĐỒ</a:t>
            </a:r>
          </a:p>
        </p:txBody>
      </p:sp>
      <p:graphicFrame>
        <p:nvGraphicFramePr>
          <p:cNvPr id="11" name="Table 10"/>
          <p:cNvGraphicFramePr>
            <a:graphicFrameLocks noGrp="1"/>
          </p:cNvGraphicFramePr>
          <p:nvPr>
            <p:extLst>
              <p:ext uri="{D42A27DB-BD31-4B8C-83A1-F6EECF244321}">
                <p14:modId xmlns:p14="http://schemas.microsoft.com/office/powerpoint/2010/main" val="2144662488"/>
              </p:ext>
            </p:extLst>
          </p:nvPr>
        </p:nvGraphicFramePr>
        <p:xfrm>
          <a:off x="3095849" y="3307103"/>
          <a:ext cx="6698902" cy="3126911"/>
        </p:xfrm>
        <a:graphic>
          <a:graphicData uri="http://schemas.openxmlformats.org/drawingml/2006/table">
            <a:tbl>
              <a:tblPr firstRow="1" firstCol="1" bandRow="1">
                <a:tableStyleId>{5C22544A-7EE6-4342-B048-85BDC9FD1C3A}</a:tableStyleId>
              </a:tblPr>
              <a:tblGrid>
                <a:gridCol w="598602">
                  <a:extLst>
                    <a:ext uri="{9D8B030D-6E8A-4147-A177-3AD203B41FA5}">
                      <a16:colId xmlns:a16="http://schemas.microsoft.com/office/drawing/2014/main" val="3544372201"/>
                    </a:ext>
                  </a:extLst>
                </a:gridCol>
                <a:gridCol w="2963385">
                  <a:extLst>
                    <a:ext uri="{9D8B030D-6E8A-4147-A177-3AD203B41FA5}">
                      <a16:colId xmlns:a16="http://schemas.microsoft.com/office/drawing/2014/main" val="2092510982"/>
                    </a:ext>
                  </a:extLst>
                </a:gridCol>
                <a:gridCol w="3136915">
                  <a:extLst>
                    <a:ext uri="{9D8B030D-6E8A-4147-A177-3AD203B41FA5}">
                      <a16:colId xmlns:a16="http://schemas.microsoft.com/office/drawing/2014/main" val="3415742535"/>
                    </a:ext>
                  </a:extLst>
                </a:gridCol>
              </a:tblGrid>
              <a:tr h="1090253">
                <a:tc>
                  <a:txBody>
                    <a:bodyPr/>
                    <a:lstStyle/>
                    <a:p>
                      <a:pPr>
                        <a:lnSpc>
                          <a:spcPct val="115000"/>
                        </a:lnSpc>
                        <a:spcAft>
                          <a:spcPts val="0"/>
                        </a:spcAft>
                      </a:pPr>
                      <a:r>
                        <a:rPr lang="vi-VN" sz="1800" dirty="0">
                          <a:effectLst/>
                          <a:latin typeface="Times New Roman" panose="02020603050405020304" pitchFamily="18" charset="0"/>
                          <a:cs typeface="Times New Roman" panose="02020603050405020304" pitchFamily="18" charset="0"/>
                        </a:rPr>
                        <a:t>STT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1800" dirty="0">
                          <a:effectLst/>
                          <a:latin typeface="Times New Roman" panose="02020603050405020304" pitchFamily="18" charset="0"/>
                          <a:cs typeface="Times New Roman" panose="02020603050405020304" pitchFamily="18" charset="0"/>
                        </a:rPr>
                        <a:t>Các loại kí hiệu</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1800" dirty="0">
                          <a:effectLst/>
                          <a:latin typeface="Times New Roman" panose="02020603050405020304" pitchFamily="18" charset="0"/>
                          <a:cs typeface="Times New Roman" panose="02020603050405020304" pitchFamily="18" charset="0"/>
                        </a:rPr>
                        <a:t>Liệt kê các loại kí hiệu có trên h2.2, 2.3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0390513"/>
                  </a:ext>
                </a:extLst>
              </a:tr>
              <a:tr h="545127">
                <a:tc>
                  <a:txBody>
                    <a:bodyPr/>
                    <a:lstStyle/>
                    <a:p>
                      <a:pPr>
                        <a:lnSpc>
                          <a:spcPct val="115000"/>
                        </a:lnSpc>
                        <a:spcAft>
                          <a:spcPts val="0"/>
                        </a:spcAft>
                      </a:pPr>
                      <a:r>
                        <a:rPr lang="en-US" sz="1800">
                          <a:effectLst/>
                          <a:latin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800" dirty="0">
                          <a:effectLst/>
                          <a:latin typeface="Times New Roman" panose="02020603050405020304" pitchFamily="18" charset="0"/>
                          <a:cs typeface="Times New Roman" panose="02020603050405020304" pitchFamily="18" charset="0"/>
                        </a:rPr>
                        <a:t>Kí hiệu tượng hình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latin typeface="Times New Roman" panose="02020603050405020304" pitchFamily="18" charset="0"/>
                          <a:cs typeface="Times New Roman" panose="02020603050405020304" pitchFamily="18" charset="0"/>
                        </a:rPr>
                        <a:t> </a:t>
                      </a:r>
                      <a:r>
                        <a:rPr lang="vi-VN" sz="1800" dirty="0" smtClean="0">
                          <a:effectLst/>
                          <a:latin typeface="Times New Roman" panose="02020603050405020304" pitchFamily="18" charset="0"/>
                          <a:cs typeface="Times New Roman" panose="02020603050405020304" pitchFamily="18" charset="0"/>
                        </a:rPr>
                        <a:t>Sân</a:t>
                      </a:r>
                      <a:r>
                        <a:rPr lang="vi-VN" sz="1800" baseline="0" dirty="0" smtClean="0">
                          <a:effectLst/>
                          <a:latin typeface="Times New Roman" panose="02020603050405020304" pitchFamily="18" charset="0"/>
                          <a:cs typeface="Times New Roman" panose="02020603050405020304" pitchFamily="18" charset="0"/>
                        </a:rPr>
                        <a:t> bay,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0913080"/>
                  </a:ext>
                </a:extLst>
              </a:tr>
              <a:tr h="545127">
                <a:tc>
                  <a:txBody>
                    <a:bodyPr/>
                    <a:lstStyle/>
                    <a:p>
                      <a:pPr>
                        <a:lnSpc>
                          <a:spcPct val="115000"/>
                        </a:lnSpc>
                        <a:spcAft>
                          <a:spcPts val="0"/>
                        </a:spcAft>
                      </a:pPr>
                      <a:r>
                        <a:rPr lang="en-US" sz="1800">
                          <a:effectLst/>
                          <a:latin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800" dirty="0">
                          <a:effectLst/>
                          <a:latin typeface="Times New Roman" panose="02020603050405020304" pitchFamily="18" charset="0"/>
                          <a:cs typeface="Times New Roman" panose="02020603050405020304" pitchFamily="18" charset="0"/>
                        </a:rPr>
                        <a:t>Kí hiệu hình học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800" dirty="0" smtClean="0">
                          <a:effectLst/>
                          <a:latin typeface="Times New Roman" panose="02020603050405020304" pitchFamily="18" charset="0"/>
                          <a:cs typeface="Times New Roman" panose="02020603050405020304" pitchFamily="18" charset="0"/>
                        </a:rPr>
                        <a:t>Than, sắt,</a:t>
                      </a: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757784"/>
                  </a:ext>
                </a:extLst>
              </a:tr>
              <a:tr h="922015">
                <a:tc>
                  <a:txBody>
                    <a:bodyPr/>
                    <a:lstStyle/>
                    <a:p>
                      <a:pPr>
                        <a:lnSpc>
                          <a:spcPct val="115000"/>
                        </a:lnSpc>
                        <a:spcAft>
                          <a:spcPts val="0"/>
                        </a:spcAft>
                      </a:pPr>
                      <a:r>
                        <a:rPr lang="vi-VN" sz="1800">
                          <a:effectLst/>
                          <a:latin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800" dirty="0">
                          <a:effectLst/>
                          <a:latin typeface="Times New Roman" panose="02020603050405020304" pitchFamily="18" charset="0"/>
                          <a:cs typeface="Times New Roman" panose="02020603050405020304" pitchFamily="18" charset="0"/>
                        </a:rPr>
                        <a:t>Màu sắc, nét chải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latin typeface="Times New Roman" panose="02020603050405020304" pitchFamily="18" charset="0"/>
                          <a:cs typeface="Times New Roman" panose="02020603050405020304" pitchFamily="18" charset="0"/>
                        </a:rPr>
                        <a:t> </a:t>
                      </a:r>
                      <a:r>
                        <a:rPr lang="vi-VN" sz="1800" dirty="0" smtClean="0">
                          <a:effectLst/>
                          <a:latin typeface="Times New Roman" panose="02020603050405020304" pitchFamily="18" charset="0"/>
                          <a:cs typeface="Times New Roman" panose="02020603050405020304" pitchFamily="18" charset="0"/>
                        </a:rPr>
                        <a:t>Phân</a:t>
                      </a:r>
                      <a:r>
                        <a:rPr lang="vi-VN" sz="1800" baseline="0" dirty="0" smtClean="0">
                          <a:effectLst/>
                          <a:latin typeface="Times New Roman" panose="02020603050405020304" pitchFamily="18" charset="0"/>
                          <a:cs typeface="Times New Roman" panose="02020603050405020304" pitchFamily="18" charset="0"/>
                        </a:rPr>
                        <a:t> màu độ cao, phân tầng độ sâu, Đướng ranh giới quốc gia, Ranh giới tỉnh, Sông,...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7579240"/>
                  </a:ext>
                </a:extLst>
              </a:tr>
            </a:tbl>
          </a:graphicData>
        </a:graphic>
      </p:graphicFrame>
      <p:sp>
        <p:nvSpPr>
          <p:cNvPr id="12" name="Rectangle 1"/>
          <p:cNvSpPr>
            <a:spLocks noChangeArrowheads="1"/>
          </p:cNvSpPr>
          <p:nvPr/>
        </p:nvSpPr>
        <p:spPr bwMode="auto">
          <a:xfrm>
            <a:off x="5094513" y="2489154"/>
            <a:ext cx="312202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 HỌC TẬP</a:t>
            </a:r>
            <a:endParaRPr kumimoji="0" lang="en-US" alt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5278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1080</Words>
  <PresentationFormat>Widescreen</PresentationFormat>
  <Paragraphs>131</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SimSun</vt:lpstr>
      <vt:lpstr>.VnArabiaH</vt:lpstr>
      <vt:lpstr>Arial</vt:lpstr>
      <vt:lpstr>Calibri</vt:lpstr>
      <vt:lpstr>等线</vt:lpstr>
      <vt:lpstr>黑体</vt:lpstr>
      <vt:lpstr>Times New Roman</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2017-05-08T08:38:07Z</dcterms:created>
  <dcterms:modified xsi:type="dcterms:W3CDTF">2021-08-11T08:38:37Z</dcterms:modified>
</cp:coreProperties>
</file>