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7"/>
  </p:notesMasterIdLst>
  <p:handoutMasterIdLst>
    <p:handoutMasterId r:id="rId28"/>
  </p:handoutMasterIdLst>
  <p:sldIdLst>
    <p:sldId id="262" r:id="rId3"/>
    <p:sldId id="263" r:id="rId4"/>
    <p:sldId id="264" r:id="rId5"/>
    <p:sldId id="266" r:id="rId6"/>
    <p:sldId id="281" r:id="rId7"/>
    <p:sldId id="282" r:id="rId8"/>
    <p:sldId id="267" r:id="rId9"/>
    <p:sldId id="268" r:id="rId10"/>
    <p:sldId id="269" r:id="rId11"/>
    <p:sldId id="270" r:id="rId12"/>
    <p:sldId id="271" r:id="rId13"/>
    <p:sldId id="283" r:id="rId14"/>
    <p:sldId id="274" r:id="rId15"/>
    <p:sldId id="284" r:id="rId16"/>
    <p:sldId id="285" r:id="rId17"/>
    <p:sldId id="286" r:id="rId18"/>
    <p:sldId id="287" r:id="rId19"/>
    <p:sldId id="288" r:id="rId20"/>
    <p:sldId id="289" r:id="rId21"/>
    <p:sldId id="291" r:id="rId22"/>
    <p:sldId id="292" r:id="rId23"/>
    <p:sldId id="279" r:id="rId24"/>
    <p:sldId id="276" r:id="rId25"/>
    <p:sldId id="280" r:id="rId26"/>
  </p:sldIdLst>
  <p:sldSz cx="24385588" cy="13717588"/>
  <p:notesSz cx="6797675" cy="9928225"/>
  <p:embeddedFontLst>
    <p:embeddedFont>
      <p:font typeface="Calibri" panose="020F0502020204030204" pitchFamily="34" charset="0"/>
      <p:regular r:id="rId29"/>
      <p:bold r:id="rId30"/>
      <p:italic r:id="rId31"/>
      <p:boldItalic r:id="rId32"/>
    </p:embeddedFont>
    <p:embeddedFont>
      <p:font typeface="Questrial" pitchFamily="2" charset="-93"/>
      <p:regular r:id="rId33"/>
    </p:embeddedFont>
    <p:embeddedFont>
      <p:font typeface="Tahoma" panose="020B0604030504040204" pitchFamily="34" charset="0"/>
      <p:regular r:id="rId34"/>
      <p:bold r:id="rId35"/>
    </p:embeddedFont>
    <p:embeddedFont>
      <p:font typeface="VNI-Times" panose="020B0604020202020204"/>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29E"/>
    <a:srgbClr val="DAE9D2"/>
    <a:srgbClr val="D7EBCF"/>
    <a:srgbClr val="C9D3BF"/>
    <a:srgbClr val="DAE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72" y="101"/>
      </p:cViewPr>
      <p:guideLst>
        <p:guide orient="horz" pos="4321"/>
        <p:guide pos="7681"/>
      </p:guideLst>
    </p:cSldViewPr>
  </p:slideViewPr>
  <p:notesTextViewPr>
    <p:cViewPr>
      <p:scale>
        <a:sx n="1" d="1"/>
        <a:sy n="1" d="1"/>
      </p:scale>
      <p:origin x="0" y="0"/>
    </p:cViewPr>
  </p:notesTextViewPr>
  <p:notesViewPr>
    <p:cSldViewPr snapToGrid="0">
      <p:cViewPr varScale="1">
        <p:scale>
          <a:sx n="58" d="100"/>
          <a:sy n="58" d="100"/>
        </p:scale>
        <p:origin x="3254" y="67"/>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id="{B6EE8C10-BB84-4DA9-81B6-3B749F2C451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vi-VN"/>
          </a:p>
        </p:txBody>
      </p:sp>
      <p:sp>
        <p:nvSpPr>
          <p:cNvPr id="3" name="Chỗ dành sẵn cho Ngày tháng 2">
            <a:extLst>
              <a:ext uri="{FF2B5EF4-FFF2-40B4-BE49-F238E27FC236}">
                <a16:creationId xmlns:a16="http://schemas.microsoft.com/office/drawing/2014/main" id="{B2E8E608-923C-FBDE-DAFF-08F01779789A}"/>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5E42DC61-75C1-455A-A3BC-DA844EB047DF}" type="datetimeFigureOut">
              <a:rPr lang="vi-VN" smtClean="0"/>
              <a:t>26/04/2023</a:t>
            </a:fld>
            <a:endParaRPr lang="vi-VN"/>
          </a:p>
        </p:txBody>
      </p:sp>
      <p:sp>
        <p:nvSpPr>
          <p:cNvPr id="4" name="Chỗ dành sẵn cho Chân trang 3">
            <a:extLst>
              <a:ext uri="{FF2B5EF4-FFF2-40B4-BE49-F238E27FC236}">
                <a16:creationId xmlns:a16="http://schemas.microsoft.com/office/drawing/2014/main" id="{C1565227-4916-7110-211F-9B2E9385CD75}"/>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vi-VN"/>
          </a:p>
        </p:txBody>
      </p:sp>
      <p:sp>
        <p:nvSpPr>
          <p:cNvPr id="5" name="Chỗ dành sẵn cho Số hiệu Bản chiếu 4">
            <a:extLst>
              <a:ext uri="{FF2B5EF4-FFF2-40B4-BE49-F238E27FC236}">
                <a16:creationId xmlns:a16="http://schemas.microsoft.com/office/drawing/2014/main" id="{BB018C7B-34EF-43BD-D512-7FF7ECD8D82C}"/>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266D25D-EBB2-4FD3-AAFD-06B6B9717D70}" type="slidenum">
              <a:rPr lang="vi-VN" smtClean="0"/>
              <a:t>‹#›</a:t>
            </a:fld>
            <a:endParaRPr lang="vi-VN"/>
          </a:p>
        </p:txBody>
      </p:sp>
    </p:spTree>
    <p:extLst>
      <p:ext uri="{BB962C8B-B14F-4D97-AF65-F5344CB8AC3E}">
        <p14:creationId xmlns:p14="http://schemas.microsoft.com/office/powerpoint/2010/main" val="386705155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59563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12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983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034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userDrawn="1">
  <p:cSld name="1">
    <p:spTree>
      <p:nvGrpSpPr>
        <p:cNvPr id="1" name="Shape 1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0E790F5-CF30-1473-6A24-940C924B2FCE}"/>
              </a:ext>
            </a:extLst>
          </p:cNvPr>
          <p:cNvSpPr>
            <a:spLocks noGrp="1"/>
          </p:cNvSpPr>
          <p:nvPr>
            <p:ph type="ctrTitle"/>
          </p:nvPr>
        </p:nvSpPr>
        <p:spPr>
          <a:xfrm>
            <a:off x="3048000" y="2244725"/>
            <a:ext cx="18289588" cy="4776788"/>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F767A693-C0BC-272E-CAD2-1D73C59E7B40}"/>
              </a:ext>
            </a:extLst>
          </p:cNvPr>
          <p:cNvSpPr>
            <a:spLocks noGrp="1"/>
          </p:cNvSpPr>
          <p:nvPr>
            <p:ph type="subTitle" idx="1"/>
          </p:nvPr>
        </p:nvSpPr>
        <p:spPr>
          <a:xfrm>
            <a:off x="3048000" y="7205663"/>
            <a:ext cx="18289588"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2B2F072-06CC-3E2C-24E2-DC94AB353176}"/>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5" name="Chỗ dành sẵn cho Chân trang 4">
            <a:extLst>
              <a:ext uri="{FF2B5EF4-FFF2-40B4-BE49-F238E27FC236}">
                <a16:creationId xmlns:a16="http://schemas.microsoft.com/office/drawing/2014/main" id="{4F5909D1-144B-C3F5-5FA3-49292FE67AF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5042E52-4D71-CEF7-3540-11A05A9FDF36}"/>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1400053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B816FA-BFEF-1D13-D8A5-A32C79E232D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8E7CAF4-DEBA-B5E9-022F-E97E05BCE32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C8BB095-C2BA-0A99-5C12-C8A60FD74D11}"/>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5" name="Chỗ dành sẵn cho Chân trang 4">
            <a:extLst>
              <a:ext uri="{FF2B5EF4-FFF2-40B4-BE49-F238E27FC236}">
                <a16:creationId xmlns:a16="http://schemas.microsoft.com/office/drawing/2014/main" id="{1D613041-ED47-F382-580A-E9DA27B3469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D5AB336-E42D-9ADC-E886-679D60981B7E}"/>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3988313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856626-B828-29F3-993C-024B4EF6ABB9}"/>
              </a:ext>
            </a:extLst>
          </p:cNvPr>
          <p:cNvSpPr>
            <a:spLocks noGrp="1"/>
          </p:cNvSpPr>
          <p:nvPr>
            <p:ph type="title"/>
          </p:nvPr>
        </p:nvSpPr>
        <p:spPr>
          <a:xfrm>
            <a:off x="1663700" y="3419475"/>
            <a:ext cx="21032788" cy="5707063"/>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FBD68713-2364-4308-679A-3590AF5813C6}"/>
              </a:ext>
            </a:extLst>
          </p:cNvPr>
          <p:cNvSpPr>
            <a:spLocks noGrp="1"/>
          </p:cNvSpPr>
          <p:nvPr>
            <p:ph type="body" idx="1"/>
          </p:nvPr>
        </p:nvSpPr>
        <p:spPr>
          <a:xfrm>
            <a:off x="1663700" y="9180513"/>
            <a:ext cx="21032788"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FFE869F-C5F9-F81C-F1E6-08555DD82B13}"/>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5" name="Chỗ dành sẵn cho Chân trang 4">
            <a:extLst>
              <a:ext uri="{FF2B5EF4-FFF2-40B4-BE49-F238E27FC236}">
                <a16:creationId xmlns:a16="http://schemas.microsoft.com/office/drawing/2014/main" id="{330D92F3-C079-312C-18DB-E235186B982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5E37C4A-2DF5-82E9-7E36-62D040AF55AC}"/>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46049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13EBC1-A58F-F95D-081E-11B7C9FCF72E}"/>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18B24F8-48D6-A01E-9874-83BF80B996E8}"/>
              </a:ext>
            </a:extLst>
          </p:cNvPr>
          <p:cNvSpPr>
            <a:spLocks noGrp="1"/>
          </p:cNvSpPr>
          <p:nvPr>
            <p:ph sz="half" idx="1"/>
          </p:nvPr>
        </p:nvSpPr>
        <p:spPr>
          <a:xfrm>
            <a:off x="1676400" y="3651250"/>
            <a:ext cx="10439400" cy="87042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4DAA1827-08B3-36BA-71E6-CE24B2542E2B}"/>
              </a:ext>
            </a:extLst>
          </p:cNvPr>
          <p:cNvSpPr>
            <a:spLocks noGrp="1"/>
          </p:cNvSpPr>
          <p:nvPr>
            <p:ph sz="half" idx="2"/>
          </p:nvPr>
        </p:nvSpPr>
        <p:spPr>
          <a:xfrm>
            <a:off x="12268200" y="3651250"/>
            <a:ext cx="10440988" cy="87042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1AAD28BA-0FD6-15C4-4DB7-34E57DA23C0E}"/>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6" name="Chỗ dành sẵn cho Chân trang 5">
            <a:extLst>
              <a:ext uri="{FF2B5EF4-FFF2-40B4-BE49-F238E27FC236}">
                <a16:creationId xmlns:a16="http://schemas.microsoft.com/office/drawing/2014/main" id="{48F8EA77-9FC6-443E-4794-2282223D5ED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06EC031F-82D2-3B7C-3F8B-61521F3263A2}"/>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279178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685BAC-BFA7-D1A9-FF22-6A74C4D6A807}"/>
              </a:ext>
            </a:extLst>
          </p:cNvPr>
          <p:cNvSpPr>
            <a:spLocks noGrp="1"/>
          </p:cNvSpPr>
          <p:nvPr>
            <p:ph type="title"/>
          </p:nvPr>
        </p:nvSpPr>
        <p:spPr>
          <a:xfrm>
            <a:off x="1679575" y="730250"/>
            <a:ext cx="21032788" cy="2651125"/>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D5AB4A66-6BFF-4101-A460-55E4B9AE378A}"/>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5171E64-BDB1-8F97-E20C-B9AE55F635CD}"/>
              </a:ext>
            </a:extLst>
          </p:cNvPr>
          <p:cNvSpPr>
            <a:spLocks noGrp="1"/>
          </p:cNvSpPr>
          <p:nvPr>
            <p:ph sz="half" idx="2"/>
          </p:nvPr>
        </p:nvSpPr>
        <p:spPr>
          <a:xfrm>
            <a:off x="1679575" y="5010150"/>
            <a:ext cx="10315575" cy="73707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1F4774E5-897B-4FDA-D592-80FB74648C8C}"/>
              </a:ext>
            </a:extLst>
          </p:cNvPr>
          <p:cNvSpPr>
            <a:spLocks noGrp="1"/>
          </p:cNvSpPr>
          <p:nvPr>
            <p:ph type="body" sz="quarter" idx="3"/>
          </p:nvPr>
        </p:nvSpPr>
        <p:spPr>
          <a:xfrm>
            <a:off x="12345988"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F8D0A9E-8C24-B9DB-A0F9-05146FCCBAB4}"/>
              </a:ext>
            </a:extLst>
          </p:cNvPr>
          <p:cNvSpPr>
            <a:spLocks noGrp="1"/>
          </p:cNvSpPr>
          <p:nvPr>
            <p:ph sz="quarter" idx="4"/>
          </p:nvPr>
        </p:nvSpPr>
        <p:spPr>
          <a:xfrm>
            <a:off x="12345988" y="5010150"/>
            <a:ext cx="10366375" cy="73707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090E01C-2C8E-9106-5DF7-0C47E8EC60BB}"/>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8" name="Chỗ dành sẵn cho Chân trang 7">
            <a:extLst>
              <a:ext uri="{FF2B5EF4-FFF2-40B4-BE49-F238E27FC236}">
                <a16:creationId xmlns:a16="http://schemas.microsoft.com/office/drawing/2014/main" id="{1748ECF3-BE07-9A0F-C70D-E8AED876583D}"/>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D8B8DD53-53FF-652E-FB24-C4C0BDFE43A4}"/>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303286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94E002-A2CF-1051-E077-B032E6360C69}"/>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102985D3-5559-472C-1E83-C61A588788F2}"/>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4" name="Chỗ dành sẵn cho Chân trang 3">
            <a:extLst>
              <a:ext uri="{FF2B5EF4-FFF2-40B4-BE49-F238E27FC236}">
                <a16:creationId xmlns:a16="http://schemas.microsoft.com/office/drawing/2014/main" id="{8661C1A9-7CF5-84BA-DEC3-A743BF1D4408}"/>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C80FB58-D269-7050-C205-F9224D87036B}"/>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75549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3A69BCC-07A6-CC9D-6BEE-D9FAF79A579C}"/>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3" name="Chỗ dành sẵn cho Chân trang 2">
            <a:extLst>
              <a:ext uri="{FF2B5EF4-FFF2-40B4-BE49-F238E27FC236}">
                <a16:creationId xmlns:a16="http://schemas.microsoft.com/office/drawing/2014/main" id="{D0BF3E4B-7900-8878-FEDA-BED711A87D44}"/>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1BE1C999-663E-8CF3-9D43-5F58FEA29204}"/>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400576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7B983F-DB23-49D3-B317-D8B75557E13D}"/>
              </a:ext>
            </a:extLst>
          </p:cNvPr>
          <p:cNvSpPr>
            <a:spLocks noGrp="1"/>
          </p:cNvSpPr>
          <p:nvPr>
            <p:ph type="title"/>
          </p:nvPr>
        </p:nvSpPr>
        <p:spPr>
          <a:xfrm>
            <a:off x="1679575" y="914400"/>
            <a:ext cx="7864475" cy="32004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795A0D2-8C5A-FFE3-9FA8-561D87D5B229}"/>
              </a:ext>
            </a:extLst>
          </p:cNvPr>
          <p:cNvSpPr>
            <a:spLocks noGrp="1"/>
          </p:cNvSpPr>
          <p:nvPr>
            <p:ph idx="1"/>
          </p:nvPr>
        </p:nvSpPr>
        <p:spPr>
          <a:xfrm>
            <a:off x="10366375" y="1974850"/>
            <a:ext cx="12345988" cy="97488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04172A1-F84C-62D0-16F4-F15DB8A98018}"/>
              </a:ext>
            </a:extLst>
          </p:cNvPr>
          <p:cNvSpPr>
            <a:spLocks noGrp="1"/>
          </p:cNvSpPr>
          <p:nvPr>
            <p:ph type="body" sz="half" idx="2"/>
          </p:nvPr>
        </p:nvSpPr>
        <p:spPr>
          <a:xfrm>
            <a:off x="1679575" y="4114800"/>
            <a:ext cx="7864475" cy="76247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A544B86-F48B-8857-6CBE-26A3F84E4466}"/>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6" name="Chỗ dành sẵn cho Chân trang 5">
            <a:extLst>
              <a:ext uri="{FF2B5EF4-FFF2-40B4-BE49-F238E27FC236}">
                <a16:creationId xmlns:a16="http://schemas.microsoft.com/office/drawing/2014/main" id="{241DBD3F-D155-5DDD-F0A7-6C0A9CA06687}"/>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28DD7A0-6132-4E5B-E7CE-3AF29A86268E}"/>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983866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2A846D-B485-3B56-880A-5C9002B2200A}"/>
              </a:ext>
            </a:extLst>
          </p:cNvPr>
          <p:cNvSpPr>
            <a:spLocks noGrp="1"/>
          </p:cNvSpPr>
          <p:nvPr>
            <p:ph type="title"/>
          </p:nvPr>
        </p:nvSpPr>
        <p:spPr>
          <a:xfrm>
            <a:off x="1679575" y="914400"/>
            <a:ext cx="7864475" cy="32004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15ED44F-9F92-C7DC-CE84-AF45F3289D98}"/>
              </a:ext>
            </a:extLst>
          </p:cNvPr>
          <p:cNvSpPr>
            <a:spLocks noGrp="1"/>
          </p:cNvSpPr>
          <p:nvPr>
            <p:ph type="pic" idx="1"/>
          </p:nvPr>
        </p:nvSpPr>
        <p:spPr>
          <a:xfrm>
            <a:off x="10366375" y="1974850"/>
            <a:ext cx="12345988" cy="9748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D2FF4B69-9010-E6B1-8009-A05DADA3BADE}"/>
              </a:ext>
            </a:extLst>
          </p:cNvPr>
          <p:cNvSpPr>
            <a:spLocks noGrp="1"/>
          </p:cNvSpPr>
          <p:nvPr>
            <p:ph type="body" sz="half" idx="2"/>
          </p:nvPr>
        </p:nvSpPr>
        <p:spPr>
          <a:xfrm>
            <a:off x="1679575" y="4114800"/>
            <a:ext cx="7864475" cy="76247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22D6919-10AF-789C-7F8F-3D884E7F6E50}"/>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6" name="Chỗ dành sẵn cho Chân trang 5">
            <a:extLst>
              <a:ext uri="{FF2B5EF4-FFF2-40B4-BE49-F238E27FC236}">
                <a16:creationId xmlns:a16="http://schemas.microsoft.com/office/drawing/2014/main" id="{51F10B78-7A8D-BDBF-B5C3-9F1CD5D217B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7B656658-B939-62D7-2236-6C7C1B9321E1}"/>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151057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FC46A46-6543-7CF7-3BC1-D067963B6C11}"/>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CE96DDF-A8C0-2F7D-A005-37A1D8939C6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58C46DE-F1F0-770B-E48E-50DF073E67BF}"/>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5" name="Chỗ dành sẵn cho Chân trang 4">
            <a:extLst>
              <a:ext uri="{FF2B5EF4-FFF2-40B4-BE49-F238E27FC236}">
                <a16:creationId xmlns:a16="http://schemas.microsoft.com/office/drawing/2014/main" id="{99DF8399-7963-DF77-29B8-01E3C85CE0E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C919479A-ACDF-366D-3DDC-15C8F5775E22}"/>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2950066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3B753AB-9285-F28C-4ABE-D7BB44B22FA7}"/>
              </a:ext>
            </a:extLst>
          </p:cNvPr>
          <p:cNvSpPr>
            <a:spLocks noGrp="1"/>
          </p:cNvSpPr>
          <p:nvPr>
            <p:ph type="title" orient="vert"/>
          </p:nvPr>
        </p:nvSpPr>
        <p:spPr>
          <a:xfrm>
            <a:off x="17451388" y="730250"/>
            <a:ext cx="5257800" cy="11625263"/>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02CADE3-F848-81D8-A16F-2394C0FCD7B7}"/>
              </a:ext>
            </a:extLst>
          </p:cNvPr>
          <p:cNvSpPr>
            <a:spLocks noGrp="1"/>
          </p:cNvSpPr>
          <p:nvPr>
            <p:ph type="body" orient="vert" idx="1"/>
          </p:nvPr>
        </p:nvSpPr>
        <p:spPr>
          <a:xfrm>
            <a:off x="1676400" y="730250"/>
            <a:ext cx="15622588" cy="11625263"/>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0CA09DF-33B0-8AF9-A5F6-103967806173}"/>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5" name="Chỗ dành sẵn cho Chân trang 4">
            <a:extLst>
              <a:ext uri="{FF2B5EF4-FFF2-40B4-BE49-F238E27FC236}">
                <a16:creationId xmlns:a16="http://schemas.microsoft.com/office/drawing/2014/main" id="{DA56BE52-2DCC-79C6-6784-EA801451A20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950217F-4872-91F9-7524-5EFD3C77EDA9}"/>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1807103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F8DC75-76A2-2E53-4E85-0F38FE75B59C}"/>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8B2FEB0-3DAD-DEA4-CE64-50DAA025E8A1}"/>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4" name="Chỗ dành sẵn cho Chân trang 3">
            <a:extLst>
              <a:ext uri="{FF2B5EF4-FFF2-40B4-BE49-F238E27FC236}">
                <a16:creationId xmlns:a16="http://schemas.microsoft.com/office/drawing/2014/main" id="{AB6A9242-4A53-A1FB-865D-B0F75A489F1F}"/>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7363FCB5-E2B7-9A4A-7721-491B99B0FF20}"/>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399931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ố trí Tùy chỉ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298168-4930-E519-41E1-B4CF06F33D0E}"/>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243F12F-F8C7-5A08-FA04-FB6354AEFEC9}"/>
              </a:ext>
            </a:extLst>
          </p:cNvPr>
          <p:cNvSpPr>
            <a:spLocks noGrp="1"/>
          </p:cNvSpPr>
          <p:nvPr>
            <p:ph type="dt" sz="half" idx="10"/>
          </p:nvPr>
        </p:nvSpPr>
        <p:spPr/>
        <p:txBody>
          <a:bodyPr/>
          <a:lstStyle/>
          <a:p>
            <a:fld id="{7ADBC8F9-5D7F-4F9E-87A4-8153B740DBEB}" type="datetimeFigureOut">
              <a:rPr lang="vi-VN" smtClean="0"/>
              <a:t>26/04/2023</a:t>
            </a:fld>
            <a:endParaRPr lang="vi-VN"/>
          </a:p>
        </p:txBody>
      </p:sp>
      <p:sp>
        <p:nvSpPr>
          <p:cNvPr id="4" name="Chỗ dành sẵn cho Chân trang 3">
            <a:extLst>
              <a:ext uri="{FF2B5EF4-FFF2-40B4-BE49-F238E27FC236}">
                <a16:creationId xmlns:a16="http://schemas.microsoft.com/office/drawing/2014/main" id="{7D6EFB8C-62F0-1BD9-B2A5-14029CDF0D21}"/>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EBCED58C-9408-DF81-7D52-8605BB89EACC}"/>
              </a:ext>
            </a:extLst>
          </p:cNvPr>
          <p:cNvSpPr>
            <a:spLocks noGrp="1"/>
          </p:cNvSpPr>
          <p:nvPr>
            <p:ph type="sldNum" sz="quarter" idx="12"/>
          </p:nvPr>
        </p:nvSpPr>
        <p:spPr/>
        <p:txBody>
          <a:bodyPr/>
          <a:lstStyle/>
          <a:p>
            <a:fld id="{159F5F4C-0591-4D36-AF43-4003CBFA8BBF}" type="slidenum">
              <a:rPr lang="vi-VN" smtClean="0"/>
              <a:t>‹#›</a:t>
            </a:fld>
            <a:endParaRPr lang="vi-VN"/>
          </a:p>
        </p:txBody>
      </p:sp>
    </p:spTree>
    <p:extLst>
      <p:ext uri="{BB962C8B-B14F-4D97-AF65-F5344CB8AC3E}">
        <p14:creationId xmlns:p14="http://schemas.microsoft.com/office/powerpoint/2010/main" val="29840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lt1"/>
                </a:solidFill>
                <a:latin typeface="Questrial"/>
                <a:ea typeface="Questrial"/>
                <a:cs typeface="Questrial"/>
                <a:sym typeface="Questrial"/>
              </a:rPr>
              <a:t>HỢP CHẤT HỮU CƠ VÀ HÓA HỌC HỮU CƠ</a:t>
            </a:r>
            <a:endParaRPr sz="5400" b="1" i="0" u="none" strike="noStrike" cap="none" dirty="0">
              <a:solidFill>
                <a:schemeClr val="lt1"/>
              </a:solidFill>
              <a:latin typeface="Tahoma"/>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3</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10</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123DCCC5-92F3-382A-378C-3537A9FB4D83}"/>
              </a:ext>
            </a:extLst>
          </p:cNvPr>
          <p:cNvPicPr>
            <a:picLocks noChangeAspect="1"/>
          </p:cNvPicPr>
          <p:nvPr userDrawn="1"/>
        </p:nvPicPr>
        <p:blipFill>
          <a:blip r:embed="rId19"/>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F534523-AA9A-87CB-7C29-06473A0B286B}"/>
              </a:ext>
            </a:extLst>
          </p:cNvPr>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E6A2887-C470-DC2B-0BB2-A5A787F15C9F}"/>
              </a:ext>
            </a:extLst>
          </p:cNvPr>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5F190EC3-2BAC-BD04-19AD-C859D4EE4D5C}"/>
              </a:ext>
            </a:extLst>
          </p:cNvPr>
          <p:cNvSpPr>
            <a:spLocks noGrp="1"/>
          </p:cNvSpPr>
          <p:nvPr>
            <p:ph type="dt" sz="half" idx="2"/>
          </p:nvPr>
        </p:nvSpPr>
        <p:spPr>
          <a:xfrm>
            <a:off x="1676400" y="12714288"/>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7ADBC8F9-5D7F-4F9E-87A4-8153B740DBEB}" type="datetimeFigureOut">
              <a:rPr lang="vi-VN" smtClean="0"/>
              <a:t>26/04/2023</a:t>
            </a:fld>
            <a:endParaRPr lang="vi-VN"/>
          </a:p>
        </p:txBody>
      </p:sp>
      <p:sp>
        <p:nvSpPr>
          <p:cNvPr id="5" name="Chỗ dành sẵn cho Chân trang 4">
            <a:extLst>
              <a:ext uri="{FF2B5EF4-FFF2-40B4-BE49-F238E27FC236}">
                <a16:creationId xmlns:a16="http://schemas.microsoft.com/office/drawing/2014/main" id="{9A79FFEF-5485-0DA8-0A5C-AE176156AEBE}"/>
              </a:ext>
            </a:extLst>
          </p:cNvPr>
          <p:cNvSpPr>
            <a:spLocks noGrp="1"/>
          </p:cNvSpPr>
          <p:nvPr>
            <p:ph type="ftr" sz="quarter" idx="3"/>
          </p:nvPr>
        </p:nvSpPr>
        <p:spPr>
          <a:xfrm>
            <a:off x="8077200" y="12714288"/>
            <a:ext cx="8231188"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A7B1D3FB-1C40-8E3F-7200-072278AFC61C}"/>
              </a:ext>
            </a:extLst>
          </p:cNvPr>
          <p:cNvSpPr>
            <a:spLocks noGrp="1"/>
          </p:cNvSpPr>
          <p:nvPr>
            <p:ph type="sldNum" sz="quarter" idx="4"/>
          </p:nvPr>
        </p:nvSpPr>
        <p:spPr>
          <a:xfrm>
            <a:off x="17222788" y="12714288"/>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159F5F4C-0591-4D36-AF43-4003CBFA8BBF}" type="slidenum">
              <a:rPr lang="vi-VN" smtClean="0"/>
              <a:t>‹#›</a:t>
            </a:fld>
            <a:endParaRPr lang="vi-VN"/>
          </a:p>
        </p:txBody>
      </p:sp>
    </p:spTree>
    <p:extLst>
      <p:ext uri="{BB962C8B-B14F-4D97-AF65-F5344CB8AC3E}">
        <p14:creationId xmlns:p14="http://schemas.microsoft.com/office/powerpoint/2010/main" val="42843440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349491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Chương 3: ĐẠI CƯƠNG HOÁ HỌC HỮU CƠ</a:t>
            </a:r>
            <a:endParaRPr/>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10</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HỢP CHẤT HỮU CƠ VÀ HOÁ HỌC HỮU CƠ</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1116660" y="725719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Hợp chất hữu cơ và hoá học hữu cơ</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16660" y="8448144"/>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Phân loại hợp chất hữu cơ</a:t>
              </a:r>
              <a:endParaRPr sz="4800" b="1">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16660" y="9696892"/>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Nhóm chức trong phân tử hợp chất hữu cơ</a:t>
              </a:r>
              <a:endParaRPr sz="4800" b="1">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15" name="Google Shape;215;p1"/>
          <p:cNvGrpSpPr/>
          <p:nvPr/>
        </p:nvGrpSpPr>
        <p:grpSpPr>
          <a:xfrm>
            <a:off x="1116658" y="12219060"/>
            <a:ext cx="1024484" cy="852819"/>
            <a:chOff x="7459669" y="7543800"/>
            <a:chExt cx="1016210" cy="852973"/>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9" name="Google Shape;219;p1"/>
            <p:cNvSpPr txBox="1"/>
            <p:nvPr/>
          </p:nvSpPr>
          <p:spPr>
            <a:xfrm>
              <a:off x="7949252" y="7688759"/>
              <a:ext cx="526627"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V</a:t>
              </a:r>
              <a:endParaRPr sz="4000" b="1">
                <a:solidFill>
                  <a:srgbClr val="FFFFFF"/>
                </a:solidFill>
                <a:latin typeface="Tahoma"/>
                <a:ea typeface="Tahoma"/>
                <a:cs typeface="Tahoma"/>
                <a:sym typeface="Tahoma"/>
              </a:endParaRPr>
            </a:p>
          </p:txBody>
        </p:sp>
      </p:grpSp>
    </p:spTree>
    <p:extLst>
      <p:ext uri="{BB962C8B-B14F-4D97-AF65-F5344CB8AC3E}">
        <p14:creationId xmlns:p14="http://schemas.microsoft.com/office/powerpoint/2010/main" val="1487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18105" y="4223142"/>
            <a:ext cx="8229600" cy="4595751"/>
          </a:xfrm>
          <a:prstGeom prst="rect">
            <a:avLst/>
          </a:prstGeom>
        </p:spPr>
      </p:pic>
      <p:pic>
        <p:nvPicPr>
          <p:cNvPr id="10" name="Picture 9"/>
          <p:cNvPicPr>
            <a:picLocks noChangeAspect="1"/>
          </p:cNvPicPr>
          <p:nvPr/>
        </p:nvPicPr>
        <p:blipFill>
          <a:blip r:embed="rId3"/>
          <a:stretch>
            <a:fillRect/>
          </a:stretch>
        </p:blipFill>
        <p:spPr>
          <a:xfrm>
            <a:off x="618103" y="8795141"/>
            <a:ext cx="8229600" cy="4334571"/>
          </a:xfrm>
          <a:prstGeom prst="rect">
            <a:avLst/>
          </a:prstGeom>
        </p:spPr>
      </p:pic>
      <p:grpSp>
        <p:nvGrpSpPr>
          <p:cNvPr id="42" name="Group 41"/>
          <p:cNvGrpSpPr/>
          <p:nvPr/>
        </p:nvGrpSpPr>
        <p:grpSpPr>
          <a:xfrm>
            <a:off x="8987971" y="4223142"/>
            <a:ext cx="15440147" cy="3908834"/>
            <a:chOff x="9158801" y="3879501"/>
            <a:chExt cx="15440147" cy="3908834"/>
          </a:xfrm>
        </p:grpSpPr>
        <p:sp>
          <p:nvSpPr>
            <p:cNvPr id="20" name="Rounded Rectangle 4">
              <a:extLst>
                <a:ext uri="{FF2B5EF4-FFF2-40B4-BE49-F238E27FC236}">
                  <a16:creationId xmlns:a16="http://schemas.microsoft.com/office/drawing/2014/main" id="{533A3AF6-CB17-E64A-7561-8A4709C06959}"/>
                </a:ext>
              </a:extLst>
            </p:cNvPr>
            <p:cNvSpPr/>
            <p:nvPr/>
          </p:nvSpPr>
          <p:spPr>
            <a:xfrm>
              <a:off x="9158801" y="4026012"/>
              <a:ext cx="15440147" cy="3762323"/>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p:cNvGrpSpPr/>
            <p:nvPr/>
          </p:nvGrpSpPr>
          <p:grpSpPr>
            <a:xfrm>
              <a:off x="9183204" y="3879501"/>
              <a:ext cx="3105924" cy="981287"/>
              <a:chOff x="9183204" y="3879501"/>
              <a:chExt cx="3105924" cy="981287"/>
            </a:xfrm>
          </p:grpSpPr>
          <p:sp>
            <p:nvSpPr>
              <p:cNvPr id="22" name="Freeform 20">
                <a:extLst>
                  <a:ext uri="{FF2B5EF4-FFF2-40B4-BE49-F238E27FC236}">
                    <a16:creationId xmlns:a16="http://schemas.microsoft.com/office/drawing/2014/main" id="{CB2C6447-F10A-85B5-351E-1368979AA8E1}"/>
                  </a:ext>
                </a:extLst>
              </p:cNvPr>
              <p:cNvSpPr>
                <a:spLocks/>
              </p:cNvSpPr>
              <p:nvPr/>
            </p:nvSpPr>
            <p:spPr bwMode="auto">
              <a:xfrm rot="16200000" flipV="1">
                <a:off x="10353981" y="3055215"/>
                <a:ext cx="981284" cy="2629855"/>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7DBB913B-8810-03CA-0284-DFEEA75DF4A7}"/>
                  </a:ext>
                </a:extLst>
              </p:cNvPr>
              <p:cNvSpPr txBox="1"/>
              <p:nvPr/>
            </p:nvSpPr>
            <p:spPr>
              <a:xfrm>
                <a:off x="9689782" y="3948537"/>
                <a:ext cx="2599346" cy="830997"/>
              </a:xfrm>
              <a:prstGeom prst="rect">
                <a:avLst/>
              </a:prstGeom>
              <a:noFill/>
            </p:spPr>
            <p:txBody>
              <a:bodyPr wrap="squar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Round Diagonal Corner Rectangle 8">
                <a:extLst>
                  <a:ext uri="{FF2B5EF4-FFF2-40B4-BE49-F238E27FC236}">
                    <a16:creationId xmlns:a16="http://schemas.microsoft.com/office/drawing/2014/main" id="{C8F2E8D7-6263-EA9F-860C-FFD8DF7C34FF}"/>
                  </a:ext>
                </a:extLst>
              </p:cNvPr>
              <p:cNvSpPr/>
              <p:nvPr/>
            </p:nvSpPr>
            <p:spPr>
              <a:xfrm flipV="1">
                <a:off x="9183204" y="3889155"/>
                <a:ext cx="567308" cy="971633"/>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31" name="Rectangle 30"/>
          <p:cNvSpPr/>
          <p:nvPr/>
        </p:nvSpPr>
        <p:spPr>
          <a:xfrm>
            <a:off x="9025382" y="5097322"/>
            <a:ext cx="15415745"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Người ta thường dùng chất gì để loại bỏ vết sơn móng tay hay vết mực bút bi dây trên áo? Chất đó là chất vô cơ hay chất hữu cơ? Có thể dùng nước để rửa các vết màu này không? Vì sao?</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p:cNvGrpSpPr/>
          <p:nvPr/>
        </p:nvGrpSpPr>
        <p:grpSpPr>
          <a:xfrm>
            <a:off x="8987971" y="8322748"/>
            <a:ext cx="15415744" cy="4687874"/>
            <a:chOff x="9183205" y="7991934"/>
            <a:chExt cx="15415744" cy="4687874"/>
          </a:xfrm>
        </p:grpSpPr>
        <p:sp>
          <p:nvSpPr>
            <p:cNvPr id="33" name="Rounded Rectangle 4">
              <a:extLst>
                <a:ext uri="{FF2B5EF4-FFF2-40B4-BE49-F238E27FC236}">
                  <a16:creationId xmlns:a16="http://schemas.microsoft.com/office/drawing/2014/main" id="{533A3AF6-CB17-E64A-7561-8A4709C06959}"/>
                </a:ext>
              </a:extLst>
            </p:cNvPr>
            <p:cNvSpPr/>
            <p:nvPr/>
          </p:nvSpPr>
          <p:spPr>
            <a:xfrm>
              <a:off x="9183205" y="8138442"/>
              <a:ext cx="15415744" cy="454136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4" name="Group 5">
              <a:extLst>
                <a:ext uri="{FF2B5EF4-FFF2-40B4-BE49-F238E27FC236}">
                  <a16:creationId xmlns:a16="http://schemas.microsoft.com/office/drawing/2014/main" id="{B51634C0-3A58-16D0-A779-09F3E36371C5}"/>
                </a:ext>
              </a:extLst>
            </p:cNvPr>
            <p:cNvGrpSpPr/>
            <p:nvPr/>
          </p:nvGrpSpPr>
          <p:grpSpPr>
            <a:xfrm>
              <a:off x="9220616" y="7991934"/>
              <a:ext cx="3481107" cy="941001"/>
              <a:chOff x="1275608" y="6322795"/>
              <a:chExt cx="3411893" cy="828632"/>
            </a:xfrm>
          </p:grpSpPr>
          <p:sp>
            <p:nvSpPr>
              <p:cNvPr id="35"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7"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11"/>
          <p:cNvSpPr/>
          <p:nvPr/>
        </p:nvSpPr>
        <p:spPr>
          <a:xfrm>
            <a:off x="8987969" y="9344060"/>
            <a:ext cx="15247640" cy="378565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Để loại bỏ vết sơn móng tay hay vết mực bút bi dây trên áo người ta thường dụng aceton (HCHC).</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Không thể dùng nước để rửa các vết màu này vì các HCHC thường ít tan trong nước.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1012867" y="3019447"/>
            <a:ext cx="5618846" cy="1049711"/>
          </a:xfrm>
          <a:prstGeom prst="rect">
            <a:avLst/>
          </a:prstGeom>
        </p:spPr>
        <p:txBody>
          <a:bodyPr wrap="none">
            <a:spAutoFit/>
          </a:bodyPr>
          <a:lstStyle/>
          <a:p>
            <a:pPr algn="just">
              <a:lnSpc>
                <a:spcPct val="150000"/>
              </a:lnSpc>
            </a:pPr>
            <a:r>
              <a:rPr lang="nl-NL"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Về tính chất vật lí</a:t>
            </a:r>
            <a:endParaRPr lang="en-US"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6" name="Google Shape;243;p3"/>
          <p:cNvGrpSpPr/>
          <p:nvPr/>
        </p:nvGrpSpPr>
        <p:grpSpPr>
          <a:xfrm>
            <a:off x="-455583" y="1563300"/>
            <a:ext cx="19658319" cy="852182"/>
            <a:chOff x="-288924" y="1892299"/>
            <a:chExt cx="19659598" cy="852082"/>
          </a:xfrm>
        </p:grpSpPr>
        <p:sp>
          <p:nvSpPr>
            <p:cNvPr id="27"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8"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9"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0" name="Rectangle 29"/>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39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25"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2560" y="8701273"/>
            <a:ext cx="7315200" cy="4839529"/>
          </a:xfrm>
          <a:prstGeom prst="rect">
            <a:avLst/>
          </a:prstGeom>
        </p:spPr>
      </p:pic>
      <p:pic>
        <p:nvPicPr>
          <p:cNvPr id="8" name="Picture 7"/>
          <p:cNvPicPr>
            <a:picLocks noChangeAspect="1"/>
          </p:cNvPicPr>
          <p:nvPr/>
        </p:nvPicPr>
        <p:blipFill>
          <a:blip r:embed="rId3"/>
          <a:stretch>
            <a:fillRect/>
          </a:stretch>
        </p:blipFill>
        <p:spPr>
          <a:xfrm>
            <a:off x="15049083" y="2550050"/>
            <a:ext cx="7315200" cy="5570487"/>
          </a:xfrm>
          <a:prstGeom prst="rect">
            <a:avLst/>
          </a:prstGeom>
        </p:spPr>
      </p:pic>
      <p:sp>
        <p:nvSpPr>
          <p:cNvPr id="10" name="Rectangle 9"/>
          <p:cNvSpPr/>
          <p:nvPr/>
        </p:nvSpPr>
        <p:spPr>
          <a:xfrm>
            <a:off x="8667287" y="8478189"/>
            <a:ext cx="15718301" cy="3416320"/>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Phản ứng hoá học của hợp chất hữu cơ thường xảy ra chậm và theo nhiều hướng khác nhau, tạo thành hỗn hợp các sản phẩm.</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681285" y="4735128"/>
            <a:ext cx="15718301" cy="1200329"/>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HCHC thường kém bền với nhiệt và dễ cháy.</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012867" y="3019447"/>
            <a:ext cx="6508513" cy="1200329"/>
          </a:xfrm>
          <a:prstGeom prst="rect">
            <a:avLst/>
          </a:prstGeom>
        </p:spPr>
        <p:txBody>
          <a:bodyPr wrap="none">
            <a:spAutoFit/>
          </a:bodyPr>
          <a:lstStyle/>
          <a:p>
            <a:pPr algn="just">
              <a:lnSpc>
                <a:spcPct val="150000"/>
              </a:lnSpc>
            </a:pPr>
            <a:r>
              <a:rPr lang="nl-NL"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Về tính chất hoá học</a:t>
            </a:r>
            <a:endParaRPr lang="en-US"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oogle Shape;243;p3"/>
          <p:cNvGrpSpPr/>
          <p:nvPr/>
        </p:nvGrpSpPr>
        <p:grpSpPr>
          <a:xfrm>
            <a:off x="-455583" y="1563300"/>
            <a:ext cx="19658319" cy="852182"/>
            <a:chOff x="-288924" y="1892299"/>
            <a:chExt cx="19659598" cy="852082"/>
          </a:xfrm>
        </p:grpSpPr>
        <p:sp>
          <p:nvSpPr>
            <p:cNvPr id="1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5"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17" name="Rectangle 16"/>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740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33750" y="7601814"/>
            <a:ext cx="23671341" cy="4539728"/>
            <a:chOff x="733750" y="7601814"/>
            <a:chExt cx="23671341" cy="4539728"/>
          </a:xfrm>
        </p:grpSpPr>
        <p:sp>
          <p:nvSpPr>
            <p:cNvPr id="10" name="Rounded Rectangle 4">
              <a:extLst>
                <a:ext uri="{FF2B5EF4-FFF2-40B4-BE49-F238E27FC236}">
                  <a16:creationId xmlns:a16="http://schemas.microsoft.com/office/drawing/2014/main" id="{533A3AF6-CB17-E64A-7561-8A4709C06959}"/>
                </a:ext>
              </a:extLst>
            </p:cNvPr>
            <p:cNvSpPr/>
            <p:nvPr/>
          </p:nvSpPr>
          <p:spPr>
            <a:xfrm>
              <a:off x="733750" y="7748322"/>
              <a:ext cx="23671341" cy="4393220"/>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771162" y="7601814"/>
              <a:ext cx="3481107" cy="941001"/>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0" name="Group 88">
            <a:extLst>
              <a:ext uri="{FF2B5EF4-FFF2-40B4-BE49-F238E27FC236}">
                <a16:creationId xmlns:a16="http://schemas.microsoft.com/office/drawing/2014/main" id="{89949DF0-2360-0822-0451-B3D43DBDEE77}"/>
              </a:ext>
            </a:extLst>
          </p:cNvPr>
          <p:cNvGrpSpPr/>
          <p:nvPr/>
        </p:nvGrpSpPr>
        <p:grpSpPr>
          <a:xfrm>
            <a:off x="733751" y="4251371"/>
            <a:ext cx="23671341" cy="2978423"/>
            <a:chOff x="184495" y="3682144"/>
            <a:chExt cx="11834900" cy="1443493"/>
          </a:xfrm>
        </p:grpSpPr>
        <p:sp>
          <p:nvSpPr>
            <p:cNvPr id="21"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203200" y="3682144"/>
              <a:ext cx="1805273" cy="456056"/>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7" name="Rectangle 26"/>
          <p:cNvSpPr/>
          <p:nvPr/>
        </p:nvSpPr>
        <p:spPr>
          <a:xfrm>
            <a:off x="733751" y="5376123"/>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3. (SGK – 58) So sánh thành phần nguyên tố, liên két hoá học trong phân tử của HCHC và của hợp chất vô cơ</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1012867" y="3024631"/>
            <a:ext cx="5666936" cy="1200329"/>
          </a:xfrm>
          <a:prstGeom prst="rect">
            <a:avLst/>
          </a:prstGeom>
        </p:spPr>
        <p:txBody>
          <a:bodyPr wrap="none">
            <a:spAutoFit/>
          </a:bodyPr>
          <a:lstStyle/>
          <a:p>
            <a:pPr algn="just">
              <a:lnSpc>
                <a:spcPct val="150000"/>
              </a:lnSpc>
            </a:pPr>
            <a:r>
              <a:rPr lang="nl-NL"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Tính chất hoá học</a:t>
            </a:r>
            <a:endParaRPr lang="en-US"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oogle Shape;243;p3"/>
          <p:cNvGrpSpPr/>
          <p:nvPr/>
        </p:nvGrpSpPr>
        <p:grpSpPr>
          <a:xfrm>
            <a:off x="-455583" y="1563300"/>
            <a:ext cx="19658319" cy="852182"/>
            <a:chOff x="-288924" y="1892299"/>
            <a:chExt cx="19659598" cy="852082"/>
          </a:xfrm>
        </p:grpSpPr>
        <p:sp>
          <p:nvSpPr>
            <p:cNvPr id="30"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2"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3" name="Rectangle 32"/>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34609555"/>
              </p:ext>
            </p:extLst>
          </p:nvPr>
        </p:nvGraphicFramePr>
        <p:xfrm>
          <a:off x="847725" y="8609011"/>
          <a:ext cx="23537862" cy="3532531"/>
        </p:xfrm>
        <a:graphic>
          <a:graphicData uri="http://schemas.openxmlformats.org/drawingml/2006/table">
            <a:tbl>
              <a:tblPr firstRow="1" firstCol="1" bandRow="1">
                <a:tableStyleId>{5940675A-B579-460E-94D1-54222C63F5DA}</a:tableStyleId>
              </a:tblPr>
              <a:tblGrid>
                <a:gridCol w="4912995">
                  <a:extLst>
                    <a:ext uri="{9D8B030D-6E8A-4147-A177-3AD203B41FA5}">
                      <a16:colId xmlns:a16="http://schemas.microsoft.com/office/drawing/2014/main" val="2937906037"/>
                    </a:ext>
                  </a:extLst>
                </a:gridCol>
                <a:gridCol w="6370320">
                  <a:extLst>
                    <a:ext uri="{9D8B030D-6E8A-4147-A177-3AD203B41FA5}">
                      <a16:colId xmlns:a16="http://schemas.microsoft.com/office/drawing/2014/main" val="3801217657"/>
                    </a:ext>
                  </a:extLst>
                </a:gridCol>
                <a:gridCol w="12254547">
                  <a:extLst>
                    <a:ext uri="{9D8B030D-6E8A-4147-A177-3AD203B41FA5}">
                      <a16:colId xmlns:a16="http://schemas.microsoft.com/office/drawing/2014/main" val="2194336798"/>
                    </a:ext>
                  </a:extLst>
                </a:gridCol>
              </a:tblGrid>
              <a:tr h="785218">
                <a:tc>
                  <a:txBody>
                    <a:bodyPr/>
                    <a:lstStyle/>
                    <a:p>
                      <a:pPr algn="ctr">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Phân tử HCHC</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Phân tử HCVC</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737117277"/>
                  </a:ext>
                </a:extLst>
              </a:tr>
              <a:tr h="1101027">
                <a:tc>
                  <a:txBody>
                    <a:bodyPr/>
                    <a:lstStyle/>
                    <a:p>
                      <a:pPr algn="just">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Thành phần NT</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5968539"/>
                  </a:ext>
                </a:extLst>
              </a:tr>
              <a:tr h="1483385">
                <a:tc>
                  <a:txBody>
                    <a:bodyPr/>
                    <a:lstStyle/>
                    <a:p>
                      <a:pPr algn="just">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LK</a:t>
                      </a:r>
                      <a:r>
                        <a:rPr lang="nl-NL" sz="4800" b="1" baseline="0">
                          <a:effectLst/>
                          <a:latin typeface="Tahoma" panose="020B0604030504040204" pitchFamily="34" charset="0"/>
                          <a:ea typeface="Tahoma" panose="020B0604030504040204" pitchFamily="34" charset="0"/>
                          <a:cs typeface="Tahoma" panose="020B0604030504040204" pitchFamily="34" charset="0"/>
                        </a:rPr>
                        <a:t> hoá học</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151789713"/>
                  </a:ext>
                </a:extLst>
              </a:tr>
            </a:tbl>
          </a:graphicData>
        </a:graphic>
      </p:graphicFrame>
      <p:sp>
        <p:nvSpPr>
          <p:cNvPr id="6" name="Rectangle 5"/>
          <p:cNvSpPr/>
          <p:nvPr/>
        </p:nvSpPr>
        <p:spPr>
          <a:xfrm>
            <a:off x="5877450" y="9536218"/>
            <a:ext cx="6314549"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Nhất thiết phải có C</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3963730" y="9471391"/>
            <a:ext cx="8400056"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Không nhất thiết phải có 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6127519" y="10719695"/>
            <a:ext cx="5814412"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Chủ yếu là LK CHT</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13443556" y="10704819"/>
            <a:ext cx="9440405"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LK CHT, LK ion, LK cho – nhận</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2051" name="Picture 1">
            <a:extLst>
              <a:ext uri="{FF2B5EF4-FFF2-40B4-BE49-F238E27FC236}">
                <a16:creationId xmlns:a16="http://schemas.microsoft.com/office/drawing/2014/main" id="{54806C25-DB6E-A455-E370-67B1D495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95450"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E9A5D62-3D4B-8470-0595-F5EA2E3E6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906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a:extLst>
              <a:ext uri="{FF2B5EF4-FFF2-40B4-BE49-F238E27FC236}">
                <a16:creationId xmlns:a16="http://schemas.microsoft.com/office/drawing/2014/main" id="{F7ED2D9E-6DA6-CBEC-80FD-FAE81DBDE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096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33" grpId="0"/>
      <p:bldP spid="6" grpId="0"/>
      <p:bldP spid="7" grpId="0"/>
      <p:bldP spid="8"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769925" y="1913523"/>
              <a:ext cx="1232412"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PHÂN LOẠI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1658" y="2508723"/>
            <a:ext cx="14526734"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Dựa theo thành phần HCHC được chia thành:</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058780" y="3391152"/>
            <a:ext cx="5035353" cy="830997"/>
          </a:xfrm>
          <a:prstGeom prst="rect">
            <a:avLst/>
          </a:prstGeom>
        </p:spPr>
        <p:txBody>
          <a:bodyPr wrap="none">
            <a:spAutoFit/>
          </a:bodyPr>
          <a:lstStyle/>
          <a:p>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Hydrocarbon </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8942076" y="5273293"/>
            <a:ext cx="4150495" cy="1200329"/>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(CTTQ: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058780" y="7149588"/>
            <a:ext cx="9212778" cy="830997"/>
          </a:xfrm>
          <a:prstGeom prst="rect">
            <a:avLst/>
          </a:prstGeom>
        </p:spPr>
        <p:txBody>
          <a:bodyPr wrap="none">
            <a:spAutoFit/>
          </a:bodyPr>
          <a:lstStyle/>
          <a:p>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Dẫn xuất của hydrocarbon </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7735701" y="10486217"/>
            <a:ext cx="8715848" cy="1200329"/>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(CTTQ: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z</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z</a:t>
            </a:r>
            <a:r>
              <a:rPr lang="nl-NL" sz="4800" b="1">
                <a:latin typeface="Tahoma" panose="020B0604030504040204" pitchFamily="34" charset="0"/>
                <a:ea typeface="Tahoma" panose="020B0604030504040204" pitchFamily="34" charset="0"/>
                <a:cs typeface="Tahoma" panose="020B0604030504040204" pitchFamily="34" charset="0"/>
              </a:rPr>
              <a:t>N</a:t>
            </a:r>
            <a:r>
              <a:rPr lang="nl-NL" sz="4800" b="1" baseline="-25000">
                <a:latin typeface="Tahoma" panose="020B0604030504040204" pitchFamily="34" charset="0"/>
                <a:ea typeface="Tahoma" panose="020B0604030504040204" pitchFamily="34" charset="0"/>
                <a:cs typeface="Tahoma" panose="020B0604030504040204" pitchFamily="34" charset="0"/>
              </a:rPr>
              <a:t>t</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181023" y="4143958"/>
            <a:ext cx="22831891" cy="104971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Là những HCHC được tạo thành chỉ từ hai nguyên tố carbon và hydrogen.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1181023" y="6225300"/>
            <a:ext cx="21825205"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Ví dụ: alkane (CH</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 alkene (CH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 alkyne (CH≡CH); arene (C</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1058780" y="8014042"/>
            <a:ext cx="23326808" cy="230832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Là những HCHC thu được khi thay thế một hay nhiều nguyên tử hydrogen trong phân tử hydrocarbon bằng một hay nhiều nguyên tử hay nhóm nguyên tử khác.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1058780" y="11559881"/>
            <a:ext cx="23326808" cy="1569660"/>
          </a:xfrm>
          <a:prstGeom prst="rect">
            <a:avLst/>
          </a:prstGeom>
        </p:spPr>
        <p:txBody>
          <a:bodyPr wrap="square">
            <a:spAutoFit/>
          </a:bodyPr>
          <a:lstStyle/>
          <a:p>
            <a:pPr algn="just"/>
            <a:r>
              <a:rPr lang="nl-NL"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Ví dụ: Dẫn xuất halogen (CH</a:t>
            </a:r>
            <a:r>
              <a:rPr lang="nl-NL" sz="4800" b="1" baseline="-250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3</a:t>
            </a:r>
            <a:r>
              <a:rPr lang="nl-NL"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Cl); alcohol (C</a:t>
            </a:r>
            <a:r>
              <a:rPr lang="nl-NL" sz="4800" b="1" baseline="-250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2</a:t>
            </a:r>
            <a:r>
              <a:rPr lang="nl-NL"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5</a:t>
            </a:r>
            <a:r>
              <a:rPr lang="nl-NL"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OH); carboxylic acid (CH</a:t>
            </a:r>
            <a:r>
              <a:rPr lang="nl-NL" sz="4800" b="1" baseline="-250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3</a:t>
            </a:r>
            <a:r>
              <a:rPr lang="nl-NL"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COOH),...</a:t>
            </a:r>
            <a:endParaRPr lang="en-US"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753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3" grpId="0"/>
      <p:bldP spid="15" grpId="0" animBg="1"/>
      <p:bldP spid="8" grpId="0" animBg="1"/>
      <p:bldP spid="12" grpId="0"/>
      <p:bldP spid="16"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769925" y="1913523"/>
              <a:ext cx="1232412"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PHÂN LOẠI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34" name="Group 33"/>
          <p:cNvGrpSpPr/>
          <p:nvPr/>
        </p:nvGrpSpPr>
        <p:grpSpPr>
          <a:xfrm>
            <a:off x="807529" y="11383715"/>
            <a:ext cx="23671341" cy="1934425"/>
            <a:chOff x="714247" y="9670218"/>
            <a:chExt cx="23671341" cy="1934425"/>
          </a:xfrm>
        </p:grpSpPr>
        <p:sp>
          <p:nvSpPr>
            <p:cNvPr id="17" name="Rounded Rectangle 4">
              <a:extLst>
                <a:ext uri="{FF2B5EF4-FFF2-40B4-BE49-F238E27FC236}">
                  <a16:creationId xmlns:a16="http://schemas.microsoft.com/office/drawing/2014/main" id="{533A3AF6-CB17-E64A-7561-8A4709C06959}"/>
                </a:ext>
              </a:extLst>
            </p:cNvPr>
            <p:cNvSpPr/>
            <p:nvPr/>
          </p:nvSpPr>
          <p:spPr>
            <a:xfrm>
              <a:off x="714247" y="9816726"/>
              <a:ext cx="23671341" cy="1787917"/>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8" name="Group 5">
              <a:extLst>
                <a:ext uri="{FF2B5EF4-FFF2-40B4-BE49-F238E27FC236}">
                  <a16:creationId xmlns:a16="http://schemas.microsoft.com/office/drawing/2014/main" id="{B51634C0-3A58-16D0-A779-09F3E36371C5}"/>
                </a:ext>
              </a:extLst>
            </p:cNvPr>
            <p:cNvGrpSpPr/>
            <p:nvPr/>
          </p:nvGrpSpPr>
          <p:grpSpPr>
            <a:xfrm>
              <a:off x="751659" y="9670218"/>
              <a:ext cx="3481107" cy="941001"/>
              <a:chOff x="1275608" y="6322795"/>
              <a:chExt cx="3411893" cy="828632"/>
            </a:xfrm>
          </p:grpSpPr>
          <p:sp>
            <p:nvSpPr>
              <p:cNvPr id="1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32" name="Rectangle 31"/>
          <p:cNvSpPr/>
          <p:nvPr/>
        </p:nvSpPr>
        <p:spPr>
          <a:xfrm>
            <a:off x="4505542" y="11325527"/>
            <a:ext cx="15246059" cy="1938992"/>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Hydrocarbon: (1).</a:t>
            </a:r>
            <a:endParaRPr lang="en-US" sz="4800" b="1">
              <a:latin typeface="Tahoma" panose="020B0604030504040204" pitchFamily="34" charset="0"/>
              <a:ea typeface="Tahoma" panose="020B0604030504040204" pitchFamily="34" charset="0"/>
              <a:cs typeface="Tahoma" panose="020B0604030504040204" pitchFamily="34" charset="0"/>
            </a:endParaRPr>
          </a:p>
          <a:p>
            <a:r>
              <a:rPr lang="nl-NL" sz="4800" b="1">
                <a:latin typeface="Tahoma" panose="020B0604030504040204" pitchFamily="34" charset="0"/>
                <a:ea typeface="Tahoma" panose="020B0604030504040204" pitchFamily="34" charset="0"/>
                <a:cs typeface="Tahoma" panose="020B0604030504040204" pitchFamily="34" charset="0"/>
              </a:rPr>
              <a:t>+ Dẫn xuất của hydrocarbon: (2); (3); (4).</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p:cNvGrpSpPr/>
          <p:nvPr/>
        </p:nvGrpSpPr>
        <p:grpSpPr>
          <a:xfrm>
            <a:off x="714247" y="2719095"/>
            <a:ext cx="23671341" cy="8552811"/>
            <a:chOff x="714247" y="2719095"/>
            <a:chExt cx="23671341" cy="8552811"/>
          </a:xfrm>
        </p:grpSpPr>
        <p:sp>
          <p:nvSpPr>
            <p:cNvPr id="24" name="Rounded Rectangle 4">
              <a:extLst>
                <a:ext uri="{FF2B5EF4-FFF2-40B4-BE49-F238E27FC236}">
                  <a16:creationId xmlns:a16="http://schemas.microsoft.com/office/drawing/2014/main" id="{533A3AF6-CB17-E64A-7561-8A4709C06959}"/>
                </a:ext>
              </a:extLst>
            </p:cNvPr>
            <p:cNvSpPr/>
            <p:nvPr/>
          </p:nvSpPr>
          <p:spPr>
            <a:xfrm>
              <a:off x="714247" y="2865603"/>
              <a:ext cx="23671341" cy="8406303"/>
            </a:xfrm>
            <a:prstGeom prst="roundRect">
              <a:avLst>
                <a:gd name="adj" fmla="val 2239"/>
              </a:avLst>
            </a:prstGeom>
            <a:solidFill>
              <a:srgbClr val="DAE9D2"/>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5">
              <a:extLst>
                <a:ext uri="{FF2B5EF4-FFF2-40B4-BE49-F238E27FC236}">
                  <a16:creationId xmlns:a16="http://schemas.microsoft.com/office/drawing/2014/main" id="{B51634C0-3A58-16D0-A779-09F3E36371C5}"/>
                </a:ext>
              </a:extLst>
            </p:cNvPr>
            <p:cNvGrpSpPr/>
            <p:nvPr/>
          </p:nvGrpSpPr>
          <p:grpSpPr>
            <a:xfrm>
              <a:off x="751659" y="2719095"/>
              <a:ext cx="3610781" cy="941001"/>
              <a:chOff x="1275608" y="6322795"/>
              <a:chExt cx="3538992" cy="828632"/>
            </a:xfrm>
          </p:grpSpPr>
          <p:sp>
            <p:nvSpPr>
              <p:cNvPr id="2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9" name="Rectangle 28"/>
            <p:cNvSpPr/>
            <p:nvPr/>
          </p:nvSpPr>
          <p:spPr>
            <a:xfrm>
              <a:off x="751659" y="3827918"/>
              <a:ext cx="23596518" cy="1569660"/>
            </a:xfrm>
            <a:prstGeom prst="rect">
              <a:avLst/>
            </a:prstGeom>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4. (SGK – 59) Hãy phân loại các HCHC cho dưới đây thành hai nhóm: hydrocarbon và dẫn xuất của hydrocarbon</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807529" y="5447288"/>
              <a:ext cx="11349943" cy="1250417"/>
            </a:xfrm>
            <a:prstGeom prst="rect">
              <a:avLst/>
            </a:prstGeom>
          </p:spPr>
        </p:pic>
        <p:pic>
          <p:nvPicPr>
            <p:cNvPr id="8" name="Picture 7"/>
            <p:cNvPicPr>
              <a:picLocks noChangeAspect="1"/>
            </p:cNvPicPr>
            <p:nvPr/>
          </p:nvPicPr>
          <p:blipFill>
            <a:blip r:embed="rId3"/>
            <a:stretch>
              <a:fillRect/>
            </a:stretch>
          </p:blipFill>
          <p:spPr>
            <a:xfrm>
              <a:off x="12376860" y="5344894"/>
              <a:ext cx="4616926" cy="4969608"/>
            </a:xfrm>
            <a:prstGeom prst="rect">
              <a:avLst/>
            </a:prstGeom>
          </p:spPr>
        </p:pic>
        <p:pic>
          <p:nvPicPr>
            <p:cNvPr id="10" name="Picture 9"/>
            <p:cNvPicPr>
              <a:picLocks noChangeAspect="1"/>
            </p:cNvPicPr>
            <p:nvPr/>
          </p:nvPicPr>
          <p:blipFill>
            <a:blip r:embed="rId4"/>
            <a:stretch>
              <a:fillRect/>
            </a:stretch>
          </p:blipFill>
          <p:spPr>
            <a:xfrm>
              <a:off x="17187101" y="5344894"/>
              <a:ext cx="2148153" cy="3623004"/>
            </a:xfrm>
            <a:prstGeom prst="rect">
              <a:avLst/>
            </a:prstGeom>
          </p:spPr>
        </p:pic>
        <p:pic>
          <p:nvPicPr>
            <p:cNvPr id="12" name="Picture 11"/>
            <p:cNvPicPr>
              <a:picLocks noChangeAspect="1"/>
            </p:cNvPicPr>
            <p:nvPr/>
          </p:nvPicPr>
          <p:blipFill>
            <a:blip r:embed="rId5"/>
            <a:stretch>
              <a:fillRect/>
            </a:stretch>
          </p:blipFill>
          <p:spPr>
            <a:xfrm>
              <a:off x="19658319" y="5344894"/>
              <a:ext cx="3430633" cy="3526819"/>
            </a:xfrm>
            <a:prstGeom prst="rect">
              <a:avLst/>
            </a:prstGeom>
          </p:spPr>
        </p:pic>
        <p:sp>
          <p:nvSpPr>
            <p:cNvPr id="14" name="TextBox 13"/>
            <p:cNvSpPr txBox="1"/>
            <p:nvPr/>
          </p:nvSpPr>
          <p:spPr>
            <a:xfrm>
              <a:off x="5914876" y="6653255"/>
              <a:ext cx="1135247" cy="830997"/>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(1)</a:t>
              </a:r>
            </a:p>
          </p:txBody>
        </p:sp>
        <p:sp>
          <p:nvSpPr>
            <p:cNvPr id="31" name="TextBox 30"/>
            <p:cNvSpPr txBox="1"/>
            <p:nvPr/>
          </p:nvSpPr>
          <p:spPr>
            <a:xfrm>
              <a:off x="14117699" y="10292865"/>
              <a:ext cx="1135247" cy="830997"/>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(2)</a:t>
              </a:r>
            </a:p>
          </p:txBody>
        </p:sp>
        <p:sp>
          <p:nvSpPr>
            <p:cNvPr id="33" name="TextBox 32"/>
            <p:cNvSpPr txBox="1"/>
            <p:nvPr/>
          </p:nvSpPr>
          <p:spPr>
            <a:xfrm>
              <a:off x="17693553" y="8849221"/>
              <a:ext cx="1135247" cy="830997"/>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(3)</a:t>
              </a:r>
            </a:p>
          </p:txBody>
        </p:sp>
        <p:sp>
          <p:nvSpPr>
            <p:cNvPr id="35" name="TextBox 34"/>
            <p:cNvSpPr txBox="1"/>
            <p:nvPr/>
          </p:nvSpPr>
          <p:spPr>
            <a:xfrm>
              <a:off x="20806011" y="8825314"/>
              <a:ext cx="1135247" cy="830997"/>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(4)</a:t>
              </a:r>
            </a:p>
          </p:txBody>
        </p:sp>
      </p:grpSp>
    </p:spTree>
    <p:extLst>
      <p:ext uri="{BB962C8B-B14F-4D97-AF65-F5344CB8AC3E}">
        <p14:creationId xmlns:p14="http://schemas.microsoft.com/office/powerpoint/2010/main" val="31369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1012867" y="2240615"/>
            <a:ext cx="4041491"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Khái niệm</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012867" y="3092797"/>
            <a:ext cx="2420856"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Ví dụ:</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051339" y="4554942"/>
            <a:ext cx="4003019"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HCHC 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6306362" y="3255094"/>
            <a:ext cx="17466641"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dimethyl ether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-O-CH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 Na → không phản ứng</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6306362" y="5403107"/>
            <a:ext cx="13329290"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ethanol (C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latin typeface="Tahoma" panose="020B0604030504040204" pitchFamily="34" charset="0"/>
                <a:ea typeface="Tahoma" panose="020B0604030504040204" pitchFamily="34" charset="0"/>
                <a:cs typeface="Tahoma" panose="020B0604030504040204" pitchFamily="34" charset="0"/>
              </a:rPr>
              <a:t>OH) + Na → khí hydrogen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8146045" y="6263904"/>
            <a:ext cx="10713189"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2C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latin typeface="Tahoma" panose="020B0604030504040204" pitchFamily="34" charset="0"/>
                <a:ea typeface="Tahoma" panose="020B0604030504040204" pitchFamily="34" charset="0"/>
                <a:cs typeface="Tahoma" panose="020B0604030504040204" pitchFamily="34" charset="0"/>
              </a:rPr>
              <a:t>OH + 2Na → 2C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latin typeface="Tahoma" panose="020B0604030504040204" pitchFamily="34" charset="0"/>
                <a:ea typeface="Tahoma" panose="020B0604030504040204" pitchFamily="34" charset="0"/>
                <a:cs typeface="Tahoma" panose="020B0604030504040204" pitchFamily="34" charset="0"/>
              </a:rPr>
              <a:t>ONa + H</a:t>
            </a:r>
            <a:r>
              <a:rPr lang="nl-NL" sz="4800" b="1" baseline="-25000">
                <a:latin typeface="Tahoma" panose="020B0604030504040204" pitchFamily="34" charset="0"/>
                <a:ea typeface="Tahoma" panose="020B0604030504040204" pitchFamily="34" charset="0"/>
                <a:cs typeface="Tahoma" panose="020B0604030504040204" pitchFamily="34" charset="0"/>
              </a:rPr>
              <a:t>2</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306362" y="7047565"/>
            <a:ext cx="10754867"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Nhóm –OH: nhóm chức alcohol.</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926305" y="8086767"/>
            <a:ext cx="4128053" cy="830997"/>
          </a:xfrm>
          <a:prstGeom prst="rect">
            <a:avLst/>
          </a:prstGeom>
        </p:spPr>
        <p:txBody>
          <a:bodyPr wrap="none">
            <a:spAutoFit/>
          </a:bodyPr>
          <a:lstStyle/>
          <a:p>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Khái niệm: </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926305" y="8917764"/>
            <a:ext cx="23183375"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Nhóm chức là nguyên tử hay nhóm nguyên tử gây ra những TCHH đặc trưng của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cxnSp>
        <p:nvCxnSpPr>
          <p:cNvPr id="22" name="Elbow Connector 21"/>
          <p:cNvCxnSpPr/>
          <p:nvPr/>
        </p:nvCxnSpPr>
        <p:spPr>
          <a:xfrm>
            <a:off x="4934762" y="4958978"/>
            <a:ext cx="1371600" cy="1092814"/>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3" name="Elbow Connector 22"/>
          <p:cNvCxnSpPr/>
          <p:nvPr/>
        </p:nvCxnSpPr>
        <p:spPr>
          <a:xfrm flipV="1">
            <a:off x="4934762" y="3866163"/>
            <a:ext cx="1371600" cy="1092814"/>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26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P spid="15" grpId="0"/>
      <p:bldP spid="17" grpId="0"/>
      <p:bldP spid="19"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25440" y="2188264"/>
            <a:ext cx="10145726"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Một số loại nhóm chức cơ bản</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77761123"/>
              </p:ext>
            </p:extLst>
          </p:nvPr>
        </p:nvGraphicFramePr>
        <p:xfrm>
          <a:off x="4535775" y="3388593"/>
          <a:ext cx="14666961" cy="8704162"/>
        </p:xfrm>
        <a:graphic>
          <a:graphicData uri="http://schemas.openxmlformats.org/drawingml/2006/table">
            <a:tbl>
              <a:tblPr firstRow="1" firstCol="1" bandRow="1">
                <a:tableStyleId>{5C22544A-7EE6-4342-B048-85BDC9FD1C3A}</a:tableStyleId>
              </a:tblPr>
              <a:tblGrid>
                <a:gridCol w="5483402">
                  <a:extLst>
                    <a:ext uri="{9D8B030D-6E8A-4147-A177-3AD203B41FA5}">
                      <a16:colId xmlns:a16="http://schemas.microsoft.com/office/drawing/2014/main" val="1977376831"/>
                    </a:ext>
                  </a:extLst>
                </a:gridCol>
                <a:gridCol w="4608477">
                  <a:extLst>
                    <a:ext uri="{9D8B030D-6E8A-4147-A177-3AD203B41FA5}">
                      <a16:colId xmlns:a16="http://schemas.microsoft.com/office/drawing/2014/main" val="3169784361"/>
                    </a:ext>
                  </a:extLst>
                </a:gridCol>
                <a:gridCol w="4575082">
                  <a:extLst>
                    <a:ext uri="{9D8B030D-6E8A-4147-A177-3AD203B41FA5}">
                      <a16:colId xmlns:a16="http://schemas.microsoft.com/office/drawing/2014/main" val="759270882"/>
                    </a:ext>
                  </a:extLst>
                </a:gridCol>
              </a:tblGrid>
              <a:tr h="1031009">
                <a:tc>
                  <a:txBody>
                    <a:bodyPr/>
                    <a:lstStyle/>
                    <a:p>
                      <a:pPr algn="ctr">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Loại HC</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Nhóm chức</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50000"/>
                        </a:lnSpc>
                        <a:spcAft>
                          <a:spcPts val="0"/>
                        </a:spcAft>
                      </a:pPr>
                      <a:r>
                        <a:rPr lang="nl-NL" sz="4800" b="1">
                          <a:effectLst/>
                          <a:latin typeface="Tahoma" panose="020B0604030504040204" pitchFamily="34" charset="0"/>
                          <a:ea typeface="Tahoma" panose="020B0604030504040204" pitchFamily="34" charset="0"/>
                          <a:cs typeface="Tahoma" panose="020B0604030504040204" pitchFamily="34" charset="0"/>
                        </a:rPr>
                        <a:t>Ví dụ</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630398575"/>
                  </a:ext>
                </a:extLst>
              </a:tr>
              <a:tr h="1036320">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58412928"/>
                  </a:ext>
                </a:extLst>
              </a:tr>
              <a:tr h="731520">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77900793"/>
                  </a:ext>
                </a:extLst>
              </a:tr>
              <a:tr h="758761">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46733621"/>
                  </a:ext>
                </a:extLst>
              </a:tr>
              <a:tr h="670560">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656348152"/>
                  </a:ext>
                </a:extLst>
              </a:tr>
              <a:tr h="911161">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90408738"/>
                  </a:ext>
                </a:extLst>
              </a:tr>
              <a:tr h="870964">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926307781"/>
                  </a:ext>
                </a:extLst>
              </a:tr>
              <a:tr h="711211">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03910554"/>
                  </a:ext>
                </a:extLst>
              </a:tr>
              <a:tr h="711211">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0"/>
                        </a:spcAft>
                      </a:pP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385423618"/>
                  </a:ext>
                </a:extLst>
              </a:tr>
            </a:tbl>
          </a:graphicData>
        </a:graphic>
      </p:graphicFrame>
      <p:sp>
        <p:nvSpPr>
          <p:cNvPr id="9" name="Rectangle 8"/>
          <p:cNvSpPr/>
          <p:nvPr/>
        </p:nvSpPr>
        <p:spPr>
          <a:xfrm>
            <a:off x="5388476" y="4425021"/>
            <a:ext cx="3680816"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Dx halogen</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5964525" y="5495000"/>
            <a:ext cx="2457724"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Alcohol</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669573" y="6565500"/>
            <a:ext cx="3047629"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Aldehyde</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6006270" y="7608262"/>
            <a:ext cx="2374368"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Ketone</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4819277" y="8760125"/>
            <a:ext cx="4873450"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Carboxylic acid</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6308436" y="9839238"/>
            <a:ext cx="1770036"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Ester</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124091" y="10906213"/>
            <a:ext cx="2138727"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Amine</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6269965" y="11997511"/>
            <a:ext cx="1846980" cy="1049711"/>
          </a:xfrm>
          <a:prstGeom prst="rect">
            <a:avLst/>
          </a:prstGeom>
        </p:spPr>
        <p:txBody>
          <a:bodyPr wrap="none">
            <a:spAutoFit/>
          </a:bodyPr>
          <a:lstStyle/>
          <a:p>
            <a:pPr algn="just">
              <a:lnSpc>
                <a:spcPct val="150000"/>
              </a:lnSpc>
            </a:pPr>
            <a:r>
              <a:rPr lang="nl-NL" sz="4800" b="1">
                <a:solidFill>
                  <a:schemeClr val="bg1"/>
                </a:solidFill>
                <a:latin typeface="Tahoma" panose="020B0604030504040204" pitchFamily="34" charset="0"/>
                <a:ea typeface="Tahoma" panose="020B0604030504040204" pitchFamily="34" charset="0"/>
                <a:cs typeface="Tahoma" panose="020B0604030504040204" pitchFamily="34" charset="0"/>
              </a:rPr>
              <a:t>Ether</a:t>
            </a:r>
            <a:endParaRPr lang="en-US" sz="4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9959069" y="4322151"/>
            <a:ext cx="4673074"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-X (F, Cl, Br, I)</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1596324" y="5394951"/>
            <a:ext cx="1394934"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-OH</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11367895" y="6444217"/>
            <a:ext cx="1805302"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11277622" y="7626404"/>
            <a:ext cx="2438488"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&gt;C=O  </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1117787" y="8723717"/>
            <a:ext cx="2279791"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-COOH</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le 21"/>
          <p:cNvSpPr/>
          <p:nvPr/>
        </p:nvSpPr>
        <p:spPr>
          <a:xfrm>
            <a:off x="11306982" y="9802888"/>
            <a:ext cx="2076209"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-COO-</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11516974" y="10900200"/>
            <a:ext cx="1656223"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-NH</a:t>
            </a:r>
            <a:r>
              <a:rPr lang="nl-NL" sz="4800" b="1" baseline="-25000">
                <a:solidFill>
                  <a:srgbClr val="FF0000"/>
                </a:solidFill>
                <a:latin typeface="Tahoma" panose="020B0604030504040204" pitchFamily="34" charset="0"/>
                <a:ea typeface="Tahoma" panose="020B0604030504040204" pitchFamily="34" charset="0"/>
                <a:cs typeface="Tahoma" panose="020B0604030504040204" pitchFamily="34" charset="0"/>
              </a:rPr>
              <a:t>2</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11698115" y="11997512"/>
            <a:ext cx="1191352"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-O-</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16139719" y="4294864"/>
            <a:ext cx="1922321"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Cl</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15965794" y="5499116"/>
            <a:ext cx="2270173"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OH</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15760610" y="6613967"/>
            <a:ext cx="2680542"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15555097" y="7608263"/>
            <a:ext cx="3352200"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COCH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15523366" y="8670204"/>
            <a:ext cx="3155031"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COOH</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15187538" y="9802888"/>
            <a:ext cx="3826689"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COOCH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15835151" y="10816702"/>
            <a:ext cx="2531462"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NH</a:t>
            </a:r>
            <a:r>
              <a:rPr lang="nl-NL" sz="4800" b="1" baseline="-25000">
                <a:latin typeface="Tahoma" panose="020B0604030504040204" pitchFamily="34" charset="0"/>
                <a:ea typeface="Tahoma" panose="020B0604030504040204" pitchFamily="34" charset="0"/>
                <a:cs typeface="Tahoma" panose="020B0604030504040204" pitchFamily="34" charset="0"/>
              </a:rPr>
              <a:t>2</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15629968" y="11997513"/>
            <a:ext cx="2941831"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OCH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35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500"/>
                                        <p:tgtEl>
                                          <p:spTgt spid="3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500"/>
                                        <p:tgtEl>
                                          <p:spTgt spid="1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500"/>
                                        <p:tgtEl>
                                          <p:spTgt spid="2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4247" y="8671124"/>
            <a:ext cx="29720981" cy="1377513"/>
            <a:chOff x="714247" y="8671124"/>
            <a:chExt cx="29720981" cy="1377513"/>
          </a:xfrm>
        </p:grpSpPr>
        <p:sp>
          <p:nvSpPr>
            <p:cNvPr id="10" name="Rounded Rectangle 4">
              <a:extLst>
                <a:ext uri="{FF2B5EF4-FFF2-40B4-BE49-F238E27FC236}">
                  <a16:creationId xmlns:a16="http://schemas.microsoft.com/office/drawing/2014/main" id="{533A3AF6-CB17-E64A-7561-8A4709C06959}"/>
                </a:ext>
              </a:extLst>
            </p:cNvPr>
            <p:cNvSpPr/>
            <p:nvPr/>
          </p:nvSpPr>
          <p:spPr>
            <a:xfrm>
              <a:off x="714247" y="8817632"/>
              <a:ext cx="23671341" cy="123100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751659" y="8671124"/>
              <a:ext cx="3481107" cy="941001"/>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7" name="Rectangle 16"/>
            <p:cNvSpPr/>
            <p:nvPr/>
          </p:nvSpPr>
          <p:spPr>
            <a:xfrm>
              <a:off x="7185260" y="9017635"/>
              <a:ext cx="23249968" cy="830997"/>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Nhóm carboxylic acid và amine</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 name="Group 2"/>
          <p:cNvGrpSpPr/>
          <p:nvPr/>
        </p:nvGrpSpPr>
        <p:grpSpPr>
          <a:xfrm>
            <a:off x="725440" y="3333463"/>
            <a:ext cx="23671341" cy="4910404"/>
            <a:chOff x="725440" y="3333463"/>
            <a:chExt cx="23671341" cy="4910404"/>
          </a:xfrm>
        </p:grpSpPr>
        <p:sp>
          <p:nvSpPr>
            <p:cNvPr id="21" name="Rounded Rectangle 4">
              <a:extLst>
                <a:ext uri="{FF2B5EF4-FFF2-40B4-BE49-F238E27FC236}">
                  <a16:creationId xmlns:a16="http://schemas.microsoft.com/office/drawing/2014/main" id="{533A3AF6-CB17-E64A-7561-8A4709C06959}"/>
                </a:ext>
              </a:extLst>
            </p:cNvPr>
            <p:cNvSpPr/>
            <p:nvPr/>
          </p:nvSpPr>
          <p:spPr>
            <a:xfrm>
              <a:off x="725440" y="3479971"/>
              <a:ext cx="23671341" cy="4763896"/>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62852" y="3333463"/>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7" name="Rectangle 26"/>
            <p:cNvSpPr/>
            <p:nvPr/>
          </p:nvSpPr>
          <p:spPr>
            <a:xfrm>
              <a:off x="725440" y="4458215"/>
              <a:ext cx="23249968" cy="378565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5. (SGK -60) Glutamic acid là một chất dẫn truyền thần kinh, giúp phòng ngừa và điều trị các triệu chứng suy nhược thần kinh do thiếu hụt glutamic như mất ngủ, nhức đầu, ù tai, chóng mặt,... Glutamic acid có công thức cấu tạo: HOOC-CH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-CH(NH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)-COOH</a:t>
              </a:r>
            </a:p>
            <a:p>
              <a:pPr algn="just"/>
              <a:r>
                <a:rPr lang="nl-NL" sz="4800" b="1">
                  <a:latin typeface="Tahoma" panose="020B0604030504040204" pitchFamily="34" charset="0"/>
                  <a:ea typeface="Tahoma" panose="020B0604030504040204" pitchFamily="34" charset="0"/>
                  <a:cs typeface="Tahoma" panose="020B0604030504040204" pitchFamily="34" charset="0"/>
                </a:rPr>
                <a:t>Hãy nêu tên các nhóm chức có trong phân tử glutamic acid</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4" name="Google Shape;243;p3"/>
          <p:cNvGrpSpPr/>
          <p:nvPr/>
        </p:nvGrpSpPr>
        <p:grpSpPr>
          <a:xfrm>
            <a:off x="-455583" y="1563300"/>
            <a:ext cx="19658319" cy="852182"/>
            <a:chOff x="-288924" y="1892299"/>
            <a:chExt cx="19659598" cy="852082"/>
          </a:xfrm>
        </p:grpSpPr>
        <p:sp>
          <p:nvSpPr>
            <p:cNvPr id="35"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6"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7"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8" name="Rectangle 37"/>
          <p:cNvSpPr/>
          <p:nvPr/>
        </p:nvSpPr>
        <p:spPr>
          <a:xfrm>
            <a:off x="725440" y="2188264"/>
            <a:ext cx="10145726"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Một số loại nhóm chức cơ bản</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151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25440" y="2279628"/>
            <a:ext cx="1175674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Phổ hồng ngoại (IR) và nhóm chức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0" y="3479957"/>
            <a:ext cx="24385588" cy="10237631"/>
          </a:xfrm>
          <a:prstGeom prst="rect">
            <a:avLst/>
          </a:prstGeom>
        </p:spPr>
      </p:pic>
      <p:sp>
        <p:nvSpPr>
          <p:cNvPr id="8" name="Rectangle 7"/>
          <p:cNvSpPr/>
          <p:nvPr/>
        </p:nvSpPr>
        <p:spPr>
          <a:xfrm>
            <a:off x="0" y="5293895"/>
            <a:ext cx="1299411" cy="4620126"/>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rot="16200000">
            <a:off x="12368884" y="10261334"/>
            <a:ext cx="1005840" cy="4620126"/>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1881667" y="7279103"/>
            <a:ext cx="1677062" cy="83099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peak</a:t>
            </a:r>
          </a:p>
        </p:txBody>
      </p:sp>
      <p:cxnSp>
        <p:nvCxnSpPr>
          <p:cNvPr id="12" name="Straight Arrow Connector 11"/>
          <p:cNvCxnSpPr>
            <a:stCxn id="10" idx="2"/>
          </p:cNvCxnSpPr>
          <p:nvPr/>
        </p:nvCxnSpPr>
        <p:spPr>
          <a:xfrm flipH="1">
            <a:off x="6603812" y="8110100"/>
            <a:ext cx="6116386" cy="9376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20126" y="8142387"/>
            <a:ext cx="8101766" cy="22019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a:off x="12720198" y="8110100"/>
            <a:ext cx="5962558" cy="22342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6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25440" y="2279628"/>
            <a:ext cx="1175674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Phổ hồng ngoại (IR) và nhóm chức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725440" y="3344062"/>
            <a:ext cx="3844322" cy="830997"/>
          </a:xfrm>
          <a:prstGeom prst="rect">
            <a:avLst/>
          </a:prstGeom>
        </p:spPr>
        <p:txBody>
          <a:bodyPr wrap="none">
            <a:spAutoFit/>
          </a:bodyPr>
          <a:lstStyle/>
          <a:p>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Nhận xét: </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278412" y="3344062"/>
            <a:ext cx="1960023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Có thể phân biệt các HCHC dựa vào phổ hồng ngoại của chúng.</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2"/>
          <a:stretch>
            <a:fillRect/>
          </a:stretch>
        </p:blipFill>
        <p:spPr>
          <a:xfrm>
            <a:off x="725440" y="4408537"/>
            <a:ext cx="23660148" cy="9309051"/>
          </a:xfrm>
          <a:prstGeom prst="rect">
            <a:avLst/>
          </a:prstGeom>
        </p:spPr>
      </p:pic>
    </p:spTree>
    <p:extLst>
      <p:ext uri="{BB962C8B-B14F-4D97-AF65-F5344CB8AC3E}">
        <p14:creationId xmlns:p14="http://schemas.microsoft.com/office/powerpoint/2010/main" val="371113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3610751E-E89B-16A3-0727-666AB97FA645}"/>
              </a:ext>
            </a:extLst>
          </p:cNvPr>
          <p:cNvGrpSpPr/>
          <p:nvPr/>
        </p:nvGrpSpPr>
        <p:grpSpPr>
          <a:xfrm>
            <a:off x="1993288" y="2312519"/>
            <a:ext cx="22392300" cy="2571024"/>
            <a:chOff x="539751" y="668025"/>
            <a:chExt cx="23100063" cy="2156178"/>
          </a:xfrm>
        </p:grpSpPr>
        <p:sp>
          <p:nvSpPr>
            <p:cNvPr id="6" name="Rounded Rectangle 24">
              <a:extLst>
                <a:ext uri="{FF2B5EF4-FFF2-40B4-BE49-F238E27FC236}">
                  <a16:creationId xmlns:a16="http://schemas.microsoft.com/office/drawing/2014/main" id="{EE17A035-4F3F-415E-BEA7-3331C045288F}"/>
                </a:ext>
              </a:extLst>
            </p:cNvPr>
            <p:cNvSpPr/>
            <p:nvPr/>
          </p:nvSpPr>
          <p:spPr bwMode="auto">
            <a:xfrm>
              <a:off x="842528" y="668025"/>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1" name="Rectangle 20"/>
          <p:cNvSpPr/>
          <p:nvPr/>
        </p:nvSpPr>
        <p:spPr>
          <a:xfrm>
            <a:off x="2587092" y="2014728"/>
            <a:ext cx="21836196" cy="2308324"/>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Các hợp chất hữu cơ đóng vai trò quan trọng với sự sống. Hợp chất hữu cơ là gì và chúng có những điểm chung gì?</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2" name="AutoShape 2" descr="Cách trồng cây mía và giá trị kinh tế cây mía đem l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
          <a:stretch>
            <a:fillRect/>
          </a:stretch>
        </p:blipFill>
        <p:spPr>
          <a:xfrm>
            <a:off x="2318184" y="4226637"/>
            <a:ext cx="10757736" cy="4572000"/>
          </a:xfrm>
          <a:prstGeom prst="rect">
            <a:avLst/>
          </a:prstGeom>
        </p:spPr>
      </p:pic>
      <p:pic>
        <p:nvPicPr>
          <p:cNvPr id="28" name="Picture 27"/>
          <p:cNvPicPr>
            <a:picLocks noChangeAspect="1"/>
          </p:cNvPicPr>
          <p:nvPr/>
        </p:nvPicPr>
        <p:blipFill>
          <a:blip r:embed="rId3"/>
          <a:stretch>
            <a:fillRect/>
          </a:stretch>
        </p:blipFill>
        <p:spPr>
          <a:xfrm>
            <a:off x="13075920" y="4272814"/>
            <a:ext cx="10759440" cy="4572000"/>
          </a:xfrm>
          <a:prstGeom prst="rect">
            <a:avLst/>
          </a:prstGeom>
        </p:spPr>
      </p:pic>
      <p:pic>
        <p:nvPicPr>
          <p:cNvPr id="30" name="Picture 29"/>
          <p:cNvPicPr>
            <a:picLocks noChangeAspect="1"/>
          </p:cNvPicPr>
          <p:nvPr/>
        </p:nvPicPr>
        <p:blipFill>
          <a:blip r:embed="rId4"/>
          <a:stretch>
            <a:fillRect/>
          </a:stretch>
        </p:blipFill>
        <p:spPr>
          <a:xfrm>
            <a:off x="2318184" y="8827783"/>
            <a:ext cx="10757736" cy="4572000"/>
          </a:xfrm>
          <a:prstGeom prst="rect">
            <a:avLst/>
          </a:prstGeom>
        </p:spPr>
        <p:style>
          <a:lnRef idx="3">
            <a:schemeClr val="lt1"/>
          </a:lnRef>
          <a:fillRef idx="1">
            <a:schemeClr val="accent1"/>
          </a:fillRef>
          <a:effectRef idx="1">
            <a:schemeClr val="accent1"/>
          </a:effectRef>
          <a:fontRef idx="minor">
            <a:schemeClr val="lt1"/>
          </a:fontRef>
        </p:style>
      </p:pic>
      <p:pic>
        <p:nvPicPr>
          <p:cNvPr id="31" name="Picture 30"/>
          <p:cNvPicPr>
            <a:picLocks noChangeAspect="1"/>
          </p:cNvPicPr>
          <p:nvPr/>
        </p:nvPicPr>
        <p:blipFill>
          <a:blip r:embed="rId5"/>
          <a:stretch>
            <a:fillRect/>
          </a:stretch>
        </p:blipFill>
        <p:spPr>
          <a:xfrm>
            <a:off x="13075920" y="8827783"/>
            <a:ext cx="10757736" cy="4572000"/>
          </a:xfrm>
          <a:prstGeom prst="rect">
            <a:avLst/>
          </a:prstGeom>
        </p:spPr>
        <p:style>
          <a:lnRef idx="3">
            <a:schemeClr val="lt1"/>
          </a:lnRef>
          <a:fillRef idx="1">
            <a:schemeClr val="accent1"/>
          </a:fillRef>
          <a:effectRef idx="1">
            <a:schemeClr val="accent1"/>
          </a:effectRef>
          <a:fontRef idx="minor">
            <a:schemeClr val="lt1"/>
          </a:fontRef>
        </p:style>
      </p:pic>
      <p:sp>
        <p:nvSpPr>
          <p:cNvPr id="38" name="Rectangle 37"/>
          <p:cNvSpPr/>
          <p:nvPr/>
        </p:nvSpPr>
        <p:spPr>
          <a:xfrm>
            <a:off x="4058876" y="7949477"/>
            <a:ext cx="7276351"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saccharose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22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11</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15514416" y="7935826"/>
            <a:ext cx="6849952"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celullose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6</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10</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5</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n</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3339128" y="12568786"/>
            <a:ext cx="8715848"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acetylsalicylic acid,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9</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8</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4</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54"/>
          <p:cNvSpPr/>
          <p:nvPr/>
        </p:nvSpPr>
        <p:spPr>
          <a:xfrm>
            <a:off x="16517120" y="12568786"/>
            <a:ext cx="4878259"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propane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3</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8­</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23" name="Nhóm 45">
            <a:extLst>
              <a:ext uri="{FF2B5EF4-FFF2-40B4-BE49-F238E27FC236}">
                <a16:creationId xmlns:a16="http://schemas.microsoft.com/office/drawing/2014/main" id="{5ECEE200-E309-ADD7-AA70-B1E41945F225}"/>
              </a:ext>
            </a:extLst>
          </p:cNvPr>
          <p:cNvGrpSpPr/>
          <p:nvPr/>
        </p:nvGrpSpPr>
        <p:grpSpPr>
          <a:xfrm>
            <a:off x="713483" y="2716967"/>
            <a:ext cx="1188720" cy="1097280"/>
            <a:chOff x="4439376" y="416105"/>
            <a:chExt cx="988551" cy="960472"/>
          </a:xfrm>
        </p:grpSpPr>
        <p:sp>
          <p:nvSpPr>
            <p:cNvPr id="24" name="Bong bóng Lời nói: Hình bầu dục 46">
              <a:extLst>
                <a:ext uri="{FF2B5EF4-FFF2-40B4-BE49-F238E27FC236}">
                  <a16:creationId xmlns:a16="http://schemas.microsoft.com/office/drawing/2014/main" id="{CB535100-F1D1-C885-FAE7-8D62687D1B92}"/>
                </a:ext>
              </a:extLst>
            </p:cNvPr>
            <p:cNvSpPr/>
            <p:nvPr/>
          </p:nvSpPr>
          <p:spPr>
            <a:xfrm>
              <a:off x="4439376" y="416105"/>
              <a:ext cx="988551" cy="960472"/>
            </a:xfrm>
            <a:prstGeom prst="wedgeEllipseCallout">
              <a:avLst>
                <a:gd name="adj1" fmla="val -564"/>
                <a:gd name="adj2" fmla="val 64317"/>
              </a:avLst>
            </a:prstGeom>
            <a:noFill/>
            <a:ln w="101600" cap="flat" cmpd="sng" algn="ctr">
              <a:solidFill>
                <a:srgbClr val="02A38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Đồ họa 47" descr="Head with gears with solid fill">
              <a:extLst>
                <a:ext uri="{FF2B5EF4-FFF2-40B4-BE49-F238E27FC236}">
                  <a16:creationId xmlns:a16="http://schemas.microsoft.com/office/drawing/2014/main" id="{CD95FC75-43C1-CCEE-366A-624CEF9B6E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3527" y="449673"/>
              <a:ext cx="914400" cy="914400"/>
            </a:xfrm>
            <a:prstGeom prst="rect">
              <a:avLst/>
            </a:prstGeom>
          </p:spPr>
        </p:pic>
      </p:grpSp>
    </p:spTree>
    <p:extLst>
      <p:ext uri="{BB962C8B-B14F-4D97-AF65-F5344CB8AC3E}">
        <p14:creationId xmlns:p14="http://schemas.microsoft.com/office/powerpoint/2010/main" val="58648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animBg="1"/>
      <p:bldP spid="49" grpId="0" animBg="1"/>
      <p:bldP spid="53"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
            <a:extLst>
              <a:ext uri="{FF2B5EF4-FFF2-40B4-BE49-F238E27FC236}">
                <a16:creationId xmlns:a16="http://schemas.microsoft.com/office/drawing/2014/main" id="{533A3AF6-CB17-E64A-7561-8A4709C06959}"/>
              </a:ext>
            </a:extLst>
          </p:cNvPr>
          <p:cNvSpPr/>
          <p:nvPr/>
        </p:nvSpPr>
        <p:spPr>
          <a:xfrm>
            <a:off x="714247" y="3444723"/>
            <a:ext cx="23671341" cy="10272865"/>
          </a:xfrm>
          <a:prstGeom prst="roundRect">
            <a:avLst>
              <a:gd name="adj" fmla="val 2239"/>
            </a:avLst>
          </a:prstGeom>
          <a:solidFill>
            <a:srgbClr val="DAE9D2"/>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5">
            <a:extLst>
              <a:ext uri="{FF2B5EF4-FFF2-40B4-BE49-F238E27FC236}">
                <a16:creationId xmlns:a16="http://schemas.microsoft.com/office/drawing/2014/main" id="{B51634C0-3A58-16D0-A779-09F3E36371C5}"/>
              </a:ext>
            </a:extLst>
          </p:cNvPr>
          <p:cNvGrpSpPr/>
          <p:nvPr/>
        </p:nvGrpSpPr>
        <p:grpSpPr>
          <a:xfrm>
            <a:off x="751659" y="3298215"/>
            <a:ext cx="3610781" cy="941001"/>
            <a:chOff x="1275608" y="6322795"/>
            <a:chExt cx="3538992" cy="828632"/>
          </a:xfrm>
        </p:grpSpPr>
        <p:sp>
          <p:nvSpPr>
            <p:cNvPr id="2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9" name="Rectangle 28"/>
          <p:cNvSpPr/>
          <p:nvPr/>
        </p:nvSpPr>
        <p:spPr>
          <a:xfrm>
            <a:off x="751659" y="4407038"/>
            <a:ext cx="2359651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6. (SGK – 61) Chỉ ra số sóng hấp thụ đặc trưng của nhóm –OH trên phổ hồng ngoại của chất sau:</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0" name="Google Shape;243;p3"/>
          <p:cNvGrpSpPr/>
          <p:nvPr/>
        </p:nvGrpSpPr>
        <p:grpSpPr>
          <a:xfrm>
            <a:off x="-455583" y="1563300"/>
            <a:ext cx="19658319" cy="852182"/>
            <a:chOff x="-288924" y="1892299"/>
            <a:chExt cx="19659598" cy="852082"/>
          </a:xfrm>
        </p:grpSpPr>
        <p:sp>
          <p:nvSpPr>
            <p:cNvPr id="36"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7"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8"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9" name="Rectangle 38"/>
          <p:cNvSpPr/>
          <p:nvPr/>
        </p:nvSpPr>
        <p:spPr>
          <a:xfrm>
            <a:off x="725440" y="2279628"/>
            <a:ext cx="1175674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Phổ hồng ngoại (IR) và nhóm chức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751659" y="5976698"/>
            <a:ext cx="23596518" cy="7740890"/>
          </a:xfrm>
          <a:prstGeom prst="rect">
            <a:avLst/>
          </a:prstGeom>
        </p:spPr>
      </p:pic>
      <p:sp>
        <p:nvSpPr>
          <p:cNvPr id="9" name="Oval 8"/>
          <p:cNvSpPr/>
          <p:nvPr/>
        </p:nvSpPr>
        <p:spPr>
          <a:xfrm>
            <a:off x="6603812" y="9633783"/>
            <a:ext cx="1341120" cy="161544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681899" y="11193748"/>
            <a:ext cx="12314590"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Sóng hấp thụ đặc trưng của nhóm –OH </a:t>
            </a:r>
            <a:endParaRPr lang="en-US" sz="4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32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39" grpId="0"/>
      <p:bldP spid="9"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
            <a:extLst>
              <a:ext uri="{FF2B5EF4-FFF2-40B4-BE49-F238E27FC236}">
                <a16:creationId xmlns:a16="http://schemas.microsoft.com/office/drawing/2014/main" id="{533A3AF6-CB17-E64A-7561-8A4709C06959}"/>
              </a:ext>
            </a:extLst>
          </p:cNvPr>
          <p:cNvSpPr/>
          <p:nvPr/>
        </p:nvSpPr>
        <p:spPr>
          <a:xfrm>
            <a:off x="714247" y="3444723"/>
            <a:ext cx="23671341" cy="10272865"/>
          </a:xfrm>
          <a:prstGeom prst="roundRect">
            <a:avLst>
              <a:gd name="adj" fmla="val 2239"/>
            </a:avLst>
          </a:prstGeom>
          <a:solidFill>
            <a:srgbClr val="DAE9D2"/>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5">
            <a:extLst>
              <a:ext uri="{FF2B5EF4-FFF2-40B4-BE49-F238E27FC236}">
                <a16:creationId xmlns:a16="http://schemas.microsoft.com/office/drawing/2014/main" id="{B51634C0-3A58-16D0-A779-09F3E36371C5}"/>
              </a:ext>
            </a:extLst>
          </p:cNvPr>
          <p:cNvGrpSpPr/>
          <p:nvPr/>
        </p:nvGrpSpPr>
        <p:grpSpPr>
          <a:xfrm>
            <a:off x="751659" y="3298215"/>
            <a:ext cx="3610781" cy="941001"/>
            <a:chOff x="1275608" y="6322795"/>
            <a:chExt cx="3538992" cy="828632"/>
          </a:xfrm>
        </p:grpSpPr>
        <p:sp>
          <p:nvSpPr>
            <p:cNvPr id="2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9" name="Rectangle 28"/>
          <p:cNvSpPr/>
          <p:nvPr/>
        </p:nvSpPr>
        <p:spPr>
          <a:xfrm>
            <a:off x="751659" y="4407038"/>
            <a:ext cx="2359651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7. (SGK – 61) Chỉ ra số sóng hấp thụ đặc trưng của nhóm C=O (ketone) trên phổ hồng ngoại:</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0" name="Google Shape;243;p3"/>
          <p:cNvGrpSpPr/>
          <p:nvPr/>
        </p:nvGrpSpPr>
        <p:grpSpPr>
          <a:xfrm>
            <a:off x="-455583" y="1563300"/>
            <a:ext cx="19658319" cy="852182"/>
            <a:chOff x="-288924" y="1892299"/>
            <a:chExt cx="19659598" cy="852082"/>
          </a:xfrm>
        </p:grpSpPr>
        <p:sp>
          <p:nvSpPr>
            <p:cNvPr id="36"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7" name="Google Shape;245;p3"/>
            <p:cNvSpPr txBox="1"/>
            <p:nvPr/>
          </p:nvSpPr>
          <p:spPr>
            <a:xfrm>
              <a:off x="806811" y="1913523"/>
              <a:ext cx="119552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8"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 TRONG PHÂN TỬ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9" name="Rectangle 38"/>
          <p:cNvSpPr/>
          <p:nvPr/>
        </p:nvSpPr>
        <p:spPr>
          <a:xfrm>
            <a:off x="725440" y="2279628"/>
            <a:ext cx="1175674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Phổ hồng ngoại (IR) và nhóm chức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751659" y="5976698"/>
            <a:ext cx="23596518" cy="7740890"/>
          </a:xfrm>
          <a:prstGeom prst="rect">
            <a:avLst/>
          </a:prstGeom>
        </p:spPr>
      </p:pic>
      <p:sp>
        <p:nvSpPr>
          <p:cNvPr id="9" name="Oval 8"/>
          <p:cNvSpPr/>
          <p:nvPr/>
        </p:nvSpPr>
        <p:spPr>
          <a:xfrm>
            <a:off x="16205012" y="10409305"/>
            <a:ext cx="1341120" cy="161544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1130699" y="9505053"/>
            <a:ext cx="12256882" cy="830997"/>
          </a:xfrm>
          <a:prstGeom prst="rect">
            <a:avLst/>
          </a:prstGeom>
          <a:solidFill>
            <a:srgbClr val="DAE9D2"/>
          </a:solidFill>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Sóng hấp thụ đặc trưng của nhóm C=O</a:t>
            </a:r>
            <a:endParaRPr lang="en-US" sz="4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13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p:bldP spid="39" grpId="0"/>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sp>
        <p:nvSpPr>
          <p:cNvPr id="60" name="TextBox 59"/>
          <p:cNvSpPr txBox="1"/>
          <p:nvPr/>
        </p:nvSpPr>
        <p:spPr>
          <a:xfrm>
            <a:off x="1512396" y="3234361"/>
            <a:ext cx="21945600" cy="10433625"/>
          </a:xfrm>
          <a:prstGeom prst="rect">
            <a:avLst/>
          </a:prstGeom>
          <a:noFill/>
        </p:spPr>
        <p:txBody>
          <a:bodyPr wrap="square" rtlCol="0">
            <a:spAutoFit/>
          </a:bodyPr>
          <a:lstStyle/>
          <a:p>
            <a:pPr marL="914400" indent="-914400" algn="just">
              <a:buAutoNum type="arabicPeriod"/>
            </a:pPr>
            <a:r>
              <a:rPr lang="en-US"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Hợp chất của carbon là hợp chất hữu cơ, trừ một số hợp chất như CO, CO</a:t>
            </a:r>
            <a:r>
              <a:rPr lang="en-US" sz="4800" b="1" baseline="-250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2</a:t>
            </a:r>
            <a:r>
              <a:rPr lang="en-US"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muối carbonate, các cyanide, các carbide,…</a:t>
            </a:r>
          </a:p>
          <a:p>
            <a:pPr marL="914400" indent="-914400" algn="just">
              <a:buAutoNum type="arabicPeriod"/>
            </a:pPr>
            <a:r>
              <a:rPr lang="en-US" sz="48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Liên kết hoá học trong hợp chất hữu cơ thường là liên kết cộng hoá trị; nhiệt độ nóng chảy; nhiệt độ sôi thấp và thường không tan hoặc ít tan trong nước, tan trong các dung môi hữu cơ.</a:t>
            </a:r>
          </a:p>
          <a:p>
            <a:pPr marL="914400" indent="-914400" algn="just">
              <a:buAutoNum type="arabicPeriod"/>
            </a:pPr>
            <a:r>
              <a:rPr lang="en-US" sz="4800" b="1">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Hợp chất hữu cơ dễ cháy, dễ bị nhiệt phân huỷ, các phản ứng thường xảy ra chậm, theo nhiều hướng và tạo ra hỗn hợp các sản phẩm.</a:t>
            </a:r>
          </a:p>
          <a:p>
            <a:pPr marL="914400" indent="-914400" algn="just">
              <a:buAutoNum type="arabicPeriod"/>
            </a:pPr>
            <a:r>
              <a:rPr lang="en-US" sz="4800" b="1">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Hợp chất hữu cơ được phân thành hai loại: hydrocarbon và dẫn xuất của hydrocarbon.</a:t>
            </a:r>
          </a:p>
          <a:p>
            <a:pPr marL="914400" indent="-914400" algn="just">
              <a:buAutoNum type="arabicPeriod"/>
            </a:pPr>
            <a:r>
              <a:rPr lang="en-US" sz="4800" b="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Nhóm chức là nguyên tử hay nhóm nguyên tử gây ra những tính chất hoá học đặc trưng của hợp chất hữu cơ. </a:t>
            </a:r>
          </a:p>
          <a:p>
            <a:pPr marL="914400" indent="-914400" algn="just">
              <a:buAutoNum type="arabicPeriod"/>
            </a:pPr>
            <a:r>
              <a:rPr lang="en-US" sz="4800" b="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Phổ hồng ngoại thường được sử dụng để xác định sự có mặt của các nhóm chức trong phân tử hợp chất hữu cơ.</a:t>
            </a:r>
          </a:p>
        </p:txBody>
      </p:sp>
    </p:spTree>
    <p:extLst>
      <p:ext uri="{BB962C8B-B14F-4D97-AF65-F5344CB8AC3E}">
        <p14:creationId xmlns:p14="http://schemas.microsoft.com/office/powerpoint/2010/main" val="2579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4" end="4"/>
                                            </p:txEl>
                                          </p:spTgt>
                                        </p:tgtEl>
                                        <p:attrNameLst>
                                          <p:attrName>style.visibility</p:attrName>
                                        </p:attrNameLst>
                                      </p:cBhvr>
                                      <p:to>
                                        <p:strVal val="visible"/>
                                      </p:to>
                                    </p:set>
                                    <p:animEffect transition="in" filter="fade">
                                      <p:cBhvr>
                                        <p:cTn id="32" dur="500"/>
                                        <p:tgtEl>
                                          <p:spTgt spid="6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
                                            <p:txEl>
                                              <p:pRg st="5" end="5"/>
                                            </p:txEl>
                                          </p:spTgt>
                                        </p:tgtEl>
                                        <p:attrNameLst>
                                          <p:attrName>style.visibility</p:attrName>
                                        </p:attrNameLst>
                                      </p:cBhvr>
                                      <p:to>
                                        <p:strVal val="visible"/>
                                      </p:to>
                                    </p:set>
                                    <p:animEffect transition="in" filter="fade">
                                      <p:cBhvr>
                                        <p:cTn id="37" dur="500"/>
                                        <p:tgtEl>
                                          <p:spTgt spid="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59" name="Rectangle 51">
            <a:extLst>
              <a:ext uri="{FF2B5EF4-FFF2-40B4-BE49-F238E27FC236}">
                <a16:creationId xmlns:a16="http://schemas.microsoft.com/office/drawing/2014/main" id="{0142A39C-F31B-4525-DBEE-473992CB42DF}"/>
              </a:ext>
            </a:extLst>
          </p:cNvPr>
          <p:cNvSpPr/>
          <p:nvPr/>
        </p:nvSpPr>
        <p:spPr>
          <a:xfrm>
            <a:off x="2147936" y="4839399"/>
            <a:ext cx="21945600" cy="151517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1597011" y="5056803"/>
            <a:ext cx="1032026" cy="1016797"/>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2617525" y="5243908"/>
            <a:ext cx="14165471"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fr-FR"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thể hiện các TCHH đặc trưng của alcohol</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6" name="Rectangle 55">
            <a:extLst>
              <a:ext uri="{FF2B5EF4-FFF2-40B4-BE49-F238E27FC236}">
                <a16:creationId xmlns:a16="http://schemas.microsoft.com/office/drawing/2014/main" id="{FF959755-E133-FE71-E1C7-4B3BA1BC6AED}"/>
              </a:ext>
            </a:extLst>
          </p:cNvPr>
          <p:cNvSpPr/>
          <p:nvPr/>
        </p:nvSpPr>
        <p:spPr>
          <a:xfrm>
            <a:off x="2115404" y="6619169"/>
            <a:ext cx="21945600" cy="151517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1564477" y="6836573"/>
            <a:ext cx="1032026" cy="1016798"/>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45">
            <a:extLst>
              <a:ext uri="{FF2B5EF4-FFF2-40B4-BE49-F238E27FC236}">
                <a16:creationId xmlns:a16="http://schemas.microsoft.com/office/drawing/2014/main" id="{0C377D84-C468-2881-D511-7FFA9904A78A}"/>
              </a:ext>
            </a:extLst>
          </p:cNvPr>
          <p:cNvSpPr/>
          <p:nvPr/>
        </p:nvSpPr>
        <p:spPr>
          <a:xfrm>
            <a:off x="2146673" y="8493122"/>
            <a:ext cx="21945600" cy="151517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1595746" y="8710526"/>
            <a:ext cx="1032026" cy="1016800"/>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2503699" y="8897622"/>
            <a:ext cx="21031200"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hiện các tính chất hoá học đặc trưng của cả alcohol và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Rectangle 59">
            <a:extLst>
              <a:ext uri="{FF2B5EF4-FFF2-40B4-BE49-F238E27FC236}">
                <a16:creationId xmlns:a16="http://schemas.microsoft.com/office/drawing/2014/main" id="{858BB183-9700-382C-438C-460288C678C2}"/>
              </a:ext>
            </a:extLst>
          </p:cNvPr>
          <p:cNvSpPr/>
          <p:nvPr/>
        </p:nvSpPr>
        <p:spPr>
          <a:xfrm>
            <a:off x="2219072" y="10225703"/>
            <a:ext cx="21945600" cy="151517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1668147" y="10443107"/>
            <a:ext cx="1032026" cy="1016800"/>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2499584" y="10594402"/>
            <a:ext cx="21945600"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a:solidFill>
                  <a:prstClr val="white"/>
                </a:solidFill>
                <a:latin typeface="Tahoma" panose="020B0604030504040204" pitchFamily="34" charset="0"/>
                <a:ea typeface="Tahoma" panose="020B0604030504040204" pitchFamily="34" charset="0"/>
                <a:cs typeface="Tahoma" panose="020B0604030504040204" pitchFamily="34" charset="0"/>
              </a:rPr>
              <a:t>Không thể hiện tính chất hoá học đặc trưng của cả alcohol và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2" name="Oval 49">
            <a:extLst>
              <a:ext uri="{FF2B5EF4-FFF2-40B4-BE49-F238E27FC236}">
                <a16:creationId xmlns:a16="http://schemas.microsoft.com/office/drawing/2014/main" id="{891E4DE8-704B-39F9-984C-2F7D8B0A34D3}"/>
              </a:ext>
            </a:extLst>
          </p:cNvPr>
          <p:cNvSpPr/>
          <p:nvPr/>
        </p:nvSpPr>
        <p:spPr>
          <a:xfrm>
            <a:off x="1595745" y="8721221"/>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0" y="2695963"/>
            <a:ext cx="24069319" cy="1856444"/>
            <a:chOff x="226013" y="2034258"/>
            <a:chExt cx="24069319" cy="185644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233910" y="1763895"/>
                  <a:ext cx="241470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hỏi</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716315" y="2172947"/>
                  <a:ext cx="20579017" cy="1655286"/>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ộ</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ợ</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ữ</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u</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ơ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ứ</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đồ</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ng</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ờ</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hai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ó</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ứ</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alcohol</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v</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à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aldehyde</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Khi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đó,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ợ</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s</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ẽ</m:t>
                        </m:r>
                      </m:oMath>
                    </m:oMathPara>
                  </a14:m>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716315" y="2172947"/>
                  <a:ext cx="20579017" cy="165528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73" name="TextBox 53">
            <a:extLst>
              <a:ext uri="{FF2B5EF4-FFF2-40B4-BE49-F238E27FC236}">
                <a16:creationId xmlns:a16="http://schemas.microsoft.com/office/drawing/2014/main" id="{B4E74AE4-8346-065B-9265-27E9693B98ED}"/>
              </a:ext>
            </a:extLst>
          </p:cNvPr>
          <p:cNvSpPr txBox="1"/>
          <p:nvPr/>
        </p:nvSpPr>
        <p:spPr>
          <a:xfrm>
            <a:off x="2629037" y="6931119"/>
            <a:ext cx="14683349"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fr-FR"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thể hiện các TCHH đặc trưng của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Google Shape;246;p3"/>
          <p:cNvSpPr txBox="1"/>
          <p:nvPr/>
        </p:nvSpPr>
        <p:spPr>
          <a:xfrm>
            <a:off x="4059470" y="1597448"/>
            <a:ext cx="1728198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CỦNG CỐ</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spTree>
    <p:extLst>
      <p:ext uri="{BB962C8B-B14F-4D97-AF65-F5344CB8AC3E}">
        <p14:creationId xmlns:p14="http://schemas.microsoft.com/office/powerpoint/2010/main" val="15713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fade">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2"/>
                                        </p:tgtEl>
                                        <p:attrNameLst>
                                          <p:attrName>style.visibility</p:attrName>
                                        </p:attrNameLst>
                                      </p:cBhvr>
                                      <p:to>
                                        <p:strVal val="visible"/>
                                      </p:to>
                                    </p:set>
                                    <p:animEffect transition="in" filter="wipe(left)">
                                      <p:cBhvr>
                                        <p:cTn id="49"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nimBg="1"/>
      <p:bldP spid="261" grpId="0"/>
      <p:bldP spid="256" grpId="0" animBg="1"/>
      <p:bldP spid="257" grpId="0" animBg="1"/>
      <p:bldP spid="61" grpId="0" animBg="1"/>
      <p:bldP spid="62" grpId="0" animBg="1"/>
      <p:bldP spid="63" grpId="0"/>
      <p:bldP spid="58" grpId="0" animBg="1"/>
      <p:bldP spid="59" grpId="0" animBg="1"/>
      <p:bldP spid="60" grpId="0"/>
      <p:bldP spid="262" grpId="0" animBg="1"/>
      <p:bldP spid="73"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6;p3"/>
          <p:cNvSpPr txBox="1"/>
          <p:nvPr/>
        </p:nvSpPr>
        <p:spPr>
          <a:xfrm>
            <a:off x="4059470" y="1597448"/>
            <a:ext cx="1728198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CỦNG CỐ</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1" name="Rounded Rectangle 4">
            <a:extLst>
              <a:ext uri="{FF2B5EF4-FFF2-40B4-BE49-F238E27FC236}">
                <a16:creationId xmlns:a16="http://schemas.microsoft.com/office/drawing/2014/main" id="{533A3AF6-CB17-E64A-7561-8A4709C06959}"/>
              </a:ext>
            </a:extLst>
          </p:cNvPr>
          <p:cNvSpPr/>
          <p:nvPr/>
        </p:nvSpPr>
        <p:spPr>
          <a:xfrm>
            <a:off x="714247" y="2528417"/>
            <a:ext cx="23671341" cy="8374089"/>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287316" y="1377459"/>
            <a:ext cx="941000" cy="2949900"/>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1658813" y="2381907"/>
            <a:ext cx="2499402" cy="830997"/>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751659" y="2391165"/>
            <a:ext cx="869742" cy="931745"/>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714247" y="3506661"/>
            <a:ext cx="23249968" cy="7395845"/>
            <a:chOff x="714247" y="3506661"/>
            <a:chExt cx="23249968" cy="7395845"/>
          </a:xfrm>
        </p:grpSpPr>
        <p:sp>
          <p:nvSpPr>
            <p:cNvPr id="27" name="Rectangle 26"/>
            <p:cNvSpPr/>
            <p:nvPr/>
          </p:nvSpPr>
          <p:spPr>
            <a:xfrm>
              <a:off x="714247" y="3506661"/>
              <a:ext cx="23249968" cy="378565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Cho phản ứng:</a:t>
              </a:r>
            </a:p>
            <a:p>
              <a:pPr algn="just"/>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-C-OH +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OH </a:t>
              </a: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O</a:t>
              </a:r>
            </a:p>
            <a:p>
              <a:pPr algn="just"/>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nvGraphicFramePr>
          <p:xfrm>
            <a:off x="8121724" y="3506661"/>
            <a:ext cx="5486400" cy="1590260"/>
          </p:xfrm>
          <a:graphic>
            <a:graphicData uri="http://schemas.openxmlformats.org/presentationml/2006/ole">
              <mc:AlternateContent xmlns:mc="http://schemas.openxmlformats.org/markup-compatibility/2006">
                <mc:Choice xmlns:v="urn:schemas-microsoft-com:vml" Requires="v">
                  <p:oleObj name="Equation" r:id="rId2" imgW="876240" imgH="253800" progId="Equation.DSMT4">
                    <p:embed/>
                  </p:oleObj>
                </mc:Choice>
                <mc:Fallback>
                  <p:oleObj name="Equation" r:id="rId2" imgW="876240" imgH="253800" progId="Equation.DSMT4">
                    <p:embed/>
                    <p:pic>
                      <p:nvPicPr>
                        <p:cNvPr id="2" name="Object 1"/>
                        <p:cNvPicPr/>
                        <p:nvPr/>
                      </p:nvPicPr>
                      <p:blipFill>
                        <a:blip r:embed="rId3"/>
                        <a:stretch>
                          <a:fillRect/>
                        </a:stretch>
                      </p:blipFill>
                      <p:spPr>
                        <a:xfrm>
                          <a:off x="8121724" y="3506661"/>
                          <a:ext cx="5486400" cy="1590260"/>
                        </a:xfrm>
                        <a:prstGeom prst="rect">
                          <a:avLst/>
                        </a:prstGeom>
                      </p:spPr>
                    </p:pic>
                  </p:oleObj>
                </mc:Fallback>
              </mc:AlternateContent>
            </a:graphicData>
          </a:graphic>
        </p:graphicFrame>
        <p:sp>
          <p:nvSpPr>
            <p:cNvPr id="3" name="TextBox 2"/>
            <p:cNvSpPr txBox="1"/>
            <p:nvPr/>
          </p:nvSpPr>
          <p:spPr>
            <a:xfrm>
              <a:off x="13737647" y="3942759"/>
              <a:ext cx="7277954" cy="2308324"/>
            </a:xfrm>
            <a:prstGeom prst="rect">
              <a:avLst/>
            </a:prstGeom>
            <a:noFill/>
          </p:spPr>
          <p:txBody>
            <a:bodyPr wrap="non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-C-O-CH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 + 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O</a:t>
              </a:r>
            </a:p>
            <a:p>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            O</a:t>
              </a:r>
            </a:p>
          </p:txBody>
        </p:sp>
        <p:sp>
          <p:nvSpPr>
            <p:cNvPr id="10" name="TextBox 9"/>
            <p:cNvSpPr txBox="1"/>
            <p:nvPr/>
          </p:nvSpPr>
          <p:spPr>
            <a:xfrm>
              <a:off x="751659" y="6378191"/>
              <a:ext cx="23212556" cy="4524315"/>
            </a:xfrm>
            <a:prstGeom prst="rect">
              <a:avLst/>
            </a:prstGeom>
            <a:noFill/>
          </p:spPr>
          <p:txBody>
            <a:bodyPr wrap="square" rtlCol="0">
              <a:spAutoFit/>
            </a:bodyPr>
            <a:lstStyle/>
            <a:p>
              <a:r>
                <a:rPr lang="en-US" sz="4800" b="1">
                  <a:latin typeface="Tahoma" panose="020B0604030504040204" pitchFamily="34" charset="0"/>
                  <a:ea typeface="Tahoma" panose="020B0604030504040204" pitchFamily="34" charset="0"/>
                  <a:cs typeface="Tahoma" panose="020B0604030504040204" pitchFamily="34" charset="0"/>
                </a:rPr>
                <a:t>a) Có những nhóm chức nào trong phân tử mỗi chất hữu cơ ở phản ứng trên?</a:t>
              </a:r>
            </a:p>
            <a:p>
              <a:r>
                <a:rPr lang="en-US" sz="4800" b="1">
                  <a:latin typeface="Tahoma" panose="020B0604030504040204" pitchFamily="34" charset="0"/>
                  <a:ea typeface="Tahoma" panose="020B0604030504040204" pitchFamily="34" charset="0"/>
                  <a:cs typeface="Tahoma" panose="020B0604030504040204" pitchFamily="34" charset="0"/>
                </a:rPr>
                <a:t>b) Sau khi tiến hành phản ứng một thời gian, người ta tách được một chất hữu cơ tinh khiết từ hỗn hợp phản ứng. Có thể ghi và sử dụng phổ hồng ngoại của chất lỏng này để xác định chất đó là 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COOCH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 hay 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COOH hoặc CH</a:t>
              </a:r>
              <a:r>
                <a:rPr lang="en-US" sz="4800" b="1" baseline="-25000">
                  <a:latin typeface="Tahoma" panose="020B0604030504040204" pitchFamily="34" charset="0"/>
                  <a:ea typeface="Tahoma" panose="020B0604030504040204" pitchFamily="34" charset="0"/>
                  <a:cs typeface="Tahoma" panose="020B0604030504040204" pitchFamily="34" charset="0"/>
                </a:rPr>
                <a:t>3</a:t>
              </a:r>
              <a:r>
                <a:rPr lang="en-US" sz="4800" b="1">
                  <a:latin typeface="Tahoma" panose="020B0604030504040204" pitchFamily="34" charset="0"/>
                  <a:ea typeface="Tahoma" panose="020B0604030504040204" pitchFamily="34" charset="0"/>
                  <a:cs typeface="Tahoma" panose="020B0604030504040204" pitchFamily="34" charset="0"/>
                </a:rPr>
                <a:t>CH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OH được không? Vì sao?</a:t>
              </a:r>
            </a:p>
          </p:txBody>
        </p:sp>
      </p:grpSp>
      <p:grpSp>
        <p:nvGrpSpPr>
          <p:cNvPr id="6" name="Group 5"/>
          <p:cNvGrpSpPr/>
          <p:nvPr/>
        </p:nvGrpSpPr>
        <p:grpSpPr>
          <a:xfrm>
            <a:off x="714247" y="10902506"/>
            <a:ext cx="23671341" cy="3046988"/>
            <a:chOff x="714247" y="10902506"/>
            <a:chExt cx="23671341" cy="3046988"/>
          </a:xfrm>
        </p:grpSpPr>
        <p:sp>
          <p:nvSpPr>
            <p:cNvPr id="12" name="Rounded Rectangle 4">
              <a:extLst>
                <a:ext uri="{FF2B5EF4-FFF2-40B4-BE49-F238E27FC236}">
                  <a16:creationId xmlns:a16="http://schemas.microsoft.com/office/drawing/2014/main" id="{533A3AF6-CB17-E64A-7561-8A4709C06959}"/>
                </a:ext>
              </a:extLst>
            </p:cNvPr>
            <p:cNvSpPr/>
            <p:nvPr/>
          </p:nvSpPr>
          <p:spPr>
            <a:xfrm>
              <a:off x="714247" y="11119989"/>
              <a:ext cx="23671341" cy="265404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Freeform 20">
              <a:extLst>
                <a:ext uri="{FF2B5EF4-FFF2-40B4-BE49-F238E27FC236}">
                  <a16:creationId xmlns:a16="http://schemas.microsoft.com/office/drawing/2014/main" id="{CB2C6447-F10A-85B5-351E-1368979AA8E1}"/>
                </a:ext>
              </a:extLst>
            </p:cNvPr>
            <p:cNvSpPr>
              <a:spLocks/>
            </p:cNvSpPr>
            <p:nvPr/>
          </p:nvSpPr>
          <p:spPr bwMode="auto">
            <a:xfrm rot="16200000" flipV="1">
              <a:off x="2265469" y="9919903"/>
              <a:ext cx="984693" cy="2949899"/>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7">
              <a:extLst>
                <a:ext uri="{FF2B5EF4-FFF2-40B4-BE49-F238E27FC236}">
                  <a16:creationId xmlns:a16="http://schemas.microsoft.com/office/drawing/2014/main" id="{7DBB913B-8810-03CA-0284-DFEEA75DF4A7}"/>
                </a:ext>
              </a:extLst>
            </p:cNvPr>
            <p:cNvSpPr txBox="1"/>
            <p:nvPr/>
          </p:nvSpPr>
          <p:spPr>
            <a:xfrm>
              <a:off x="1681900" y="11011859"/>
              <a:ext cx="2419252" cy="1131487"/>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C8F2E8D7-6263-EA9F-860C-FFD8DF7C34FF}"/>
                </a:ext>
              </a:extLst>
            </p:cNvPr>
            <p:cNvSpPr/>
            <p:nvPr/>
          </p:nvSpPr>
          <p:spPr>
            <a:xfrm flipV="1">
              <a:off x="751659" y="10915110"/>
              <a:ext cx="869743" cy="972089"/>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0C11A332-74F2-211E-5420-721D195E6240}"/>
                </a:ext>
              </a:extLst>
            </p:cNvPr>
            <p:cNvSpPr>
              <a:spLocks noEditPoints="1"/>
            </p:cNvSpPr>
            <p:nvPr/>
          </p:nvSpPr>
          <p:spPr bwMode="auto">
            <a:xfrm>
              <a:off x="882351" y="10988121"/>
              <a:ext cx="556256" cy="1142854"/>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4232766" y="10902506"/>
              <a:ext cx="19694036" cy="3046988"/>
            </a:xfrm>
            <a:prstGeom prst="rect">
              <a:avLst/>
            </a:prstGeom>
            <a:noFill/>
          </p:spPr>
          <p:txBody>
            <a:bodyPr wrap="square" rtlCol="0">
              <a:spAutoFit/>
            </a:bodyPr>
            <a:lstStyle/>
            <a:p>
              <a:pPr algn="just"/>
              <a:r>
                <a:rPr lang="en-US" sz="4800" b="1">
                  <a:latin typeface="Tahoma" panose="020B0604030504040204" pitchFamily="34" charset="0"/>
                  <a:ea typeface="Tahoma" panose="020B0604030504040204" pitchFamily="34" charset="0"/>
                  <a:cs typeface="Tahoma" panose="020B0604030504040204" pitchFamily="34" charset="0"/>
                </a:rPr>
                <a:t>a) Có những nhóm chức: alcohol (-OH); carboxylic acid </a:t>
              </a:r>
            </a:p>
            <a:p>
              <a:pPr algn="just"/>
              <a:r>
                <a:rPr lang="en-US" sz="4800" b="1">
                  <a:latin typeface="Tahoma" panose="020B0604030504040204" pitchFamily="34" charset="0"/>
                  <a:ea typeface="Tahoma" panose="020B0604030504040204" pitchFamily="34" charset="0"/>
                  <a:cs typeface="Tahoma" panose="020B0604030504040204" pitchFamily="34" charset="0"/>
                </a:rPr>
                <a:t>(-COOH) và ester (-COO-) ở phản ứng trên.</a:t>
              </a:r>
            </a:p>
            <a:p>
              <a:pPr algn="just"/>
              <a:r>
                <a:rPr lang="en-US" sz="4800" b="1">
                  <a:latin typeface="Tahoma" panose="020B0604030504040204" pitchFamily="34" charset="0"/>
                  <a:ea typeface="Tahoma" panose="020B0604030504040204" pitchFamily="34" charset="0"/>
                  <a:cs typeface="Tahoma" panose="020B0604030504040204" pitchFamily="34" charset="0"/>
                </a:rPr>
                <a:t>b) Có thể sử dụng phổ hồng ngoại vì mỗi nhóm chức khác nhau sẽ thể hiện các đỉnh hấp thụ khác nhau.</a:t>
              </a:r>
            </a:p>
          </p:txBody>
        </p:sp>
      </p:grpSp>
    </p:spTree>
    <p:extLst>
      <p:ext uri="{BB962C8B-B14F-4D97-AF65-F5344CB8AC3E}">
        <p14:creationId xmlns:p14="http://schemas.microsoft.com/office/powerpoint/2010/main" val="372217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3" grpId="0" animBg="1"/>
      <p:bldP spid="24"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0"/>
            <a:ext cx="19658319" cy="852182"/>
            <a:chOff x="-288924" y="1892299"/>
            <a:chExt cx="19659598" cy="852082"/>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45"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5" name="Rectangle 4"/>
          <p:cNvSpPr/>
          <p:nvPr/>
        </p:nvSpPr>
        <p:spPr>
          <a:xfrm>
            <a:off x="594322" y="4754210"/>
            <a:ext cx="2482411" cy="1200329"/>
          </a:xfrm>
          <a:prstGeom prst="rect">
            <a:avLst/>
          </a:prstGeom>
        </p:spPr>
        <p:txBody>
          <a:bodyPr wrap="non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Ví dụ:</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1012867" y="2240615"/>
            <a:ext cx="4041491"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Khái niệm</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5162805" y="2380286"/>
            <a:ext cx="5398936" cy="6400800"/>
          </a:xfrm>
          <a:prstGeom prst="rect">
            <a:avLst/>
          </a:prstGeom>
        </p:spPr>
      </p:pic>
      <p:pic>
        <p:nvPicPr>
          <p:cNvPr id="4" name="Picture 3"/>
          <p:cNvPicPr>
            <a:picLocks noChangeAspect="1"/>
          </p:cNvPicPr>
          <p:nvPr/>
        </p:nvPicPr>
        <p:blipFill>
          <a:blip r:embed="rId4"/>
          <a:stretch>
            <a:fillRect/>
          </a:stretch>
        </p:blipFill>
        <p:spPr>
          <a:xfrm>
            <a:off x="12423075" y="2461537"/>
            <a:ext cx="4918326" cy="6400800"/>
          </a:xfrm>
          <a:prstGeom prst="rect">
            <a:avLst/>
          </a:prstGeom>
        </p:spPr>
      </p:pic>
      <p:pic>
        <p:nvPicPr>
          <p:cNvPr id="6" name="Picture 5"/>
          <p:cNvPicPr>
            <a:picLocks noChangeAspect="1"/>
          </p:cNvPicPr>
          <p:nvPr/>
        </p:nvPicPr>
        <p:blipFill>
          <a:blip r:embed="rId5"/>
          <a:stretch>
            <a:fillRect/>
          </a:stretch>
        </p:blipFill>
        <p:spPr>
          <a:xfrm>
            <a:off x="19202735" y="2240615"/>
            <a:ext cx="4804890" cy="6400800"/>
          </a:xfrm>
          <a:prstGeom prst="rect">
            <a:avLst/>
          </a:prstGeom>
        </p:spPr>
      </p:pic>
      <p:sp>
        <p:nvSpPr>
          <p:cNvPr id="31" name="Rectangle 30"/>
          <p:cNvSpPr/>
          <p:nvPr/>
        </p:nvSpPr>
        <p:spPr>
          <a:xfrm>
            <a:off x="5054358" y="9318730"/>
            <a:ext cx="19347784"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30480" marR="30480" algn="just"/>
            <a:r>
              <a:rPr lang="en-GB" sz="4800" b="1">
                <a:latin typeface="Tahoma" panose="020B0604030504040204" pitchFamily="34" charset="0"/>
                <a:ea typeface="Tahoma" panose="020B0604030504040204" pitchFamily="34" charset="0"/>
                <a:cs typeface="Tahoma" panose="020B0604030504040204" pitchFamily="34" charset="0"/>
              </a:rPr>
              <a:t>HCHC là hợp chất của carbon (trừ một số hợp chất như CO, CO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muối carbonate, các cyanide, carbide,…)</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5162805" y="11565705"/>
            <a:ext cx="18327453" cy="830997"/>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GB" sz="4800" b="1">
                <a:latin typeface="Tahoma" panose="020B0604030504040204" pitchFamily="34" charset="0"/>
                <a:ea typeface="Tahoma" panose="020B0604030504040204" pitchFamily="34" charset="0"/>
                <a:cs typeface="Tahoma" panose="020B0604030504040204" pitchFamily="34" charset="0"/>
              </a:rPr>
              <a:t>Hoá học hữu cơ là ngành hoá học nghiên cứu về các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594322" y="10288225"/>
            <a:ext cx="4008470" cy="1200329"/>
          </a:xfrm>
          <a:prstGeom prst="rect">
            <a:avLst/>
          </a:prstGeom>
        </p:spPr>
        <p:txBody>
          <a:bodyPr wrap="non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Khái niệm:</a:t>
            </a:r>
            <a:endParaRPr lang="en-US" sz="4800" b="1">
              <a:latin typeface="Tahoma" panose="020B0604030504040204" pitchFamily="34" charset="0"/>
              <a:ea typeface="Tahoma" panose="020B0604030504040204" pitchFamily="34" charset="0"/>
              <a:cs typeface="Tahoma" panose="020B0604030504040204" pitchFamily="34" charset="0"/>
            </a:endParaRPr>
          </a:p>
        </p:txBody>
      </p:sp>
      <p:cxnSp>
        <p:nvCxnSpPr>
          <p:cNvPr id="10" name="Elbow Connector 9"/>
          <p:cNvCxnSpPr>
            <a:stCxn id="33" idx="3"/>
            <a:endCxn id="32" idx="1"/>
          </p:cNvCxnSpPr>
          <p:nvPr/>
        </p:nvCxnSpPr>
        <p:spPr>
          <a:xfrm>
            <a:off x="4602792" y="10888390"/>
            <a:ext cx="560013" cy="1092814"/>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8" name="Elbow Connector 37"/>
          <p:cNvCxnSpPr/>
          <p:nvPr/>
        </p:nvCxnSpPr>
        <p:spPr>
          <a:xfrm flipV="1">
            <a:off x="4602792" y="9795575"/>
            <a:ext cx="560013" cy="1092814"/>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66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P spid="31" grpId="0" animBg="1"/>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8">
            <a:extLst>
              <a:ext uri="{FF2B5EF4-FFF2-40B4-BE49-F238E27FC236}">
                <a16:creationId xmlns:a16="http://schemas.microsoft.com/office/drawing/2014/main" id="{89949DF0-2360-0822-0451-B3D43DBDEE77}"/>
              </a:ext>
            </a:extLst>
          </p:cNvPr>
          <p:cNvGrpSpPr/>
          <p:nvPr/>
        </p:nvGrpSpPr>
        <p:grpSpPr>
          <a:xfrm>
            <a:off x="714246" y="6913650"/>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3" name="Group 32"/>
          <p:cNvGrpSpPr/>
          <p:nvPr/>
        </p:nvGrpSpPr>
        <p:grpSpPr>
          <a:xfrm>
            <a:off x="714247" y="3563207"/>
            <a:ext cx="23671341" cy="3192070"/>
            <a:chOff x="714247" y="3563207"/>
            <a:chExt cx="23671341" cy="3192070"/>
          </a:xfrm>
        </p:grpSpPr>
        <p:sp>
          <p:nvSpPr>
            <p:cNvPr id="21" name="Rounded Rectangle 4">
              <a:extLst>
                <a:ext uri="{FF2B5EF4-FFF2-40B4-BE49-F238E27FC236}">
                  <a16:creationId xmlns:a16="http://schemas.microsoft.com/office/drawing/2014/main" id="{533A3AF6-CB17-E64A-7561-8A4709C06959}"/>
                </a:ext>
              </a:extLst>
            </p:cNvPr>
            <p:cNvSpPr/>
            <p:nvPr/>
          </p:nvSpPr>
          <p:spPr>
            <a:xfrm>
              <a:off x="714247" y="3709715"/>
              <a:ext cx="23671341" cy="3045562"/>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7" name="Rectangle 26"/>
          <p:cNvSpPr/>
          <p:nvPr/>
        </p:nvSpPr>
        <p:spPr>
          <a:xfrm>
            <a:off x="762372" y="4446953"/>
            <a:ext cx="23249968" cy="2308324"/>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1. (SGK – 57) Đối tượng nghiên cứu của hoá học hữu cơ là gì?</a:t>
            </a:r>
          </a:p>
          <a:p>
            <a:pPr algn="just"/>
            <a:r>
              <a:rPr lang="en-US" sz="4800" b="1">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(SGK – 57) </a:t>
            </a:r>
            <a:r>
              <a:rPr lang="en-US" sz="4800" b="1">
                <a:latin typeface="Tahoma" panose="020B0604030504040204" pitchFamily="34" charset="0"/>
                <a:ea typeface="Tahoma" panose="020B0604030504040204" pitchFamily="34" charset="0"/>
                <a:cs typeface="Tahoma" panose="020B0604030504040204" pitchFamily="34" charset="0"/>
              </a:rPr>
              <a:t>Trong các chất sau đây, chất nào là chất hữu cơ? C</a:t>
            </a:r>
            <a:r>
              <a:rPr lang="en-US" sz="4800" b="1" baseline="-25000">
                <a:latin typeface="Tahoma" panose="020B0604030504040204" pitchFamily="34" charset="0"/>
                <a:ea typeface="Tahoma" panose="020B0604030504040204" pitchFamily="34" charset="0"/>
                <a:cs typeface="Tahoma" panose="020B0604030504040204" pitchFamily="34" charset="0"/>
              </a:rPr>
              <a:t>6</a:t>
            </a:r>
            <a:r>
              <a:rPr lang="en-US" sz="4800" b="1">
                <a:latin typeface="Tahoma" panose="020B0604030504040204" pitchFamily="34" charset="0"/>
                <a:ea typeface="Tahoma" panose="020B0604030504040204" pitchFamily="34" charset="0"/>
                <a:cs typeface="Tahoma" panose="020B0604030504040204" pitchFamily="34" charset="0"/>
              </a:rPr>
              <a:t>H</a:t>
            </a:r>
            <a:r>
              <a:rPr lang="en-US" sz="4800" b="1" baseline="-25000">
                <a:latin typeface="Tahoma" panose="020B0604030504040204" pitchFamily="34" charset="0"/>
                <a:ea typeface="Tahoma" panose="020B0604030504040204" pitchFamily="34" charset="0"/>
                <a:cs typeface="Tahoma" panose="020B0604030504040204" pitchFamily="34" charset="0"/>
              </a:rPr>
              <a:t>12</a:t>
            </a:r>
            <a:r>
              <a:rPr lang="en-US" sz="4800" b="1">
                <a:latin typeface="Tahoma" panose="020B0604030504040204" pitchFamily="34" charset="0"/>
                <a:ea typeface="Tahoma" panose="020B0604030504040204" pitchFamily="34" charset="0"/>
                <a:cs typeface="Tahoma" panose="020B0604030504040204" pitchFamily="34" charset="0"/>
              </a:rPr>
              <a:t>O</a:t>
            </a:r>
            <a:r>
              <a:rPr lang="en-US" sz="4800" b="1" baseline="-25000">
                <a:latin typeface="Tahoma" panose="020B0604030504040204" pitchFamily="34" charset="0"/>
                <a:ea typeface="Tahoma" panose="020B0604030504040204" pitchFamily="34" charset="0"/>
                <a:cs typeface="Tahoma" panose="020B0604030504040204" pitchFamily="34" charset="0"/>
              </a:rPr>
              <a:t>6</a:t>
            </a:r>
            <a:r>
              <a:rPr lang="en-US" sz="4800" b="1">
                <a:latin typeface="Tahoma" panose="020B0604030504040204" pitchFamily="34" charset="0"/>
                <a:ea typeface="Tahoma" panose="020B0604030504040204" pitchFamily="34" charset="0"/>
                <a:cs typeface="Tahoma" panose="020B0604030504040204" pitchFamily="34" charset="0"/>
              </a:rPr>
              <a:t>, C</a:t>
            </a:r>
            <a:r>
              <a:rPr lang="en-US" sz="4800" b="1" baseline="-25000">
                <a:latin typeface="Tahoma" panose="020B0604030504040204" pitchFamily="34" charset="0"/>
                <a:ea typeface="Tahoma" panose="020B0604030504040204" pitchFamily="34" charset="0"/>
                <a:cs typeface="Tahoma" panose="020B0604030504040204" pitchFamily="34" charset="0"/>
              </a:rPr>
              <a:t>12</a:t>
            </a:r>
            <a:r>
              <a:rPr lang="en-US" sz="4800" b="1">
                <a:latin typeface="Tahoma" panose="020B0604030504040204" pitchFamily="34" charset="0"/>
                <a:ea typeface="Tahoma" panose="020B0604030504040204" pitchFamily="34" charset="0"/>
                <a:cs typeface="Tahoma" panose="020B0604030504040204" pitchFamily="34" charset="0"/>
              </a:rPr>
              <a:t>H</a:t>
            </a:r>
            <a:r>
              <a:rPr lang="en-US" sz="4800" b="1" baseline="-25000">
                <a:latin typeface="Tahoma" panose="020B0604030504040204" pitchFamily="34" charset="0"/>
                <a:ea typeface="Tahoma" panose="020B0604030504040204" pitchFamily="34" charset="0"/>
                <a:cs typeface="Tahoma" panose="020B0604030504040204" pitchFamily="34" charset="0"/>
              </a:rPr>
              <a:t>22</a:t>
            </a:r>
            <a:r>
              <a:rPr lang="en-US" sz="4800" b="1">
                <a:latin typeface="Tahoma" panose="020B0604030504040204" pitchFamily="34" charset="0"/>
                <a:ea typeface="Tahoma" panose="020B0604030504040204" pitchFamily="34" charset="0"/>
                <a:cs typeface="Tahoma" panose="020B0604030504040204" pitchFamily="34" charset="0"/>
              </a:rPr>
              <a:t>O</a:t>
            </a:r>
            <a:r>
              <a:rPr lang="en-US" sz="4800" b="1" baseline="-25000">
                <a:latin typeface="Tahoma" panose="020B0604030504040204" pitchFamily="34" charset="0"/>
                <a:ea typeface="Tahoma" panose="020B0604030504040204" pitchFamily="34" charset="0"/>
                <a:cs typeface="Tahoma" panose="020B0604030504040204" pitchFamily="34" charset="0"/>
              </a:rPr>
              <a:t>11</a:t>
            </a:r>
            <a:r>
              <a:rPr lang="en-US" sz="4800" b="1">
                <a:latin typeface="Tahoma" panose="020B0604030504040204" pitchFamily="34" charset="0"/>
                <a:ea typeface="Tahoma" panose="020B0604030504040204" pitchFamily="34" charset="0"/>
                <a:cs typeface="Tahoma" panose="020B0604030504040204" pitchFamily="34" charset="0"/>
              </a:rPr>
              <a:t>, C</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H</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 CO</a:t>
            </a:r>
            <a:r>
              <a:rPr lang="en-US" sz="4800" b="1" baseline="-25000">
                <a:latin typeface="Tahoma" panose="020B0604030504040204" pitchFamily="34" charset="0"/>
                <a:ea typeface="Tahoma" panose="020B0604030504040204" pitchFamily="34" charset="0"/>
                <a:cs typeface="Tahoma" panose="020B0604030504040204" pitchFamily="34" charset="0"/>
              </a:rPr>
              <a:t>2</a:t>
            </a:r>
            <a:r>
              <a:rPr lang="en-US" sz="4800" b="1">
                <a:latin typeface="Tahoma" panose="020B0604030504040204" pitchFamily="34" charset="0"/>
                <a:ea typeface="Tahoma" panose="020B0604030504040204" pitchFamily="34" charset="0"/>
                <a:cs typeface="Tahoma" panose="020B0604030504040204" pitchFamily="34" charset="0"/>
              </a:rPr>
              <a:t>, CaCO</a:t>
            </a:r>
            <a:r>
              <a:rPr lang="en-US" sz="4800" b="1" baseline="-25000">
                <a:latin typeface="Tahoma" panose="020B0604030504040204" pitchFamily="34" charset="0"/>
                <a:ea typeface="Tahoma" panose="020B0604030504040204" pitchFamily="34" charset="0"/>
                <a:cs typeface="Tahoma" panose="020B0604030504040204" pitchFamily="34" charset="0"/>
              </a:rPr>
              <a:t>3</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6" name="Google Shape;243;p3"/>
          <p:cNvGrpSpPr/>
          <p:nvPr/>
        </p:nvGrpSpPr>
        <p:grpSpPr>
          <a:xfrm>
            <a:off x="-455583" y="1563300"/>
            <a:ext cx="19658319" cy="852182"/>
            <a:chOff x="-288924" y="1892299"/>
            <a:chExt cx="19659598" cy="852082"/>
          </a:xfrm>
        </p:grpSpPr>
        <p:sp>
          <p:nvSpPr>
            <p:cNvPr id="29"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0"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1"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2" name="Rectangle 31"/>
          <p:cNvSpPr/>
          <p:nvPr/>
        </p:nvSpPr>
        <p:spPr>
          <a:xfrm>
            <a:off x="1012867" y="2240615"/>
            <a:ext cx="4041491"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Khái niệm</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762372" y="7653131"/>
            <a:ext cx="16789211" cy="1200329"/>
          </a:xfrm>
          <a:prstGeom prst="rect">
            <a:avLst/>
          </a:prstGeom>
        </p:spPr>
        <p:txBody>
          <a:bodyPr wrap="non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1. Đối tượng nghiên cứu của hoá học hữu cơ là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762372" y="8768098"/>
            <a:ext cx="14560396" cy="830997"/>
          </a:xfrm>
          <a:prstGeom prst="rect">
            <a:avLst/>
          </a:prstGeom>
        </p:spPr>
        <p:txBody>
          <a:bodyPr wrap="none">
            <a:spAutoFit/>
          </a:bodyPr>
          <a:lstStyle/>
          <a:p>
            <a:r>
              <a:rPr lang="en-GB" sz="4800" b="1">
                <a:latin typeface="Tahoma" panose="020B0604030504040204" pitchFamily="34" charset="0"/>
                <a:ea typeface="Tahoma" panose="020B0604030504040204" pitchFamily="34" charset="0"/>
                <a:cs typeface="Tahoma" panose="020B0604030504040204" pitchFamily="34" charset="0"/>
              </a:rPr>
              <a:t>2. Các chất hữu cơ là: C</a:t>
            </a:r>
            <a:r>
              <a:rPr lang="en-GB" sz="4800" b="1" baseline="-25000">
                <a:latin typeface="Tahoma" panose="020B0604030504040204" pitchFamily="34" charset="0"/>
                <a:ea typeface="Tahoma" panose="020B0604030504040204" pitchFamily="34" charset="0"/>
                <a:cs typeface="Tahoma" panose="020B0604030504040204" pitchFamily="34" charset="0"/>
              </a:rPr>
              <a:t>6</a:t>
            </a:r>
            <a:r>
              <a:rPr lang="en-GB" sz="4800" b="1">
                <a:latin typeface="Tahoma" panose="020B0604030504040204" pitchFamily="34" charset="0"/>
                <a:ea typeface="Tahoma" panose="020B0604030504040204" pitchFamily="34" charset="0"/>
                <a:cs typeface="Tahoma" panose="020B0604030504040204" pitchFamily="34" charset="0"/>
              </a:rPr>
              <a:t>H</a:t>
            </a:r>
            <a:r>
              <a:rPr lang="en-GB" sz="4800" b="1" baseline="-25000">
                <a:latin typeface="Tahoma" panose="020B0604030504040204" pitchFamily="34" charset="0"/>
                <a:ea typeface="Tahoma" panose="020B0604030504040204" pitchFamily="34" charset="0"/>
                <a:cs typeface="Tahoma" panose="020B0604030504040204" pitchFamily="34" charset="0"/>
              </a:rPr>
              <a:t>12</a:t>
            </a:r>
            <a:r>
              <a:rPr lang="en-GB" sz="4800" b="1">
                <a:latin typeface="Tahoma" panose="020B0604030504040204" pitchFamily="34" charset="0"/>
                <a:ea typeface="Tahoma" panose="020B0604030504040204" pitchFamily="34" charset="0"/>
                <a:cs typeface="Tahoma" panose="020B0604030504040204" pitchFamily="34" charset="0"/>
              </a:rPr>
              <a:t>O</a:t>
            </a:r>
            <a:r>
              <a:rPr lang="en-GB" sz="4800" b="1" baseline="-25000">
                <a:latin typeface="Tahoma" panose="020B0604030504040204" pitchFamily="34" charset="0"/>
                <a:ea typeface="Tahoma" panose="020B0604030504040204" pitchFamily="34" charset="0"/>
                <a:cs typeface="Tahoma" panose="020B0604030504040204" pitchFamily="34" charset="0"/>
              </a:rPr>
              <a:t>6</a:t>
            </a:r>
            <a:r>
              <a:rPr lang="en-GB" sz="4800" b="1">
                <a:latin typeface="Tahoma" panose="020B0604030504040204" pitchFamily="34" charset="0"/>
                <a:ea typeface="Tahoma" panose="020B0604030504040204" pitchFamily="34" charset="0"/>
                <a:cs typeface="Tahoma" panose="020B0604030504040204" pitchFamily="34" charset="0"/>
              </a:rPr>
              <a:t>; C</a:t>
            </a:r>
            <a:r>
              <a:rPr lang="en-GB" sz="4800" b="1" baseline="-25000">
                <a:latin typeface="Tahoma" panose="020B0604030504040204" pitchFamily="34" charset="0"/>
                <a:ea typeface="Tahoma" panose="020B0604030504040204" pitchFamily="34" charset="0"/>
                <a:cs typeface="Tahoma" panose="020B0604030504040204" pitchFamily="34" charset="0"/>
              </a:rPr>
              <a:t>12</a:t>
            </a:r>
            <a:r>
              <a:rPr lang="en-GB" sz="4800" b="1">
                <a:latin typeface="Tahoma" panose="020B0604030504040204" pitchFamily="34" charset="0"/>
                <a:ea typeface="Tahoma" panose="020B0604030504040204" pitchFamily="34" charset="0"/>
                <a:cs typeface="Tahoma" panose="020B0604030504040204" pitchFamily="34" charset="0"/>
              </a:rPr>
              <a:t>H</a:t>
            </a:r>
            <a:r>
              <a:rPr lang="en-GB" sz="4800" b="1" baseline="-25000">
                <a:latin typeface="Tahoma" panose="020B0604030504040204" pitchFamily="34" charset="0"/>
                <a:ea typeface="Tahoma" panose="020B0604030504040204" pitchFamily="34" charset="0"/>
                <a:cs typeface="Tahoma" panose="020B0604030504040204" pitchFamily="34" charset="0"/>
              </a:rPr>
              <a:t>22</a:t>
            </a:r>
            <a:r>
              <a:rPr lang="en-GB" sz="4800" b="1">
                <a:latin typeface="Tahoma" panose="020B0604030504040204" pitchFamily="34" charset="0"/>
                <a:ea typeface="Tahoma" panose="020B0604030504040204" pitchFamily="34" charset="0"/>
                <a:cs typeface="Tahoma" panose="020B0604030504040204" pitchFamily="34" charset="0"/>
              </a:rPr>
              <a:t>O</a:t>
            </a:r>
            <a:r>
              <a:rPr lang="en-GB" sz="4800" b="1" baseline="-25000">
                <a:latin typeface="Tahoma" panose="020B0604030504040204" pitchFamily="34" charset="0"/>
                <a:ea typeface="Tahoma" panose="020B0604030504040204" pitchFamily="34" charset="0"/>
                <a:cs typeface="Tahoma" panose="020B0604030504040204" pitchFamily="34" charset="0"/>
              </a:rPr>
              <a:t>11</a:t>
            </a:r>
            <a:r>
              <a:rPr lang="en-GB" sz="4800" b="1">
                <a:latin typeface="Tahoma" panose="020B0604030504040204" pitchFamily="34" charset="0"/>
                <a:ea typeface="Tahoma" panose="020B0604030504040204" pitchFamily="34" charset="0"/>
                <a:cs typeface="Tahoma" panose="020B0604030504040204" pitchFamily="34" charset="0"/>
              </a:rPr>
              <a:t>; C</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H</a:t>
            </a:r>
            <a:r>
              <a:rPr lang="en-GB" sz="4800" b="1" baseline="-25000">
                <a:latin typeface="Tahoma" panose="020B0604030504040204" pitchFamily="34" charset="0"/>
                <a:ea typeface="Tahoma" panose="020B0604030504040204" pitchFamily="34" charset="0"/>
                <a:cs typeface="Tahoma" panose="020B0604030504040204" pitchFamily="34" charset="0"/>
              </a:rPr>
              <a:t>2</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104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1009661" y="2380768"/>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020751" y="3177010"/>
            <a:ext cx="7970452" cy="1200329"/>
          </a:xfrm>
          <a:prstGeom prst="rect">
            <a:avLst/>
          </a:prstGeom>
        </p:spPr>
        <p:txBody>
          <a:bodyPr wrap="none">
            <a:spAutoFit/>
          </a:bodyPr>
          <a:lstStyle/>
          <a:p>
            <a:pPr algn="just">
              <a:lnSpc>
                <a:spcPct val="150000"/>
              </a:lnSpc>
            </a:pPr>
            <a:r>
              <a:rPr lang="nl-NL"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Về thành phần nguyên tố</a:t>
            </a:r>
            <a:endParaRPr lang="en-US"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058422" y="4309083"/>
            <a:ext cx="3844322" cy="830997"/>
          </a:xfrm>
          <a:prstGeom prst="rect">
            <a:avLst/>
          </a:prstGeom>
        </p:spPr>
        <p:txBody>
          <a:bodyPr wrap="none">
            <a:spAutoFit/>
          </a:bodyPr>
          <a:lstStyle/>
          <a:p>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Nhận xét: </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148647" y="5083236"/>
            <a:ext cx="23236941"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Trong thành phần của HCHC nhất thiết phải có C, hay gặp H, O, N; ít gặp hơn là P, halogen, S,..</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012867" y="7131075"/>
            <a:ext cx="5886548"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CTTQ của HCHC: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7104600" y="6942867"/>
            <a:ext cx="4690708" cy="1408719"/>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6600" b="1">
                <a:solidFill>
                  <a:srgbClr val="FFFF00"/>
                </a:solidFill>
                <a:latin typeface="Tahoma" panose="020B0604030504040204" pitchFamily="34" charset="0"/>
                <a:ea typeface="Tahoma" panose="020B0604030504040204" pitchFamily="34" charset="0"/>
                <a:cs typeface="Tahoma" panose="020B0604030504040204" pitchFamily="34" charset="0"/>
              </a:rPr>
              <a:t>C</a:t>
            </a:r>
            <a:r>
              <a:rPr lang="nl-NL" sz="6600" b="1" baseline="-25000">
                <a:solidFill>
                  <a:srgbClr val="FFFF00"/>
                </a:solidFill>
                <a:latin typeface="Tahoma" panose="020B0604030504040204" pitchFamily="34" charset="0"/>
                <a:ea typeface="Tahoma" panose="020B0604030504040204" pitchFamily="34" charset="0"/>
                <a:cs typeface="Tahoma" panose="020B0604030504040204" pitchFamily="34" charset="0"/>
              </a:rPr>
              <a:t>x</a:t>
            </a:r>
            <a:r>
              <a:rPr lang="nl-NL" sz="66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6600" b="1" baseline="-25000">
                <a:solidFill>
                  <a:srgbClr val="FFFF00"/>
                </a:solidFill>
                <a:latin typeface="Tahoma" panose="020B0604030504040204" pitchFamily="34" charset="0"/>
                <a:ea typeface="Tahoma" panose="020B0604030504040204" pitchFamily="34" charset="0"/>
                <a:cs typeface="Tahoma" panose="020B0604030504040204" pitchFamily="34" charset="0"/>
              </a:rPr>
              <a:t>y</a:t>
            </a:r>
            <a:r>
              <a:rPr lang="nl-NL" sz="66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6600" b="1" baseline="-25000">
                <a:solidFill>
                  <a:srgbClr val="FFFF00"/>
                </a:solidFill>
                <a:latin typeface="Tahoma" panose="020B0604030504040204" pitchFamily="34" charset="0"/>
                <a:ea typeface="Tahoma" panose="020B0604030504040204" pitchFamily="34" charset="0"/>
                <a:cs typeface="Tahoma" panose="020B0604030504040204" pitchFamily="34" charset="0"/>
              </a:rPr>
              <a:t>z</a:t>
            </a:r>
            <a:r>
              <a:rPr lang="nl-NL" sz="6600" b="1">
                <a:solidFill>
                  <a:srgbClr val="FFFF00"/>
                </a:solidFill>
                <a:latin typeface="Tahoma" panose="020B0604030504040204" pitchFamily="34" charset="0"/>
                <a:ea typeface="Tahoma" panose="020B0604030504040204" pitchFamily="34" charset="0"/>
                <a:cs typeface="Tahoma" panose="020B0604030504040204" pitchFamily="34" charset="0"/>
              </a:rPr>
              <a:t>N</a:t>
            </a:r>
            <a:r>
              <a:rPr lang="nl-NL" sz="6600" b="1" baseline="-25000">
                <a:solidFill>
                  <a:srgbClr val="FFFF00"/>
                </a:solidFill>
                <a:latin typeface="Tahoma" panose="020B0604030504040204" pitchFamily="34" charset="0"/>
                <a:ea typeface="Tahoma" panose="020B0604030504040204" pitchFamily="34" charset="0"/>
                <a:cs typeface="Tahoma" panose="020B0604030504040204" pitchFamily="34" charset="0"/>
              </a:rPr>
              <a:t>t</a:t>
            </a:r>
            <a:r>
              <a:rPr lang="nl-NL" sz="66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66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55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8">
            <a:extLst>
              <a:ext uri="{FF2B5EF4-FFF2-40B4-BE49-F238E27FC236}">
                <a16:creationId xmlns:a16="http://schemas.microsoft.com/office/drawing/2014/main" id="{89949DF0-2360-0822-0451-B3D43DBDEE77}"/>
              </a:ext>
            </a:extLst>
          </p:cNvPr>
          <p:cNvGrpSpPr/>
          <p:nvPr/>
        </p:nvGrpSpPr>
        <p:grpSpPr>
          <a:xfrm>
            <a:off x="733750" y="7601814"/>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7" name="Rectangle 16"/>
          <p:cNvSpPr/>
          <p:nvPr/>
        </p:nvSpPr>
        <p:spPr>
          <a:xfrm>
            <a:off x="901854" y="8659631"/>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Các nguyên tử phi kim (C, H, O, N, P) có độ âm điện khác nhau không nhiều nên liên kết hoá học trong phân tử HCHC chủ yếu là liên kết CHT.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2532573" y="10697053"/>
            <a:ext cx="20483493"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Loại liên kết trong phân tử HCHC: chủ yếu là liên kết cộng hoá trị.</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88">
            <a:extLst>
              <a:ext uri="{FF2B5EF4-FFF2-40B4-BE49-F238E27FC236}">
                <a16:creationId xmlns:a16="http://schemas.microsoft.com/office/drawing/2014/main" id="{89949DF0-2360-0822-0451-B3D43DBDEE77}"/>
              </a:ext>
            </a:extLst>
          </p:cNvPr>
          <p:cNvGrpSpPr/>
          <p:nvPr/>
        </p:nvGrpSpPr>
        <p:grpSpPr>
          <a:xfrm>
            <a:off x="733751" y="4251371"/>
            <a:ext cx="23671341" cy="2978423"/>
            <a:chOff x="184495" y="3682144"/>
            <a:chExt cx="11834900" cy="1443493"/>
          </a:xfrm>
        </p:grpSpPr>
        <p:sp>
          <p:nvSpPr>
            <p:cNvPr id="21"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203200" y="3682144"/>
              <a:ext cx="1805273" cy="456056"/>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7" name="Rectangle 26"/>
          <p:cNvSpPr/>
          <p:nvPr/>
        </p:nvSpPr>
        <p:spPr>
          <a:xfrm>
            <a:off x="733751" y="5376123"/>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Dựa vào độ âm điện của các nguyên tố C, H, O, N, P, giải thích vì sao liên kết giữa nguyên tử của các nguyên tố này với nhau lại la liên kết CHT.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8" name="Right Arrow 27"/>
          <p:cNvSpPr/>
          <p:nvPr/>
        </p:nvSpPr>
        <p:spPr>
          <a:xfrm>
            <a:off x="733750" y="10815075"/>
            <a:ext cx="1828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1040223" y="3120743"/>
            <a:ext cx="6385081" cy="1049711"/>
          </a:xfrm>
          <a:prstGeom prst="rect">
            <a:avLst/>
          </a:prstGeom>
        </p:spPr>
        <p:txBody>
          <a:bodyPr wrap="none">
            <a:spAutoFit/>
          </a:bodyPr>
          <a:lstStyle/>
          <a:p>
            <a:pPr algn="just">
              <a:lnSpc>
                <a:spcPct val="150000"/>
              </a:lnSpc>
            </a:pPr>
            <a:r>
              <a:rPr lang="nl-NL"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Về đặc điểm cấu tạo</a:t>
            </a:r>
            <a:endParaRPr lang="en-US"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oogle Shape;243;p3"/>
          <p:cNvGrpSpPr/>
          <p:nvPr/>
        </p:nvGrpSpPr>
        <p:grpSpPr>
          <a:xfrm>
            <a:off x="-455583" y="1563300"/>
            <a:ext cx="19658319" cy="852182"/>
            <a:chOff x="-288924" y="1892299"/>
            <a:chExt cx="19659598" cy="852082"/>
          </a:xfrm>
        </p:grpSpPr>
        <p:sp>
          <p:nvSpPr>
            <p:cNvPr id="30"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31"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2"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3" name="Rectangle 32"/>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13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7" grpId="0"/>
      <p:bldP spid="28" grpId="0" animBg="1"/>
      <p:bldP spid="26"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14247" y="3563207"/>
            <a:ext cx="23671341" cy="10819714"/>
            <a:chOff x="714247" y="3563207"/>
            <a:chExt cx="23671341" cy="10819714"/>
          </a:xfrm>
        </p:grpSpPr>
        <p:sp>
          <p:nvSpPr>
            <p:cNvPr id="21" name="Rounded Rectangle 4">
              <a:extLst>
                <a:ext uri="{FF2B5EF4-FFF2-40B4-BE49-F238E27FC236}">
                  <a16:creationId xmlns:a16="http://schemas.microsoft.com/office/drawing/2014/main" id="{533A3AF6-CB17-E64A-7561-8A4709C06959}"/>
                </a:ext>
              </a:extLst>
            </p:cNvPr>
            <p:cNvSpPr/>
            <p:nvPr/>
          </p:nvSpPr>
          <p:spPr>
            <a:xfrm>
              <a:off x="714247" y="3709715"/>
              <a:ext cx="23671341" cy="10007873"/>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7" name="Rectangle 26"/>
            <p:cNvSpPr/>
            <p:nvPr/>
          </p:nvSpPr>
          <p:spPr>
            <a:xfrm>
              <a:off x="714247" y="4687959"/>
              <a:ext cx="23249968" cy="969496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Sự kết hợp của bốn nguyên tử carbon với nhau có thể hình thành các loại mạch carbon như ở hình dưới:</a:t>
              </a:r>
            </a:p>
            <a:p>
              <a:pPr algn="just"/>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(1)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(3)</a:t>
              </a:r>
            </a:p>
            <a:p>
              <a:pPr algn="just"/>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  |                                                  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			(2)		          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CH</a:t>
              </a: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(4)</a:t>
              </a:r>
            </a:p>
            <a:p>
              <a:pPr algn="just"/>
              <a:r>
                <a:rPr lang="nl-NL" sz="4800" b="1">
                  <a:latin typeface="Tahoma" panose="020B0604030504040204" pitchFamily="34" charset="0"/>
                  <a:ea typeface="Tahoma" panose="020B0604030504040204" pitchFamily="34" charset="0"/>
                  <a:cs typeface="Tahoma" panose="020B0604030504040204" pitchFamily="34" charset="0"/>
                </a:rPr>
                <a:t>Hãy chỉ ra chất nào có mạch carbon hở không phân nhánh, chất nào có mạch carbon hở phân nhánh và chất nào có mạch vòng.</a:t>
              </a:r>
            </a:p>
            <a:p>
              <a:pPr algn="just"/>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15" name="Google Shape;243;p3"/>
          <p:cNvGrpSpPr/>
          <p:nvPr/>
        </p:nvGrpSpPr>
        <p:grpSpPr>
          <a:xfrm>
            <a:off x="-455583" y="1563300"/>
            <a:ext cx="19658319" cy="852182"/>
            <a:chOff x="-288924" y="1892299"/>
            <a:chExt cx="19659598" cy="852082"/>
          </a:xfrm>
        </p:grpSpPr>
        <p:sp>
          <p:nvSpPr>
            <p:cNvPr id="16"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7"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18"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19" name="Rectangle 18"/>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97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8">
            <a:extLst>
              <a:ext uri="{FF2B5EF4-FFF2-40B4-BE49-F238E27FC236}">
                <a16:creationId xmlns:a16="http://schemas.microsoft.com/office/drawing/2014/main" id="{89949DF0-2360-0822-0451-B3D43DBDEE77}"/>
              </a:ext>
            </a:extLst>
          </p:cNvPr>
          <p:cNvGrpSpPr/>
          <p:nvPr/>
        </p:nvGrpSpPr>
        <p:grpSpPr>
          <a:xfrm>
            <a:off x="714247" y="3612293"/>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8" name="Right Arrow 27"/>
          <p:cNvSpPr/>
          <p:nvPr/>
        </p:nvSpPr>
        <p:spPr>
          <a:xfrm>
            <a:off x="767500" y="6818901"/>
            <a:ext cx="1828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293265" y="3930589"/>
            <a:ext cx="12192000" cy="2308324"/>
          </a:xfrm>
          <a:prstGeom prst="rect">
            <a:avLst/>
          </a:prstGeom>
        </p:spPr>
        <p:txBody>
          <a:bodyPr>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Mạch hở, không phân nhánh: (1)</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Mạch hở, phân nhánh: (3)</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Mạch vòng: (2); (4)</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596301" y="6588919"/>
            <a:ext cx="21789288" cy="1200329"/>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Nguyên tử C có thể liên kết trực tiếp với nhau tạo thành mạch carbon.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639449" y="7704838"/>
            <a:ext cx="2420856" cy="1049711"/>
          </a:xfrm>
          <a:prstGeom prst="rect">
            <a:avLst/>
          </a:prstGeom>
        </p:spPr>
        <p:txBody>
          <a:bodyPr wrap="none">
            <a:spAutoFit/>
          </a:bodyPr>
          <a:lstStyle/>
          <a:p>
            <a:pPr algn="just">
              <a:lnSpc>
                <a:spcPct val="150000"/>
              </a:lnSpc>
            </a:pP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 Ví dụ:</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 name="Picture 29"/>
          <p:cNvPicPr/>
          <p:nvPr/>
        </p:nvPicPr>
        <p:blipFill>
          <a:blip r:embed="rId2"/>
          <a:stretch>
            <a:fillRect/>
          </a:stretch>
        </p:blipFill>
        <p:spPr>
          <a:xfrm>
            <a:off x="751659" y="8824587"/>
            <a:ext cx="6675120" cy="1097280"/>
          </a:xfrm>
          <a:prstGeom prst="rect">
            <a:avLst/>
          </a:prstGeom>
        </p:spPr>
      </p:pic>
      <p:sp>
        <p:nvSpPr>
          <p:cNvPr id="32" name="Rectangle 31"/>
          <p:cNvSpPr/>
          <p:nvPr/>
        </p:nvSpPr>
        <p:spPr>
          <a:xfrm>
            <a:off x="600750" y="9641228"/>
            <a:ext cx="7019870"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hở không nhánh</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p:nvPr/>
        </p:nvPicPr>
        <p:blipFill>
          <a:blip r:embed="rId3"/>
          <a:stretch>
            <a:fillRect/>
          </a:stretch>
        </p:blipFill>
        <p:spPr>
          <a:xfrm>
            <a:off x="8568694" y="8926680"/>
            <a:ext cx="4572000" cy="2194560"/>
          </a:xfrm>
          <a:prstGeom prst="rect">
            <a:avLst/>
          </a:prstGeom>
        </p:spPr>
      </p:pic>
      <p:sp>
        <p:nvSpPr>
          <p:cNvPr id="35" name="Rectangle 34"/>
          <p:cNvSpPr/>
          <p:nvPr/>
        </p:nvSpPr>
        <p:spPr>
          <a:xfrm>
            <a:off x="8118133" y="11058343"/>
            <a:ext cx="5798382"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hở có nhánh</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p:nvPr/>
        </p:nvPicPr>
        <p:blipFill>
          <a:blip r:embed="rId4"/>
          <a:stretch>
            <a:fillRect/>
          </a:stretch>
        </p:blipFill>
        <p:spPr>
          <a:xfrm>
            <a:off x="14864589" y="8194338"/>
            <a:ext cx="4729253" cy="4228311"/>
          </a:xfrm>
          <a:prstGeom prst="rect">
            <a:avLst/>
          </a:prstGeom>
        </p:spPr>
      </p:pic>
      <p:sp>
        <p:nvSpPr>
          <p:cNvPr id="38" name="Rectangle 37"/>
          <p:cNvSpPr/>
          <p:nvPr/>
        </p:nvSpPr>
        <p:spPr>
          <a:xfrm>
            <a:off x="15468156" y="12473588"/>
            <a:ext cx="3522118"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vòng</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4" name="Google Shape;243;p3"/>
          <p:cNvGrpSpPr/>
          <p:nvPr/>
        </p:nvGrpSpPr>
        <p:grpSpPr>
          <a:xfrm>
            <a:off x="-455583" y="1563300"/>
            <a:ext cx="19658319" cy="852182"/>
            <a:chOff x="-288924" y="1892299"/>
            <a:chExt cx="19659598" cy="852082"/>
          </a:xfrm>
        </p:grpSpPr>
        <p:sp>
          <p:nvSpPr>
            <p:cNvPr id="25"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6"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7"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31" name="Rectangle 30"/>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03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p:bldP spid="18" grpId="0"/>
      <p:bldP spid="29" grpId="0"/>
      <p:bldP spid="32" grpId="0"/>
      <p:bldP spid="35" grpId="0"/>
      <p:bldP spid="38"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2867" y="3019447"/>
            <a:ext cx="5618846" cy="1049711"/>
          </a:xfrm>
          <a:prstGeom prst="rect">
            <a:avLst/>
          </a:prstGeom>
        </p:spPr>
        <p:txBody>
          <a:bodyPr wrap="none">
            <a:spAutoFit/>
          </a:bodyPr>
          <a:lstStyle/>
          <a:p>
            <a:pPr algn="just">
              <a:lnSpc>
                <a:spcPct val="150000"/>
              </a:lnSpc>
            </a:pPr>
            <a:r>
              <a:rPr lang="nl-NL"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Về tính chất vật lí</a:t>
            </a:r>
            <a:endParaRPr lang="en-US" sz="4800" b="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15181067" y="4148572"/>
            <a:ext cx="8737600" cy="4572000"/>
          </a:xfrm>
          <a:prstGeom prst="rect">
            <a:avLst/>
          </a:prstGeom>
        </p:spPr>
      </p:pic>
      <p:pic>
        <p:nvPicPr>
          <p:cNvPr id="8" name="Picture 7"/>
          <p:cNvPicPr>
            <a:picLocks noChangeAspect="1"/>
          </p:cNvPicPr>
          <p:nvPr/>
        </p:nvPicPr>
        <p:blipFill>
          <a:blip r:embed="rId3"/>
          <a:stretch>
            <a:fillRect/>
          </a:stretch>
        </p:blipFill>
        <p:spPr>
          <a:xfrm>
            <a:off x="363138" y="4171759"/>
            <a:ext cx="6135791" cy="4572000"/>
          </a:xfrm>
          <a:prstGeom prst="rect">
            <a:avLst/>
          </a:prstGeom>
        </p:spPr>
      </p:pic>
      <p:pic>
        <p:nvPicPr>
          <p:cNvPr id="9" name="Picture 8"/>
          <p:cNvPicPr>
            <a:picLocks noChangeAspect="1"/>
          </p:cNvPicPr>
          <p:nvPr/>
        </p:nvPicPr>
        <p:blipFill>
          <a:blip r:embed="rId4"/>
          <a:stretch>
            <a:fillRect/>
          </a:stretch>
        </p:blipFill>
        <p:spPr>
          <a:xfrm>
            <a:off x="6746463" y="4155560"/>
            <a:ext cx="8187070" cy="4572000"/>
          </a:xfrm>
          <a:prstGeom prst="rect">
            <a:avLst/>
          </a:prstGeom>
        </p:spPr>
      </p:pic>
      <p:sp>
        <p:nvSpPr>
          <p:cNvPr id="13" name="Rectangle 12"/>
          <p:cNvSpPr/>
          <p:nvPr/>
        </p:nvSpPr>
        <p:spPr>
          <a:xfrm>
            <a:off x="4704207" y="8743655"/>
            <a:ext cx="1171506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Nhiệt độ nóng chảy và nhiệt độ sôi: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704207" y="9907897"/>
            <a:ext cx="3589444"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Tính tan: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8239438" y="9954064"/>
            <a:ext cx="15870242"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Ít tan trong nước nhưng tan tốt trong dung môi hữu cơ.</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16188960" y="8707075"/>
            <a:ext cx="5472973"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Thấp, dễ bay hơi.</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4" name="Google Shape;243;p3"/>
          <p:cNvGrpSpPr/>
          <p:nvPr/>
        </p:nvGrpSpPr>
        <p:grpSpPr>
          <a:xfrm>
            <a:off x="-455583" y="1563300"/>
            <a:ext cx="19658319" cy="852182"/>
            <a:chOff x="-288924" y="1892299"/>
            <a:chExt cx="19659598" cy="852082"/>
          </a:xfrm>
        </p:grpSpPr>
        <p:sp>
          <p:nvSpPr>
            <p:cNvPr id="16"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0"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21" name="Rectangle 20"/>
          <p:cNvSpPr/>
          <p:nvPr/>
        </p:nvSpPr>
        <p:spPr>
          <a:xfrm>
            <a:off x="1012867" y="2223205"/>
            <a:ext cx="13550504"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chung của các hợp chất hữu cơ</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7" grpId="0"/>
      <p:bldP spid="19" grpId="0"/>
      <p:bldP spid="21"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2034</Words>
  <Application>Microsoft Office PowerPoint</Application>
  <PresentationFormat>Tùy chỉnh</PresentationFormat>
  <Paragraphs>240</Paragraphs>
  <Slides>24</Slides>
  <Notes>4</Notes>
  <HiddenSlides>0</HiddenSlides>
  <MMClips>0</MMClips>
  <ScaleCrop>false</ScaleCrop>
  <HeadingPairs>
    <vt:vector size="8" baseType="variant">
      <vt:variant>
        <vt:lpstr>Phông được Dùng</vt:lpstr>
      </vt:variant>
      <vt:variant>
        <vt:i4>6</vt:i4>
      </vt:variant>
      <vt:variant>
        <vt:lpstr>Chủ đề</vt:lpstr>
      </vt:variant>
      <vt:variant>
        <vt:i4>2</vt:i4>
      </vt:variant>
      <vt:variant>
        <vt:lpstr>Máy chủ nhúng OLE</vt:lpstr>
      </vt:variant>
      <vt:variant>
        <vt:i4>1</vt:i4>
      </vt:variant>
      <vt:variant>
        <vt:lpstr>Tiêu đề Bản chiếu</vt:lpstr>
      </vt:variant>
      <vt:variant>
        <vt:i4>24</vt:i4>
      </vt:variant>
    </vt:vector>
  </HeadingPairs>
  <TitlesOfParts>
    <vt:vector size="33" baseType="lpstr">
      <vt:lpstr>Questrial</vt:lpstr>
      <vt:lpstr>VNI-Times</vt:lpstr>
      <vt:lpstr>Calibri</vt:lpstr>
      <vt:lpstr>Arial</vt:lpstr>
      <vt:lpstr>Times New Roman</vt:lpstr>
      <vt:lpstr>Tahoma</vt:lpstr>
      <vt:lpstr>Office Theme</vt:lpstr>
      <vt:lpstr>Thiết kế Tùy chỉnh</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Khánh Linh Lê</cp:lastModifiedBy>
  <cp:revision>23</cp:revision>
  <dcterms:created xsi:type="dcterms:W3CDTF">2013-08-07T06:38:09Z</dcterms:created>
  <dcterms:modified xsi:type="dcterms:W3CDTF">2023-04-26T10:28:43Z</dcterms:modified>
</cp:coreProperties>
</file>