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70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6FC3-8FE1-412B-A984-3DA154EAE7B7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23483-3809-4FE1-9396-E4E7EBB39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53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6FC3-8FE1-412B-A984-3DA154EAE7B7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23483-3809-4FE1-9396-E4E7EBB39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006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6FC3-8FE1-412B-A984-3DA154EAE7B7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23483-3809-4FE1-9396-E4E7EBB39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957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6FC3-8FE1-412B-A984-3DA154EAE7B7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23483-3809-4FE1-9396-E4E7EBB39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810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6FC3-8FE1-412B-A984-3DA154EAE7B7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23483-3809-4FE1-9396-E4E7EBB39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228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6FC3-8FE1-412B-A984-3DA154EAE7B7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23483-3809-4FE1-9396-E4E7EBB39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525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6FC3-8FE1-412B-A984-3DA154EAE7B7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23483-3809-4FE1-9396-E4E7EBB39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56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6FC3-8FE1-412B-A984-3DA154EAE7B7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23483-3809-4FE1-9396-E4E7EBB39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842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6FC3-8FE1-412B-A984-3DA154EAE7B7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23483-3809-4FE1-9396-E4E7EBB39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658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6FC3-8FE1-412B-A984-3DA154EAE7B7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23483-3809-4FE1-9396-E4E7EBB39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846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6FC3-8FE1-412B-A984-3DA154EAE7B7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23483-3809-4FE1-9396-E4E7EBB39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38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C6FC3-8FE1-412B-A984-3DA154EAE7B7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23483-3809-4FE1-9396-E4E7EBB39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608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930" y="0"/>
            <a:ext cx="12149070" cy="6858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endParaRPr lang="en-US" sz="6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ÔN DẠNG BÀI </a:t>
            </a:r>
          </a:p>
          <a:p>
            <a:pPr>
              <a:lnSpc>
                <a:spcPct val="100000"/>
              </a:lnSpc>
            </a:pPr>
            <a: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NGHỊ LUẬN</a:t>
            </a:r>
          </a:p>
          <a:p>
            <a:pPr>
              <a:lnSpc>
                <a:spcPct val="100000"/>
              </a:lnSpc>
            </a:pPr>
            <a: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VỀ MỘT TƯ TƯỞNG, ĐẠO LÍ</a:t>
            </a:r>
            <a:endParaRPr lang="en-US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257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69701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sóc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bách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buFontTx/>
              <a:buChar char="-"/>
            </a:pP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tấm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gương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hồn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endParaRPr lang="en-US" sz="3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3: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endParaRPr lang="en-US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M.Go-rơ-ki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>
              <a:buFontTx/>
              <a:buChar char="-"/>
            </a:pP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59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43513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BTVN</a:t>
            </a:r>
          </a:p>
          <a:p>
            <a:pPr marL="0" indent="0" algn="just">
              <a:buNone/>
            </a:pP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: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sz="4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phí</a:t>
            </a:r>
            <a:r>
              <a:rPr lang="en-US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hại</a:t>
            </a:r>
            <a:r>
              <a:rPr lang="en-US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hối</a:t>
            </a:r>
            <a:r>
              <a:rPr lang="en-US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tiếc</a:t>
            </a:r>
            <a:r>
              <a:rPr lang="en-US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kịp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  <a:p>
            <a:pPr marL="0" indent="0" algn="just">
              <a:buNone/>
            </a:pP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đấu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cội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dưỡng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63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373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 </a:t>
            </a:r>
            <a:r>
              <a:rPr lang="en-US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Viết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đoạn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văn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20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Hãy</a:t>
            </a:r>
            <a:r>
              <a:rPr lang="en-US" sz="2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yêu</a:t>
            </a:r>
            <a:r>
              <a:rPr lang="en-US" sz="2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sách</a:t>
            </a:r>
            <a:r>
              <a:rPr lang="en-US" sz="2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nó</a:t>
            </a:r>
            <a:r>
              <a:rPr lang="en-US" sz="2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nguồn</a:t>
            </a:r>
            <a:r>
              <a:rPr lang="en-US" sz="2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kiến</a:t>
            </a:r>
            <a:r>
              <a:rPr lang="en-US" sz="2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en-US" sz="2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chỉ</a:t>
            </a:r>
            <a:r>
              <a:rPr lang="en-US" sz="2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kiến</a:t>
            </a:r>
            <a:r>
              <a:rPr lang="en-US" sz="2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en-US" sz="2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mới</a:t>
            </a:r>
            <a:r>
              <a:rPr lang="en-US" sz="2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con </a:t>
            </a:r>
            <a:r>
              <a:rPr lang="en-US" sz="20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đg</a:t>
            </a:r>
            <a:r>
              <a:rPr lang="en-US" sz="2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sống</a:t>
            </a:r>
            <a:r>
              <a:rPr lang="en-US" sz="2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tri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M.Go-rơ-ki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nỏ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chi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cỏ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?)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=&gt;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nghiên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tàng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tộc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dồi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tầm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?)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loài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xưa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con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thẻ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tre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hòn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nền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sét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nay, con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xưa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đúc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cuốn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cuốn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tuyệt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vời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87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-193632"/>
            <a:ext cx="12192000" cy="75302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950"/>
              </a:lnSpc>
              <a:spcAft>
                <a:spcPts val="0"/>
              </a:spcAft>
            </a:pP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Viết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đoạn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trình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bày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suy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nghĩ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ý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kiến:</a:t>
            </a:r>
            <a:r>
              <a:rPr lang="en-US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Chăm</a:t>
            </a:r>
            <a:r>
              <a:rPr lang="en-US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sóc</a:t>
            </a:r>
            <a:r>
              <a:rPr lang="en-US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bảo</a:t>
            </a:r>
            <a:r>
              <a:rPr lang="en-US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vệ</a:t>
            </a:r>
            <a:r>
              <a:rPr lang="en-US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vấn</a:t>
            </a:r>
            <a:r>
              <a:rPr lang="en-US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đề</a:t>
            </a:r>
            <a:r>
              <a:rPr lang="en-US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cấp</a:t>
            </a:r>
            <a:r>
              <a:rPr lang="en-US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bách</a:t>
            </a:r>
            <a:r>
              <a:rPr lang="en-US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ý </a:t>
            </a:r>
            <a:r>
              <a:rPr lang="en-US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nghĩa</a:t>
            </a:r>
            <a:r>
              <a:rPr lang="en-US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toàn</a:t>
            </a:r>
            <a:r>
              <a:rPr lang="en-US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cầu</a:t>
            </a:r>
            <a:r>
              <a:rPr lang="en-US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ts val="1950"/>
              </a:lnSpc>
              <a:spcAft>
                <a:spcPts val="0"/>
              </a:spcAft>
            </a:pP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Chăm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sóc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bảo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vệ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vấn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đề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cấp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bách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.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sẽ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quyết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định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tương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lai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vị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thế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mỗi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dân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tộc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trường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quốc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tế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Qua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vấn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đề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bảo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vệ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chăm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sóc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chúng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ta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nhận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trình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độ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minh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phần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bản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chất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xã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hội.Vấn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đề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bảo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vệ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chăm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sóc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đang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cộng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quốc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tế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tâm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thích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đáng:Năm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1989,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ước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Liên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quốc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Quyền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đời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ghi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nhận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quyền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cơ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bản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nhóm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quyền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sống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còn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nhóm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quyền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bảo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vệ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nhóm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quyên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phát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triển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nhóm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quyền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tham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ước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này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sự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tôn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trọng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tâm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cộng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quốc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tế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đối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điều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kiện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cần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thiết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phát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triển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đầy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đủ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bầu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khí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hạnh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phúc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yêu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thương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thông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Chăm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sóc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tiến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hành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cả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2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mặt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Vật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chất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tinh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thần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đình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khả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năng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cao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nhất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mình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cung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cấp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điều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kiện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tốt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nhất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phát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triển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chất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điều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kiện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nay,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kinh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tế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đình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cơ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bản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nâng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lên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mức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ổn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định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vì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vậy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bậc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cha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mẹ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cần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dành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chỉ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điều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kiện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vật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chất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mà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cần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chú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trọng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chăm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sóc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mặt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trí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tuệ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phân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biệt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trai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hay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gái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tạo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điều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kiện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phát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triển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theo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khả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năng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mình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tạo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môi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trường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chăm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sóc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thuận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lợi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cha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mẹ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cần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tạo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bầu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khí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yêu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thương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đoàn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gắn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bó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tâm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giữa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thành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viên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đình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dù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cuộc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sống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còn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nhiều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vất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vả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nhưng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đình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thì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thành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viên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phải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cố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gắng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bỏ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qua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mâu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thuẫn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xích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mích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luôn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luôn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tưởng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rằng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ngôi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nhà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mình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chính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tổ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ấm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thiên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hướng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xuất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năng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khiếu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cha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mẹ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phải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biết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phát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khuyến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khích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tạo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mọi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điều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kiện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ươm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mầm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tài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năng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Việc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chăm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sóc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phát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triển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trí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tuệ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hệ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chặt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chẽ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việc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giáo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dục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xã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hội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hoá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giáo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dục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nay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coi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đình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môi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trường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giáo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dục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trọng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đình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trường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đầu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tiên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suốt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đời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 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mỗi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Bởi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đình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trách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nhiệm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thực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chức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năng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giáo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dục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thông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qua 3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giai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đoạn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phát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triển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1-3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tuổi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3-6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tuổi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6-18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tuổi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Cả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giai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đoạn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giáo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dục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dạy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dỗ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đình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lớn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lên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chịu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ảnh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hưởng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chuẩn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mực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đình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dần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dần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tiếp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cận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chuẩn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mực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ngoài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xã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hội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cơ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sở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đường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lối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chiến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lược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phát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triển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chính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quyền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địa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phương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cấp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vạch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kế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hoạch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hành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cụ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nhằm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đảm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bảo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quyền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lợi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chính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sách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hỗ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trợ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kinh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tế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đối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nghèo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đến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trường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tâm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xây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dựng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cơ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sở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vật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chất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trường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thiết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bị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dạy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...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nâng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cao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chất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lượng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giáo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dục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kêu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gọi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tổ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chức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xã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hội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dân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đóng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góp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xây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đựng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trường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lớp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giúp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đỡ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khuyết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tật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đóng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góp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quỹ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vì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nghèo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vì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bị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nhiễm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chất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độc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màu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da cam,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khuyến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khích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mở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lớp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tình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thương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trung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tâm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bảo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trợ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mồ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côi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tàn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tật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lang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thang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nơi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nương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tựa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...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Tương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lai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mỗi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dân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tộc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toàn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loại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phụ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thuộc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sự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chăm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sóc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giáo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dục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thế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hệ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phụ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thuộc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sức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khoẻ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trí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tuệ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năng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lực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...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thế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hệ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nên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chúng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ta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phải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bảo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bệ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endParaRPr lang="en-US"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ts val="1950"/>
              </a:lnSpc>
              <a:spcAft>
                <a:spcPts val="0"/>
              </a:spcAft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3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41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60828"/>
            <a:ext cx="12192000" cy="6080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ta?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cuốn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ngắn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;…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nhạc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thú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gắn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tộc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tộc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tộc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du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lịch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,…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bạc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đen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hay,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hoá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trụy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gây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hưởng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tò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mò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gây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lường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tệ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ham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mê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dọc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ngoan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lứa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đê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tránh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tệ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tò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mò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nâng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bổ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dưỡng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hồn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14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464" y="410082"/>
            <a:ext cx="12192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Khái</a:t>
            </a:r>
            <a:r>
              <a:rPr lang="en-US" sz="32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endParaRPr lang="en-US" sz="3200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lĩnh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đức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lối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0151" y="2215388"/>
            <a:ext cx="120546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tưởng,đạo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257014"/>
            <a:ext cx="1205462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US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ý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tôn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sư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vài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ngạn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3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US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thói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dối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trá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lối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kỷ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bội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ghen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tị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ngạn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32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384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083143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4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cục</a:t>
            </a:r>
            <a:endParaRPr lang="en-US" sz="2400" b="1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Trích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dao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…).</a:t>
            </a:r>
            <a:endParaRPr lang="en-US" sz="24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400" b="1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Ý 1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(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đen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dành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ngạn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…).</a:t>
            </a:r>
            <a:endParaRPr lang="en-US" sz="24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Ý 2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minh.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tầm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24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-Ý 3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(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lệch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họa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en-US" sz="24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Ý 4: 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tiễn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en-US" sz="24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quát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43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128865"/>
              </p:ext>
            </p:extLst>
          </p:nvPr>
        </p:nvGraphicFramePr>
        <p:xfrm>
          <a:off x="2" y="642490"/>
          <a:ext cx="12192000" cy="62155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75916"/>
                <a:gridCol w="6416084"/>
              </a:tblGrid>
              <a:tr h="41436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 TƯ TƯỞNG NHÂN VĂN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 TƯ TƯỞNG PHẢN NHÂN VĂN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1436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I. MỞ ĐOẠN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nêu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vấn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I. MỞ ĐOẠN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nêu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vấn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1436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II. THÂN ĐOẠN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II. THÂN ĐOẠN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8287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i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en-US" sz="2400" i="1" dirty="0" err="1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2400" i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dirty="0" err="1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thích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nếu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nói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, ý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kiến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vế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thì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thích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vế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rồi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thích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en-US" sz="2400" b="1" i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24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i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thích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nếu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nói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, ý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kiến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vế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thì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thích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vế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rồi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thích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6574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i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en-US" sz="2400" i="1" dirty="0" err="1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</a:t>
                      </a:r>
                      <a:r>
                        <a:rPr lang="en-US" sz="2400" i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dirty="0" err="1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luận</a:t>
                      </a:r>
                      <a:endParaRPr lang="en-US" sz="2400" i="1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a)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Biểu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trả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lời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hỏi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tại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sao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nào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b) Ý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nghĩa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?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en-US" sz="2400" b="1" i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</a:t>
                      </a:r>
                      <a:r>
                        <a:rPr lang="en-US" sz="24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i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luận</a:t>
                      </a:r>
                      <a:endParaRPr lang="en-US" sz="2400" b="1" i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a)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Biểu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trả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lời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hỏi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tại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sao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nào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b)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Tác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hại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?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8287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i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en-US" sz="2400" i="1" dirty="0" err="1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Phê</a:t>
                      </a:r>
                      <a:r>
                        <a:rPr lang="en-US" sz="2400" i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dirty="0" err="1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phán</a:t>
                      </a:r>
                      <a:r>
                        <a:rPr lang="en-US" sz="2400" i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i="1" dirty="0" err="1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bác</a:t>
                      </a:r>
                      <a:r>
                        <a:rPr lang="en-US" sz="2400" i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dirty="0" err="1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bỏ</a:t>
                      </a:r>
                      <a:r>
                        <a:rPr lang="en-US" sz="2400" i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dirty="0" err="1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</a:t>
                      </a:r>
                      <a:r>
                        <a:rPr lang="en-US" sz="2400" i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dirty="0" err="1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tưởng</a:t>
                      </a:r>
                      <a:r>
                        <a:rPr lang="en-US" sz="2400" i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dirty="0" err="1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trái</a:t>
                      </a:r>
                      <a:r>
                        <a:rPr lang="en-US" sz="2400" i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dirty="0" err="1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</a:t>
                      </a:r>
                      <a:r>
                        <a:rPr lang="en-US" sz="2400" dirty="0" err="1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ợc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Biểu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dương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ngợi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tưởng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đối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lập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phản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đã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phân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tích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ở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trên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2431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2400" i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2400" i="1" dirty="0" err="1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2400" i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dirty="0" err="1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2400" i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dirty="0" err="1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nhận</a:t>
                      </a:r>
                      <a:r>
                        <a:rPr lang="en-US" sz="2400" i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dirty="0" err="1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thức</a:t>
                      </a:r>
                      <a:r>
                        <a:rPr lang="en-US" sz="2400" i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dirty="0" err="1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400" i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dirty="0" err="1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hành</a:t>
                      </a:r>
                      <a:r>
                        <a:rPr lang="en-US" sz="2400" i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dirty="0" err="1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endParaRPr lang="en-US" sz="2400" i="1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nhận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thức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ta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đúng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hay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hành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ta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cần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cần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gì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</a:t>
                      </a:r>
                      <a:r>
                        <a:rPr lang="en-US" sz="2400" b="1" i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24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i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24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i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nhận</a:t>
                      </a:r>
                      <a:r>
                        <a:rPr lang="en-US" sz="24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i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thức</a:t>
                      </a:r>
                      <a:r>
                        <a:rPr lang="en-US" sz="24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i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4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i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hành</a:t>
                      </a:r>
                      <a:r>
                        <a:rPr lang="en-US" sz="24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i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nhận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thức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ta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đúng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hay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hành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ta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cần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cần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1436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III. KẾT ĐOẠN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đánh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vấn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III. KẾT ĐOẠN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đánh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vấn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3009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252" y="-45347"/>
            <a:ext cx="12192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4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ĐỀ: VIẾT MỘT ĐOẠN VĂN KHOẢNG 200 CHỮ VỀ QUAN NIỆM SỐNG CÓ ÍCH</a:t>
            </a:r>
            <a:endParaRPr lang="en-US" sz="4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82542" y="1621222"/>
            <a:ext cx="12192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</a:t>
            </a:r>
            <a:r>
              <a:rPr lang="en-US" sz="4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Mở</a:t>
            </a:r>
            <a:r>
              <a:rPr lang="en-US" sz="4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đoạn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Giới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thiệu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vấn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149" y="2744021"/>
            <a:ext cx="1209620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400" b="1" u="sng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Ví</a:t>
            </a:r>
            <a:r>
              <a:rPr lang="en-US" sz="44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b="1" u="sng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</a:t>
            </a:r>
            <a:r>
              <a:rPr lang="en-US" sz="44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hưởng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cha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đóng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xứng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đáng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huy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533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3252" y="1481521"/>
            <a:ext cx="1214845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en-US" sz="4000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4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4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đảm</a:t>
            </a:r>
            <a:r>
              <a:rPr lang="en-US" sz="4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4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4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4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spcAft>
                <a:spcPts val="0"/>
              </a:spcAft>
            </a:pPr>
            <a:r>
              <a:rPr lang="en-US" sz="4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4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4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4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4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US" sz="4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40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sz="4000" b="1" dirty="0" smtClean="0"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- </a:t>
            </a:r>
            <a:r>
              <a:rPr lang="fr-FR" sz="4000" b="1" dirty="0" smtClean="0">
                <a:effectLst/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 </a:t>
            </a:r>
            <a:r>
              <a:rPr lang="fr-FR" sz="4000" b="1" dirty="0" err="1" smtClean="0">
                <a:effectLst/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Bàn</a:t>
            </a:r>
            <a:r>
              <a:rPr lang="fr-FR" sz="4000" b="1" dirty="0" smtClean="0">
                <a:effectLst/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 </a:t>
            </a:r>
            <a:r>
              <a:rPr lang="fr-FR" sz="4000" b="1" dirty="0" err="1" smtClean="0">
                <a:effectLst/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luận</a:t>
            </a:r>
            <a:r>
              <a:rPr lang="fr-FR" sz="4000" b="1" dirty="0" smtClean="0">
                <a:effectLst/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:</a:t>
            </a:r>
            <a:endParaRPr lang="en-US" sz="40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4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4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4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4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4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US" sz="4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40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4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4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4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4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4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US" sz="4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40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4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Phê</a:t>
            </a:r>
            <a:r>
              <a:rPr lang="en-US" sz="4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phán</a:t>
            </a:r>
            <a:r>
              <a:rPr lang="en-US" sz="4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4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4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4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4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4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4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US" sz="4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40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4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0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4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4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4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4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4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542" y="0"/>
            <a:ext cx="1214845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4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ĐỀ: VIẾT MỘT ĐOẠN VĂN KHOẢNG 200 CHỮ VỀ QUAN NIỆM SỐNG CÓ ÍCH</a:t>
            </a:r>
            <a:endParaRPr lang="en-US" sz="4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698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5360"/>
            <a:ext cx="1219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4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400" b="1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4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endParaRPr lang="en-US" sz="2400" u="sng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lối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mực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đức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ra.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cống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hiến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endParaRPr lang="en-US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225689"/>
            <a:ext cx="12192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4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400" b="1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4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endParaRPr lang="en-US" sz="2400" u="sng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2400" b="1" dirty="0" smtClean="0">
                <a:effectLst/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- </a:t>
            </a:r>
            <a:r>
              <a:rPr lang="fr-FR" sz="2400" b="1" dirty="0" err="1" smtClean="0">
                <a:effectLst/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Bàn</a:t>
            </a:r>
            <a:r>
              <a:rPr lang="fr-FR" sz="2400" b="1" dirty="0" smtClean="0">
                <a:effectLst/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 </a:t>
            </a:r>
            <a:r>
              <a:rPr lang="fr-FR" sz="2400" b="1" dirty="0" err="1" smtClean="0">
                <a:effectLst/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luận</a:t>
            </a:r>
            <a:r>
              <a:rPr lang="fr-FR" sz="2400" b="1" dirty="0" smtClean="0">
                <a:effectLst/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:</a:t>
            </a:r>
            <a:endParaRPr lang="en-US" sz="24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+)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mơ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ngại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mơ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endParaRPr lang="en-US" sz="24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mơ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endParaRPr lang="en-US" sz="24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D/c: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nông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nông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mớ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rau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sạch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tươi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ngon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hại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khỏe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nghiên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tiễn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lãnh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lãnh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thấu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nỗi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vướng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mắc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ngoan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vâng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cha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đỡ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bè</a:t>
            </a:r>
            <a:endParaRPr lang="en-US" sz="24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+)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quí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minh.</a:t>
            </a:r>
            <a:endParaRPr lang="en-US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2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48107"/>
            <a:ext cx="1209620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3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36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3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3:</a:t>
            </a:r>
            <a:endParaRPr lang="en-US" sz="36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Phê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phán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3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Phê</a:t>
            </a:r>
            <a:r>
              <a:rPr lang="en-US" sz="3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phán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niên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kỷ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trục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,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endParaRPr lang="en-US" sz="36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3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36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3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4:</a:t>
            </a:r>
            <a:endParaRPr lang="en-US" sz="36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mực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lối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nay.</a:t>
            </a:r>
            <a:endParaRPr lang="en-US" sz="36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sz="3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nl-NL" sz="36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 thân cần kêu gọi mọi người xung quanh mình làm những công việc sống có ích cho xã hội.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154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c. </a:t>
            </a:r>
            <a:r>
              <a:rPr lang="nl-NL" sz="4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</a:t>
            </a:r>
            <a:r>
              <a:rPr lang="nl-NL" sz="4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ết đoạn: </a:t>
            </a:r>
            <a:r>
              <a:rPr lang="nl-NL" sz="4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Khẳng định lại vấn đề</a:t>
            </a:r>
            <a:endParaRPr lang="en-US" sz="4400" dirty="0"/>
          </a:p>
        </p:txBody>
      </p:sp>
      <p:sp>
        <p:nvSpPr>
          <p:cNvPr id="5" name="Rectangle 4"/>
          <p:cNvSpPr/>
          <p:nvPr/>
        </p:nvSpPr>
        <p:spPr>
          <a:xfrm>
            <a:off x="26504" y="769441"/>
            <a:ext cx="12192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nl-NL" sz="4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Tham khảo câu kết đoạn: </a:t>
            </a:r>
            <a:r>
              <a:rPr lang="nl-NL" sz="4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Có thể nói, sống có ích là một trong những phẩm chất tốt đẹp mà mỗi người chúng ta cần phải có.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3044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2235</Words>
  <Application>Microsoft Office PowerPoint</Application>
  <PresentationFormat>Widescreen</PresentationFormat>
  <Paragraphs>108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SimSun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PC</cp:lastModifiedBy>
  <cp:revision>17</cp:revision>
  <dcterms:created xsi:type="dcterms:W3CDTF">2020-07-06T08:21:03Z</dcterms:created>
  <dcterms:modified xsi:type="dcterms:W3CDTF">2020-12-14T06:24:40Z</dcterms:modified>
</cp:coreProperties>
</file>