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6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3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8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9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9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0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2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886" y="328992"/>
            <a:ext cx="9144000" cy="82296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TRẢI NGHIỆM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3927" y="1449977"/>
            <a:ext cx="9144000" cy="1123407"/>
          </a:xfrm>
        </p:spPr>
        <p:txBody>
          <a:bodyPr>
            <a:normAutofit/>
          </a:bodyPr>
          <a:lstStyle/>
          <a:p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THỂ THAO NÀO ĐƯỢC YÊU THÍCH NHẤT TRONG HÈ ?</a:t>
            </a:r>
            <a:endParaRPr lang="en-US" sz="3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13" y="4397994"/>
            <a:ext cx="2638425" cy="1733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939" y="3879669"/>
            <a:ext cx="3142078" cy="2770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7" y="328992"/>
            <a:ext cx="2734356" cy="304636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844" y="3148071"/>
            <a:ext cx="5220462" cy="353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39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576" y="365125"/>
            <a:ext cx="10515600" cy="976845"/>
          </a:xfrm>
        </p:spPr>
        <p:txBody>
          <a:bodyPr/>
          <a:lstStyle/>
          <a:p>
            <a:r>
              <a:rPr lang="nl-NL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Thu thập số liệu</a:t>
            </a:r>
            <a:endParaRPr lang="en-US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474352"/>
              </p:ext>
            </p:extLst>
          </p:nvPr>
        </p:nvGraphicFramePr>
        <p:xfrm>
          <a:off x="412377" y="1341970"/>
          <a:ext cx="3671049" cy="4782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6470">
                  <a:extLst>
                    <a:ext uri="{9D8B030D-6E8A-4147-A177-3AD203B41FA5}">
                      <a16:colId xmlns:a16="http://schemas.microsoft.com/office/drawing/2014/main" val="4032530896"/>
                    </a:ext>
                  </a:extLst>
                </a:gridCol>
                <a:gridCol w="764042">
                  <a:extLst>
                    <a:ext uri="{9D8B030D-6E8A-4147-A177-3AD203B41FA5}">
                      <a16:colId xmlns:a16="http://schemas.microsoft.com/office/drawing/2014/main" val="1210985212"/>
                    </a:ext>
                  </a:extLst>
                </a:gridCol>
                <a:gridCol w="168289">
                  <a:extLst>
                    <a:ext uri="{9D8B030D-6E8A-4147-A177-3AD203B41FA5}">
                      <a16:colId xmlns:a16="http://schemas.microsoft.com/office/drawing/2014/main" val="3906930061"/>
                    </a:ext>
                  </a:extLst>
                </a:gridCol>
                <a:gridCol w="618564">
                  <a:extLst>
                    <a:ext uri="{9D8B030D-6E8A-4147-A177-3AD203B41FA5}">
                      <a16:colId xmlns:a16="http://schemas.microsoft.com/office/drawing/2014/main" val="2238503545"/>
                    </a:ext>
                  </a:extLst>
                </a:gridCol>
                <a:gridCol w="553505">
                  <a:extLst>
                    <a:ext uri="{9D8B030D-6E8A-4147-A177-3AD203B41FA5}">
                      <a16:colId xmlns:a16="http://schemas.microsoft.com/office/drawing/2014/main" val="3948567843"/>
                    </a:ext>
                  </a:extLst>
                </a:gridCol>
                <a:gridCol w="670179">
                  <a:extLst>
                    <a:ext uri="{9D8B030D-6E8A-4147-A177-3AD203B41FA5}">
                      <a16:colId xmlns:a16="http://schemas.microsoft.com/office/drawing/2014/main" val="1263224441"/>
                    </a:ext>
                  </a:extLst>
                </a:gridCol>
              </a:tblGrid>
              <a:tr h="1048393">
                <a:tc gridSpan="6">
                  <a:txBody>
                    <a:bodyPr/>
                    <a:lstStyle/>
                    <a:p>
                      <a:pPr algn="l" fontAlgn="b"/>
                      <a:r>
                        <a:rPr lang="vi-VN" sz="2400" b="1" u="none" strike="noStrike" dirty="0">
                          <a:effectLst/>
                          <a:latin typeface="+mj-lt"/>
                        </a:rPr>
                        <a:t>Hoạt động thể thao hè được yêu thích nhất</a:t>
                      </a:r>
                      <a:endParaRPr lang="vi-VN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729551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381490"/>
                  </a:ext>
                </a:extLst>
              </a:tr>
              <a:tr h="3546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+mj-lt"/>
                        </a:rPr>
                        <a:t>Lớp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>
                          <a:effectLst/>
                          <a:latin typeface="+mj-lt"/>
                        </a:rPr>
                        <a:t>Giới tính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>
                          <a:effectLst/>
                          <a:latin typeface="+mj-lt"/>
                        </a:rPr>
                        <a:t>Hoạt động yêu thích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111441"/>
                  </a:ext>
                </a:extLst>
              </a:tr>
              <a:tr h="6937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Nam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+mj-lt"/>
                        </a:rPr>
                        <a:t>Nữ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126583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8791346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3318376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1232954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5874287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48265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514822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7082" y="6124163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3</a:t>
            </a:r>
            <a:endParaRPr lang="en-US" sz="3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 flipV="1">
            <a:off x="4282890" y="2599764"/>
            <a:ext cx="916640" cy="8785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72521"/>
              </p:ext>
            </p:extLst>
          </p:nvPr>
        </p:nvGraphicFramePr>
        <p:xfrm>
          <a:off x="5398994" y="1867459"/>
          <a:ext cx="6654799" cy="2343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7811">
                  <a:extLst>
                    <a:ext uri="{9D8B030D-6E8A-4147-A177-3AD203B41FA5}">
                      <a16:colId xmlns:a16="http://schemas.microsoft.com/office/drawing/2014/main" val="3150655819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1744281086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945257473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3842797223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1758626189"/>
                    </a:ext>
                  </a:extLst>
                </a:gridCol>
              </a:tblGrid>
              <a:tr h="3905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597757"/>
                  </a:ext>
                </a:extLst>
              </a:tr>
              <a:tr h="390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6,7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8, 9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6,7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8, 9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3655017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7198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587695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329374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744947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426510" y="4736098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T4</a:t>
            </a:r>
            <a:endParaRPr lang="en-US" sz="3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628153"/>
            <a:ext cx="60115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t-BR" sz="3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bảng thống kê.</a:t>
            </a:r>
            <a:endParaRPr lang="en-US" sz="3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5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lbow Connector 4"/>
          <p:cNvCxnSpPr/>
          <p:nvPr/>
        </p:nvCxnSpPr>
        <p:spPr>
          <a:xfrm>
            <a:off x="609600" y="519953"/>
            <a:ext cx="1004047" cy="681318"/>
          </a:xfrm>
          <a:prstGeom prst="bentConnector3">
            <a:avLst>
              <a:gd name="adj1" fmla="val 35714"/>
            </a:avLst>
          </a:prstGeom>
          <a:ln w="1270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201284"/>
              </p:ext>
            </p:extLst>
          </p:nvPr>
        </p:nvGraphicFramePr>
        <p:xfrm>
          <a:off x="1869515" y="641038"/>
          <a:ext cx="3520141" cy="24438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8649">
                  <a:extLst>
                    <a:ext uri="{9D8B030D-6E8A-4147-A177-3AD203B41FA5}">
                      <a16:colId xmlns:a16="http://schemas.microsoft.com/office/drawing/2014/main" val="2226118733"/>
                    </a:ext>
                  </a:extLst>
                </a:gridCol>
                <a:gridCol w="1571492">
                  <a:extLst>
                    <a:ext uri="{9D8B030D-6E8A-4147-A177-3AD203B41FA5}">
                      <a16:colId xmlns:a16="http://schemas.microsoft.com/office/drawing/2014/main" val="2356885788"/>
                    </a:ext>
                  </a:extLst>
                </a:gridCol>
              </a:tblGrid>
              <a:tr h="4733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vi-VN" sz="2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vi-VN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840177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007593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416329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544720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06516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9240" y="1609731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T5</a:t>
            </a:r>
            <a:endParaRPr lang="en-US" sz="3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742456" y="1786299"/>
            <a:ext cx="1954306" cy="3531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782989"/>
              </p:ext>
            </p:extLst>
          </p:nvPr>
        </p:nvGraphicFramePr>
        <p:xfrm>
          <a:off x="7860180" y="641039"/>
          <a:ext cx="4331821" cy="2780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5945">
                  <a:extLst>
                    <a:ext uri="{9D8B030D-6E8A-4147-A177-3AD203B41FA5}">
                      <a16:colId xmlns:a16="http://schemas.microsoft.com/office/drawing/2014/main" val="33608532"/>
                    </a:ext>
                  </a:extLst>
                </a:gridCol>
                <a:gridCol w="1132938">
                  <a:extLst>
                    <a:ext uri="{9D8B030D-6E8A-4147-A177-3AD203B41FA5}">
                      <a16:colId xmlns:a16="http://schemas.microsoft.com/office/drawing/2014/main" val="278563373"/>
                    </a:ext>
                  </a:extLst>
                </a:gridCol>
                <a:gridCol w="1132938">
                  <a:extLst>
                    <a:ext uri="{9D8B030D-6E8A-4147-A177-3AD203B41FA5}">
                      <a16:colId xmlns:a16="http://schemas.microsoft.com/office/drawing/2014/main" val="1796687138"/>
                    </a:ext>
                  </a:extLst>
                </a:gridCol>
              </a:tblGrid>
              <a:tr h="538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803020109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46728259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229411284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505597313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846585594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830048" y="2139439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T6</a:t>
            </a:r>
            <a:endParaRPr lang="en-US" sz="3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10800000" flipV="1">
            <a:off x="9017006" y="3788496"/>
            <a:ext cx="4016188" cy="1551069"/>
          </a:xfrm>
          <a:prstGeom prst="bentConnector3">
            <a:avLst>
              <a:gd name="adj1" fmla="val 50000"/>
            </a:avLst>
          </a:prstGeom>
          <a:ln w="1270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685439"/>
              </p:ext>
            </p:extLst>
          </p:nvPr>
        </p:nvGraphicFramePr>
        <p:xfrm>
          <a:off x="2355484" y="3723685"/>
          <a:ext cx="6378386" cy="2429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7236">
                  <a:extLst>
                    <a:ext uri="{9D8B030D-6E8A-4147-A177-3AD203B41FA5}">
                      <a16:colId xmlns:a16="http://schemas.microsoft.com/office/drawing/2014/main" val="1734860889"/>
                    </a:ext>
                  </a:extLst>
                </a:gridCol>
                <a:gridCol w="2195575">
                  <a:extLst>
                    <a:ext uri="{9D8B030D-6E8A-4147-A177-3AD203B41FA5}">
                      <a16:colId xmlns:a16="http://schemas.microsoft.com/office/drawing/2014/main" val="2913539069"/>
                    </a:ext>
                  </a:extLst>
                </a:gridCol>
                <a:gridCol w="2195575">
                  <a:extLst>
                    <a:ext uri="{9D8B030D-6E8A-4147-A177-3AD203B41FA5}">
                      <a16:colId xmlns:a16="http://schemas.microsoft.com/office/drawing/2014/main" val="1146371152"/>
                    </a:ext>
                  </a:extLst>
                </a:gridCol>
              </a:tblGrid>
              <a:tr h="4705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HS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6,7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HS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8,9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18020322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71644832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06540905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18090597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28006999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9196300" y="5706816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T7</a:t>
            </a:r>
            <a:endParaRPr lang="en-US" sz="3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35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365125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t-B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biểu đồ cột, cột kép.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1485714"/>
            <a:ext cx="10515600" cy="97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Phân tích dữ liệu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825566"/>
            <a:ext cx="10515600" cy="97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Kiến nghị với BGH.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9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196</Words>
  <PresentationFormat>Widescreen</PresentationFormat>
  <Paragraphs>115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THỰC HÀNH TRẢI NGHIỆM</vt:lpstr>
      <vt:lpstr>1. Thu thập số liệu</vt:lpstr>
      <vt:lpstr>PowerPoint Presentation</vt:lpstr>
      <vt:lpstr>3. Vẽ biểu đồ cột, cột kép.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2021-07-25T11:33:01Z</dcterms:created>
  <dcterms:modified xsi:type="dcterms:W3CDTF">2021-07-25T12:19:51Z</dcterms:modified>
</cp:coreProperties>
</file>