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300" r:id="rId2"/>
    <p:sldId id="304" r:id="rId3"/>
    <p:sldId id="302" r:id="rId4"/>
    <p:sldId id="292" r:id="rId5"/>
    <p:sldId id="301" r:id="rId6"/>
    <p:sldId id="305" r:id="rId7"/>
    <p:sldId id="347" r:id="rId8"/>
    <p:sldId id="357" r:id="rId9"/>
    <p:sldId id="307" r:id="rId10"/>
    <p:sldId id="358" r:id="rId11"/>
    <p:sldId id="359" r:id="rId12"/>
    <p:sldId id="362" r:id="rId13"/>
    <p:sldId id="363" r:id="rId14"/>
    <p:sldId id="360" r:id="rId15"/>
    <p:sldId id="361" r:id="rId16"/>
    <p:sldId id="364" r:id="rId17"/>
    <p:sldId id="334" r:id="rId18"/>
    <p:sldId id="366" r:id="rId19"/>
    <p:sldId id="367" r:id="rId20"/>
    <p:sldId id="369" r:id="rId21"/>
    <p:sldId id="370" r:id="rId22"/>
    <p:sldId id="365" r:id="rId23"/>
    <p:sldId id="371" r:id="rId24"/>
    <p:sldId id="315" r:id="rId25"/>
    <p:sldId id="332" r:id="rId26"/>
    <p:sldId id="368" r:id="rId27"/>
    <p:sldId id="372" r:id="rId28"/>
    <p:sldId id="331" r:id="rId29"/>
    <p:sldId id="295" r:id="rId30"/>
    <p:sldId id="329" r:id="rId31"/>
    <p:sldId id="33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5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25"/>
    <p:restoredTop sz="94657"/>
  </p:normalViewPr>
  <p:slideViewPr>
    <p:cSldViewPr snapToGrid="0">
      <p:cViewPr varScale="1">
        <p:scale>
          <a:sx n="73" d="100"/>
          <a:sy n="73" d="100"/>
        </p:scale>
        <p:origin x="852" y="102"/>
      </p:cViewPr>
      <p:guideLst>
        <p:guide orient="horz" pos="2160"/>
        <p:guide pos="385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213590" cy="6866255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/>
          <p:cNvSpPr txBox="1"/>
          <p:nvPr userDrawn="1"/>
        </p:nvSpPr>
        <p:spPr>
          <a:xfrm>
            <a:off x="153420" y="-41096"/>
            <a:ext cx="2219325" cy="36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7:Transportation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/>
          <p:cNvSpPr txBox="1"/>
          <p:nvPr userDrawn="1"/>
        </p:nvSpPr>
        <p:spPr>
          <a:xfrm>
            <a:off x="11041220" y="-20582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1.2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eduhome.com.vn/DHALesson?idGrade=10&amp;idSubject=1&amp;idSeries=118&amp;idTheme=1067&amp;IdLevel=3&amp;idThemeServer=83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7: Transportation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1.2: Grammar</a:t>
            </a:r>
            <a:endParaRPr lang="en-US" sz="3200" dirty="0"/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53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567" y="365907"/>
            <a:ext cx="8290866" cy="284359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394658" y="3661362"/>
            <a:ext cx="65343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I have a </a:t>
            </a:r>
            <a:r>
              <a:rPr lang="en-US" sz="3600" b="1" i="1" dirty="0">
                <a:solidFill>
                  <a:srgbClr val="FF0000"/>
                </a:solidFill>
              </a:rPr>
              <a:t>small light blue </a:t>
            </a:r>
            <a:r>
              <a:rPr lang="en-US" sz="3600" i="1" dirty="0">
                <a:solidFill>
                  <a:srgbClr val="FF0000"/>
                </a:solidFill>
              </a:rPr>
              <a:t>suitcase.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335" y="3205537"/>
            <a:ext cx="2075380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371" y="407938"/>
            <a:ext cx="7625258" cy="36766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4625" y="4084633"/>
            <a:ext cx="1118599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 dirty="0" err="1">
                <a:solidFill>
                  <a:srgbClr val="FF0000"/>
                </a:solidFill>
              </a:rPr>
              <a:t>Chúng</a:t>
            </a:r>
            <a:r>
              <a:rPr lang="en-US" sz="3600" i="1" dirty="0">
                <a:solidFill>
                  <a:srgbClr val="FF0000"/>
                </a:solidFill>
              </a:rPr>
              <a:t> ta </a:t>
            </a:r>
            <a:r>
              <a:rPr lang="en-US" sz="3600" i="1" dirty="0" err="1">
                <a:solidFill>
                  <a:srgbClr val="FF0000"/>
                </a:solidFill>
              </a:rPr>
              <a:t>dùng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đại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từ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sở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hữu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để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nói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về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những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gì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chúng</a:t>
            </a:r>
            <a:r>
              <a:rPr lang="en-US" sz="3600" i="1" dirty="0">
                <a:solidFill>
                  <a:srgbClr val="FF0000"/>
                </a:solidFill>
              </a:rPr>
              <a:t> ta </a:t>
            </a:r>
            <a:r>
              <a:rPr lang="en-US" sz="3600" i="1" dirty="0" err="1">
                <a:solidFill>
                  <a:srgbClr val="FF0000"/>
                </a:solidFill>
              </a:rPr>
              <a:t>sở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hữu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hoặc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những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gì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thuộc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về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chúng</a:t>
            </a:r>
            <a:r>
              <a:rPr lang="en-US" sz="3600" i="1" dirty="0">
                <a:solidFill>
                  <a:srgbClr val="FF0000"/>
                </a:solidFill>
              </a:rPr>
              <a:t> ta.</a:t>
            </a:r>
          </a:p>
          <a:p>
            <a:r>
              <a:rPr lang="en-US" sz="3600" i="1" dirty="0" err="1">
                <a:solidFill>
                  <a:srgbClr val="FF0000"/>
                </a:solidFill>
              </a:rPr>
              <a:t>Chúng</a:t>
            </a:r>
            <a:r>
              <a:rPr lang="en-US" sz="3600" i="1" dirty="0">
                <a:solidFill>
                  <a:srgbClr val="FF0000"/>
                </a:solidFill>
              </a:rPr>
              <a:t> ta </a:t>
            </a:r>
            <a:r>
              <a:rPr lang="en-US" sz="3600" i="1" dirty="0" err="1">
                <a:solidFill>
                  <a:srgbClr val="FF0000"/>
                </a:solidFill>
              </a:rPr>
              <a:t>có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thể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dùng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các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đại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từ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sở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hữu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thay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cho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một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tính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từ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sở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hữu</a:t>
            </a:r>
            <a:r>
              <a:rPr lang="en-US" sz="3600" i="1" dirty="0">
                <a:solidFill>
                  <a:srgbClr val="FF0000"/>
                </a:solidFill>
              </a:rPr>
              <a:t> + </a:t>
            </a:r>
            <a:r>
              <a:rPr lang="en-US" sz="3600" i="1" dirty="0" err="1">
                <a:solidFill>
                  <a:srgbClr val="FF0000"/>
                </a:solidFill>
              </a:rPr>
              <a:t>danh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từ</a:t>
            </a:r>
            <a:r>
              <a:rPr lang="en-US" sz="3600" i="1" dirty="0">
                <a:solidFill>
                  <a:srgbClr val="FF0000"/>
                </a:solidFill>
              </a:rPr>
              <a:t> (</a:t>
            </a:r>
            <a:r>
              <a:rPr lang="en-US" sz="3600" i="1" dirty="0" err="1">
                <a:solidFill>
                  <a:srgbClr val="FF0000"/>
                </a:solidFill>
              </a:rPr>
              <a:t>khi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đã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rõ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chúng</a:t>
            </a:r>
            <a:r>
              <a:rPr lang="en-US" sz="3600" i="1" dirty="0">
                <a:solidFill>
                  <a:srgbClr val="FF0000"/>
                </a:solidFill>
              </a:rPr>
              <a:t> ta </a:t>
            </a:r>
            <a:r>
              <a:rPr lang="en-US" sz="3600" i="1" dirty="0" err="1">
                <a:solidFill>
                  <a:srgbClr val="FF0000"/>
                </a:solidFill>
              </a:rPr>
              <a:t>đang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nói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về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cái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gì</a:t>
            </a:r>
            <a:r>
              <a:rPr lang="en-US" sz="3600" i="1" dirty="0">
                <a:solidFill>
                  <a:srgbClr val="FF0000"/>
                </a:solidFill>
              </a:rPr>
              <a:t>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6216" y="1202949"/>
            <a:ext cx="9773292" cy="13234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4000" i="0" dirty="0">
                <a:solidFill>
                  <a:srgbClr val="231F20"/>
                </a:solidFill>
                <a:effectLst/>
              </a:rPr>
              <a:t>Is that blue backpack </a:t>
            </a:r>
            <a:r>
              <a:rPr lang="en-US" sz="4000" b="1" i="0" dirty="0">
                <a:solidFill>
                  <a:srgbClr val="231F20"/>
                </a:solidFill>
                <a:effectLst/>
              </a:rPr>
              <a:t>yours</a:t>
            </a:r>
            <a:r>
              <a:rPr lang="en-US" sz="4000" i="0" dirty="0">
                <a:solidFill>
                  <a:srgbClr val="231F20"/>
                </a:solidFill>
                <a:effectLst/>
              </a:rPr>
              <a:t>?</a:t>
            </a:r>
            <a:br>
              <a:rPr lang="en-US" sz="4000" i="0" dirty="0">
                <a:solidFill>
                  <a:srgbClr val="231F20"/>
                </a:solidFill>
                <a:effectLst/>
              </a:rPr>
            </a:br>
            <a:r>
              <a:rPr lang="en-US" sz="4000" b="1" i="0" dirty="0">
                <a:solidFill>
                  <a:srgbClr val="231F20"/>
                </a:solidFill>
                <a:effectLst/>
              </a:rPr>
              <a:t>My</a:t>
            </a:r>
            <a:r>
              <a:rPr lang="en-US" sz="4000" i="0" dirty="0">
                <a:solidFill>
                  <a:srgbClr val="231F20"/>
                </a:solidFill>
                <a:effectLst/>
              </a:rPr>
              <a:t> backpack is </a:t>
            </a:r>
            <a:r>
              <a:rPr lang="en-US" sz="4000" i="0" dirty="0">
                <a:solidFill>
                  <a:srgbClr val="00AEEF"/>
                </a:solidFill>
                <a:effectLst/>
              </a:rPr>
              <a:t>red</a:t>
            </a:r>
            <a:r>
              <a:rPr lang="en-US" sz="4000" i="0" dirty="0">
                <a:solidFill>
                  <a:srgbClr val="231F20"/>
                </a:solidFill>
                <a:effectLst/>
              </a:rPr>
              <a:t>. </a:t>
            </a:r>
            <a:r>
              <a:rPr lang="en-US" sz="4000" i="0" dirty="0">
                <a:solidFill>
                  <a:srgbClr val="231F20"/>
                </a:solidFill>
                <a:effectLst/>
                <a:sym typeface="Wingdings" panose="05000000000000000000" pitchFamily="2" charset="2"/>
              </a:rPr>
              <a:t></a:t>
            </a:r>
            <a:r>
              <a:rPr lang="en-US" sz="4000" i="0" dirty="0">
                <a:solidFill>
                  <a:srgbClr val="231F20"/>
                </a:solidFill>
                <a:effectLst/>
              </a:rPr>
              <a:t> </a:t>
            </a:r>
            <a:r>
              <a:rPr lang="en-US" sz="4000" b="1" i="0" dirty="0">
                <a:solidFill>
                  <a:srgbClr val="231F20"/>
                </a:solidFill>
                <a:effectLst/>
              </a:rPr>
              <a:t>Mine</a:t>
            </a:r>
            <a:r>
              <a:rPr lang="en-US" sz="4000" i="0" dirty="0">
                <a:solidFill>
                  <a:srgbClr val="231F20"/>
                </a:solidFill>
                <a:effectLst/>
              </a:rPr>
              <a:t> is </a:t>
            </a:r>
            <a:r>
              <a:rPr lang="en-US" sz="4000" i="0" dirty="0">
                <a:solidFill>
                  <a:srgbClr val="00AEEF"/>
                </a:solidFill>
                <a:effectLst/>
              </a:rPr>
              <a:t>red</a:t>
            </a:r>
            <a:r>
              <a:rPr lang="en-US" sz="4000" i="0" dirty="0">
                <a:solidFill>
                  <a:srgbClr val="231F20"/>
                </a:solidFill>
                <a:effectLst/>
              </a:rPr>
              <a:t>.</a:t>
            </a:r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>
            <a:off x="102742" y="372133"/>
            <a:ext cx="26301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Examples: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6217" y="2613177"/>
            <a:ext cx="9773292" cy="13234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4000" i="0" dirty="0">
                <a:solidFill>
                  <a:srgbClr val="231F20"/>
                </a:solidFill>
                <a:effectLst/>
              </a:rPr>
              <a:t>Whose passports are these?</a:t>
            </a:r>
            <a:br>
              <a:rPr lang="en-US" sz="4000" i="0" dirty="0">
                <a:solidFill>
                  <a:srgbClr val="231F20"/>
                </a:solidFill>
                <a:effectLst/>
              </a:rPr>
            </a:br>
            <a:r>
              <a:rPr lang="en-US" sz="4000" i="0" dirty="0">
                <a:solidFill>
                  <a:srgbClr val="231F20"/>
                </a:solidFill>
                <a:effectLst/>
              </a:rPr>
              <a:t>They're </a:t>
            </a:r>
            <a:r>
              <a:rPr lang="en-US" sz="4000" b="1" i="0" dirty="0">
                <a:solidFill>
                  <a:srgbClr val="231F20"/>
                </a:solidFill>
                <a:effectLst/>
              </a:rPr>
              <a:t>our</a:t>
            </a:r>
            <a:r>
              <a:rPr lang="en-US" sz="4000" i="0" dirty="0">
                <a:solidFill>
                  <a:srgbClr val="231F20"/>
                </a:solidFill>
                <a:effectLst/>
              </a:rPr>
              <a:t> passports. </a:t>
            </a:r>
            <a:r>
              <a:rPr lang="en-US" sz="4000" i="0" dirty="0">
                <a:solidFill>
                  <a:srgbClr val="231F20"/>
                </a:solidFill>
                <a:effectLst/>
                <a:sym typeface="Wingdings" panose="05000000000000000000" pitchFamily="2" charset="2"/>
              </a:rPr>
              <a:t></a:t>
            </a:r>
            <a:r>
              <a:rPr lang="en-US" sz="4000" i="0" dirty="0">
                <a:solidFill>
                  <a:srgbClr val="231F20"/>
                </a:solidFill>
                <a:effectLst/>
              </a:rPr>
              <a:t> They're </a:t>
            </a:r>
            <a:r>
              <a:rPr lang="en-US" sz="4000" b="1" i="0" dirty="0">
                <a:solidFill>
                  <a:srgbClr val="231F20"/>
                </a:solidFill>
                <a:effectLst/>
              </a:rPr>
              <a:t>ours</a:t>
            </a:r>
            <a:r>
              <a:rPr lang="en-US" sz="4000" i="0" dirty="0">
                <a:solidFill>
                  <a:srgbClr val="231F20"/>
                </a:solidFill>
                <a:effectLst/>
              </a:rPr>
              <a:t>.</a:t>
            </a:r>
            <a:endParaRPr lang="en-US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1076216" y="4023406"/>
            <a:ext cx="9773291" cy="19389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4000" i="0" dirty="0">
                <a:solidFill>
                  <a:srgbClr val="231F20"/>
                </a:solidFill>
                <a:effectLst/>
              </a:rPr>
              <a:t>Is this her backpack?</a:t>
            </a:r>
            <a:br>
              <a:rPr lang="en-US" sz="4000" i="0" dirty="0">
                <a:solidFill>
                  <a:srgbClr val="231F20"/>
                </a:solidFill>
                <a:effectLst/>
              </a:rPr>
            </a:br>
            <a:r>
              <a:rPr lang="en-US" sz="4000" i="0" dirty="0">
                <a:solidFill>
                  <a:srgbClr val="231F20"/>
                </a:solidFill>
                <a:effectLst/>
              </a:rPr>
              <a:t>No, </a:t>
            </a:r>
            <a:r>
              <a:rPr lang="en-US" sz="4000" b="1" i="0" dirty="0">
                <a:solidFill>
                  <a:srgbClr val="231F20"/>
                </a:solidFill>
                <a:effectLst/>
              </a:rPr>
              <a:t>her</a:t>
            </a:r>
            <a:r>
              <a:rPr lang="en-US" sz="4000" i="0" dirty="0">
                <a:solidFill>
                  <a:srgbClr val="231F20"/>
                </a:solidFill>
                <a:effectLst/>
              </a:rPr>
              <a:t> backpack is </a:t>
            </a:r>
            <a:r>
              <a:rPr lang="en-US" sz="4000" i="0" dirty="0">
                <a:solidFill>
                  <a:srgbClr val="00AEEF"/>
                </a:solidFill>
                <a:effectLst/>
              </a:rPr>
              <a:t>dark brown</a:t>
            </a:r>
            <a:r>
              <a:rPr lang="en-US" sz="4000" i="0" dirty="0">
                <a:solidFill>
                  <a:srgbClr val="231F20"/>
                </a:solidFill>
                <a:effectLst/>
              </a:rPr>
              <a:t>.</a:t>
            </a:r>
            <a:br>
              <a:rPr lang="en-US" sz="4000" i="0" dirty="0">
                <a:solidFill>
                  <a:srgbClr val="231F20"/>
                </a:solidFill>
                <a:effectLst/>
              </a:rPr>
            </a:br>
            <a:r>
              <a:rPr lang="en-US" sz="4000" i="0" dirty="0">
                <a:solidFill>
                  <a:srgbClr val="231F20"/>
                </a:solidFill>
                <a:effectLst/>
                <a:sym typeface="Wingdings" panose="05000000000000000000" pitchFamily="2" charset="2"/>
              </a:rPr>
              <a:t></a:t>
            </a:r>
            <a:r>
              <a:rPr lang="en-US" sz="4000" i="0" dirty="0">
                <a:solidFill>
                  <a:srgbClr val="231F20"/>
                </a:solidFill>
                <a:effectLst/>
              </a:rPr>
              <a:t> No, </a:t>
            </a:r>
            <a:r>
              <a:rPr lang="en-US" sz="4000" b="1" i="0" dirty="0">
                <a:solidFill>
                  <a:srgbClr val="231F20"/>
                </a:solidFill>
                <a:effectLst/>
              </a:rPr>
              <a:t>hers</a:t>
            </a:r>
            <a:r>
              <a:rPr lang="en-US" sz="4000" i="0" dirty="0">
                <a:solidFill>
                  <a:srgbClr val="231F20"/>
                </a:solidFill>
                <a:effectLst/>
              </a:rPr>
              <a:t> is </a:t>
            </a:r>
            <a:r>
              <a:rPr lang="en-US" sz="4000" i="0" dirty="0">
                <a:solidFill>
                  <a:srgbClr val="00AEEF"/>
                </a:solidFill>
                <a:effectLst/>
              </a:rPr>
              <a:t>dark brown</a:t>
            </a:r>
            <a:r>
              <a:rPr lang="en-US" sz="4000" i="0" dirty="0">
                <a:solidFill>
                  <a:srgbClr val="231F20"/>
                </a:solidFill>
                <a:effectLst/>
              </a:rPr>
              <a:t>.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3737" y="381018"/>
            <a:ext cx="109650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effectLst/>
              </a:rPr>
              <a:t>b. Fill in the blanks with the correct order of adjectives.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606" y="1894249"/>
            <a:ext cx="12002785" cy="4175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000" i="0" dirty="0">
                <a:solidFill>
                  <a:srgbClr val="231F20"/>
                </a:solidFill>
                <a:effectLst/>
              </a:rPr>
              <a:t>He's wearing a ___________________ T-shirt. (</a:t>
            </a:r>
            <a:r>
              <a:rPr lang="en-US" sz="3000" i="1" dirty="0">
                <a:solidFill>
                  <a:srgbClr val="231F20"/>
                </a:solidFill>
                <a:effectLst/>
              </a:rPr>
              <a:t>white/large</a:t>
            </a:r>
            <a:r>
              <a:rPr lang="en-US" sz="3000" i="0" dirty="0">
                <a:solidFill>
                  <a:srgbClr val="231F20"/>
                </a:solidFill>
                <a:effectLst/>
              </a:rPr>
              <a:t>)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000" i="0" dirty="0">
                <a:solidFill>
                  <a:srgbClr val="231F20"/>
                </a:solidFill>
                <a:effectLst/>
              </a:rPr>
              <a:t>He wants to buy a ___________________ suitcase. (</a:t>
            </a:r>
            <a:r>
              <a:rPr lang="en-US" sz="3000" i="1" dirty="0">
                <a:solidFill>
                  <a:srgbClr val="231F20"/>
                </a:solidFill>
                <a:effectLst/>
              </a:rPr>
              <a:t>new/orange/large</a:t>
            </a:r>
            <a:r>
              <a:rPr lang="en-US" sz="3000" i="0" dirty="0">
                <a:solidFill>
                  <a:srgbClr val="231F20"/>
                </a:solidFill>
                <a:effectLst/>
              </a:rPr>
              <a:t>)</a:t>
            </a:r>
            <a:endParaRPr lang="en-US" sz="3000" dirty="0">
              <a:solidFill>
                <a:srgbClr val="231F20"/>
              </a:solidFill>
            </a:endParaRP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000" i="0" dirty="0">
                <a:solidFill>
                  <a:srgbClr val="231F20"/>
                </a:solidFill>
                <a:effectLst/>
              </a:rPr>
              <a:t>Mine is a ___________________ bag. (</a:t>
            </a:r>
            <a:r>
              <a:rPr lang="en-US" sz="3000" i="1" dirty="0">
                <a:solidFill>
                  <a:srgbClr val="231F20"/>
                </a:solidFill>
                <a:effectLst/>
              </a:rPr>
              <a:t>dark blue/small/new</a:t>
            </a:r>
            <a:r>
              <a:rPr lang="en-US" sz="3000" i="0" dirty="0">
                <a:solidFill>
                  <a:srgbClr val="231F20"/>
                </a:solidFill>
                <a:effectLst/>
              </a:rPr>
              <a:t>)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000" i="0" dirty="0">
                <a:solidFill>
                  <a:srgbClr val="231F20"/>
                </a:solidFill>
                <a:effectLst/>
              </a:rPr>
              <a:t>She's carrying a ___________________ backpack. (</a:t>
            </a:r>
            <a:r>
              <a:rPr lang="en-US" sz="3000" i="1" dirty="0">
                <a:solidFill>
                  <a:srgbClr val="231F20"/>
                </a:solidFill>
                <a:effectLst/>
              </a:rPr>
              <a:t>small/brown/old</a:t>
            </a:r>
            <a:r>
              <a:rPr lang="en-US" sz="3000" i="0" dirty="0">
                <a:solidFill>
                  <a:srgbClr val="231F20"/>
                </a:solidFill>
                <a:effectLst/>
              </a:rPr>
              <a:t>)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000" i="0" dirty="0">
                <a:solidFill>
                  <a:srgbClr val="231F20"/>
                </a:solidFill>
                <a:effectLst/>
              </a:rPr>
              <a:t>I have a ___________________ suitcase. (</a:t>
            </a:r>
            <a:r>
              <a:rPr lang="en-US" sz="3000" i="1" dirty="0">
                <a:solidFill>
                  <a:srgbClr val="231F20"/>
                </a:solidFill>
                <a:effectLst/>
              </a:rPr>
              <a:t>medium-sized/dark red/old</a:t>
            </a:r>
            <a:r>
              <a:rPr lang="en-US" sz="3000" dirty="0">
                <a:solidFill>
                  <a:srgbClr val="231F20"/>
                </a:solidFill>
              </a:rPr>
              <a:t>) 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000" i="0" dirty="0">
                <a:solidFill>
                  <a:srgbClr val="231F20"/>
                </a:solidFill>
                <a:effectLst/>
              </a:rPr>
              <a:t>Mine is the ___________________ handbag. (</a:t>
            </a:r>
            <a:r>
              <a:rPr lang="en-US" sz="3000" i="1" dirty="0">
                <a:solidFill>
                  <a:srgbClr val="231F20"/>
                </a:solidFill>
                <a:effectLst/>
              </a:rPr>
              <a:t>old/yellow/small</a:t>
            </a:r>
            <a:r>
              <a:rPr lang="en-US" sz="3000" i="0" dirty="0">
                <a:solidFill>
                  <a:srgbClr val="231F20"/>
                </a:solidFill>
                <a:effectLst/>
              </a:rPr>
              <a:t>)</a:t>
            </a:r>
            <a:endParaRPr lang="en-US" sz="3000" dirty="0"/>
          </a:p>
        </p:txBody>
      </p:sp>
      <p:sp>
        <p:nvSpPr>
          <p:cNvPr id="6" name="TextBox 5"/>
          <p:cNvSpPr txBox="1"/>
          <p:nvPr/>
        </p:nvSpPr>
        <p:spPr>
          <a:xfrm>
            <a:off x="233736" y="1042025"/>
            <a:ext cx="109650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Read the sentences and fill in the blanks by yourself.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3737" y="381018"/>
            <a:ext cx="109650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effectLst/>
              </a:rPr>
              <a:t>b. Fill in the blanks with the correct order of adjectives.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606" y="1675424"/>
            <a:ext cx="12002785" cy="4175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000" i="0" dirty="0">
                <a:solidFill>
                  <a:srgbClr val="231F20"/>
                </a:solidFill>
                <a:effectLst/>
              </a:rPr>
              <a:t>He's wearing a ___________________ T-shirt. (</a:t>
            </a:r>
            <a:r>
              <a:rPr lang="en-US" sz="3000" i="1" dirty="0">
                <a:solidFill>
                  <a:srgbClr val="231F20"/>
                </a:solidFill>
                <a:effectLst/>
              </a:rPr>
              <a:t>white/large</a:t>
            </a:r>
            <a:r>
              <a:rPr lang="en-US" sz="3000" i="0" dirty="0">
                <a:solidFill>
                  <a:srgbClr val="231F20"/>
                </a:solidFill>
                <a:effectLst/>
              </a:rPr>
              <a:t>)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000" i="0" dirty="0">
                <a:solidFill>
                  <a:srgbClr val="231F20"/>
                </a:solidFill>
                <a:effectLst/>
              </a:rPr>
              <a:t>He wants to buy a ___________________ suitcase. (</a:t>
            </a:r>
            <a:r>
              <a:rPr lang="en-US" sz="3000" i="1" dirty="0">
                <a:solidFill>
                  <a:srgbClr val="231F20"/>
                </a:solidFill>
                <a:effectLst/>
              </a:rPr>
              <a:t>new/orange/large</a:t>
            </a:r>
            <a:r>
              <a:rPr lang="en-US" sz="3000" i="0" dirty="0">
                <a:solidFill>
                  <a:srgbClr val="231F20"/>
                </a:solidFill>
                <a:effectLst/>
              </a:rPr>
              <a:t>)</a:t>
            </a:r>
            <a:endParaRPr lang="en-US" sz="3000" dirty="0">
              <a:solidFill>
                <a:srgbClr val="231F20"/>
              </a:solidFill>
            </a:endParaRP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000" i="0" dirty="0">
                <a:solidFill>
                  <a:srgbClr val="231F20"/>
                </a:solidFill>
                <a:effectLst/>
              </a:rPr>
              <a:t>Mine is a ___________________ bag. (</a:t>
            </a:r>
            <a:r>
              <a:rPr lang="en-US" sz="3000" i="1" dirty="0">
                <a:solidFill>
                  <a:srgbClr val="231F20"/>
                </a:solidFill>
                <a:effectLst/>
              </a:rPr>
              <a:t>dark blue/small/new</a:t>
            </a:r>
            <a:r>
              <a:rPr lang="en-US" sz="3000" i="0" dirty="0">
                <a:solidFill>
                  <a:srgbClr val="231F20"/>
                </a:solidFill>
                <a:effectLst/>
              </a:rPr>
              <a:t>)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000" i="0" dirty="0">
                <a:solidFill>
                  <a:srgbClr val="231F20"/>
                </a:solidFill>
                <a:effectLst/>
              </a:rPr>
              <a:t>She's carrying a ___________________ backpack. (</a:t>
            </a:r>
            <a:r>
              <a:rPr lang="en-US" sz="3000" i="1" dirty="0">
                <a:solidFill>
                  <a:srgbClr val="231F20"/>
                </a:solidFill>
                <a:effectLst/>
              </a:rPr>
              <a:t>small/brown/old</a:t>
            </a:r>
            <a:r>
              <a:rPr lang="en-US" sz="3000" i="0" dirty="0">
                <a:solidFill>
                  <a:srgbClr val="231F20"/>
                </a:solidFill>
                <a:effectLst/>
              </a:rPr>
              <a:t>)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000" i="0" dirty="0">
                <a:solidFill>
                  <a:srgbClr val="231F20"/>
                </a:solidFill>
                <a:effectLst/>
              </a:rPr>
              <a:t>I have a ___________________ suitcase. (</a:t>
            </a:r>
            <a:r>
              <a:rPr lang="en-US" sz="3000" i="1" dirty="0">
                <a:solidFill>
                  <a:srgbClr val="231F20"/>
                </a:solidFill>
                <a:effectLst/>
              </a:rPr>
              <a:t>medium-sized/dark red/old</a:t>
            </a:r>
            <a:r>
              <a:rPr lang="en-US" sz="3000" dirty="0">
                <a:solidFill>
                  <a:srgbClr val="231F20"/>
                </a:solidFill>
              </a:rPr>
              <a:t>) 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000" i="0" dirty="0">
                <a:solidFill>
                  <a:srgbClr val="231F20"/>
                </a:solidFill>
                <a:effectLst/>
              </a:rPr>
              <a:t>Mine is the ___________________ handbag. (</a:t>
            </a:r>
            <a:r>
              <a:rPr lang="en-US" sz="3000" i="1" dirty="0">
                <a:solidFill>
                  <a:srgbClr val="231F20"/>
                </a:solidFill>
                <a:effectLst/>
              </a:rPr>
              <a:t>old/yellow/small</a:t>
            </a:r>
            <a:r>
              <a:rPr lang="en-US" sz="3000" i="0" dirty="0">
                <a:solidFill>
                  <a:srgbClr val="231F20"/>
                </a:solidFill>
                <a:effectLst/>
              </a:rPr>
              <a:t>)</a:t>
            </a:r>
            <a:endParaRPr lang="en-US" sz="3000" dirty="0"/>
          </a:p>
        </p:txBody>
      </p:sp>
      <p:sp>
        <p:nvSpPr>
          <p:cNvPr id="10" name="TextBox 9"/>
          <p:cNvSpPr txBox="1"/>
          <p:nvPr/>
        </p:nvSpPr>
        <p:spPr>
          <a:xfrm>
            <a:off x="613881" y="1063089"/>
            <a:ext cx="80061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Share your answers with your friends.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67366" y="1809989"/>
            <a:ext cx="25625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large white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22570" y="2486104"/>
            <a:ext cx="3581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large new orange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45440" y="3173076"/>
            <a:ext cx="39632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small new dark blue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61099" y="3863297"/>
            <a:ext cx="33057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small old brown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94282" y="4614378"/>
            <a:ext cx="392728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medium-sized old dark red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81730" y="5225389"/>
            <a:ext cx="33057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small old yellow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1546" y="360470"/>
            <a:ext cx="119685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effectLst/>
              </a:rPr>
              <a:t>c. Fill in the blanks with the correct possessive pronouns to complete the conversation.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4" y="2253399"/>
            <a:ext cx="12192000" cy="36645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4010" y="1535182"/>
            <a:ext cx="109650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Read the conversation and fill in the blanks by yourself.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1546" y="360470"/>
            <a:ext cx="119685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effectLst/>
              </a:rPr>
              <a:t>c. Fill in the blanks with the correct possessive pronouns to complete the conversation.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7787"/>
            <a:ext cx="12192000" cy="36645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51419" y="3848439"/>
            <a:ext cx="11447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06706" y="5406995"/>
            <a:ext cx="11447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ours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515504"/>
            <a:ext cx="1212008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b="1" i="1" dirty="0">
                <a:solidFill>
                  <a:srgbClr val="0070C0"/>
                </a:solidFill>
              </a:rPr>
              <a:t>Check the answers with your partner. Practice the conversation.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22020" y="2808795"/>
            <a:ext cx="11447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Hers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890326" y="3848439"/>
            <a:ext cx="11447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mine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802816" y="4876851"/>
            <a:ext cx="12774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theirs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3288" y="298825"/>
            <a:ext cx="118563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effectLst/>
              </a:rPr>
              <a:t>d. In pairs: Ask your partner about the luggage. Use the prompts.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88" y="1499154"/>
            <a:ext cx="11979666" cy="199811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3190" y="3496648"/>
            <a:ext cx="5445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a.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3288" y="4097894"/>
            <a:ext cx="3739794" cy="645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A: Is this yours?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3288" y="4698604"/>
            <a:ext cx="4798032" cy="1200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B: No, mine is a large old light blue suitcase.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09362" y="3497271"/>
            <a:ext cx="5445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b.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08825" y="4143154"/>
            <a:ext cx="37397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A: Is this yours?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08825" y="4831573"/>
            <a:ext cx="47980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B: No, mine is a small new dark red backpack.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18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1314" y="457200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39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54155" y="372387"/>
            <a:ext cx="1043784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effectLst/>
              </a:rPr>
              <a:t>a. Fill in the blanks using possessive pronouns..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7070" y="1954813"/>
            <a:ext cx="11415742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231F20"/>
                </a:solidFill>
                <a:effectLst/>
              </a:rPr>
              <a:t>(Mia and her friends are standing at the baggage claim at Maple Airport.)</a:t>
            </a:r>
          </a:p>
          <a:p>
            <a:r>
              <a:rPr lang="en-US" sz="3200" i="0" dirty="0">
                <a:solidFill>
                  <a:srgbClr val="231F20"/>
                </a:solidFill>
                <a:effectLst/>
              </a:rPr>
              <a:t>Mia:  Let's go and get our luggage! That big orange backpack is </a:t>
            </a:r>
            <a:br>
              <a:rPr lang="en-US" sz="3200" i="0" dirty="0">
                <a:solidFill>
                  <a:srgbClr val="231F20"/>
                </a:solidFill>
                <a:effectLst/>
              </a:rPr>
            </a:br>
            <a:r>
              <a:rPr lang="en-US" sz="3200" i="0" dirty="0">
                <a:solidFill>
                  <a:srgbClr val="231F20"/>
                </a:solidFill>
                <a:effectLst/>
              </a:rPr>
              <a:t>          (1) ____________.</a:t>
            </a:r>
            <a:br>
              <a:rPr lang="en-US" sz="3200" i="0" dirty="0">
                <a:solidFill>
                  <a:srgbClr val="231F20"/>
                </a:solidFill>
                <a:effectLst/>
              </a:rPr>
            </a:br>
            <a:r>
              <a:rPr lang="en-US" sz="3200" i="0" dirty="0">
                <a:solidFill>
                  <a:srgbClr val="231F20"/>
                </a:solidFill>
                <a:effectLst/>
              </a:rPr>
              <a:t>Jane: I have a blue suitcase. Look! That's (2) ____________.</a:t>
            </a:r>
            <a:br>
              <a:rPr lang="en-US" sz="3200" i="0" dirty="0">
                <a:solidFill>
                  <a:srgbClr val="231F20"/>
                </a:solidFill>
                <a:effectLst/>
              </a:rPr>
            </a:br>
            <a:r>
              <a:rPr lang="en-US" sz="3200" i="0" dirty="0">
                <a:solidFill>
                  <a:srgbClr val="231F20"/>
                </a:solidFill>
                <a:effectLst/>
              </a:rPr>
              <a:t>Mia:  We need to get John and Matt's luggage.</a:t>
            </a:r>
            <a:br>
              <a:rPr lang="en-US" sz="3200" i="0" dirty="0">
                <a:solidFill>
                  <a:srgbClr val="231F20"/>
                </a:solidFill>
                <a:effectLst/>
              </a:rPr>
            </a:br>
            <a:r>
              <a:rPr lang="en-US" sz="3200" i="0" dirty="0">
                <a:solidFill>
                  <a:srgbClr val="231F20"/>
                </a:solidFill>
                <a:effectLst/>
              </a:rPr>
              <a:t>Jane: Is that (3) ____________?</a:t>
            </a:r>
            <a:br>
              <a:rPr lang="en-US" sz="3200" i="0" dirty="0">
                <a:solidFill>
                  <a:srgbClr val="231F20"/>
                </a:solidFill>
                <a:effectLst/>
              </a:rPr>
            </a:br>
            <a:r>
              <a:rPr lang="en-US" sz="3200" i="0" dirty="0">
                <a:solidFill>
                  <a:srgbClr val="231F20"/>
                </a:solidFill>
                <a:effectLst/>
              </a:rPr>
              <a:t>Mia:  Yes, it is.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30865" y="1117366"/>
            <a:ext cx="109650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Read the conversation and fill in the blanks by yourself.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8645" y="372387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39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54155" y="372387"/>
            <a:ext cx="1043784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effectLst/>
              </a:rPr>
              <a:t>a. Fill in the blanks using possessive pronouns..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4329" y="1166842"/>
            <a:ext cx="11723968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i="1" dirty="0">
                <a:solidFill>
                  <a:srgbClr val="231F20"/>
                </a:solidFill>
                <a:effectLst/>
              </a:rPr>
              <a:t>(A moment later)</a:t>
            </a:r>
            <a:r>
              <a:rPr lang="en-US" sz="2600" i="0" dirty="0">
                <a:solidFill>
                  <a:srgbClr val="231F20"/>
                </a:solidFill>
                <a:effectLst/>
              </a:rPr>
              <a:t/>
            </a:r>
            <a:br>
              <a:rPr lang="en-US" sz="2600" i="0" dirty="0">
                <a:solidFill>
                  <a:srgbClr val="231F20"/>
                </a:solidFill>
                <a:effectLst/>
              </a:rPr>
            </a:br>
            <a:r>
              <a:rPr lang="en-US" sz="2600" i="0" dirty="0">
                <a:solidFill>
                  <a:srgbClr val="231F20"/>
                </a:solidFill>
                <a:effectLst/>
              </a:rPr>
              <a:t>Liz: 	Do you see my suitcase? I have a brown one.</a:t>
            </a:r>
            <a:br>
              <a:rPr lang="en-US" sz="2600" i="0" dirty="0">
                <a:solidFill>
                  <a:srgbClr val="231F20"/>
                </a:solidFill>
                <a:effectLst/>
              </a:rPr>
            </a:br>
            <a:r>
              <a:rPr lang="en-US" sz="2600" i="0" dirty="0">
                <a:solidFill>
                  <a:srgbClr val="231F20"/>
                </a:solidFill>
                <a:effectLst/>
              </a:rPr>
              <a:t>Jane: 	Is that (4) ____________?</a:t>
            </a:r>
            <a:br>
              <a:rPr lang="en-US" sz="2600" i="0" dirty="0">
                <a:solidFill>
                  <a:srgbClr val="231F20"/>
                </a:solidFill>
                <a:effectLst/>
              </a:rPr>
            </a:br>
            <a:r>
              <a:rPr lang="en-US" sz="2600" i="0" dirty="0">
                <a:solidFill>
                  <a:srgbClr val="231F20"/>
                </a:solidFill>
                <a:effectLst/>
              </a:rPr>
              <a:t>Liz: 	That's right! It's (5) _______________. Oh, where's Tom?</a:t>
            </a:r>
            <a:br>
              <a:rPr lang="en-US" sz="2600" i="0" dirty="0">
                <a:solidFill>
                  <a:srgbClr val="231F20"/>
                </a:solidFill>
                <a:effectLst/>
              </a:rPr>
            </a:br>
            <a:r>
              <a:rPr lang="en-US" sz="2600" i="0" dirty="0">
                <a:solidFill>
                  <a:srgbClr val="231F20"/>
                </a:solidFill>
                <a:effectLst/>
              </a:rPr>
              <a:t>Jane: 	He's in the bathroom. What luggage does he have?</a:t>
            </a:r>
            <a:br>
              <a:rPr lang="en-US" sz="2600" i="0" dirty="0">
                <a:solidFill>
                  <a:srgbClr val="231F20"/>
                </a:solidFill>
                <a:effectLst/>
              </a:rPr>
            </a:br>
            <a:r>
              <a:rPr lang="en-US" sz="2600" i="0" dirty="0">
                <a:solidFill>
                  <a:srgbClr val="231F20"/>
                </a:solidFill>
                <a:effectLst/>
              </a:rPr>
              <a:t>Liz: 	He has a red backpack.</a:t>
            </a:r>
            <a:br>
              <a:rPr lang="en-US" sz="2600" i="0" dirty="0">
                <a:solidFill>
                  <a:srgbClr val="231F20"/>
                </a:solidFill>
                <a:effectLst/>
              </a:rPr>
            </a:br>
            <a:r>
              <a:rPr lang="en-US" sz="2600" i="0" dirty="0">
                <a:solidFill>
                  <a:srgbClr val="231F20"/>
                </a:solidFill>
                <a:effectLst/>
              </a:rPr>
              <a:t>Jane: 	Is that (6) ____________?</a:t>
            </a:r>
            <a:br>
              <a:rPr lang="en-US" sz="2600" i="0" dirty="0">
                <a:solidFill>
                  <a:srgbClr val="231F20"/>
                </a:solidFill>
                <a:effectLst/>
              </a:rPr>
            </a:br>
            <a:r>
              <a:rPr lang="en-US" sz="2600" i="0" dirty="0">
                <a:solidFill>
                  <a:srgbClr val="231F20"/>
                </a:solidFill>
                <a:effectLst/>
              </a:rPr>
              <a:t>Mike: 	No, that's his sister's backpack. His is bigger than (7) ____________. </a:t>
            </a:r>
          </a:p>
          <a:p>
            <a:r>
              <a:rPr lang="en-US" sz="2600" i="0" dirty="0">
                <a:solidFill>
                  <a:srgbClr val="231F20"/>
                </a:solidFill>
                <a:effectLst/>
              </a:rPr>
              <a:t>	Oh, I think his backpack is the one next to the green suitcase.</a:t>
            </a:r>
            <a:br>
              <a:rPr lang="en-US" sz="2600" i="0" dirty="0">
                <a:solidFill>
                  <a:srgbClr val="231F20"/>
                </a:solidFill>
                <a:effectLst/>
              </a:rPr>
            </a:br>
            <a:r>
              <a:rPr lang="en-US" sz="2600" i="0" dirty="0">
                <a:solidFill>
                  <a:srgbClr val="231F20"/>
                </a:solidFill>
                <a:effectLst/>
              </a:rPr>
              <a:t>Mia: 	Do you have the boarding passes? We need to show our boarding passes at  	customs.</a:t>
            </a:r>
            <a:br>
              <a:rPr lang="en-US" sz="2600" i="0" dirty="0">
                <a:solidFill>
                  <a:srgbClr val="231F20"/>
                </a:solidFill>
                <a:effectLst/>
              </a:rPr>
            </a:br>
            <a:r>
              <a:rPr lang="en-US" sz="2600" i="0" dirty="0">
                <a:solidFill>
                  <a:srgbClr val="231F20"/>
                </a:solidFill>
                <a:effectLst/>
              </a:rPr>
              <a:t>Jane: 	Tom has (8) ____________ in his bag.</a:t>
            </a:r>
          </a:p>
          <a:p>
            <a:r>
              <a:rPr lang="en-US" sz="2600" i="0" dirty="0">
                <a:solidFill>
                  <a:srgbClr val="231F20"/>
                </a:solidFill>
                <a:effectLst/>
              </a:rPr>
              <a:t>Mike: 	All right. Let's go to customs.</a:t>
            </a:r>
            <a:endParaRPr lang="en-US" sz="2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627" y="1827055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416627" y="4608395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15" name="Picture 14" descr="Graphical user interface, text, application, chat or text message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669" y="3012361"/>
            <a:ext cx="3760673" cy="7670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7776" y="462825"/>
            <a:ext cx="4201181" cy="587636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1314" y="457200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39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54155" y="372387"/>
            <a:ext cx="1043784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effectLst/>
              </a:rPr>
              <a:t>a. Fill in the blanks using possessive pronouns.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4877" y="1678884"/>
            <a:ext cx="11415742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231F20"/>
                </a:solidFill>
                <a:effectLst/>
              </a:rPr>
              <a:t>(Mia and her friends are standing at the baggage claim at Maple Airport.)</a:t>
            </a:r>
          </a:p>
          <a:p>
            <a:r>
              <a:rPr lang="en-US" sz="3200" i="0" dirty="0">
                <a:solidFill>
                  <a:srgbClr val="231F20"/>
                </a:solidFill>
                <a:effectLst/>
              </a:rPr>
              <a:t>Mia:  Let's go and get our luggage! That big orange backpack is </a:t>
            </a:r>
            <a:br>
              <a:rPr lang="en-US" sz="3200" i="0" dirty="0">
                <a:solidFill>
                  <a:srgbClr val="231F20"/>
                </a:solidFill>
                <a:effectLst/>
              </a:rPr>
            </a:br>
            <a:r>
              <a:rPr lang="en-US" sz="3200" i="0" dirty="0">
                <a:solidFill>
                  <a:srgbClr val="231F20"/>
                </a:solidFill>
                <a:effectLst/>
              </a:rPr>
              <a:t>          (1) ____________.</a:t>
            </a:r>
            <a:br>
              <a:rPr lang="en-US" sz="3200" i="0" dirty="0">
                <a:solidFill>
                  <a:srgbClr val="231F20"/>
                </a:solidFill>
                <a:effectLst/>
              </a:rPr>
            </a:br>
            <a:r>
              <a:rPr lang="en-US" sz="3200" i="0" dirty="0">
                <a:solidFill>
                  <a:srgbClr val="231F20"/>
                </a:solidFill>
                <a:effectLst/>
              </a:rPr>
              <a:t>Jane: I have a blue suitcase. Look! That's (2) ____________.</a:t>
            </a:r>
            <a:br>
              <a:rPr lang="en-US" sz="3200" i="0" dirty="0">
                <a:solidFill>
                  <a:srgbClr val="231F20"/>
                </a:solidFill>
                <a:effectLst/>
              </a:rPr>
            </a:br>
            <a:r>
              <a:rPr lang="en-US" sz="3200" i="0" dirty="0">
                <a:solidFill>
                  <a:srgbClr val="231F20"/>
                </a:solidFill>
                <a:effectLst/>
              </a:rPr>
              <a:t>Mia:  We need to get John and Matt's luggage.</a:t>
            </a:r>
            <a:br>
              <a:rPr lang="en-US" sz="3200" i="0" dirty="0">
                <a:solidFill>
                  <a:srgbClr val="231F20"/>
                </a:solidFill>
                <a:effectLst/>
              </a:rPr>
            </a:br>
            <a:r>
              <a:rPr lang="en-US" sz="3200" i="0" dirty="0">
                <a:solidFill>
                  <a:srgbClr val="231F20"/>
                </a:solidFill>
                <a:effectLst/>
              </a:rPr>
              <a:t>Jane: Is that (3) ____________?</a:t>
            </a:r>
            <a:br>
              <a:rPr lang="en-US" sz="3200" i="0" dirty="0">
                <a:solidFill>
                  <a:srgbClr val="231F20"/>
                </a:solidFill>
                <a:effectLst/>
              </a:rPr>
            </a:br>
            <a:r>
              <a:rPr lang="en-US" sz="3200" i="0" dirty="0">
                <a:solidFill>
                  <a:srgbClr val="231F20"/>
                </a:solidFill>
                <a:effectLst/>
              </a:rPr>
              <a:t>Mia:  Yes, it is.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4877" y="1147243"/>
            <a:ext cx="1212008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b="1" i="1" dirty="0">
                <a:solidFill>
                  <a:srgbClr val="0070C0"/>
                </a:solidFill>
              </a:rPr>
              <a:t>Check the answers with your partner. Practice the conversation.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04661" y="3035426"/>
            <a:ext cx="13296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mine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91827" y="3524434"/>
            <a:ext cx="14854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mine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52296" y="4497356"/>
            <a:ext cx="14854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theirs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8645" y="372387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39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54155" y="372387"/>
            <a:ext cx="1043784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effectLst/>
              </a:rPr>
              <a:t>a. Fill in the blanks using possessive pronouns.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4329" y="1166842"/>
            <a:ext cx="11723968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i="1" dirty="0">
                <a:solidFill>
                  <a:srgbClr val="231F20"/>
                </a:solidFill>
                <a:effectLst/>
              </a:rPr>
              <a:t>(A moment later)</a:t>
            </a:r>
            <a:r>
              <a:rPr lang="en-US" sz="2600" i="0" dirty="0">
                <a:solidFill>
                  <a:srgbClr val="231F20"/>
                </a:solidFill>
                <a:effectLst/>
              </a:rPr>
              <a:t/>
            </a:r>
            <a:br>
              <a:rPr lang="en-US" sz="2600" i="0" dirty="0">
                <a:solidFill>
                  <a:srgbClr val="231F20"/>
                </a:solidFill>
                <a:effectLst/>
              </a:rPr>
            </a:br>
            <a:r>
              <a:rPr lang="en-US" sz="2600" i="0" dirty="0">
                <a:solidFill>
                  <a:srgbClr val="231F20"/>
                </a:solidFill>
                <a:effectLst/>
              </a:rPr>
              <a:t>Liz: 	Do you see my suitcase? I have a brown one.</a:t>
            </a:r>
            <a:br>
              <a:rPr lang="en-US" sz="2600" i="0" dirty="0">
                <a:solidFill>
                  <a:srgbClr val="231F20"/>
                </a:solidFill>
                <a:effectLst/>
              </a:rPr>
            </a:br>
            <a:r>
              <a:rPr lang="en-US" sz="2600" i="0" dirty="0">
                <a:solidFill>
                  <a:srgbClr val="231F20"/>
                </a:solidFill>
                <a:effectLst/>
              </a:rPr>
              <a:t>Jane: 	Is that (4) ____________?</a:t>
            </a:r>
            <a:br>
              <a:rPr lang="en-US" sz="2600" i="0" dirty="0">
                <a:solidFill>
                  <a:srgbClr val="231F20"/>
                </a:solidFill>
                <a:effectLst/>
              </a:rPr>
            </a:br>
            <a:r>
              <a:rPr lang="en-US" sz="2600" i="0" dirty="0">
                <a:solidFill>
                  <a:srgbClr val="231F20"/>
                </a:solidFill>
                <a:effectLst/>
              </a:rPr>
              <a:t>Liz: 	That's right! It's (5) _______________. Oh, where's Tom?</a:t>
            </a:r>
            <a:br>
              <a:rPr lang="en-US" sz="2600" i="0" dirty="0">
                <a:solidFill>
                  <a:srgbClr val="231F20"/>
                </a:solidFill>
                <a:effectLst/>
              </a:rPr>
            </a:br>
            <a:r>
              <a:rPr lang="en-US" sz="2600" i="0" dirty="0">
                <a:solidFill>
                  <a:srgbClr val="231F20"/>
                </a:solidFill>
                <a:effectLst/>
              </a:rPr>
              <a:t>Jane: 	He's in the bathroom. What luggage does he have?</a:t>
            </a:r>
            <a:br>
              <a:rPr lang="en-US" sz="2600" i="0" dirty="0">
                <a:solidFill>
                  <a:srgbClr val="231F20"/>
                </a:solidFill>
                <a:effectLst/>
              </a:rPr>
            </a:br>
            <a:r>
              <a:rPr lang="en-US" sz="2600" i="0" dirty="0">
                <a:solidFill>
                  <a:srgbClr val="231F20"/>
                </a:solidFill>
                <a:effectLst/>
              </a:rPr>
              <a:t>Liz: 	He has a red backpack.</a:t>
            </a:r>
            <a:br>
              <a:rPr lang="en-US" sz="2600" i="0" dirty="0">
                <a:solidFill>
                  <a:srgbClr val="231F20"/>
                </a:solidFill>
                <a:effectLst/>
              </a:rPr>
            </a:br>
            <a:r>
              <a:rPr lang="en-US" sz="2600" i="0" dirty="0">
                <a:solidFill>
                  <a:srgbClr val="231F20"/>
                </a:solidFill>
                <a:effectLst/>
              </a:rPr>
              <a:t>Jane: 	Is that (6) ____________?</a:t>
            </a:r>
            <a:br>
              <a:rPr lang="en-US" sz="2600" i="0" dirty="0">
                <a:solidFill>
                  <a:srgbClr val="231F20"/>
                </a:solidFill>
                <a:effectLst/>
              </a:rPr>
            </a:br>
            <a:r>
              <a:rPr lang="en-US" sz="2600" i="0" dirty="0">
                <a:solidFill>
                  <a:srgbClr val="231F20"/>
                </a:solidFill>
                <a:effectLst/>
              </a:rPr>
              <a:t>Mike: 	No, that's his sister's backpack. His is bigger than (7) ____________. </a:t>
            </a:r>
          </a:p>
          <a:p>
            <a:r>
              <a:rPr lang="en-US" sz="2600" i="0" dirty="0">
                <a:solidFill>
                  <a:srgbClr val="231F20"/>
                </a:solidFill>
                <a:effectLst/>
              </a:rPr>
              <a:t>	Oh, I think his backpack is the one next to the green suitcase.</a:t>
            </a:r>
            <a:br>
              <a:rPr lang="en-US" sz="2600" i="0" dirty="0">
                <a:solidFill>
                  <a:srgbClr val="231F20"/>
                </a:solidFill>
                <a:effectLst/>
              </a:rPr>
            </a:br>
            <a:r>
              <a:rPr lang="en-US" sz="2600" i="0" dirty="0">
                <a:solidFill>
                  <a:srgbClr val="231F20"/>
                </a:solidFill>
                <a:effectLst/>
              </a:rPr>
              <a:t>Mia: 	Do you have the boarding passes? We need to show our boarding passes at  	customs.</a:t>
            </a:r>
            <a:br>
              <a:rPr lang="en-US" sz="2600" i="0" dirty="0">
                <a:solidFill>
                  <a:srgbClr val="231F20"/>
                </a:solidFill>
                <a:effectLst/>
              </a:rPr>
            </a:br>
            <a:r>
              <a:rPr lang="en-US" sz="2600" i="0" dirty="0">
                <a:solidFill>
                  <a:srgbClr val="231F20"/>
                </a:solidFill>
                <a:effectLst/>
              </a:rPr>
              <a:t>Jane: 	Tom has (8) ____________ in his bag.</a:t>
            </a:r>
          </a:p>
          <a:p>
            <a:r>
              <a:rPr lang="en-US" sz="2600" i="0" dirty="0">
                <a:solidFill>
                  <a:srgbClr val="231F20"/>
                </a:solidFill>
                <a:effectLst/>
              </a:rPr>
              <a:t>Mike: 	All right. Let's go to customs.</a:t>
            </a:r>
            <a:endParaRPr lang="en-US" sz="2600" dirty="0"/>
          </a:p>
        </p:txBody>
      </p:sp>
      <p:sp>
        <p:nvSpPr>
          <p:cNvPr id="6" name="TextBox 5"/>
          <p:cNvSpPr txBox="1"/>
          <p:nvPr/>
        </p:nvSpPr>
        <p:spPr>
          <a:xfrm>
            <a:off x="2831766" y="1836273"/>
            <a:ext cx="14854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yours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10526" y="2258278"/>
            <a:ext cx="14854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mine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80473" y="3429000"/>
            <a:ext cx="9940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his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748845" y="3826783"/>
            <a:ext cx="12072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hers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94447" y="5394118"/>
            <a:ext cx="12072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ours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1314" y="341565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39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54155" y="341565"/>
            <a:ext cx="10437845" cy="67710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800" b="1" i="1" dirty="0">
                <a:solidFill>
                  <a:srgbClr val="0070C0"/>
                </a:solidFill>
                <a:effectLst/>
                <a:latin typeface="+mj-lt"/>
              </a:rPr>
              <a:t>b. Circle the correct answers.</a:t>
            </a:r>
            <a:endParaRPr lang="en-US" sz="3800" b="1" i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6656" y="1403094"/>
            <a:ext cx="10193676" cy="5162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ct val="130000"/>
              </a:lnSpc>
              <a:buAutoNum type="arabicPeriod"/>
            </a:pPr>
            <a:r>
              <a:rPr lang="en-US" sz="3200" i="0" dirty="0">
                <a:solidFill>
                  <a:srgbClr val="231F20"/>
                </a:solidFill>
                <a:effectLst/>
              </a:rPr>
              <a:t>Finn has a </a:t>
            </a:r>
            <a:r>
              <a:rPr lang="en-US" sz="3200" i="1" dirty="0">
                <a:solidFill>
                  <a:srgbClr val="231F20"/>
                </a:solidFill>
                <a:effectLst/>
              </a:rPr>
              <a:t>new gray/gray new </a:t>
            </a:r>
            <a:r>
              <a:rPr lang="en-US" sz="3200" i="0" dirty="0">
                <a:solidFill>
                  <a:srgbClr val="231F20"/>
                </a:solidFill>
                <a:effectLst/>
              </a:rPr>
              <a:t>backpack.</a:t>
            </a:r>
          </a:p>
          <a:p>
            <a:pPr marL="514350" indent="-514350">
              <a:lnSpc>
                <a:spcPct val="130000"/>
              </a:lnSpc>
              <a:buAutoNum type="arabicPeriod"/>
            </a:pPr>
            <a:r>
              <a:rPr lang="en-US" sz="3200" i="0" dirty="0">
                <a:solidFill>
                  <a:srgbClr val="231F20"/>
                </a:solidFill>
                <a:effectLst/>
              </a:rPr>
              <a:t>Mine is the </a:t>
            </a:r>
            <a:r>
              <a:rPr lang="en-US" sz="3200" i="1" dirty="0">
                <a:solidFill>
                  <a:srgbClr val="231F20"/>
                </a:solidFill>
                <a:effectLst/>
              </a:rPr>
              <a:t>yellow old/old yellow </a:t>
            </a:r>
            <a:r>
              <a:rPr lang="en-US" sz="3200" i="0" dirty="0">
                <a:solidFill>
                  <a:srgbClr val="231F20"/>
                </a:solidFill>
                <a:effectLst/>
              </a:rPr>
              <a:t>one.</a:t>
            </a:r>
          </a:p>
          <a:p>
            <a:pPr marL="514350" indent="-514350">
              <a:lnSpc>
                <a:spcPct val="130000"/>
              </a:lnSpc>
              <a:buAutoNum type="arabicPeriod"/>
            </a:pPr>
            <a:r>
              <a:rPr lang="en-US" sz="3200" i="0" dirty="0">
                <a:solidFill>
                  <a:srgbClr val="231F20"/>
                </a:solidFill>
                <a:effectLst/>
              </a:rPr>
              <a:t>What </a:t>
            </a:r>
            <a:r>
              <a:rPr lang="en-US" sz="3200" i="1" dirty="0">
                <a:solidFill>
                  <a:srgbClr val="231F20"/>
                </a:solidFill>
                <a:effectLst/>
              </a:rPr>
              <a:t>luggage/luggage's </a:t>
            </a:r>
            <a:r>
              <a:rPr lang="en-US" sz="3200" i="0" dirty="0">
                <a:solidFill>
                  <a:srgbClr val="231F20"/>
                </a:solidFill>
                <a:effectLst/>
              </a:rPr>
              <a:t>do you have?</a:t>
            </a:r>
          </a:p>
          <a:p>
            <a:pPr marL="514350" indent="-514350">
              <a:lnSpc>
                <a:spcPct val="130000"/>
              </a:lnSpc>
              <a:buAutoNum type="arabicPeriod"/>
            </a:pPr>
            <a:r>
              <a:rPr lang="en-US" sz="3200" i="0" dirty="0">
                <a:solidFill>
                  <a:srgbClr val="231F20"/>
                </a:solidFill>
                <a:effectLst/>
              </a:rPr>
              <a:t>I have a </a:t>
            </a:r>
            <a:r>
              <a:rPr lang="en-US" sz="3200" i="1" dirty="0">
                <a:solidFill>
                  <a:srgbClr val="231F20"/>
                </a:solidFill>
                <a:effectLst/>
              </a:rPr>
              <a:t>big purple/purple big </a:t>
            </a:r>
            <a:r>
              <a:rPr lang="en-US" sz="3200" i="0" dirty="0">
                <a:solidFill>
                  <a:srgbClr val="231F20"/>
                </a:solidFill>
                <a:effectLst/>
              </a:rPr>
              <a:t>suitcase.</a:t>
            </a:r>
          </a:p>
          <a:p>
            <a:pPr marL="514350" indent="-514350">
              <a:lnSpc>
                <a:spcPct val="130000"/>
              </a:lnSpc>
              <a:buAutoNum type="arabicPeriod"/>
            </a:pPr>
            <a:r>
              <a:rPr lang="en-US" sz="3200" i="0" dirty="0">
                <a:solidFill>
                  <a:srgbClr val="231F20"/>
                </a:solidFill>
                <a:effectLst/>
              </a:rPr>
              <a:t>Katy has a </a:t>
            </a:r>
            <a:r>
              <a:rPr lang="en-US" sz="3200" i="1" dirty="0">
                <a:solidFill>
                  <a:srgbClr val="231F20"/>
                </a:solidFill>
                <a:effectLst/>
              </a:rPr>
              <a:t>white big new/big new white </a:t>
            </a:r>
            <a:r>
              <a:rPr lang="en-US" sz="3200" i="0" dirty="0">
                <a:solidFill>
                  <a:srgbClr val="231F20"/>
                </a:solidFill>
                <a:effectLst/>
              </a:rPr>
              <a:t>suitcase.</a:t>
            </a:r>
          </a:p>
          <a:p>
            <a:pPr marL="514350" indent="-514350">
              <a:lnSpc>
                <a:spcPct val="130000"/>
              </a:lnSpc>
              <a:buAutoNum type="arabicPeriod"/>
            </a:pPr>
            <a:r>
              <a:rPr lang="en-US" sz="3200" i="0" dirty="0">
                <a:solidFill>
                  <a:srgbClr val="231F20"/>
                </a:solidFill>
                <a:effectLst/>
              </a:rPr>
              <a:t>Matt has a new backpack. </a:t>
            </a:r>
            <a:r>
              <a:rPr lang="en-US" sz="3200" i="1" dirty="0">
                <a:solidFill>
                  <a:srgbClr val="231F20"/>
                </a:solidFill>
                <a:effectLst/>
              </a:rPr>
              <a:t>His/He </a:t>
            </a:r>
            <a:r>
              <a:rPr lang="en-US" sz="3200" i="0" dirty="0">
                <a:solidFill>
                  <a:srgbClr val="231F20"/>
                </a:solidFill>
                <a:effectLst/>
              </a:rPr>
              <a:t>is green.</a:t>
            </a:r>
          </a:p>
          <a:p>
            <a:pPr marL="514350" indent="-514350">
              <a:lnSpc>
                <a:spcPct val="130000"/>
              </a:lnSpc>
              <a:buAutoNum type="arabicPeriod"/>
            </a:pPr>
            <a:r>
              <a:rPr lang="en-US" sz="3200" i="0" dirty="0">
                <a:solidFill>
                  <a:srgbClr val="231F20"/>
                </a:solidFill>
                <a:effectLst/>
              </a:rPr>
              <a:t>Kate's carrying a purse. </a:t>
            </a:r>
            <a:r>
              <a:rPr lang="en-US" sz="3200" i="1" dirty="0">
                <a:solidFill>
                  <a:srgbClr val="231F20"/>
                </a:solidFill>
                <a:effectLst/>
              </a:rPr>
              <a:t>Her/Hers </a:t>
            </a:r>
            <a:r>
              <a:rPr lang="en-US" sz="3200" i="0" dirty="0">
                <a:solidFill>
                  <a:srgbClr val="231F20"/>
                </a:solidFill>
                <a:effectLst/>
              </a:rPr>
              <a:t>is new.</a:t>
            </a:r>
          </a:p>
          <a:p>
            <a:pPr marL="514350" indent="-514350">
              <a:lnSpc>
                <a:spcPct val="130000"/>
              </a:lnSpc>
              <a:buAutoNum type="arabicPeriod"/>
            </a:pPr>
            <a:r>
              <a:rPr lang="en-US" sz="3200" i="0" dirty="0">
                <a:solidFill>
                  <a:srgbClr val="231F20"/>
                </a:solidFill>
                <a:effectLst/>
              </a:rPr>
              <a:t>Alice has </a:t>
            </a:r>
            <a:r>
              <a:rPr lang="en-US" sz="3200" i="1" dirty="0">
                <a:solidFill>
                  <a:srgbClr val="231F20"/>
                </a:solidFill>
                <a:effectLst/>
              </a:rPr>
              <a:t>a small old blue/an old small blue </a:t>
            </a:r>
            <a:r>
              <a:rPr lang="en-US" sz="3200" i="0" dirty="0">
                <a:solidFill>
                  <a:srgbClr val="231F20"/>
                </a:solidFill>
                <a:effectLst/>
              </a:rPr>
              <a:t>bag.</a:t>
            </a:r>
            <a:endParaRPr lang="en-US" sz="3200" dirty="0"/>
          </a:p>
        </p:txBody>
      </p:sp>
      <p:sp>
        <p:nvSpPr>
          <p:cNvPr id="4" name="Oval 3"/>
          <p:cNvSpPr/>
          <p:nvPr/>
        </p:nvSpPr>
        <p:spPr>
          <a:xfrm>
            <a:off x="3030876" y="1571945"/>
            <a:ext cx="1561672" cy="4931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0841" y="977622"/>
            <a:ext cx="120337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Read the sentences and choose the correct words by yourself.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1314" y="331291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39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54155" y="331291"/>
            <a:ext cx="10437845" cy="67710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800" b="1" i="1" dirty="0">
                <a:solidFill>
                  <a:srgbClr val="0070C0"/>
                </a:solidFill>
                <a:effectLst/>
                <a:latin typeface="+mj-lt"/>
              </a:rPr>
              <a:t>b. Circle the correct answers.</a:t>
            </a:r>
            <a:endParaRPr lang="en-US" sz="3800" b="1" i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5834" y="1392817"/>
            <a:ext cx="10193676" cy="5162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ct val="130000"/>
              </a:lnSpc>
              <a:buAutoNum type="arabicPeriod"/>
            </a:pPr>
            <a:r>
              <a:rPr lang="en-US" sz="3200" i="0" dirty="0">
                <a:solidFill>
                  <a:srgbClr val="231F20"/>
                </a:solidFill>
                <a:effectLst/>
              </a:rPr>
              <a:t>Finn has a </a:t>
            </a:r>
            <a:r>
              <a:rPr lang="en-US" sz="3200" i="1" dirty="0">
                <a:solidFill>
                  <a:srgbClr val="231F20"/>
                </a:solidFill>
                <a:effectLst/>
              </a:rPr>
              <a:t>new gray/gray new </a:t>
            </a:r>
            <a:r>
              <a:rPr lang="en-US" sz="3200" i="0" dirty="0">
                <a:solidFill>
                  <a:srgbClr val="231F20"/>
                </a:solidFill>
                <a:effectLst/>
              </a:rPr>
              <a:t>backpack.</a:t>
            </a:r>
          </a:p>
          <a:p>
            <a:pPr marL="514350" indent="-514350">
              <a:lnSpc>
                <a:spcPct val="130000"/>
              </a:lnSpc>
              <a:buAutoNum type="arabicPeriod"/>
            </a:pPr>
            <a:r>
              <a:rPr lang="en-US" sz="3200" i="0" dirty="0">
                <a:solidFill>
                  <a:srgbClr val="231F20"/>
                </a:solidFill>
                <a:effectLst/>
              </a:rPr>
              <a:t>Mine is the </a:t>
            </a:r>
            <a:r>
              <a:rPr lang="en-US" sz="3200" i="1" dirty="0">
                <a:solidFill>
                  <a:srgbClr val="231F20"/>
                </a:solidFill>
                <a:effectLst/>
              </a:rPr>
              <a:t>yellow old/old yellow </a:t>
            </a:r>
            <a:r>
              <a:rPr lang="en-US" sz="3200" i="0" dirty="0">
                <a:solidFill>
                  <a:srgbClr val="231F20"/>
                </a:solidFill>
                <a:effectLst/>
              </a:rPr>
              <a:t>one.</a:t>
            </a:r>
          </a:p>
          <a:p>
            <a:pPr marL="514350" indent="-514350">
              <a:lnSpc>
                <a:spcPct val="130000"/>
              </a:lnSpc>
              <a:buAutoNum type="arabicPeriod"/>
            </a:pPr>
            <a:r>
              <a:rPr lang="en-US" sz="3200" i="0" dirty="0">
                <a:solidFill>
                  <a:srgbClr val="231F20"/>
                </a:solidFill>
                <a:effectLst/>
              </a:rPr>
              <a:t>What </a:t>
            </a:r>
            <a:r>
              <a:rPr lang="en-US" sz="3200" i="1" dirty="0">
                <a:solidFill>
                  <a:srgbClr val="231F20"/>
                </a:solidFill>
                <a:effectLst/>
              </a:rPr>
              <a:t>luggage/luggage's </a:t>
            </a:r>
            <a:r>
              <a:rPr lang="en-US" sz="3200" i="0" dirty="0">
                <a:solidFill>
                  <a:srgbClr val="231F20"/>
                </a:solidFill>
                <a:effectLst/>
              </a:rPr>
              <a:t>do you have?</a:t>
            </a:r>
          </a:p>
          <a:p>
            <a:pPr marL="514350" indent="-514350">
              <a:lnSpc>
                <a:spcPct val="130000"/>
              </a:lnSpc>
              <a:buAutoNum type="arabicPeriod"/>
            </a:pPr>
            <a:r>
              <a:rPr lang="en-US" sz="3200" i="0" dirty="0">
                <a:solidFill>
                  <a:srgbClr val="231F20"/>
                </a:solidFill>
                <a:effectLst/>
              </a:rPr>
              <a:t>I have a </a:t>
            </a:r>
            <a:r>
              <a:rPr lang="en-US" sz="3200" i="1" dirty="0">
                <a:solidFill>
                  <a:srgbClr val="231F20"/>
                </a:solidFill>
                <a:effectLst/>
              </a:rPr>
              <a:t>big purple/purple big </a:t>
            </a:r>
            <a:r>
              <a:rPr lang="en-US" sz="3200" i="0" dirty="0">
                <a:solidFill>
                  <a:srgbClr val="231F20"/>
                </a:solidFill>
                <a:effectLst/>
              </a:rPr>
              <a:t>suitcase.</a:t>
            </a:r>
          </a:p>
          <a:p>
            <a:pPr marL="514350" indent="-514350">
              <a:lnSpc>
                <a:spcPct val="130000"/>
              </a:lnSpc>
              <a:buAutoNum type="arabicPeriod"/>
            </a:pPr>
            <a:r>
              <a:rPr lang="en-US" sz="3200" i="0" dirty="0">
                <a:solidFill>
                  <a:srgbClr val="231F20"/>
                </a:solidFill>
                <a:effectLst/>
              </a:rPr>
              <a:t>Katy has a </a:t>
            </a:r>
            <a:r>
              <a:rPr lang="en-US" sz="3200" i="1" dirty="0">
                <a:solidFill>
                  <a:srgbClr val="231F20"/>
                </a:solidFill>
                <a:effectLst/>
              </a:rPr>
              <a:t>white big new/big new white </a:t>
            </a:r>
            <a:r>
              <a:rPr lang="en-US" sz="3200" i="0" dirty="0">
                <a:solidFill>
                  <a:srgbClr val="231F20"/>
                </a:solidFill>
                <a:effectLst/>
              </a:rPr>
              <a:t>suitcase.</a:t>
            </a:r>
          </a:p>
          <a:p>
            <a:pPr marL="514350" indent="-514350">
              <a:lnSpc>
                <a:spcPct val="130000"/>
              </a:lnSpc>
              <a:buAutoNum type="arabicPeriod"/>
            </a:pPr>
            <a:r>
              <a:rPr lang="en-US" sz="3200" i="0" dirty="0">
                <a:solidFill>
                  <a:srgbClr val="231F20"/>
                </a:solidFill>
                <a:effectLst/>
              </a:rPr>
              <a:t>Matt has a new backpack. </a:t>
            </a:r>
            <a:r>
              <a:rPr lang="en-US" sz="3200" i="1" dirty="0">
                <a:solidFill>
                  <a:srgbClr val="231F20"/>
                </a:solidFill>
                <a:effectLst/>
              </a:rPr>
              <a:t>His/He </a:t>
            </a:r>
            <a:r>
              <a:rPr lang="en-US" sz="3200" i="0" dirty="0">
                <a:solidFill>
                  <a:srgbClr val="231F20"/>
                </a:solidFill>
                <a:effectLst/>
              </a:rPr>
              <a:t>is green.</a:t>
            </a:r>
          </a:p>
          <a:p>
            <a:pPr marL="514350" indent="-514350">
              <a:lnSpc>
                <a:spcPct val="130000"/>
              </a:lnSpc>
              <a:buAutoNum type="arabicPeriod"/>
            </a:pPr>
            <a:r>
              <a:rPr lang="en-US" sz="3200" i="0" dirty="0">
                <a:solidFill>
                  <a:srgbClr val="231F20"/>
                </a:solidFill>
                <a:effectLst/>
              </a:rPr>
              <a:t>Kate's carrying a purse. </a:t>
            </a:r>
            <a:r>
              <a:rPr lang="en-US" sz="3200" i="1" dirty="0">
                <a:solidFill>
                  <a:srgbClr val="231F20"/>
                </a:solidFill>
                <a:effectLst/>
              </a:rPr>
              <a:t>Her/Hers </a:t>
            </a:r>
            <a:r>
              <a:rPr lang="en-US" sz="3200" i="0" dirty="0">
                <a:solidFill>
                  <a:srgbClr val="231F20"/>
                </a:solidFill>
                <a:effectLst/>
              </a:rPr>
              <a:t>is new.</a:t>
            </a:r>
          </a:p>
          <a:p>
            <a:pPr marL="514350" indent="-514350">
              <a:lnSpc>
                <a:spcPct val="130000"/>
              </a:lnSpc>
              <a:buAutoNum type="arabicPeriod"/>
            </a:pPr>
            <a:r>
              <a:rPr lang="en-US" sz="3200" i="0" dirty="0">
                <a:solidFill>
                  <a:srgbClr val="231F20"/>
                </a:solidFill>
                <a:effectLst/>
              </a:rPr>
              <a:t>Alice has </a:t>
            </a:r>
            <a:r>
              <a:rPr lang="en-US" sz="3200" i="1" dirty="0">
                <a:solidFill>
                  <a:srgbClr val="231F20"/>
                </a:solidFill>
                <a:effectLst/>
              </a:rPr>
              <a:t>a small old blue/an old small blue </a:t>
            </a:r>
            <a:r>
              <a:rPr lang="en-US" sz="3200" i="0" dirty="0">
                <a:solidFill>
                  <a:srgbClr val="231F20"/>
                </a:solidFill>
                <a:effectLst/>
              </a:rPr>
              <a:t>bag.</a:t>
            </a:r>
            <a:endParaRPr lang="en-US" sz="3200" dirty="0"/>
          </a:p>
        </p:txBody>
      </p:sp>
      <p:sp>
        <p:nvSpPr>
          <p:cNvPr id="4" name="Oval 3"/>
          <p:cNvSpPr/>
          <p:nvPr/>
        </p:nvSpPr>
        <p:spPr>
          <a:xfrm>
            <a:off x="2926080" y="1561668"/>
            <a:ext cx="1672046" cy="4931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83528" y="999200"/>
            <a:ext cx="813828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b="1" i="1" dirty="0">
                <a:solidFill>
                  <a:srgbClr val="0070C0"/>
                </a:solidFill>
              </a:rPr>
              <a:t>Check the answers with your partner. </a:t>
            </a:r>
          </a:p>
        </p:txBody>
      </p:sp>
      <p:sp>
        <p:nvSpPr>
          <p:cNvPr id="9" name="Oval 8"/>
          <p:cNvSpPr/>
          <p:nvPr/>
        </p:nvSpPr>
        <p:spPr>
          <a:xfrm>
            <a:off x="4954932" y="2174496"/>
            <a:ext cx="1775219" cy="5432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2" name="Oval 11"/>
          <p:cNvSpPr/>
          <p:nvPr/>
        </p:nvSpPr>
        <p:spPr>
          <a:xfrm>
            <a:off x="2145175" y="2795498"/>
            <a:ext cx="1545369" cy="49211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3" name="Oval 12"/>
          <p:cNvSpPr/>
          <p:nvPr/>
        </p:nvSpPr>
        <p:spPr>
          <a:xfrm>
            <a:off x="2494905" y="3416896"/>
            <a:ext cx="1869897" cy="5413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4" name="Oval 13"/>
          <p:cNvSpPr/>
          <p:nvPr/>
        </p:nvSpPr>
        <p:spPr>
          <a:xfrm>
            <a:off x="5386465" y="4035382"/>
            <a:ext cx="2488834" cy="59545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5" name="Oval 14"/>
          <p:cNvSpPr/>
          <p:nvPr/>
        </p:nvSpPr>
        <p:spPr>
          <a:xfrm>
            <a:off x="5500937" y="4741920"/>
            <a:ext cx="720926" cy="4473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7" name="Oval 16"/>
          <p:cNvSpPr/>
          <p:nvPr/>
        </p:nvSpPr>
        <p:spPr>
          <a:xfrm>
            <a:off x="5844767" y="5379989"/>
            <a:ext cx="872321" cy="4473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8" name="Oval 17"/>
          <p:cNvSpPr/>
          <p:nvPr/>
        </p:nvSpPr>
        <p:spPr>
          <a:xfrm>
            <a:off x="2729436" y="5987710"/>
            <a:ext cx="2737719" cy="54677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14597" y="376502"/>
            <a:ext cx="10386089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0070C0"/>
                </a:solidFill>
                <a:effectLst/>
              </a:rPr>
              <a:t>Writing: Look at the picture. Which luggage does the Brown family have? Write questions and answers in full sentences, then rewrite the answers using possessive pronouns.</a:t>
            </a:r>
            <a:endParaRPr lang="en-US" sz="3200" b="1" i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314" y="372387"/>
            <a:ext cx="1539551" cy="64516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WB, page 3</a:t>
            </a:r>
            <a:r>
              <a:rPr lang="vi-VN" altLang="en-US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314" y="2532131"/>
            <a:ext cx="621701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3000" i="0" dirty="0">
                <a:solidFill>
                  <a:srgbClr val="231F20"/>
                </a:solidFill>
                <a:effectLst/>
              </a:rPr>
              <a:t>What luggage does Mr. Brown have?</a:t>
            </a:r>
          </a:p>
          <a:p>
            <a:r>
              <a:rPr lang="en-US" sz="3000" i="0" dirty="0">
                <a:solidFill>
                  <a:srgbClr val="231F20"/>
                </a:solidFill>
                <a:effectLst/>
              </a:rPr>
              <a:t>	He has an old brown suitcase.</a:t>
            </a:r>
            <a:br>
              <a:rPr lang="en-US" sz="3000" i="0" dirty="0">
                <a:solidFill>
                  <a:srgbClr val="231F20"/>
                </a:solidFill>
                <a:effectLst/>
              </a:rPr>
            </a:br>
            <a:r>
              <a:rPr lang="en-US" sz="3000" i="0" dirty="0">
                <a:solidFill>
                  <a:srgbClr val="231F20"/>
                </a:solidFill>
                <a:effectLst/>
              </a:rPr>
              <a:t>	His is an old brown suitcase.</a:t>
            </a:r>
          </a:p>
          <a:p>
            <a:r>
              <a:rPr lang="en-US" sz="3000" dirty="0">
                <a:solidFill>
                  <a:srgbClr val="231F20"/>
                </a:solidFill>
              </a:rPr>
              <a:t>2. ____________________________?</a:t>
            </a:r>
          </a:p>
          <a:p>
            <a:r>
              <a:rPr lang="en-US" sz="3000" dirty="0">
                <a:solidFill>
                  <a:srgbClr val="231F20"/>
                </a:solidFill>
              </a:rPr>
              <a:t>	_________________________</a:t>
            </a:r>
          </a:p>
          <a:p>
            <a:r>
              <a:rPr lang="en-US" sz="3000" dirty="0">
                <a:solidFill>
                  <a:srgbClr val="231F20"/>
                </a:solidFill>
              </a:rPr>
              <a:t>	_________________________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21349" y="2656543"/>
            <a:ext cx="577065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31F20"/>
                </a:solidFill>
              </a:rPr>
              <a:t>3. ____________________________?</a:t>
            </a:r>
          </a:p>
          <a:p>
            <a:r>
              <a:rPr lang="en-US" sz="2800" dirty="0">
                <a:solidFill>
                  <a:srgbClr val="231F20"/>
                </a:solidFill>
              </a:rPr>
              <a:t>	_________________________</a:t>
            </a:r>
          </a:p>
          <a:p>
            <a:r>
              <a:rPr lang="en-US" sz="2800" dirty="0">
                <a:solidFill>
                  <a:srgbClr val="231F20"/>
                </a:solidFill>
              </a:rPr>
              <a:t>	_________________________</a:t>
            </a:r>
          </a:p>
          <a:p>
            <a:r>
              <a:rPr lang="en-US" sz="2800" dirty="0">
                <a:solidFill>
                  <a:srgbClr val="231F20"/>
                </a:solidFill>
              </a:rPr>
              <a:t>4. ____________________________?</a:t>
            </a:r>
          </a:p>
          <a:p>
            <a:r>
              <a:rPr lang="en-US" sz="2800" dirty="0">
                <a:solidFill>
                  <a:srgbClr val="231F20"/>
                </a:solidFill>
              </a:rPr>
              <a:t>	_________________________</a:t>
            </a:r>
          </a:p>
          <a:p>
            <a:r>
              <a:rPr lang="en-US" sz="2800" dirty="0">
                <a:solidFill>
                  <a:srgbClr val="231F20"/>
                </a:solidFill>
              </a:rPr>
              <a:t>	_________________________</a:t>
            </a:r>
            <a:endParaRPr lang="en-US" sz="2800" dirty="0"/>
          </a:p>
          <a:p>
            <a:endParaRPr lang="en-US" sz="28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14597" y="376502"/>
            <a:ext cx="10386089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0070C0"/>
                </a:solidFill>
                <a:effectLst/>
              </a:rPr>
              <a:t>Writing: Look at the picture. Which luggage does the Brown family have? Write questions and answers in full sentences, then rewrite the answers using possessive pronouns.</a:t>
            </a:r>
            <a:endParaRPr lang="en-US" sz="3200" b="1" i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314" y="372387"/>
            <a:ext cx="1539551" cy="64516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Extra Practice</a:t>
            </a:r>
            <a:endParaRPr lang="en-US" dirty="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WB, page 3</a:t>
            </a:r>
            <a:r>
              <a:rPr lang="vi-VN" altLang="en-US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9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13" y="2042340"/>
            <a:ext cx="11867805" cy="420035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422275"/>
            <a:ext cx="1219200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  <a:effectLst/>
                <a:latin typeface="Segoe UI" panose="020B0502040204020203" pitchFamily="34" charset="0"/>
              </a:rPr>
              <a:t>Click on the picture below to play the games.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7" name="Picture 6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870" y="1395095"/>
            <a:ext cx="9780905" cy="4866640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670"/>
            <a:ext cx="9025255" cy="61537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8921" y="764990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177495" y="2059484"/>
            <a:ext cx="987749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Grammar: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  <a:sym typeface="Wingdings" panose="05000000000000000000" pitchFamily="2" charset="2"/>
              </a:rPr>
              <a:t>Ordering adjectives: we put adjectives in the order of </a:t>
            </a:r>
            <a:r>
              <a:rPr lang="en-US" sz="3600" b="1" i="1" dirty="0">
                <a:solidFill>
                  <a:srgbClr val="0070C0"/>
                </a:solidFill>
                <a:sym typeface="Wingdings" panose="05000000000000000000" pitchFamily="2" charset="2"/>
              </a:rPr>
              <a:t>size, age, color </a:t>
            </a:r>
            <a:r>
              <a:rPr lang="en-US" sz="3600" i="1" dirty="0">
                <a:solidFill>
                  <a:srgbClr val="0070C0"/>
                </a:solidFill>
                <a:sym typeface="Wingdings" panose="05000000000000000000" pitchFamily="2" charset="2"/>
              </a:rPr>
              <a:t>in our sentences.</a:t>
            </a:r>
            <a:endParaRPr lang="en-US" sz="3600" i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Possessive pronouns are used to talk about what we own, and we use them instead of </a:t>
            </a:r>
            <a:r>
              <a:rPr lang="en-US" sz="3600" b="1" i="1" dirty="0">
                <a:solidFill>
                  <a:srgbClr val="0070C0"/>
                </a:solidFill>
              </a:rPr>
              <a:t>a possessive adjective + noun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>
            <a:fillRect/>
          </a:stretch>
        </p:blipFill>
        <p:spPr>
          <a:xfrm>
            <a:off x="56641" y="423984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11076" y="1482222"/>
            <a:ext cx="588263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4000" i="1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p</a:t>
            </a:r>
            <a:r>
              <a:rPr lang="en-US" sz="3600" i="1" dirty="0">
                <a:solidFill>
                  <a:srgbClr val="0070C0"/>
                </a:solidFill>
              </a:rPr>
              <a:t>ractice ordering adjectives and using Possessive pronouns correctly.</a:t>
            </a:r>
            <a:endParaRPr lang="en-US" sz="3600" i="1" dirty="0">
              <a:solidFill>
                <a:srgbClr val="0070C0"/>
              </a:solidFill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8758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32740" y="1268730"/>
            <a:ext cx="11278235" cy="50774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by heart vocabularies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writing exercise i</a:t>
            </a:r>
            <a:r>
              <a:rPr lang="en-US" sz="3600" i="1" dirty="0">
                <a:solidFill>
                  <a:srgbClr val="0070C0"/>
                </a:solidFill>
                <a:sym typeface="+mn-ea"/>
              </a:rPr>
              <a:t>n </a:t>
            </a:r>
            <a:r>
              <a:rPr lang="en-US" sz="3600" b="1" i="1" dirty="0" err="1">
                <a:solidFill>
                  <a:srgbClr val="0070C0"/>
                </a:solidFill>
                <a:sym typeface="+mn-ea"/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  <a:sym typeface="+mn-ea"/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  <a:sym typeface="+mn-ea"/>
              </a:rPr>
              <a:t>i</a:t>
            </a:r>
            <a:r>
              <a:rPr lang="en-US" sz="3600" b="1" i="1" dirty="0">
                <a:solidFill>
                  <a:srgbClr val="0070C0"/>
                </a:solidFill>
                <a:sym typeface="+mn-ea"/>
              </a:rPr>
              <a:t>-Learn Smart World Workbook</a:t>
            </a:r>
            <a:r>
              <a:rPr lang="en-US" sz="3600" i="1" dirty="0">
                <a:solidFill>
                  <a:srgbClr val="0070C0"/>
                </a:solidFill>
                <a:sym typeface="+mn-ea"/>
              </a:rPr>
              <a:t> on </a:t>
            </a:r>
            <a:r>
              <a:rPr lang="en-US" sz="3600" i="1" dirty="0">
                <a:solidFill>
                  <a:srgbClr val="0070C0"/>
                </a:solidFill>
              </a:rPr>
              <a:t>page 39.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Complete the grammar notes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page 43.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consolation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u="sng" dirty="0">
                <a:hlinkClick r:id="rId2"/>
              </a:rPr>
              <a:t>www.eduhome.com.vn</a:t>
            </a:r>
            <a:r>
              <a:rPr lang="en-US" sz="3600" i="1" dirty="0"/>
              <a:t> 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54 </a:t>
            </a:r>
            <a:r>
              <a:rPr lang="en-US" sz="3600" i="1">
                <a:solidFill>
                  <a:srgbClr val="0070C0"/>
                </a:solidFill>
              </a:rPr>
              <a:t>SB).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/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>
            <a:fillRect/>
          </a:stretch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0" y="327923"/>
            <a:ext cx="8964758" cy="59758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49491" y="538285"/>
            <a:ext cx="414250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641" y="276126"/>
            <a:ext cx="2907588" cy="185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5576" y="713258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0416" y="2314860"/>
            <a:ext cx="10438545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i="1" dirty="0">
                <a:solidFill>
                  <a:srgbClr val="0070C0"/>
                </a:solidFill>
              </a:rPr>
              <a:t>1. Do you have a suitcase? Can you describe it?</a:t>
            </a:r>
          </a:p>
          <a:p>
            <a:r>
              <a:rPr lang="en-US" sz="3800" b="1" i="1" dirty="0">
                <a:solidFill>
                  <a:srgbClr val="0070C0"/>
                </a:solidFill>
              </a:rPr>
              <a:t>2. What color is your backpack? Is it new or old?</a:t>
            </a:r>
          </a:p>
          <a:p>
            <a:r>
              <a:rPr lang="en-US" sz="3800" b="1" i="1" dirty="0">
                <a:solidFill>
                  <a:srgbClr val="0070C0"/>
                </a:solidFill>
              </a:rPr>
              <a:t>3. Can you describe your favorite T-shirt?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57442"/>
          <a:stretch>
            <a:fillRect/>
          </a:stretch>
        </p:blipFill>
        <p:spPr>
          <a:xfrm>
            <a:off x="0" y="326871"/>
            <a:ext cx="2795744" cy="6562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5744" y="983084"/>
            <a:ext cx="6050305" cy="5356112"/>
          </a:xfrm>
          <a:prstGeom prst="rect">
            <a:avLst/>
          </a:prstGeom>
        </p:spPr>
      </p:pic>
      <p:pic>
        <p:nvPicPr>
          <p:cNvPr id="8" name="CD1-TRACK 7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90025" y="982980"/>
            <a:ext cx="643255" cy="6432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34129" y="387314"/>
            <a:ext cx="47612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1" dirty="0">
                <a:solidFill>
                  <a:srgbClr val="0070C0"/>
                </a:solidFill>
                <a:effectLst/>
              </a:rPr>
              <a:t>a. Listen and repeat.</a:t>
            </a:r>
            <a:endParaRPr lang="en-US" sz="4000" b="1" i="1" dirty="0">
              <a:solidFill>
                <a:srgbClr val="0070C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940387" y="413230"/>
            <a:ext cx="394638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rgbClr val="FF0000"/>
                </a:solidFill>
              </a:rPr>
              <a:t>Click on the icon to hear the sound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83" y="2094492"/>
            <a:ext cx="5263818" cy="4043120"/>
          </a:xfrm>
          <a:prstGeom prst="rect">
            <a:avLst/>
          </a:prstGeom>
        </p:spPr>
      </p:pic>
      <p:sp>
        <p:nvSpPr>
          <p:cNvPr id="8" name="Speech Bubble: Oval 7"/>
          <p:cNvSpPr/>
          <p:nvPr/>
        </p:nvSpPr>
        <p:spPr>
          <a:xfrm>
            <a:off x="2243191" y="1298346"/>
            <a:ext cx="3852809" cy="1360975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</a:rPr>
              <a:t>Is that your suitcase?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699" y="2635844"/>
            <a:ext cx="2075380" cy="3666154"/>
          </a:xfrm>
          <a:prstGeom prst="rect">
            <a:avLst/>
          </a:prstGeom>
        </p:spPr>
      </p:pic>
      <p:sp>
        <p:nvSpPr>
          <p:cNvPr id="19" name="Speech Bubble: Oval 18"/>
          <p:cNvSpPr/>
          <p:nvPr/>
        </p:nvSpPr>
        <p:spPr>
          <a:xfrm>
            <a:off x="6825441" y="1068512"/>
            <a:ext cx="5263818" cy="1837390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</a:rPr>
              <a:t>No, it isn’t. Mine is a small light blue suitcase. </a:t>
            </a:r>
          </a:p>
        </p:txBody>
      </p:sp>
      <p:pic>
        <p:nvPicPr>
          <p:cNvPr id="22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145" y="286923"/>
            <a:ext cx="1596737" cy="101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102741" y="411412"/>
            <a:ext cx="443845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5662" y="2362580"/>
            <a:ext cx="3111721" cy="3817326"/>
          </a:xfrm>
          <a:prstGeom prst="rect">
            <a:avLst/>
          </a:prstGeom>
        </p:spPr>
      </p:pic>
      <p:sp>
        <p:nvSpPr>
          <p:cNvPr id="19" name="Speech Bubble: Oval 18"/>
          <p:cNvSpPr/>
          <p:nvPr/>
        </p:nvSpPr>
        <p:spPr>
          <a:xfrm>
            <a:off x="6825441" y="678094"/>
            <a:ext cx="5263818" cy="1837390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</a:rPr>
              <a:t>No, it isn’t. Mine is a small new red backpack.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729" y="2468420"/>
            <a:ext cx="3528028" cy="3711486"/>
          </a:xfrm>
          <a:prstGeom prst="rect">
            <a:avLst/>
          </a:prstGeom>
        </p:spPr>
      </p:pic>
      <p:sp>
        <p:nvSpPr>
          <p:cNvPr id="8" name="Speech Bubble: Oval 7"/>
          <p:cNvSpPr/>
          <p:nvPr/>
        </p:nvSpPr>
        <p:spPr>
          <a:xfrm>
            <a:off x="2351352" y="1300751"/>
            <a:ext cx="3852809" cy="1360975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</a:rPr>
              <a:t>Is that your luggage?</a:t>
            </a:r>
          </a:p>
        </p:txBody>
      </p:sp>
      <p:pic>
        <p:nvPicPr>
          <p:cNvPr id="10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145" y="286923"/>
            <a:ext cx="1596737" cy="101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02741" y="411412"/>
            <a:ext cx="443845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100" y="452063"/>
            <a:ext cx="8290866" cy="284359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1572" y="3247618"/>
            <a:ext cx="2574527" cy="315831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256063" y="3712733"/>
            <a:ext cx="65343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I have a </a:t>
            </a:r>
            <a:r>
              <a:rPr lang="en-US" sz="3600" b="1" i="1" dirty="0">
                <a:solidFill>
                  <a:srgbClr val="FF0000"/>
                </a:solidFill>
              </a:rPr>
              <a:t>small new red </a:t>
            </a:r>
            <a:r>
              <a:rPr lang="en-US" sz="3600" i="1" dirty="0">
                <a:solidFill>
                  <a:srgbClr val="FF0000"/>
                </a:solidFill>
              </a:rPr>
              <a:t>backpack.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1102</Words>
  <Application>Microsoft Office PowerPoint</Application>
  <PresentationFormat>Widescreen</PresentationFormat>
  <Paragraphs>159</Paragraphs>
  <Slides>31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Segoe UI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188</cp:revision>
  <dcterms:created xsi:type="dcterms:W3CDTF">2020-12-08T03:17:00Z</dcterms:created>
  <dcterms:modified xsi:type="dcterms:W3CDTF">2023-07-27T08:44:51Z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2CED98C851254478935F9F1CB27B34F2</vt:lpwstr>
  </property>
  <property fmtid="{D5CDD505-2E9C-101B-9397-08002B2CF9AE}" pid="3" name="KSOProductBuildVer">
    <vt:lpwstr>1033-11.2.0.11486</vt:lpwstr>
  </property>
</Properties>
</file>