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84" r:id="rId3"/>
  </p:sldMasterIdLst>
  <p:sldIdLst>
    <p:sldId id="256" r:id="rId4"/>
    <p:sldId id="259" r:id="rId5"/>
    <p:sldId id="266" r:id="rId6"/>
    <p:sldId id="260" r:id="rId7"/>
    <p:sldId id="271" r:id="rId8"/>
    <p:sldId id="281" r:id="rId9"/>
    <p:sldId id="282" r:id="rId10"/>
    <p:sldId id="283" r:id="rId11"/>
    <p:sldId id="284" r:id="rId12"/>
    <p:sldId id="285" r:id="rId13"/>
    <p:sldId id="264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57" r:id="rId23"/>
    <p:sldId id="274" r:id="rId24"/>
    <p:sldId id="294" r:id="rId25"/>
    <p:sldId id="263" r:id="rId26"/>
    <p:sldId id="277" r:id="rId27"/>
    <p:sldId id="279" r:id="rId28"/>
    <p:sldId id="280" r:id="rId29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UTM Avo" panose="02040603050506020204" pitchFamily="18" charset="0"/>
      <p:regular r:id="rId36"/>
      <p:bold r:id="rId37"/>
      <p:italic r:id="rId38"/>
      <p:boldItalic r:id="rId39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83" autoAdjust="0"/>
    <p:restoredTop sz="94643"/>
  </p:normalViewPr>
  <p:slideViewPr>
    <p:cSldViewPr snapToGrid="0">
      <p:cViewPr varScale="1">
        <p:scale>
          <a:sx n="65" d="100"/>
          <a:sy n="65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0.fntdata"/><Relationship Id="rId21" Type="http://schemas.openxmlformats.org/officeDocument/2006/relationships/slide" Target="slides/slide18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B359-C368-FAAB-58D5-0D02FBB3D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32F6F-935E-C66B-8985-FCC11798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BAB38-F9B1-12E8-4194-CD76A9D9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0F5B9-0BBA-6237-AA41-7C8A68FB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3F7DC-A0D2-2B59-3108-A6C6969B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10C0-86E6-71B8-02C1-6ADF1124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FDAF7-A048-683D-CCCC-A63BA5B51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BC5C8-39F6-6DD7-9FBA-7C02F011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DA172-8CFC-0C43-AABF-1121A5E1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E851D-8129-DE77-B672-9040F1A2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6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A3BDA-1EAA-353D-F8DE-1FA3FAC25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14AA8-3789-CBC3-5C55-CAEDF3B88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B3290-4B06-5823-1D14-C03BE4FA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E6A11-9C61-AEB0-DA00-C59F4DD3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08BEB-E646-E98F-031B-DAA706C8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4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7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49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63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0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4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1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0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D68C-4EF3-3E93-F0E4-7A1EAF30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A9882-3F56-BADC-45F5-A1FA9E28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AE65-1C31-E61D-C80A-17679EA4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17C64-8BD3-3E2A-43D6-03E98421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A8E1E-00B5-FF84-1631-BE2FDBC6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42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5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48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53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11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82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32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32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55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2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7DA0A-999E-F79D-3D7B-BC0F80AB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3E550-A2B2-1FD4-FC5E-0155D7D3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FD8D4-E3E9-3387-ECDD-20703B53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3999-2E2F-4649-76D3-B231DD65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3A913-02D6-7024-9DDD-B530DE88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561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12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5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75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1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10D7-43E2-27E6-B52B-80214C7A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B1AF0-1660-95CB-8909-C7079FB0B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CF109-C42D-ABD0-92C8-8E04F6898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3B5F6-C21A-532C-A7A0-20FFA9B8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4B400-062F-F623-23E7-2F390EBF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765A9-6170-524F-1675-81BB3793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0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FFF5-B0CD-4F13-AC32-B2D3C699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59DCE-D1E5-36F7-3C1C-28022F721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AE6A7-B025-35F2-355E-7BB5EAA86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4B650-45FF-38E4-C8D8-C877757FA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99E66-9168-3AF3-51A1-AC9160720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3256E-39DB-9C33-4E7F-391F27F0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8C339-1E2E-D100-3748-06F1DA82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C3A0B-C84F-EB4D-66BA-36B5DCD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1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6ED7-C03A-95E1-BC49-5FD53FCD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AF172-E041-99AC-255A-8B5AB21F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00131-E27D-75AB-A7EA-C5355539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67D31-2DC5-DB2A-29BF-E0835B10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01730-6A3E-18EC-47DD-A614769C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E3FDD-3A6C-B024-AEC6-BED99AB0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CE5AC-7F66-41A2-B146-4000CBB9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1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3546-C49D-9798-0C37-F80C1935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CA46A-6FFF-8B45-A293-C794CFBD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69AA1-2D1A-3054-CDD6-567969990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2BBB5-2CDF-8FC1-981F-4A0C5518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FD70F-5533-0BBF-9AEF-91CAC5B0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8F2FB-2DEE-F0A1-465D-C673D139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2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39B4-E217-B28D-30FF-2C0AB0D7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3FFDC-E88F-1F0C-ECF0-7AA21FFA7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10CB-D284-A341-F846-78EED0D97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62789-07EF-DBB0-122A-BEA8179E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C2917-4D78-E2C5-B240-2C83A2A0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E6FDF-BCDB-7F7A-F813-4FDA4DCA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E697A-28CD-EDD6-6415-D3C701EC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A0CBA-D392-B3C6-11C8-2B7A43CDA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FCAAC-A88B-1C44-0137-1A638B2A3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5F583-0148-4553-964E-C48E0D09F0A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EEFD4-4D1A-FAD6-8C8F-648DA608D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C7197-0211-521E-ABF8-E35EA0FC8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96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49BE-1264-40E4-BDA5-77919F8C288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CCB7BBCD-1B94-0ABF-54FA-C41F30EA839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1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4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40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40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40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40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22D710-9615-2315-A865-46F9FB8BA6AA}"/>
              </a:ext>
            </a:extLst>
          </p:cNvPr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VIỆT 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C9D062-DAD5-79B5-C3F9-C8EC10FAC07A}"/>
              </a:ext>
            </a:extLst>
          </p:cNvPr>
          <p:cNvSpPr/>
          <p:nvPr/>
        </p:nvSpPr>
        <p:spPr>
          <a:xfrm>
            <a:off x="10994961" y="73064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63D72D3-0655-742A-1739-650672E14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4374"/>
            <a:ext cx="9144000" cy="1242146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rgbClr val="001F60"/>
                </a:solidFill>
                <a:latin typeface="UTM Avo" panose="02040603050506020204" pitchFamily="18" charset="0"/>
              </a:rPr>
              <a:t>Tuần</a:t>
            </a:r>
            <a:r>
              <a:rPr lang="en-US" sz="5400" b="1" dirty="0">
                <a:solidFill>
                  <a:srgbClr val="001F60"/>
                </a:solidFill>
                <a:latin typeface="UTM Avo" panose="02040603050506020204" pitchFamily="18" charset="0"/>
              </a:rPr>
              <a:t> 24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B695205-2C54-FA03-4CF6-6BFEC22005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13847"/>
            <a:ext cx="9144000" cy="29897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đọc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3: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Đoàn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thuyền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đánh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62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2;p6">
            <a:extLst>
              <a:ext uri="{FF2B5EF4-FFF2-40B4-BE49-F238E27FC236}">
                <a16:creationId xmlns:a16="http://schemas.microsoft.com/office/drawing/2014/main" id="{4B923910-D81C-C2A9-C786-1D947CE86DE1}"/>
              </a:ext>
            </a:extLst>
          </p:cNvPr>
          <p:cNvSpPr txBox="1"/>
          <p:nvPr/>
        </p:nvSpPr>
        <p:spPr>
          <a:xfrm>
            <a:off x="1375929" y="1686967"/>
            <a:ext cx="9440139" cy="49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28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2. ĐỌC HIỂU</a:t>
            </a:r>
            <a:endParaRPr sz="2800" b="1" i="1" kern="0" dirty="0">
              <a:solidFill>
                <a:schemeClr val="bg1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7" name="Google Shape;188;p12">
            <a:extLst>
              <a:ext uri="{FF2B5EF4-FFF2-40B4-BE49-F238E27FC236}">
                <a16:creationId xmlns:a16="http://schemas.microsoft.com/office/drawing/2014/main" id="{AF227658-C00C-E7B6-60B4-3BAD049529BB}"/>
              </a:ext>
            </a:extLst>
          </p:cNvPr>
          <p:cNvSpPr/>
          <p:nvPr/>
        </p:nvSpPr>
        <p:spPr>
          <a:xfrm>
            <a:off x="2316999" y="2324008"/>
            <a:ext cx="9663899" cy="4367738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30467" rIns="240000" bIns="0" anchor="ctr" anchorCtr="0">
            <a:noAutofit/>
          </a:bodyPr>
          <a:lstStyle/>
          <a:p>
            <a:pPr marR="0" lvl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tabLst/>
              <a:defRPr/>
            </a:pPr>
            <a:r>
              <a:rPr kumimoji="0" lang="vi-V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Câu 1</a:t>
            </a:r>
            <a:r>
              <a:rPr kumimoji="0" lang="vi-VN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. Qua khổ thơ 1, em hiểu đoàn thuyền đánh cá ra khơi vào lúc nào?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  <a:p>
            <a:pPr marR="0" lvl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tabLst/>
              <a:defRPr/>
            </a:pPr>
            <a:r>
              <a:rPr kumimoji="0" lang="vi-V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Câu 2. </a:t>
            </a:r>
            <a:r>
              <a:rPr kumimoji="0" lang="vi-VN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Những từ ngữ, hình ảnh nào cho biết những người đánh cá đã làm việc suốt đêm?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  <a:p>
            <a:pPr marR="0" lvl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tabLst/>
              <a:defRPr/>
            </a:pPr>
            <a:r>
              <a:rPr kumimoji="0" lang="vi-V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Câu 3. </a:t>
            </a:r>
            <a:r>
              <a:rPr kumimoji="0" lang="vi-VN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Tiếng hát vang lên suốt quá trình lao động nói lên điều gì?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  <a:p>
            <a:pPr marR="0" lvl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tabLst/>
              <a:defRPr/>
            </a:pPr>
            <a:r>
              <a:rPr kumimoji="0" lang="vi-V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Câu 4. </a:t>
            </a:r>
            <a:r>
              <a:rPr kumimoji="0" lang="vi-VN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Nêu một hình ảnh so sánh hoặc nhân hóa mà em thích. Vì sao em thích hình ảnh đó?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  <a:p>
            <a:pPr marR="0" lvl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tabLst/>
              <a:defRPr/>
            </a:pPr>
            <a:r>
              <a:rPr kumimoji="0" lang="vi-V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Câu 5. </a:t>
            </a:r>
            <a:r>
              <a:rPr kumimoji="0" lang="vi-VN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Tìm những từ ngữ, hình ảnh thể hiện cảm nhận của người lao động về vẻ đẹp huy hoàng, thơ mộng của thiên nhiên.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  <a:p>
            <a:pPr marR="0" lvl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tabLst/>
              <a:defRPr/>
            </a:pPr>
            <a:r>
              <a:rPr kumimoji="0" lang="vi-V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Câu 6. </a:t>
            </a:r>
            <a:r>
              <a:rPr kumimoji="0" lang="vi-VN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Cảm nhận của người lao động về vẻ đẹp của thiên nhiên nói lên điều gì về họ?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0" name="Google Shape;189;p12">
            <a:extLst>
              <a:ext uri="{FF2B5EF4-FFF2-40B4-BE49-F238E27FC236}">
                <a16:creationId xmlns:a16="http://schemas.microsoft.com/office/drawing/2014/main" id="{42E8AD91-10D4-CCFC-995A-02DFA2C30188}"/>
              </a:ext>
            </a:extLst>
          </p:cNvPr>
          <p:cNvSpPr/>
          <p:nvPr/>
        </p:nvSpPr>
        <p:spPr>
          <a:xfrm>
            <a:off x="755735" y="1858786"/>
            <a:ext cx="3460533" cy="653069"/>
          </a:xfrm>
          <a:prstGeom prst="homePlate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24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Trả lời câu hỏi</a:t>
            </a:r>
            <a:endParaRPr sz="400" kern="0" dirty="0">
              <a:solidFill>
                <a:schemeClr val="bg1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1" name="Google Shape;190;p12">
            <a:extLst>
              <a:ext uri="{FF2B5EF4-FFF2-40B4-BE49-F238E27FC236}">
                <a16:creationId xmlns:a16="http://schemas.microsoft.com/office/drawing/2014/main" id="{A82B994F-92DA-552E-68DB-81E8F549679E}"/>
              </a:ext>
            </a:extLst>
          </p:cNvPr>
          <p:cNvSpPr/>
          <p:nvPr/>
        </p:nvSpPr>
        <p:spPr>
          <a:xfrm>
            <a:off x="10471" y="3142383"/>
            <a:ext cx="2475531" cy="3715617"/>
          </a:xfrm>
          <a:custGeom>
            <a:avLst/>
            <a:gdLst/>
            <a:ahLst/>
            <a:cxnLst/>
            <a:rect l="l" t="t" r="r" b="b"/>
            <a:pathLst>
              <a:path w="852891" h="1280136" extrusionOk="0">
                <a:moveTo>
                  <a:pt x="0" y="0"/>
                </a:moveTo>
                <a:lnTo>
                  <a:pt x="852891" y="0"/>
                </a:lnTo>
                <a:lnTo>
                  <a:pt x="852891" y="1280136"/>
                </a:lnTo>
                <a:lnTo>
                  <a:pt x="0" y="12801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3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95;p13">
            <a:extLst>
              <a:ext uri="{FF2B5EF4-FFF2-40B4-BE49-F238E27FC236}">
                <a16:creationId xmlns:a16="http://schemas.microsoft.com/office/drawing/2014/main" id="{FBB303F1-1050-1AC8-06F3-3645A467DAE6}"/>
              </a:ext>
            </a:extLst>
          </p:cNvPr>
          <p:cNvSpPr txBox="1"/>
          <p:nvPr/>
        </p:nvSpPr>
        <p:spPr>
          <a:xfrm>
            <a:off x="711200" y="1604256"/>
            <a:ext cx="10769600" cy="116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Câu 1. Qua khổ thơ 1, em hiểu đoàn thuyền đánh cá ra khơi vào lúc nào?</a:t>
            </a:r>
            <a:endParaRPr sz="2400" b="1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6" name="Google Shape;196;p13">
            <a:extLst>
              <a:ext uri="{FF2B5EF4-FFF2-40B4-BE49-F238E27FC236}">
                <a16:creationId xmlns:a16="http://schemas.microsoft.com/office/drawing/2014/main" id="{14DAA314-2453-F593-2A09-DFBAA19AC1AA}"/>
              </a:ext>
            </a:extLst>
          </p:cNvPr>
          <p:cNvSpPr/>
          <p:nvPr/>
        </p:nvSpPr>
        <p:spPr>
          <a:xfrm>
            <a:off x="711200" y="2815345"/>
            <a:ext cx="10769600" cy="26924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25400" cap="flat" cmpd="sng">
            <a:solidFill>
              <a:srgbClr val="704C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30467" rIns="24000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Đoàn thuyền ra khơi vào lúc hoàng hôn. Điều này được thể hiện qua các câu thơ:</a:t>
            </a: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Mặt Trời xuống biển như hòn lửa </a:t>
            </a: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Sóng đã cài then, đêm sập cửa.</a:t>
            </a:r>
            <a:endParaRPr kumimoji="0" sz="24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pic>
        <p:nvPicPr>
          <p:cNvPr id="7" name="Google Shape;197;p13" descr="Phân tích khổ 1 Đoàn thuyền đánh cá (12 mẫu) - Văn 9">
            <a:extLst>
              <a:ext uri="{FF2B5EF4-FFF2-40B4-BE49-F238E27FC236}">
                <a16:creationId xmlns:a16="http://schemas.microsoft.com/office/drawing/2014/main" id="{9D7BE0DE-AEB1-F0B1-390B-7B5EECEF057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9467" y="3860800"/>
            <a:ext cx="5135368" cy="26924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548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02;p14">
            <a:extLst>
              <a:ext uri="{FF2B5EF4-FFF2-40B4-BE49-F238E27FC236}">
                <a16:creationId xmlns:a16="http://schemas.microsoft.com/office/drawing/2014/main" id="{0F55F409-9A28-F6B9-B854-FDA5D5E6F6ED}"/>
              </a:ext>
            </a:extLst>
          </p:cNvPr>
          <p:cNvSpPr txBox="1"/>
          <p:nvPr/>
        </p:nvSpPr>
        <p:spPr>
          <a:xfrm>
            <a:off x="711200" y="1532112"/>
            <a:ext cx="10769600" cy="116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Câu 2. Những từ ngữ, hình ảnh nào cho biết những người đánh cá đã làm việc suốt đêm?</a:t>
            </a:r>
            <a:endParaRPr sz="2400" b="1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1" name="Google Shape;203;p14">
            <a:extLst>
              <a:ext uri="{FF2B5EF4-FFF2-40B4-BE49-F238E27FC236}">
                <a16:creationId xmlns:a16="http://schemas.microsoft.com/office/drawing/2014/main" id="{2BEEC10D-0B05-97E2-256A-57064033652C}"/>
              </a:ext>
            </a:extLst>
          </p:cNvPr>
          <p:cNvSpPr/>
          <p:nvPr/>
        </p:nvSpPr>
        <p:spPr>
          <a:xfrm>
            <a:off x="468154" y="2776796"/>
            <a:ext cx="5283200" cy="800791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25400" cap="flat" cmpd="sng">
            <a:solidFill>
              <a:srgbClr val="704C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30467" rIns="24000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Gõ thuyền đã có nhịp trăng cao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2" name="Google Shape;204;p14">
            <a:extLst>
              <a:ext uri="{FF2B5EF4-FFF2-40B4-BE49-F238E27FC236}">
                <a16:creationId xmlns:a16="http://schemas.microsoft.com/office/drawing/2014/main" id="{AF2D5C21-2CBE-CB5F-77F3-9FF6C1117F2E}"/>
              </a:ext>
            </a:extLst>
          </p:cNvPr>
          <p:cNvSpPr/>
          <p:nvPr/>
        </p:nvSpPr>
        <p:spPr>
          <a:xfrm>
            <a:off x="457994" y="3977523"/>
            <a:ext cx="5293360" cy="2251135"/>
          </a:xfrm>
          <a:prstGeom prst="wedgeRectCallout">
            <a:avLst>
              <a:gd name="adj1" fmla="val -20496"/>
              <a:gd name="adj2" fmla="val 56097"/>
            </a:avLst>
          </a:prstGeom>
          <a:solidFill>
            <a:srgbClr val="FFFFFF"/>
          </a:solidFill>
          <a:ln w="25400" cap="flat" cmpd="sng">
            <a:solidFill>
              <a:srgbClr val="704C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30467" rIns="24000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Sao mờ, kéo lưới kịp trời sáng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Ta kéo xoăn tay chùm cá nặng 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Vẩy bạc đuôi vàng loé rạng đông 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Lưới xếp buồm lên đón nắng hồng.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3" name="Google Shape;205;p14">
            <a:extLst>
              <a:ext uri="{FF2B5EF4-FFF2-40B4-BE49-F238E27FC236}">
                <a16:creationId xmlns:a16="http://schemas.microsoft.com/office/drawing/2014/main" id="{CAF5B097-8EEB-3E0B-70B6-A6CB148A4507}"/>
              </a:ext>
            </a:extLst>
          </p:cNvPr>
          <p:cNvSpPr/>
          <p:nvPr/>
        </p:nvSpPr>
        <p:spPr>
          <a:xfrm>
            <a:off x="6146006" y="2776796"/>
            <a:ext cx="5588000" cy="2251135"/>
          </a:xfrm>
          <a:prstGeom prst="wedgeRectCallout">
            <a:avLst>
              <a:gd name="adj1" fmla="val -20496"/>
              <a:gd name="adj2" fmla="val 56097"/>
            </a:avLst>
          </a:prstGeom>
          <a:solidFill>
            <a:srgbClr val="FFFFFF"/>
          </a:solidFill>
          <a:ln w="25400" cap="flat" cmpd="sng">
            <a:solidFill>
              <a:srgbClr val="704C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30467" rIns="24000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Câu hát căng buồm với gió khơi,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Đoàn thuyền chạy đua cùng Mặt Trời,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Mặt Trời đội biển nhô màu mới,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Mắt cá huy hoàng muôn dặm phơi.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4" name="Google Shape;206;p14">
            <a:extLst>
              <a:ext uri="{FF2B5EF4-FFF2-40B4-BE49-F238E27FC236}">
                <a16:creationId xmlns:a16="http://schemas.microsoft.com/office/drawing/2014/main" id="{B092BDA6-5875-6E60-8330-70B8407B90BA}"/>
              </a:ext>
            </a:extLst>
          </p:cNvPr>
          <p:cNvSpPr/>
          <p:nvPr/>
        </p:nvSpPr>
        <p:spPr>
          <a:xfrm flipH="1">
            <a:off x="6604794" y="5103091"/>
            <a:ext cx="6089703" cy="2040051"/>
          </a:xfrm>
          <a:custGeom>
            <a:avLst/>
            <a:gdLst/>
            <a:ahLst/>
            <a:cxnLst/>
            <a:rect l="l" t="t" r="r" b="b"/>
            <a:pathLst>
              <a:path w="5631232" h="1886463" extrusionOk="0">
                <a:moveTo>
                  <a:pt x="0" y="0"/>
                </a:moveTo>
                <a:lnTo>
                  <a:pt x="5631232" y="0"/>
                </a:lnTo>
                <a:lnTo>
                  <a:pt x="5631232" y="1886463"/>
                </a:lnTo>
                <a:lnTo>
                  <a:pt x="0" y="1886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4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1;p15">
            <a:extLst>
              <a:ext uri="{FF2B5EF4-FFF2-40B4-BE49-F238E27FC236}">
                <a16:creationId xmlns:a16="http://schemas.microsoft.com/office/drawing/2014/main" id="{C8137356-AFF3-E49B-03CD-5B47407316B8}"/>
              </a:ext>
            </a:extLst>
          </p:cNvPr>
          <p:cNvSpPr txBox="1"/>
          <p:nvPr/>
        </p:nvSpPr>
        <p:spPr>
          <a:xfrm>
            <a:off x="711200" y="1738974"/>
            <a:ext cx="10769600" cy="61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Câu 3. Tiếng hát vang lên suốt quá trình lao động nói lên điều gì?</a:t>
            </a:r>
            <a:endParaRPr sz="2400" b="1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6" name="Google Shape;212;p15">
            <a:extLst>
              <a:ext uri="{FF2B5EF4-FFF2-40B4-BE49-F238E27FC236}">
                <a16:creationId xmlns:a16="http://schemas.microsoft.com/office/drawing/2014/main" id="{4BB98039-0304-4B29-9F84-AD58D90DABE3}"/>
              </a:ext>
            </a:extLst>
          </p:cNvPr>
          <p:cNvSpPr/>
          <p:nvPr/>
        </p:nvSpPr>
        <p:spPr>
          <a:xfrm>
            <a:off x="548049" y="2587795"/>
            <a:ext cx="5801360" cy="3528639"/>
          </a:xfrm>
          <a:prstGeom prst="wedgeRectCallout">
            <a:avLst>
              <a:gd name="adj1" fmla="val -20496"/>
              <a:gd name="adj2" fmla="val 56097"/>
            </a:avLst>
          </a:prstGeom>
          <a:solidFill>
            <a:srgbClr val="FFFFFF"/>
          </a:solidFill>
          <a:ln w="25400" cap="flat" cmpd="sng">
            <a:solidFill>
              <a:srgbClr val="704C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30467" rIns="24000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Tiếng hát vang lên suốt quá trình lao động thể hiện niềm vui của những người lao động: vui với công việc của mình và vui với thành quả lao động của mình.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pic>
        <p:nvPicPr>
          <p:cNvPr id="7" name="Google Shape;213;p15" descr="Lê Gia - tinh túy từ biển mẹ trong bài thơ “Đoàn thuyền đánh cá” - Huy Cận">
            <a:extLst>
              <a:ext uri="{FF2B5EF4-FFF2-40B4-BE49-F238E27FC236}">
                <a16:creationId xmlns:a16="http://schemas.microsoft.com/office/drawing/2014/main" id="{68CD75C0-29EF-328A-AAFD-7C5F06798BC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3249" y="2726514"/>
            <a:ext cx="5099921" cy="32512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212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18;p16">
            <a:extLst>
              <a:ext uri="{FF2B5EF4-FFF2-40B4-BE49-F238E27FC236}">
                <a16:creationId xmlns:a16="http://schemas.microsoft.com/office/drawing/2014/main" id="{5A7FED72-2619-0272-2419-4DDB1C378541}"/>
              </a:ext>
            </a:extLst>
          </p:cNvPr>
          <p:cNvSpPr txBox="1"/>
          <p:nvPr/>
        </p:nvSpPr>
        <p:spPr>
          <a:xfrm>
            <a:off x="711200" y="1531156"/>
            <a:ext cx="10769600" cy="116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b="1" kern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Câu 4. Nêu một hình ảnh so sánh hoặc nhân hóa mà em thích. Vì sao em thích hình ảnh đó?</a:t>
            </a:r>
            <a:endParaRPr sz="2400" b="1" kern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0" name="Google Shape;219;p16">
            <a:extLst>
              <a:ext uri="{FF2B5EF4-FFF2-40B4-BE49-F238E27FC236}">
                <a16:creationId xmlns:a16="http://schemas.microsoft.com/office/drawing/2014/main" id="{9F8A806B-9C8B-F559-1C98-C056FFE7E309}"/>
              </a:ext>
            </a:extLst>
          </p:cNvPr>
          <p:cNvSpPr/>
          <p:nvPr/>
        </p:nvSpPr>
        <p:spPr>
          <a:xfrm>
            <a:off x="711200" y="3901967"/>
            <a:ext cx="10896600" cy="2533928"/>
          </a:xfrm>
          <a:prstGeom prst="wedgeRectCallout">
            <a:avLst>
              <a:gd name="adj1" fmla="val -20496"/>
              <a:gd name="adj2" fmla="val 56097"/>
            </a:avLst>
          </a:prstGeom>
          <a:solidFill>
            <a:srgbClr val="FFFFFF"/>
          </a:solidFill>
          <a:ln w="25400" cap="flat" cmpd="sng">
            <a:solidFill>
              <a:srgbClr val="704C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30467" rIns="24000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 Em thích hình ảnh "</a:t>
            </a:r>
            <a:r>
              <a:rPr kumimoji="0" lang="vi-VN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Sóng đã cài then, đêm sập cửa"</a:t>
            </a:r>
            <a:r>
              <a:rPr kumimoji="0" lang="vi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, vì hình ảnh này khiến em nghĩ đến một ngôi nhà khổng lồ trong truyện cổ tích, sóng và đêm là những người khổng lồ trong câu chuyện đó.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1" name="Google Shape;220;p16">
            <a:extLst>
              <a:ext uri="{FF2B5EF4-FFF2-40B4-BE49-F238E27FC236}">
                <a16:creationId xmlns:a16="http://schemas.microsoft.com/office/drawing/2014/main" id="{1E2A18DB-EDB0-AB0E-4DBD-991F74B5EF34}"/>
              </a:ext>
            </a:extLst>
          </p:cNvPr>
          <p:cNvSpPr/>
          <p:nvPr/>
        </p:nvSpPr>
        <p:spPr>
          <a:xfrm>
            <a:off x="0" y="2761674"/>
            <a:ext cx="5150153" cy="898732"/>
          </a:xfrm>
          <a:prstGeom prst="homePlate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704C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Gợi ý hình ảnh nhân hóa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pic>
        <p:nvPicPr>
          <p:cNvPr id="12" name="Google Shape;221;p16" descr="Cập nhật với hơn 82 về tranh vẽ đoàn thuyền đánh cá - jtcvietnam.edu.vn">
            <a:extLst>
              <a:ext uri="{FF2B5EF4-FFF2-40B4-BE49-F238E27FC236}">
                <a16:creationId xmlns:a16="http://schemas.microsoft.com/office/drawing/2014/main" id="{277A13F8-E748-9F1E-78B9-B8FF7F330B6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0054" y="2263883"/>
            <a:ext cx="2957487" cy="1968841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713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18;p16">
            <a:extLst>
              <a:ext uri="{FF2B5EF4-FFF2-40B4-BE49-F238E27FC236}">
                <a16:creationId xmlns:a16="http://schemas.microsoft.com/office/drawing/2014/main" id="{5A7FED72-2619-0272-2419-4DDB1C378541}"/>
              </a:ext>
            </a:extLst>
          </p:cNvPr>
          <p:cNvSpPr txBox="1"/>
          <p:nvPr/>
        </p:nvSpPr>
        <p:spPr>
          <a:xfrm>
            <a:off x="711200" y="1531156"/>
            <a:ext cx="10769600" cy="116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b="1" kern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Câu 4. Nêu một hình ảnh so sánh hoặc nhân hóa mà em thích. Vì sao em thích hình ảnh đó?</a:t>
            </a:r>
            <a:endParaRPr sz="2400" b="1" kern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0" name="Google Shape;219;p16">
            <a:extLst>
              <a:ext uri="{FF2B5EF4-FFF2-40B4-BE49-F238E27FC236}">
                <a16:creationId xmlns:a16="http://schemas.microsoft.com/office/drawing/2014/main" id="{9F8A806B-9C8B-F559-1C98-C056FFE7E309}"/>
              </a:ext>
            </a:extLst>
          </p:cNvPr>
          <p:cNvSpPr/>
          <p:nvPr/>
        </p:nvSpPr>
        <p:spPr>
          <a:xfrm>
            <a:off x="711200" y="3901967"/>
            <a:ext cx="10896600" cy="2533928"/>
          </a:xfrm>
          <a:prstGeom prst="wedgeRectCallout">
            <a:avLst>
              <a:gd name="adj1" fmla="val -20496"/>
              <a:gd name="adj2" fmla="val 56097"/>
            </a:avLst>
          </a:prstGeom>
          <a:solidFill>
            <a:srgbClr val="FFFFFF"/>
          </a:solidFill>
          <a:ln w="25400" cap="flat" cmpd="sng">
            <a:solidFill>
              <a:srgbClr val="704C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30467" rIns="240000" bIns="30467" anchor="ctr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Em thích hình ảnh </a:t>
            </a:r>
            <a:r>
              <a:rPr lang="vi-VN" sz="2400" i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Mặt Trời xuống biển như hòn lửa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vì hình ảnh này khiến em nghĩ tới ông Mặt Trời rất to và đỏ, rất đẹp đang khuất dần trên mặt biển.</a:t>
            </a:r>
            <a:endParaRPr lang="vi-VN" sz="2400" kern="0" dirty="0">
              <a:solidFill>
                <a:srgbClr val="FFFFFF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1" name="Google Shape;220;p16">
            <a:extLst>
              <a:ext uri="{FF2B5EF4-FFF2-40B4-BE49-F238E27FC236}">
                <a16:creationId xmlns:a16="http://schemas.microsoft.com/office/drawing/2014/main" id="{1E2A18DB-EDB0-AB0E-4DBD-991F74B5EF34}"/>
              </a:ext>
            </a:extLst>
          </p:cNvPr>
          <p:cNvSpPr/>
          <p:nvPr/>
        </p:nvSpPr>
        <p:spPr>
          <a:xfrm>
            <a:off x="0" y="2761674"/>
            <a:ext cx="5150153" cy="898732"/>
          </a:xfrm>
          <a:prstGeom prst="homePlate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704C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Gợi ý hình ảnh so sánh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pic>
        <p:nvPicPr>
          <p:cNvPr id="12" name="Google Shape;221;p16" descr="Cập nhật với hơn 82 về tranh vẽ đoàn thuyền đánh cá - jtcvietnam.edu.vn">
            <a:extLst>
              <a:ext uri="{FF2B5EF4-FFF2-40B4-BE49-F238E27FC236}">
                <a16:creationId xmlns:a16="http://schemas.microsoft.com/office/drawing/2014/main" id="{277A13F8-E748-9F1E-78B9-B8FF7F330B6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0054" y="2263883"/>
            <a:ext cx="2957487" cy="1968841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417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18;p16">
            <a:extLst>
              <a:ext uri="{FF2B5EF4-FFF2-40B4-BE49-F238E27FC236}">
                <a16:creationId xmlns:a16="http://schemas.microsoft.com/office/drawing/2014/main" id="{5A7FED72-2619-0272-2419-4DDB1C378541}"/>
              </a:ext>
            </a:extLst>
          </p:cNvPr>
          <p:cNvSpPr txBox="1"/>
          <p:nvPr/>
        </p:nvSpPr>
        <p:spPr>
          <a:xfrm>
            <a:off x="711200" y="1531156"/>
            <a:ext cx="10769600" cy="116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lvl="0" algn="just">
              <a:lnSpc>
                <a:spcPct val="150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Câu 5. Tìm những từ ngữ, hình ảnh thể hiện cảm nhận của người lao động về vẻ đẹp huy hoàng, thơ mộng của thiên nhiên.</a:t>
            </a:r>
          </a:p>
        </p:txBody>
      </p:sp>
      <p:sp>
        <p:nvSpPr>
          <p:cNvPr id="3" name="Google Shape;235;p18">
            <a:extLst>
              <a:ext uri="{FF2B5EF4-FFF2-40B4-BE49-F238E27FC236}">
                <a16:creationId xmlns:a16="http://schemas.microsoft.com/office/drawing/2014/main" id="{1053B714-A457-928C-F7EB-EC944E3C2D51}"/>
              </a:ext>
            </a:extLst>
          </p:cNvPr>
          <p:cNvSpPr/>
          <p:nvPr/>
        </p:nvSpPr>
        <p:spPr>
          <a:xfrm>
            <a:off x="635000" y="2825372"/>
            <a:ext cx="10922000" cy="3580515"/>
          </a:xfrm>
          <a:prstGeom prst="wedgeRectCallout">
            <a:avLst>
              <a:gd name="adj1" fmla="val -20496"/>
              <a:gd name="adj2" fmla="val 56097"/>
            </a:avLst>
          </a:prstGeom>
          <a:solidFill>
            <a:srgbClr val="FFFFFF"/>
          </a:solidFill>
          <a:ln w="25400" cap="flat" cmpd="sng">
            <a:solidFill>
              <a:srgbClr val="704C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30467" rIns="24000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Đó là các từ ngữ, hình ảnh: </a:t>
            </a:r>
            <a:r>
              <a:rPr kumimoji="0" lang="vi-VN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cá bạc Biển Đông lặng, cá thu Biển Đông như đoàn thoi, đêm ngày dệt biển muôn luồng sáng, đến dệt lưới ta...; gõ thuyền đã có nhịp trăng cao; (cá) vảy bạc đuôi vàng lóe rạng đông; lưới xếp buồm lên đón nắng hồng; đoàn thuyền chạy đua cùng Mặt Trời; Mặt Trời đội biển nhô màu mới; mắt cá huy hoàng muôn dặm phơi.</a:t>
            </a:r>
            <a:endParaRPr kumimoji="0" sz="2400" b="0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910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18;p16">
            <a:extLst>
              <a:ext uri="{FF2B5EF4-FFF2-40B4-BE49-F238E27FC236}">
                <a16:creationId xmlns:a16="http://schemas.microsoft.com/office/drawing/2014/main" id="{5A7FED72-2619-0272-2419-4DDB1C378541}"/>
              </a:ext>
            </a:extLst>
          </p:cNvPr>
          <p:cNvSpPr txBox="1"/>
          <p:nvPr/>
        </p:nvSpPr>
        <p:spPr>
          <a:xfrm>
            <a:off x="711200" y="1531156"/>
            <a:ext cx="10769600" cy="116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lvl="0" algn="just">
              <a:lnSpc>
                <a:spcPct val="150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Câu 6. Cảm nhận của người lao động về vẻ đẹp của thiên nhiên nói lên điều gì về họ?</a:t>
            </a:r>
          </a:p>
        </p:txBody>
      </p:sp>
      <p:sp>
        <p:nvSpPr>
          <p:cNvPr id="5" name="Google Shape;241;p19">
            <a:extLst>
              <a:ext uri="{FF2B5EF4-FFF2-40B4-BE49-F238E27FC236}">
                <a16:creationId xmlns:a16="http://schemas.microsoft.com/office/drawing/2014/main" id="{4BB2486E-D327-FC1A-238C-649F1445764D}"/>
              </a:ext>
            </a:extLst>
          </p:cNvPr>
          <p:cNvSpPr/>
          <p:nvPr/>
        </p:nvSpPr>
        <p:spPr>
          <a:xfrm>
            <a:off x="539275" y="2851727"/>
            <a:ext cx="4876800" cy="3550920"/>
          </a:xfrm>
          <a:prstGeom prst="wedgeRectCallout">
            <a:avLst>
              <a:gd name="adj1" fmla="val -20496"/>
              <a:gd name="adj2" fmla="val 56097"/>
            </a:avLst>
          </a:prstGeom>
          <a:solidFill>
            <a:srgbClr val="FFFFFF"/>
          </a:solidFill>
          <a:ln w="25400" cap="flat" cmpd="sng">
            <a:solidFill>
              <a:srgbClr val="704C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30467" rIns="24000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Những người lao động rất yêu biển, yêu thiên nhiên đất nước và gắn bó với biển. Họ yêu công việc, tự hào với công việc của mình.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pic>
        <p:nvPicPr>
          <p:cNvPr id="6" name="Google Shape;242;p19" descr="Top 5 Bài văn phân tích cảnh ra khơi trong bài &quot;Đoàn thuyền đánh cá&quot; của  Huy Cận hay nhất - toplist.vn">
            <a:extLst>
              <a:ext uri="{FF2B5EF4-FFF2-40B4-BE49-F238E27FC236}">
                <a16:creationId xmlns:a16="http://schemas.microsoft.com/office/drawing/2014/main" id="{FF4B2C0D-8759-C66B-5452-4835FCB78D0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5485" y="2851727"/>
            <a:ext cx="6018509" cy="355092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152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32;p7">
            <a:extLst>
              <a:ext uri="{FF2B5EF4-FFF2-40B4-BE49-F238E27FC236}">
                <a16:creationId xmlns:a16="http://schemas.microsoft.com/office/drawing/2014/main" id="{464B9906-30A2-C8A1-1B30-10A8578442E7}"/>
              </a:ext>
            </a:extLst>
          </p:cNvPr>
          <p:cNvGrpSpPr/>
          <p:nvPr/>
        </p:nvGrpSpPr>
        <p:grpSpPr>
          <a:xfrm>
            <a:off x="-607375" y="1667122"/>
            <a:ext cx="13406749" cy="743569"/>
            <a:chOff x="0" y="-47625"/>
            <a:chExt cx="5296494" cy="67388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7" name="Google Shape;133;p7">
              <a:extLst>
                <a:ext uri="{FF2B5EF4-FFF2-40B4-BE49-F238E27FC236}">
                  <a16:creationId xmlns:a16="http://schemas.microsoft.com/office/drawing/2014/main" id="{B3CE41DB-6572-23FB-6E3E-ADD78FA15828}"/>
                </a:ext>
              </a:extLst>
            </p:cNvPr>
            <p:cNvSpPr/>
            <p:nvPr/>
          </p:nvSpPr>
          <p:spPr>
            <a:xfrm>
              <a:off x="0" y="0"/>
              <a:ext cx="5296494" cy="626262"/>
            </a:xfrm>
            <a:custGeom>
              <a:avLst/>
              <a:gdLst/>
              <a:ahLst/>
              <a:cxnLst/>
              <a:rect l="l" t="t" r="r" b="b"/>
              <a:pathLst>
                <a:path w="5296494" h="626262" extrusionOk="0">
                  <a:moveTo>
                    <a:pt x="0" y="0"/>
                  </a:moveTo>
                  <a:lnTo>
                    <a:pt x="5296494" y="0"/>
                  </a:lnTo>
                  <a:lnTo>
                    <a:pt x="5296494" y="626262"/>
                  </a:lnTo>
                  <a:lnTo>
                    <a:pt x="0" y="626262"/>
                  </a:lnTo>
                  <a:close/>
                </a:path>
              </a:pathLst>
            </a:custGeom>
            <a:grpFill/>
            <a:ln w="57150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Google Shape;134;p7">
              <a:extLst>
                <a:ext uri="{FF2B5EF4-FFF2-40B4-BE49-F238E27FC236}">
                  <a16:creationId xmlns:a16="http://schemas.microsoft.com/office/drawing/2014/main" id="{74AA1D43-C114-C1AD-CB61-A5DA097B4FC0}"/>
                </a:ext>
              </a:extLst>
            </p:cNvPr>
            <p:cNvSpPr txBox="1"/>
            <p:nvPr/>
          </p:nvSpPr>
          <p:spPr>
            <a:xfrm>
              <a:off x="0" y="-47625"/>
              <a:ext cx="5296494" cy="67388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</p:grpSp>
      <p:sp>
        <p:nvSpPr>
          <p:cNvPr id="19" name="Google Shape;135;p7">
            <a:extLst>
              <a:ext uri="{FF2B5EF4-FFF2-40B4-BE49-F238E27FC236}">
                <a16:creationId xmlns:a16="http://schemas.microsoft.com/office/drawing/2014/main" id="{DC31F813-3B8A-6955-E6C0-D721A62FFD76}"/>
              </a:ext>
            </a:extLst>
          </p:cNvPr>
          <p:cNvSpPr txBox="1"/>
          <p:nvPr/>
        </p:nvSpPr>
        <p:spPr>
          <a:xfrm>
            <a:off x="3172690" y="1818959"/>
            <a:ext cx="584661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32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Nội dung, ý nghĩa</a:t>
            </a:r>
            <a:endParaRPr sz="3200" b="1" i="1" kern="0" dirty="0">
              <a:solidFill>
                <a:schemeClr val="bg1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6" name="Google Shape;251;p20">
            <a:extLst>
              <a:ext uri="{FF2B5EF4-FFF2-40B4-BE49-F238E27FC236}">
                <a16:creationId xmlns:a16="http://schemas.microsoft.com/office/drawing/2014/main" id="{1E348EF0-6B30-384E-B807-C930BF361041}"/>
              </a:ext>
            </a:extLst>
          </p:cNvPr>
          <p:cNvSpPr/>
          <p:nvPr/>
        </p:nvSpPr>
        <p:spPr>
          <a:xfrm>
            <a:off x="330199" y="2701633"/>
            <a:ext cx="5765800" cy="3863111"/>
          </a:xfrm>
          <a:prstGeom prst="wedgeRectCallout">
            <a:avLst>
              <a:gd name="adj1" fmla="val 53416"/>
              <a:gd name="adj2" fmla="val -5909"/>
            </a:avLst>
          </a:prstGeom>
          <a:solidFill>
            <a:srgbClr val="FFFFFF"/>
          </a:solidFill>
          <a:ln w="25400" cap="flat" cmpd="sng">
            <a:solidFill>
              <a:srgbClr val="704C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30467" rIns="240000" bIns="168000" anchor="ctr" anchorCtr="0">
            <a:noAutofit/>
          </a:bodyPr>
          <a:lstStyle/>
          <a:p>
            <a:pPr marL="381019" marR="0" lvl="0" indent="-381019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Bài thơ ca ngợi vẻ đẹp của thiên nhiên của biển cả.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  <a:p>
            <a:pPr marL="381019" marR="0" lvl="0" indent="-381019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Ca ngợi vẻ đẹp của những người lao động.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  <a:p>
            <a:pPr marL="381019" marR="0" lvl="0" indent="-381019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Nói lên niềm vui, tinh thần lạc quan của người lao động.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  <a:p>
            <a:pPr marL="381019" marR="0" lvl="0" indent="-381019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Ca ngợi sự giàu có của biển cả.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pic>
        <p:nvPicPr>
          <p:cNvPr id="7" name="Google Shape;252;p20" descr="Lê Gia - tinh túy từ biển mẹ trong bài thơ “Đoàn thuyền đánh cá” - Huy Cận">
            <a:extLst>
              <a:ext uri="{FF2B5EF4-FFF2-40B4-BE49-F238E27FC236}">
                <a16:creationId xmlns:a16="http://schemas.microsoft.com/office/drawing/2014/main" id="{7E21F5DB-7EC4-2467-28AD-1D07174A98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8601" y="2778988"/>
            <a:ext cx="5283200" cy="37084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795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32;p7">
            <a:extLst>
              <a:ext uri="{FF2B5EF4-FFF2-40B4-BE49-F238E27FC236}">
                <a16:creationId xmlns:a16="http://schemas.microsoft.com/office/drawing/2014/main" id="{464B9906-30A2-C8A1-1B30-10A8578442E7}"/>
              </a:ext>
            </a:extLst>
          </p:cNvPr>
          <p:cNvGrpSpPr/>
          <p:nvPr/>
        </p:nvGrpSpPr>
        <p:grpSpPr>
          <a:xfrm>
            <a:off x="-607375" y="1667122"/>
            <a:ext cx="13406749" cy="743569"/>
            <a:chOff x="0" y="-47625"/>
            <a:chExt cx="5296494" cy="67388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7" name="Google Shape;133;p7">
              <a:extLst>
                <a:ext uri="{FF2B5EF4-FFF2-40B4-BE49-F238E27FC236}">
                  <a16:creationId xmlns:a16="http://schemas.microsoft.com/office/drawing/2014/main" id="{B3CE41DB-6572-23FB-6E3E-ADD78FA15828}"/>
                </a:ext>
              </a:extLst>
            </p:cNvPr>
            <p:cNvSpPr/>
            <p:nvPr/>
          </p:nvSpPr>
          <p:spPr>
            <a:xfrm>
              <a:off x="0" y="0"/>
              <a:ext cx="5296494" cy="626262"/>
            </a:xfrm>
            <a:custGeom>
              <a:avLst/>
              <a:gdLst/>
              <a:ahLst/>
              <a:cxnLst/>
              <a:rect l="l" t="t" r="r" b="b"/>
              <a:pathLst>
                <a:path w="5296494" h="626262" extrusionOk="0">
                  <a:moveTo>
                    <a:pt x="0" y="0"/>
                  </a:moveTo>
                  <a:lnTo>
                    <a:pt x="5296494" y="0"/>
                  </a:lnTo>
                  <a:lnTo>
                    <a:pt x="5296494" y="626262"/>
                  </a:lnTo>
                  <a:lnTo>
                    <a:pt x="0" y="626262"/>
                  </a:lnTo>
                  <a:close/>
                </a:path>
              </a:pathLst>
            </a:custGeom>
            <a:grpFill/>
            <a:ln w="57150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Google Shape;134;p7">
              <a:extLst>
                <a:ext uri="{FF2B5EF4-FFF2-40B4-BE49-F238E27FC236}">
                  <a16:creationId xmlns:a16="http://schemas.microsoft.com/office/drawing/2014/main" id="{74AA1D43-C114-C1AD-CB61-A5DA097B4FC0}"/>
                </a:ext>
              </a:extLst>
            </p:cNvPr>
            <p:cNvSpPr txBox="1"/>
            <p:nvPr/>
          </p:nvSpPr>
          <p:spPr>
            <a:xfrm>
              <a:off x="0" y="-47625"/>
              <a:ext cx="5296494" cy="67388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</p:grpSp>
      <p:sp>
        <p:nvSpPr>
          <p:cNvPr id="19" name="Google Shape;135;p7">
            <a:extLst>
              <a:ext uri="{FF2B5EF4-FFF2-40B4-BE49-F238E27FC236}">
                <a16:creationId xmlns:a16="http://schemas.microsoft.com/office/drawing/2014/main" id="{DC31F813-3B8A-6955-E6C0-D721A62FFD76}"/>
              </a:ext>
            </a:extLst>
          </p:cNvPr>
          <p:cNvSpPr txBox="1"/>
          <p:nvPr/>
        </p:nvSpPr>
        <p:spPr>
          <a:xfrm>
            <a:off x="3172690" y="1818959"/>
            <a:ext cx="584661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32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KẾT LUẬN</a:t>
            </a:r>
            <a:endParaRPr sz="3200" b="1" i="1" kern="0" dirty="0">
              <a:solidFill>
                <a:schemeClr val="bg1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4" name="Google Shape;261;p21">
            <a:extLst>
              <a:ext uri="{FF2B5EF4-FFF2-40B4-BE49-F238E27FC236}">
                <a16:creationId xmlns:a16="http://schemas.microsoft.com/office/drawing/2014/main" id="{2DAB91C4-0115-79A7-399E-4DCCA1E6C2B1}"/>
              </a:ext>
            </a:extLst>
          </p:cNvPr>
          <p:cNvSpPr/>
          <p:nvPr/>
        </p:nvSpPr>
        <p:spPr>
          <a:xfrm>
            <a:off x="533400" y="5356979"/>
            <a:ext cx="11125200" cy="1291293"/>
          </a:xfrm>
          <a:prstGeom prst="wedgeRectCallout">
            <a:avLst>
              <a:gd name="adj1" fmla="val -20833"/>
              <a:gd name="adj2" fmla="val 57570"/>
            </a:avLst>
          </a:prstGeom>
          <a:solidFill>
            <a:srgbClr val="FFFFFF"/>
          </a:solidFill>
          <a:ln w="25400" cap="flat" cmpd="sng">
            <a:solidFill>
              <a:srgbClr val="704C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30467" rIns="240000" bIns="168000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Bài đọc như một khúc ca hay, như một bức tranh đẹp ca ngợi vẻ đẹp của biển, vẻ đẹp của những người lao động trên biển.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pic>
        <p:nvPicPr>
          <p:cNvPr id="8" name="Google Shape;126;p6">
            <a:extLst>
              <a:ext uri="{FF2B5EF4-FFF2-40B4-BE49-F238E27FC236}">
                <a16:creationId xmlns:a16="http://schemas.microsoft.com/office/drawing/2014/main" id="{B8A3C688-3C85-753F-AA36-A096EF81CD40}"/>
              </a:ext>
            </a:extLst>
          </p:cNvPr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47" b="32934"/>
          <a:stretch/>
        </p:blipFill>
        <p:spPr>
          <a:xfrm>
            <a:off x="2314187" y="2597326"/>
            <a:ext cx="7563624" cy="257301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07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B1BDC085-DEE6-4FCC-6E95-A4BE3711D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083" y="3015453"/>
            <a:ext cx="3189835" cy="17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56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0E0198DF-34EC-9ED1-A5EE-58746D98A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083" y="3015453"/>
            <a:ext cx="3189835" cy="17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39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;p6">
            <a:extLst>
              <a:ext uri="{FF2B5EF4-FFF2-40B4-BE49-F238E27FC236}">
                <a16:creationId xmlns:a16="http://schemas.microsoft.com/office/drawing/2014/main" id="{3FE52868-674F-447C-EEAD-D7AA3EC39465}"/>
              </a:ext>
            </a:extLst>
          </p:cNvPr>
          <p:cNvSpPr txBox="1"/>
          <p:nvPr/>
        </p:nvSpPr>
        <p:spPr>
          <a:xfrm>
            <a:off x="1375929" y="1686967"/>
            <a:ext cx="9440139" cy="49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28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ĐỌC NÂNG CAO</a:t>
            </a:r>
            <a:endParaRPr sz="2800" b="1" i="1" kern="0" dirty="0">
              <a:solidFill>
                <a:schemeClr val="bg1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6" name="Google Shape;276;p23">
            <a:extLst>
              <a:ext uri="{FF2B5EF4-FFF2-40B4-BE49-F238E27FC236}">
                <a16:creationId xmlns:a16="http://schemas.microsoft.com/office/drawing/2014/main" id="{7E39D9D2-286E-AF71-4096-12C257311DDF}"/>
              </a:ext>
            </a:extLst>
          </p:cNvPr>
          <p:cNvSpPr/>
          <p:nvPr/>
        </p:nvSpPr>
        <p:spPr>
          <a:xfrm>
            <a:off x="0" y="2396430"/>
            <a:ext cx="8573293" cy="4181064"/>
          </a:xfrm>
          <a:prstGeom prst="flowChartProcess">
            <a:avLst/>
          </a:prstGeom>
          <a:solidFill>
            <a:srgbClr val="FFFFFF"/>
          </a:solidFill>
          <a:ln w="25400" cap="flat" cmpd="sng">
            <a:solidFill>
              <a:srgbClr val="704C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77;p23">
            <a:extLst>
              <a:ext uri="{FF2B5EF4-FFF2-40B4-BE49-F238E27FC236}">
                <a16:creationId xmlns:a16="http://schemas.microsoft.com/office/drawing/2014/main" id="{0362AB6C-8E29-FF47-0A25-DB89EEF71E80}"/>
              </a:ext>
            </a:extLst>
          </p:cNvPr>
          <p:cNvSpPr/>
          <p:nvPr/>
        </p:nvSpPr>
        <p:spPr>
          <a:xfrm flipH="1">
            <a:off x="8274461" y="1721126"/>
            <a:ext cx="3647083" cy="5136874"/>
          </a:xfrm>
          <a:custGeom>
            <a:avLst/>
            <a:gdLst/>
            <a:ahLst/>
            <a:cxnLst/>
            <a:rect l="l" t="t" r="r" b="b"/>
            <a:pathLst>
              <a:path w="6833575" h="9625012" extrusionOk="0">
                <a:moveTo>
                  <a:pt x="6833575" y="0"/>
                </a:moveTo>
                <a:lnTo>
                  <a:pt x="0" y="0"/>
                </a:lnTo>
                <a:lnTo>
                  <a:pt x="0" y="9625012"/>
                </a:lnTo>
                <a:lnTo>
                  <a:pt x="6833575" y="9625012"/>
                </a:lnTo>
                <a:lnTo>
                  <a:pt x="683357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r="-80573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Google Shape;278;p23">
            <a:extLst>
              <a:ext uri="{FF2B5EF4-FFF2-40B4-BE49-F238E27FC236}">
                <a16:creationId xmlns:a16="http://schemas.microsoft.com/office/drawing/2014/main" id="{657BE7D2-F723-C010-CFAA-31A8FCD26EF5}"/>
              </a:ext>
            </a:extLst>
          </p:cNvPr>
          <p:cNvSpPr txBox="1"/>
          <p:nvPr/>
        </p:nvSpPr>
        <p:spPr>
          <a:xfrm>
            <a:off x="1272981" y="3163536"/>
            <a:ext cx="6027329" cy="2646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8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Luyện tập, chú ý cách ngắt nghỉ ở giữa các câu; nhấn mạnh các từ ngữ quan trọng trong bài. </a:t>
            </a:r>
            <a:endParaRPr sz="2800" b="1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234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32;p7">
            <a:extLst>
              <a:ext uri="{FF2B5EF4-FFF2-40B4-BE49-F238E27FC236}">
                <a16:creationId xmlns:a16="http://schemas.microsoft.com/office/drawing/2014/main" id="{AA19DFE9-3907-4DA3-5EE8-E6A75C70A459}"/>
              </a:ext>
            </a:extLst>
          </p:cNvPr>
          <p:cNvGrpSpPr/>
          <p:nvPr/>
        </p:nvGrpSpPr>
        <p:grpSpPr>
          <a:xfrm>
            <a:off x="-607375" y="1667122"/>
            <a:ext cx="13406749" cy="743569"/>
            <a:chOff x="0" y="-47625"/>
            <a:chExt cx="5296494" cy="67388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" name="Google Shape;133;p7">
              <a:extLst>
                <a:ext uri="{FF2B5EF4-FFF2-40B4-BE49-F238E27FC236}">
                  <a16:creationId xmlns:a16="http://schemas.microsoft.com/office/drawing/2014/main" id="{DAE3B4F0-1797-2DF4-96A9-31B4FF467E9C}"/>
                </a:ext>
              </a:extLst>
            </p:cNvPr>
            <p:cNvSpPr/>
            <p:nvPr/>
          </p:nvSpPr>
          <p:spPr>
            <a:xfrm>
              <a:off x="0" y="0"/>
              <a:ext cx="5296494" cy="626262"/>
            </a:xfrm>
            <a:custGeom>
              <a:avLst/>
              <a:gdLst/>
              <a:ahLst/>
              <a:cxnLst/>
              <a:rect l="l" t="t" r="r" b="b"/>
              <a:pathLst>
                <a:path w="5296494" h="626262" extrusionOk="0">
                  <a:moveTo>
                    <a:pt x="0" y="0"/>
                  </a:moveTo>
                  <a:lnTo>
                    <a:pt x="5296494" y="0"/>
                  </a:lnTo>
                  <a:lnTo>
                    <a:pt x="5296494" y="626262"/>
                  </a:lnTo>
                  <a:lnTo>
                    <a:pt x="0" y="626262"/>
                  </a:lnTo>
                  <a:close/>
                </a:path>
              </a:pathLst>
            </a:custGeom>
            <a:grpFill/>
            <a:ln w="57150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Google Shape;134;p7">
              <a:extLst>
                <a:ext uri="{FF2B5EF4-FFF2-40B4-BE49-F238E27FC236}">
                  <a16:creationId xmlns:a16="http://schemas.microsoft.com/office/drawing/2014/main" id="{B027B615-01D5-67A0-EE94-025313936A13}"/>
                </a:ext>
              </a:extLst>
            </p:cNvPr>
            <p:cNvSpPr txBox="1"/>
            <p:nvPr/>
          </p:nvSpPr>
          <p:spPr>
            <a:xfrm>
              <a:off x="0" y="-47625"/>
              <a:ext cx="5296494" cy="67388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</p:grpSp>
      <p:sp>
        <p:nvSpPr>
          <p:cNvPr id="9" name="Google Shape;135;p7">
            <a:extLst>
              <a:ext uri="{FF2B5EF4-FFF2-40B4-BE49-F238E27FC236}">
                <a16:creationId xmlns:a16="http://schemas.microsoft.com/office/drawing/2014/main" id="{531F599D-732A-55FF-C6DC-C6700FB2432D}"/>
              </a:ext>
            </a:extLst>
          </p:cNvPr>
          <p:cNvSpPr txBox="1"/>
          <p:nvPr/>
        </p:nvSpPr>
        <p:spPr>
          <a:xfrm>
            <a:off x="3172690" y="1818959"/>
            <a:ext cx="584661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32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Luyện đọc</a:t>
            </a:r>
            <a:endParaRPr sz="3200" b="1" i="1" kern="0" dirty="0">
              <a:solidFill>
                <a:schemeClr val="bg1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3" name="Google Shape;283;p24">
            <a:extLst>
              <a:ext uri="{FF2B5EF4-FFF2-40B4-BE49-F238E27FC236}">
                <a16:creationId xmlns:a16="http://schemas.microsoft.com/office/drawing/2014/main" id="{F1C2F6C5-6F3A-B888-5F6A-02D9AD474C75}"/>
              </a:ext>
            </a:extLst>
          </p:cNvPr>
          <p:cNvSpPr/>
          <p:nvPr/>
        </p:nvSpPr>
        <p:spPr>
          <a:xfrm>
            <a:off x="400267" y="2694709"/>
            <a:ext cx="5673973" cy="2188797"/>
          </a:xfrm>
          <a:prstGeom prst="wedgeRectCallout">
            <a:avLst>
              <a:gd name="adj1" fmla="val -20833"/>
              <a:gd name="adj2" fmla="val 53727"/>
            </a:avLst>
          </a:prstGeom>
          <a:solidFill>
            <a:srgbClr val="FFFFFF"/>
          </a:solidFill>
          <a:ln w="25400" cap="flat" cmpd="sng">
            <a:solidFill>
              <a:srgbClr val="704C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30467" rIns="240000" bIns="168000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Hát rằng: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/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cá bạc Biển Đông lặng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//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Cá thu Biển Đông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/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 như đoàn thoi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//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Đêm ngày dệt biển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/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 muôn luồng sáng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//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Đến dệt lưới ta,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/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 đoàn cá ơi!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//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4" name="Google Shape;284;p24">
            <a:extLst>
              <a:ext uri="{FF2B5EF4-FFF2-40B4-BE49-F238E27FC236}">
                <a16:creationId xmlns:a16="http://schemas.microsoft.com/office/drawing/2014/main" id="{EB9DA8C6-36A1-C14B-0B75-1A6C10B22642}"/>
              </a:ext>
            </a:extLst>
          </p:cNvPr>
          <p:cNvSpPr/>
          <p:nvPr/>
        </p:nvSpPr>
        <p:spPr>
          <a:xfrm>
            <a:off x="6750267" y="2689629"/>
            <a:ext cx="5074588" cy="2188797"/>
          </a:xfrm>
          <a:prstGeom prst="wedgeRectCallout">
            <a:avLst>
              <a:gd name="adj1" fmla="val -20833"/>
              <a:gd name="adj2" fmla="val 53727"/>
            </a:avLst>
          </a:prstGeom>
          <a:solidFill>
            <a:srgbClr val="FFFFFF"/>
          </a:solidFill>
          <a:ln w="25400" cap="flat" cmpd="sng">
            <a:solidFill>
              <a:srgbClr val="704C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30467" rIns="240000" bIns="168000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Ta hát bài ca 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/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 gọi cá vào, 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//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Gõ thuyền 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/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 đã có nhịp trăng cao, 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//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Biển cho ta c</a:t>
            </a:r>
            <a:r>
              <a:rPr lang="en-US" sz="2000" kern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á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/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 như lòng mẹ 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//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Nuôi lớn đời ta 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/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 tự buổi nào.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5" name="Google Shape;289;p24">
            <a:extLst>
              <a:ext uri="{FF2B5EF4-FFF2-40B4-BE49-F238E27FC236}">
                <a16:creationId xmlns:a16="http://schemas.microsoft.com/office/drawing/2014/main" id="{71265444-7584-1118-F26E-5DFBEF22FDC9}"/>
              </a:ext>
            </a:extLst>
          </p:cNvPr>
          <p:cNvSpPr/>
          <p:nvPr/>
        </p:nvSpPr>
        <p:spPr>
          <a:xfrm>
            <a:off x="2731965" y="5007779"/>
            <a:ext cx="6728069" cy="1850221"/>
          </a:xfrm>
          <a:custGeom>
            <a:avLst/>
            <a:gdLst/>
            <a:ahLst/>
            <a:cxnLst/>
            <a:rect l="l" t="t" r="r" b="b"/>
            <a:pathLst>
              <a:path w="2565766" h="705586" extrusionOk="0">
                <a:moveTo>
                  <a:pt x="0" y="0"/>
                </a:moveTo>
                <a:lnTo>
                  <a:pt x="2565766" y="0"/>
                </a:lnTo>
                <a:lnTo>
                  <a:pt x="2565766" y="705586"/>
                </a:lnTo>
                <a:lnTo>
                  <a:pt x="0" y="7055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2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80EF9966-2A42-ACE0-2FE6-3D951F3D3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083" y="3015453"/>
            <a:ext cx="3189835" cy="17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0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94;p25">
            <a:extLst>
              <a:ext uri="{FF2B5EF4-FFF2-40B4-BE49-F238E27FC236}">
                <a16:creationId xmlns:a16="http://schemas.microsoft.com/office/drawing/2014/main" id="{D27CB7AF-00BA-A416-015A-DC1A0A7899F8}"/>
              </a:ext>
            </a:extLst>
          </p:cNvPr>
          <p:cNvSpPr/>
          <p:nvPr/>
        </p:nvSpPr>
        <p:spPr>
          <a:xfrm>
            <a:off x="717096" y="2078182"/>
            <a:ext cx="4128568" cy="4779818"/>
          </a:xfrm>
          <a:custGeom>
            <a:avLst/>
            <a:gdLst/>
            <a:ahLst/>
            <a:cxnLst/>
            <a:rect l="l" t="t" r="r" b="b"/>
            <a:pathLst>
              <a:path w="7460289" h="8637092" extrusionOk="0">
                <a:moveTo>
                  <a:pt x="0" y="0"/>
                </a:moveTo>
                <a:lnTo>
                  <a:pt x="7460289" y="0"/>
                </a:lnTo>
                <a:lnTo>
                  <a:pt x="7460289" y="8637092"/>
                </a:lnTo>
                <a:lnTo>
                  <a:pt x="0" y="8637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oogle Shape;295;p25">
            <a:extLst>
              <a:ext uri="{FF2B5EF4-FFF2-40B4-BE49-F238E27FC236}">
                <a16:creationId xmlns:a16="http://schemas.microsoft.com/office/drawing/2014/main" id="{00041DB7-D92E-80AB-5CBE-9DDA303FB737}"/>
              </a:ext>
            </a:extLst>
          </p:cNvPr>
          <p:cNvGrpSpPr/>
          <p:nvPr/>
        </p:nvGrpSpPr>
        <p:grpSpPr>
          <a:xfrm>
            <a:off x="4874201" y="2538891"/>
            <a:ext cx="6600703" cy="3858400"/>
            <a:chOff x="0" y="-47625"/>
            <a:chExt cx="2607685" cy="1524306"/>
          </a:xfrm>
        </p:grpSpPr>
        <p:sp>
          <p:nvSpPr>
            <p:cNvPr id="8" name="Google Shape;296;p25">
              <a:extLst>
                <a:ext uri="{FF2B5EF4-FFF2-40B4-BE49-F238E27FC236}">
                  <a16:creationId xmlns:a16="http://schemas.microsoft.com/office/drawing/2014/main" id="{EE6090F3-8DB4-AEFA-E225-19C84B9C0906}"/>
                </a:ext>
              </a:extLst>
            </p:cNvPr>
            <p:cNvSpPr/>
            <p:nvPr/>
          </p:nvSpPr>
          <p:spPr>
            <a:xfrm>
              <a:off x="0" y="0"/>
              <a:ext cx="2607685" cy="1476681"/>
            </a:xfrm>
            <a:custGeom>
              <a:avLst/>
              <a:gdLst/>
              <a:ahLst/>
              <a:cxnLst/>
              <a:rect l="l" t="t" r="r" b="b"/>
              <a:pathLst>
                <a:path w="2607685" h="1476681" extrusionOk="0">
                  <a:moveTo>
                    <a:pt x="0" y="0"/>
                  </a:moveTo>
                  <a:lnTo>
                    <a:pt x="2607685" y="0"/>
                  </a:lnTo>
                  <a:lnTo>
                    <a:pt x="2607685" y="1476681"/>
                  </a:lnTo>
                  <a:lnTo>
                    <a:pt x="0" y="1476681"/>
                  </a:lnTo>
                  <a:close/>
                </a:path>
              </a:pathLst>
            </a:custGeom>
            <a:solidFill>
              <a:srgbClr val="EEECE1"/>
            </a:solidFill>
            <a:ln w="57150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Google Shape;297;p25">
              <a:extLst>
                <a:ext uri="{FF2B5EF4-FFF2-40B4-BE49-F238E27FC236}">
                  <a16:creationId xmlns:a16="http://schemas.microsoft.com/office/drawing/2014/main" id="{44078D72-F6DC-4D2B-FC4B-2B1288FF768F}"/>
                </a:ext>
              </a:extLst>
            </p:cNvPr>
            <p:cNvSpPr txBox="1"/>
            <p:nvPr/>
          </p:nvSpPr>
          <p:spPr>
            <a:xfrm>
              <a:off x="0" y="-47625"/>
              <a:ext cx="2607685" cy="1524306"/>
            </a:xfrm>
            <a:prstGeom prst="rect">
              <a:avLst/>
            </a:prstGeom>
            <a:solidFill>
              <a:srgbClr val="EEECE1"/>
            </a:solidFill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632423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Google Shape;302;p25">
            <a:extLst>
              <a:ext uri="{FF2B5EF4-FFF2-40B4-BE49-F238E27FC236}">
                <a16:creationId xmlns:a16="http://schemas.microsoft.com/office/drawing/2014/main" id="{561477B5-37B0-201B-C82A-E625E043C3AB}"/>
              </a:ext>
            </a:extLst>
          </p:cNvPr>
          <p:cNvSpPr txBox="1"/>
          <p:nvPr/>
        </p:nvSpPr>
        <p:spPr>
          <a:xfrm>
            <a:off x="5477152" y="3329331"/>
            <a:ext cx="5394800" cy="227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SzPts val="4400"/>
              <a:buFont typeface="Arial"/>
              <a:buChar char="•"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Học thuộc lòng 3 khổ thơ cuối</a:t>
            </a:r>
            <a:endParaRPr sz="24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SzPts val="4400"/>
              <a:buFont typeface="Arial"/>
              <a:buChar char="•"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Chuẩn bị </a:t>
            </a:r>
            <a:endParaRPr sz="24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  <a:p>
            <a:pPr marL="304815"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Bài viết 3: Luyện tập tả con vật (Kết bài)</a:t>
            </a:r>
            <a:endParaRPr sz="2400" b="1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339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541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cộng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giáo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thêm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dạy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thầy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3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7;p2">
            <a:extLst>
              <a:ext uri="{FF2B5EF4-FFF2-40B4-BE49-F238E27FC236}">
                <a16:creationId xmlns:a16="http://schemas.microsoft.com/office/drawing/2014/main" id="{9AAD7F1C-2AAF-75E7-21D7-325EEF34F73A}"/>
              </a:ext>
            </a:extLst>
          </p:cNvPr>
          <p:cNvSpPr/>
          <p:nvPr/>
        </p:nvSpPr>
        <p:spPr>
          <a:xfrm>
            <a:off x="6300185" y="2870200"/>
            <a:ext cx="4946935" cy="4013200"/>
          </a:xfrm>
          <a:custGeom>
            <a:avLst/>
            <a:gdLst/>
            <a:ahLst/>
            <a:cxnLst/>
            <a:rect l="l" t="t" r="r" b="b"/>
            <a:pathLst>
              <a:path w="1963835" h="1593161" extrusionOk="0">
                <a:moveTo>
                  <a:pt x="0" y="0"/>
                </a:moveTo>
                <a:lnTo>
                  <a:pt x="1963835" y="0"/>
                </a:lnTo>
                <a:lnTo>
                  <a:pt x="1963835" y="1593161"/>
                </a:lnTo>
                <a:lnTo>
                  <a:pt x="0" y="15931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Google Shape;98;p2">
            <a:extLst>
              <a:ext uri="{FF2B5EF4-FFF2-40B4-BE49-F238E27FC236}">
                <a16:creationId xmlns:a16="http://schemas.microsoft.com/office/drawing/2014/main" id="{7A6C5D0E-623E-259A-5121-30423CAAB95F}"/>
              </a:ext>
            </a:extLst>
          </p:cNvPr>
          <p:cNvSpPr/>
          <p:nvPr/>
        </p:nvSpPr>
        <p:spPr>
          <a:xfrm>
            <a:off x="1149065" y="1981200"/>
            <a:ext cx="4946935" cy="28956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EEECE1"/>
          </a:solidFill>
          <a:ln w="25400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30467" rIns="24000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Các em đã từng đi biển chưa? Em thường đi vào khoảng thời gian nào và em đi cùng ai?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613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6A230B61-E7B1-1D5E-F358-7B9057FBB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083" y="3015453"/>
            <a:ext cx="3189835" cy="17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40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1;p6">
            <a:extLst>
              <a:ext uri="{FF2B5EF4-FFF2-40B4-BE49-F238E27FC236}">
                <a16:creationId xmlns:a16="http://schemas.microsoft.com/office/drawing/2014/main" id="{FC7B5D87-A748-967F-24D0-FADFE2C03565}"/>
              </a:ext>
            </a:extLst>
          </p:cNvPr>
          <p:cNvSpPr/>
          <p:nvPr/>
        </p:nvSpPr>
        <p:spPr>
          <a:xfrm>
            <a:off x="-152403" y="2298665"/>
            <a:ext cx="12496801" cy="8044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100" kern="0">
              <a:solidFill>
                <a:schemeClr val="bg1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4" name="Google Shape;122;p6">
            <a:extLst>
              <a:ext uri="{FF2B5EF4-FFF2-40B4-BE49-F238E27FC236}">
                <a16:creationId xmlns:a16="http://schemas.microsoft.com/office/drawing/2014/main" id="{84CF1E4E-CB76-4A9F-203A-DADEE671F312}"/>
              </a:ext>
            </a:extLst>
          </p:cNvPr>
          <p:cNvSpPr txBox="1"/>
          <p:nvPr/>
        </p:nvSpPr>
        <p:spPr>
          <a:xfrm>
            <a:off x="1375929" y="2468933"/>
            <a:ext cx="9440139" cy="49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28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Đọc mẫu bài </a:t>
            </a:r>
            <a:r>
              <a:rPr lang="vi-VN" sz="2800" b="1" i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”Đoàn thuyền đánh cá"</a:t>
            </a:r>
            <a:endParaRPr sz="2800" b="1" i="1" kern="0" dirty="0">
              <a:solidFill>
                <a:schemeClr val="bg1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8" name="Google Shape;122;p6">
            <a:extLst>
              <a:ext uri="{FF2B5EF4-FFF2-40B4-BE49-F238E27FC236}">
                <a16:creationId xmlns:a16="http://schemas.microsoft.com/office/drawing/2014/main" id="{4B923910-D81C-C2A9-C786-1D947CE86DE1}"/>
              </a:ext>
            </a:extLst>
          </p:cNvPr>
          <p:cNvSpPr txBox="1"/>
          <p:nvPr/>
        </p:nvSpPr>
        <p:spPr>
          <a:xfrm>
            <a:off x="1375929" y="1686967"/>
            <a:ext cx="9440139" cy="49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28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1. ĐỌC THÀNH TIẾNG</a:t>
            </a:r>
            <a:endParaRPr sz="2800" b="1" i="1" kern="0" dirty="0">
              <a:solidFill>
                <a:schemeClr val="bg1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AB3E859B-6980-AE74-340C-5C33032D1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068" y="651575"/>
            <a:ext cx="1165005" cy="1281600"/>
          </a:xfrm>
          <a:prstGeom prst="rect">
            <a:avLst/>
          </a:prstGeom>
          <a:ln>
            <a:noFill/>
          </a:ln>
        </p:spPr>
      </p:pic>
      <p:sp>
        <p:nvSpPr>
          <p:cNvPr id="12" name="Google Shape;125;p6">
            <a:extLst>
              <a:ext uri="{FF2B5EF4-FFF2-40B4-BE49-F238E27FC236}">
                <a16:creationId xmlns:a16="http://schemas.microsoft.com/office/drawing/2014/main" id="{68C08F55-2505-C933-DF45-A8E0D3E94382}"/>
              </a:ext>
            </a:extLst>
          </p:cNvPr>
          <p:cNvSpPr/>
          <p:nvPr/>
        </p:nvSpPr>
        <p:spPr>
          <a:xfrm>
            <a:off x="2413000" y="5988232"/>
            <a:ext cx="7366000" cy="63057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EEECE1"/>
          </a:solidFill>
          <a:ln w="25400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30467" rIns="240000" bIns="16800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Giọng đọc thể hiện cảm xúc vui, say mê,...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pic>
        <p:nvPicPr>
          <p:cNvPr id="13" name="Google Shape;126;p6">
            <a:extLst>
              <a:ext uri="{FF2B5EF4-FFF2-40B4-BE49-F238E27FC236}">
                <a16:creationId xmlns:a16="http://schemas.microsoft.com/office/drawing/2014/main" id="{D0C00124-334C-5F2B-1603-2ACF0A226A0C}"/>
              </a:ext>
            </a:extLst>
          </p:cNvPr>
          <p:cNvPicPr preferRelativeResize="0"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47" b="32934"/>
          <a:stretch/>
        </p:blipFill>
        <p:spPr>
          <a:xfrm>
            <a:off x="2314185" y="3222430"/>
            <a:ext cx="7563624" cy="257301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353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32;p7">
            <a:extLst>
              <a:ext uri="{FF2B5EF4-FFF2-40B4-BE49-F238E27FC236}">
                <a16:creationId xmlns:a16="http://schemas.microsoft.com/office/drawing/2014/main" id="{464B9906-30A2-C8A1-1B30-10A8578442E7}"/>
              </a:ext>
            </a:extLst>
          </p:cNvPr>
          <p:cNvGrpSpPr/>
          <p:nvPr/>
        </p:nvGrpSpPr>
        <p:grpSpPr>
          <a:xfrm>
            <a:off x="-607375" y="1667122"/>
            <a:ext cx="13406749" cy="1087811"/>
            <a:chOff x="0" y="-47625"/>
            <a:chExt cx="5296494" cy="67388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7" name="Google Shape;133;p7">
              <a:extLst>
                <a:ext uri="{FF2B5EF4-FFF2-40B4-BE49-F238E27FC236}">
                  <a16:creationId xmlns:a16="http://schemas.microsoft.com/office/drawing/2014/main" id="{B3CE41DB-6572-23FB-6E3E-ADD78FA15828}"/>
                </a:ext>
              </a:extLst>
            </p:cNvPr>
            <p:cNvSpPr/>
            <p:nvPr/>
          </p:nvSpPr>
          <p:spPr>
            <a:xfrm>
              <a:off x="0" y="0"/>
              <a:ext cx="5296494" cy="626262"/>
            </a:xfrm>
            <a:custGeom>
              <a:avLst/>
              <a:gdLst/>
              <a:ahLst/>
              <a:cxnLst/>
              <a:rect l="l" t="t" r="r" b="b"/>
              <a:pathLst>
                <a:path w="5296494" h="626262" extrusionOk="0">
                  <a:moveTo>
                    <a:pt x="0" y="0"/>
                  </a:moveTo>
                  <a:lnTo>
                    <a:pt x="5296494" y="0"/>
                  </a:lnTo>
                  <a:lnTo>
                    <a:pt x="5296494" y="626262"/>
                  </a:lnTo>
                  <a:lnTo>
                    <a:pt x="0" y="626262"/>
                  </a:lnTo>
                  <a:close/>
                </a:path>
              </a:pathLst>
            </a:custGeom>
            <a:grpFill/>
            <a:ln w="57150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Google Shape;134;p7">
              <a:extLst>
                <a:ext uri="{FF2B5EF4-FFF2-40B4-BE49-F238E27FC236}">
                  <a16:creationId xmlns:a16="http://schemas.microsoft.com/office/drawing/2014/main" id="{74AA1D43-C114-C1AD-CB61-A5DA097B4FC0}"/>
                </a:ext>
              </a:extLst>
            </p:cNvPr>
            <p:cNvSpPr txBox="1"/>
            <p:nvPr/>
          </p:nvSpPr>
          <p:spPr>
            <a:xfrm>
              <a:off x="0" y="-47625"/>
              <a:ext cx="5296494" cy="67388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</p:grpSp>
      <p:sp>
        <p:nvSpPr>
          <p:cNvPr id="19" name="Google Shape;135;p7">
            <a:extLst>
              <a:ext uri="{FF2B5EF4-FFF2-40B4-BE49-F238E27FC236}">
                <a16:creationId xmlns:a16="http://schemas.microsoft.com/office/drawing/2014/main" id="{DC31F813-3B8A-6955-E6C0-D721A62FFD76}"/>
              </a:ext>
            </a:extLst>
          </p:cNvPr>
          <p:cNvSpPr txBox="1"/>
          <p:nvPr/>
        </p:nvSpPr>
        <p:spPr>
          <a:xfrm>
            <a:off x="3505200" y="1903250"/>
            <a:ext cx="51816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4000" b="1" kern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Luyện đọc từ khó</a:t>
            </a:r>
            <a:endParaRPr sz="4000" b="1" i="1" kern="0">
              <a:solidFill>
                <a:schemeClr val="bg1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20" name="Google Shape;136;p7">
            <a:extLst>
              <a:ext uri="{FF2B5EF4-FFF2-40B4-BE49-F238E27FC236}">
                <a16:creationId xmlns:a16="http://schemas.microsoft.com/office/drawing/2014/main" id="{E68E519E-8D0D-6FD3-E9D8-1578C3C20C24}"/>
              </a:ext>
            </a:extLst>
          </p:cNvPr>
          <p:cNvSpPr/>
          <p:nvPr/>
        </p:nvSpPr>
        <p:spPr>
          <a:xfrm>
            <a:off x="1473200" y="2997198"/>
            <a:ext cx="2946400" cy="9652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>
              <a:lumMod val="20000"/>
              <a:lumOff val="80000"/>
            </a:schemeClr>
          </a:solidFill>
          <a:ln w="25400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30467" rIns="240000" bIns="1680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667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Thoi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21" name="Google Shape;137;p7">
            <a:extLst>
              <a:ext uri="{FF2B5EF4-FFF2-40B4-BE49-F238E27FC236}">
                <a16:creationId xmlns:a16="http://schemas.microsoft.com/office/drawing/2014/main" id="{3E231569-D015-973B-B75F-1B1639513A19}"/>
              </a:ext>
            </a:extLst>
          </p:cNvPr>
          <p:cNvSpPr/>
          <p:nvPr/>
        </p:nvSpPr>
        <p:spPr>
          <a:xfrm>
            <a:off x="7213600" y="2997198"/>
            <a:ext cx="2946400" cy="9652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>
              <a:lumMod val="20000"/>
              <a:lumOff val="80000"/>
            </a:schemeClr>
          </a:solidFill>
          <a:ln w="25400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30467" rIns="240000" bIns="1680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667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Gõ thuyền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pic>
        <p:nvPicPr>
          <p:cNvPr id="22" name="Google Shape;138;p7" descr="Em hiểu như thế nào về câu thơ &quot; Gõ thuyền đã có nhịp trăng cao&quot;">
            <a:extLst>
              <a:ext uri="{FF2B5EF4-FFF2-40B4-BE49-F238E27FC236}">
                <a16:creationId xmlns:a16="http://schemas.microsoft.com/office/drawing/2014/main" id="{BF6B7CEE-8B7B-68E1-B229-977C2CBFDE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4895" y="4425294"/>
            <a:ext cx="4383809" cy="216078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" name="Google Shape;139;p7">
            <a:extLst>
              <a:ext uri="{FF2B5EF4-FFF2-40B4-BE49-F238E27FC236}">
                <a16:creationId xmlns:a16="http://schemas.microsoft.com/office/drawing/2014/main" id="{5BAF8EBC-F893-D762-D36F-94CEF2618FB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8311"/>
          <a:stretch/>
        </p:blipFill>
        <p:spPr>
          <a:xfrm>
            <a:off x="1177925" y="4427047"/>
            <a:ext cx="3536950" cy="216078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611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32;p7">
            <a:extLst>
              <a:ext uri="{FF2B5EF4-FFF2-40B4-BE49-F238E27FC236}">
                <a16:creationId xmlns:a16="http://schemas.microsoft.com/office/drawing/2014/main" id="{464B9906-30A2-C8A1-1B30-10A8578442E7}"/>
              </a:ext>
            </a:extLst>
          </p:cNvPr>
          <p:cNvGrpSpPr/>
          <p:nvPr/>
        </p:nvGrpSpPr>
        <p:grpSpPr>
          <a:xfrm>
            <a:off x="-607375" y="1667122"/>
            <a:ext cx="13406749" cy="1087811"/>
            <a:chOff x="0" y="-47625"/>
            <a:chExt cx="5296494" cy="67388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7" name="Google Shape;133;p7">
              <a:extLst>
                <a:ext uri="{FF2B5EF4-FFF2-40B4-BE49-F238E27FC236}">
                  <a16:creationId xmlns:a16="http://schemas.microsoft.com/office/drawing/2014/main" id="{B3CE41DB-6572-23FB-6E3E-ADD78FA15828}"/>
                </a:ext>
              </a:extLst>
            </p:cNvPr>
            <p:cNvSpPr/>
            <p:nvPr/>
          </p:nvSpPr>
          <p:spPr>
            <a:xfrm>
              <a:off x="0" y="0"/>
              <a:ext cx="5296494" cy="626262"/>
            </a:xfrm>
            <a:custGeom>
              <a:avLst/>
              <a:gdLst/>
              <a:ahLst/>
              <a:cxnLst/>
              <a:rect l="l" t="t" r="r" b="b"/>
              <a:pathLst>
                <a:path w="5296494" h="626262" extrusionOk="0">
                  <a:moveTo>
                    <a:pt x="0" y="0"/>
                  </a:moveTo>
                  <a:lnTo>
                    <a:pt x="5296494" y="0"/>
                  </a:lnTo>
                  <a:lnTo>
                    <a:pt x="5296494" y="626262"/>
                  </a:lnTo>
                  <a:lnTo>
                    <a:pt x="0" y="626262"/>
                  </a:lnTo>
                  <a:close/>
                </a:path>
              </a:pathLst>
            </a:custGeom>
            <a:grpFill/>
            <a:ln w="57150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Google Shape;134;p7">
              <a:extLst>
                <a:ext uri="{FF2B5EF4-FFF2-40B4-BE49-F238E27FC236}">
                  <a16:creationId xmlns:a16="http://schemas.microsoft.com/office/drawing/2014/main" id="{74AA1D43-C114-C1AD-CB61-A5DA097B4FC0}"/>
                </a:ext>
              </a:extLst>
            </p:cNvPr>
            <p:cNvSpPr txBox="1"/>
            <p:nvPr/>
          </p:nvSpPr>
          <p:spPr>
            <a:xfrm>
              <a:off x="0" y="-47625"/>
              <a:ext cx="5296494" cy="67388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</p:grpSp>
      <p:sp>
        <p:nvSpPr>
          <p:cNvPr id="19" name="Google Shape;135;p7">
            <a:extLst>
              <a:ext uri="{FF2B5EF4-FFF2-40B4-BE49-F238E27FC236}">
                <a16:creationId xmlns:a16="http://schemas.microsoft.com/office/drawing/2014/main" id="{DC31F813-3B8A-6955-E6C0-D721A62FFD76}"/>
              </a:ext>
            </a:extLst>
          </p:cNvPr>
          <p:cNvSpPr txBox="1"/>
          <p:nvPr/>
        </p:nvSpPr>
        <p:spPr>
          <a:xfrm>
            <a:off x="3505200" y="1903250"/>
            <a:ext cx="51816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40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Giải nghĩa từ khó</a:t>
            </a:r>
            <a:endParaRPr sz="4000" b="1" i="1" kern="0" dirty="0">
              <a:solidFill>
                <a:schemeClr val="bg1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7" name="Google Shape;148;p8">
            <a:extLst>
              <a:ext uri="{FF2B5EF4-FFF2-40B4-BE49-F238E27FC236}">
                <a16:creationId xmlns:a16="http://schemas.microsoft.com/office/drawing/2014/main" id="{87DEE4C4-B708-E7E6-EF22-7FA14CA06437}"/>
              </a:ext>
            </a:extLst>
          </p:cNvPr>
          <p:cNvSpPr/>
          <p:nvPr/>
        </p:nvSpPr>
        <p:spPr>
          <a:xfrm>
            <a:off x="548049" y="3320904"/>
            <a:ext cx="2286000" cy="888197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>
              <a:lumMod val="20000"/>
              <a:lumOff val="80000"/>
            </a:schemeClr>
          </a:solidFill>
          <a:ln w="25400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30467" rIns="240000" bIns="1680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6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Thoi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8" name="Google Shape;149;p8">
            <a:extLst>
              <a:ext uri="{FF2B5EF4-FFF2-40B4-BE49-F238E27FC236}">
                <a16:creationId xmlns:a16="http://schemas.microsoft.com/office/drawing/2014/main" id="{2CFA663D-1B3F-9BB4-E121-37E549E7E24F}"/>
              </a:ext>
            </a:extLst>
          </p:cNvPr>
          <p:cNvSpPr/>
          <p:nvPr/>
        </p:nvSpPr>
        <p:spPr>
          <a:xfrm>
            <a:off x="548049" y="5078411"/>
            <a:ext cx="2286000" cy="888197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>
              <a:lumMod val="20000"/>
              <a:lumOff val="80000"/>
            </a:schemeClr>
          </a:solidFill>
          <a:ln w="25400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30467" rIns="240000" bIns="1680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6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Gõ thuyền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9" name="Google Shape;150;p8">
            <a:extLst>
              <a:ext uri="{FF2B5EF4-FFF2-40B4-BE49-F238E27FC236}">
                <a16:creationId xmlns:a16="http://schemas.microsoft.com/office/drawing/2014/main" id="{58036AA2-AC4A-4319-E145-2573DB41FDDA}"/>
              </a:ext>
            </a:extLst>
          </p:cNvPr>
          <p:cNvSpPr txBox="1"/>
          <p:nvPr/>
        </p:nvSpPr>
        <p:spPr>
          <a:xfrm>
            <a:off x="3189649" y="3180241"/>
            <a:ext cx="8229600" cy="116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304815"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Bộ phận của khung cửi hay máy dệt để luồn sợi trong khi dệt vải.</a:t>
            </a:r>
            <a:endParaRPr sz="2400" kern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0" name="Google Shape;151;p8">
            <a:extLst>
              <a:ext uri="{FF2B5EF4-FFF2-40B4-BE49-F238E27FC236}">
                <a16:creationId xmlns:a16="http://schemas.microsoft.com/office/drawing/2014/main" id="{0D41ABE5-7FF2-22FE-3495-8341A7553320}"/>
              </a:ext>
            </a:extLst>
          </p:cNvPr>
          <p:cNvSpPr txBox="1"/>
          <p:nvPr/>
        </p:nvSpPr>
        <p:spPr>
          <a:xfrm>
            <a:off x="3189649" y="4937746"/>
            <a:ext cx="9002351" cy="116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304815"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(Động tác của người đánh cá) Gõ mạnh vào mạn thuyền, tạo nên tiếng động để lùa cá bơi về một hướng.</a:t>
            </a:r>
            <a:endParaRPr sz="2400" kern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256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32;p7">
            <a:extLst>
              <a:ext uri="{FF2B5EF4-FFF2-40B4-BE49-F238E27FC236}">
                <a16:creationId xmlns:a16="http://schemas.microsoft.com/office/drawing/2014/main" id="{464B9906-30A2-C8A1-1B30-10A8578442E7}"/>
              </a:ext>
            </a:extLst>
          </p:cNvPr>
          <p:cNvGrpSpPr/>
          <p:nvPr/>
        </p:nvGrpSpPr>
        <p:grpSpPr>
          <a:xfrm>
            <a:off x="-607375" y="1667122"/>
            <a:ext cx="13406749" cy="1087811"/>
            <a:chOff x="0" y="-47625"/>
            <a:chExt cx="5296494" cy="67388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7" name="Google Shape;133;p7">
              <a:extLst>
                <a:ext uri="{FF2B5EF4-FFF2-40B4-BE49-F238E27FC236}">
                  <a16:creationId xmlns:a16="http://schemas.microsoft.com/office/drawing/2014/main" id="{B3CE41DB-6572-23FB-6E3E-ADD78FA15828}"/>
                </a:ext>
              </a:extLst>
            </p:cNvPr>
            <p:cNvSpPr/>
            <p:nvPr/>
          </p:nvSpPr>
          <p:spPr>
            <a:xfrm>
              <a:off x="0" y="0"/>
              <a:ext cx="5296494" cy="626262"/>
            </a:xfrm>
            <a:custGeom>
              <a:avLst/>
              <a:gdLst/>
              <a:ahLst/>
              <a:cxnLst/>
              <a:rect l="l" t="t" r="r" b="b"/>
              <a:pathLst>
                <a:path w="5296494" h="626262" extrusionOk="0">
                  <a:moveTo>
                    <a:pt x="0" y="0"/>
                  </a:moveTo>
                  <a:lnTo>
                    <a:pt x="5296494" y="0"/>
                  </a:lnTo>
                  <a:lnTo>
                    <a:pt x="5296494" y="626262"/>
                  </a:lnTo>
                  <a:lnTo>
                    <a:pt x="0" y="626262"/>
                  </a:lnTo>
                  <a:close/>
                </a:path>
              </a:pathLst>
            </a:custGeom>
            <a:grpFill/>
            <a:ln w="57150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Google Shape;134;p7">
              <a:extLst>
                <a:ext uri="{FF2B5EF4-FFF2-40B4-BE49-F238E27FC236}">
                  <a16:creationId xmlns:a16="http://schemas.microsoft.com/office/drawing/2014/main" id="{74AA1D43-C114-C1AD-CB61-A5DA097B4FC0}"/>
                </a:ext>
              </a:extLst>
            </p:cNvPr>
            <p:cNvSpPr txBox="1"/>
            <p:nvPr/>
          </p:nvSpPr>
          <p:spPr>
            <a:xfrm>
              <a:off x="0" y="-47625"/>
              <a:ext cx="5296494" cy="67388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</p:grpSp>
      <p:sp>
        <p:nvSpPr>
          <p:cNvPr id="19" name="Google Shape;135;p7">
            <a:extLst>
              <a:ext uri="{FF2B5EF4-FFF2-40B4-BE49-F238E27FC236}">
                <a16:creationId xmlns:a16="http://schemas.microsoft.com/office/drawing/2014/main" id="{DC31F813-3B8A-6955-E6C0-D721A62FFD76}"/>
              </a:ext>
            </a:extLst>
          </p:cNvPr>
          <p:cNvSpPr txBox="1"/>
          <p:nvPr/>
        </p:nvSpPr>
        <p:spPr>
          <a:xfrm>
            <a:off x="3172690" y="1903250"/>
            <a:ext cx="5846618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40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Luyện tập tra từ điển</a:t>
            </a:r>
            <a:endParaRPr sz="4000" b="1" i="1" kern="0" dirty="0">
              <a:solidFill>
                <a:schemeClr val="bg1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6" name="Google Shape;157;p9">
            <a:extLst>
              <a:ext uri="{FF2B5EF4-FFF2-40B4-BE49-F238E27FC236}">
                <a16:creationId xmlns:a16="http://schemas.microsoft.com/office/drawing/2014/main" id="{6089BFE4-81C9-8A23-6C3A-F67B7CED4E81}"/>
              </a:ext>
            </a:extLst>
          </p:cNvPr>
          <p:cNvSpPr/>
          <p:nvPr/>
        </p:nvSpPr>
        <p:spPr>
          <a:xfrm>
            <a:off x="660400" y="3098855"/>
            <a:ext cx="3098800" cy="660290"/>
          </a:xfrm>
          <a:prstGeom prst="homePlate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704C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Khơi</a:t>
            </a: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1" name="Google Shape;158;p9">
            <a:extLst>
              <a:ext uri="{FF2B5EF4-FFF2-40B4-BE49-F238E27FC236}">
                <a16:creationId xmlns:a16="http://schemas.microsoft.com/office/drawing/2014/main" id="{A9BB24B8-AFE0-26B2-53D5-E690DBCC0C6D}"/>
              </a:ext>
            </a:extLst>
          </p:cNvPr>
          <p:cNvSpPr/>
          <p:nvPr/>
        </p:nvSpPr>
        <p:spPr>
          <a:xfrm>
            <a:off x="4546600" y="3098855"/>
            <a:ext cx="3098800" cy="660290"/>
          </a:xfrm>
          <a:prstGeom prst="homePlate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704C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Xoăn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2" name="Google Shape;159;p9">
            <a:extLst>
              <a:ext uri="{FF2B5EF4-FFF2-40B4-BE49-F238E27FC236}">
                <a16:creationId xmlns:a16="http://schemas.microsoft.com/office/drawing/2014/main" id="{7A09C83D-14F3-2D47-1EC2-9AC92B6F9364}"/>
              </a:ext>
            </a:extLst>
          </p:cNvPr>
          <p:cNvSpPr/>
          <p:nvPr/>
        </p:nvSpPr>
        <p:spPr>
          <a:xfrm>
            <a:off x="8432800" y="3098855"/>
            <a:ext cx="3098800" cy="660290"/>
          </a:xfrm>
          <a:prstGeom prst="homePlate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704C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Rạng đông</a:t>
            </a: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3" name="Google Shape;160;p9">
            <a:extLst>
              <a:ext uri="{FF2B5EF4-FFF2-40B4-BE49-F238E27FC236}">
                <a16:creationId xmlns:a16="http://schemas.microsoft.com/office/drawing/2014/main" id="{46BE4C39-5BF5-80A6-AF37-3EEC26145F43}"/>
              </a:ext>
            </a:extLst>
          </p:cNvPr>
          <p:cNvSpPr/>
          <p:nvPr/>
        </p:nvSpPr>
        <p:spPr>
          <a:xfrm>
            <a:off x="3588326" y="4055678"/>
            <a:ext cx="5015346" cy="2802322"/>
          </a:xfrm>
          <a:custGeom>
            <a:avLst/>
            <a:gdLst/>
            <a:ahLst/>
            <a:cxnLst/>
            <a:rect l="l" t="t" r="r" b="b"/>
            <a:pathLst>
              <a:path w="1290583" h="721113" extrusionOk="0">
                <a:moveTo>
                  <a:pt x="0" y="0"/>
                </a:moveTo>
                <a:lnTo>
                  <a:pt x="1290583" y="0"/>
                </a:lnTo>
                <a:lnTo>
                  <a:pt x="1290583" y="721113"/>
                </a:lnTo>
                <a:lnTo>
                  <a:pt x="0" y="7211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5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32;p7">
            <a:extLst>
              <a:ext uri="{FF2B5EF4-FFF2-40B4-BE49-F238E27FC236}">
                <a16:creationId xmlns:a16="http://schemas.microsoft.com/office/drawing/2014/main" id="{464B9906-30A2-C8A1-1B30-10A8578442E7}"/>
              </a:ext>
            </a:extLst>
          </p:cNvPr>
          <p:cNvGrpSpPr/>
          <p:nvPr/>
        </p:nvGrpSpPr>
        <p:grpSpPr>
          <a:xfrm>
            <a:off x="-607375" y="1667122"/>
            <a:ext cx="13406749" cy="1087811"/>
            <a:chOff x="0" y="-47625"/>
            <a:chExt cx="5296494" cy="67388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7" name="Google Shape;133;p7">
              <a:extLst>
                <a:ext uri="{FF2B5EF4-FFF2-40B4-BE49-F238E27FC236}">
                  <a16:creationId xmlns:a16="http://schemas.microsoft.com/office/drawing/2014/main" id="{B3CE41DB-6572-23FB-6E3E-ADD78FA15828}"/>
                </a:ext>
              </a:extLst>
            </p:cNvPr>
            <p:cNvSpPr/>
            <p:nvPr/>
          </p:nvSpPr>
          <p:spPr>
            <a:xfrm>
              <a:off x="0" y="0"/>
              <a:ext cx="5296494" cy="626262"/>
            </a:xfrm>
            <a:custGeom>
              <a:avLst/>
              <a:gdLst/>
              <a:ahLst/>
              <a:cxnLst/>
              <a:rect l="l" t="t" r="r" b="b"/>
              <a:pathLst>
                <a:path w="5296494" h="626262" extrusionOk="0">
                  <a:moveTo>
                    <a:pt x="0" y="0"/>
                  </a:moveTo>
                  <a:lnTo>
                    <a:pt x="5296494" y="0"/>
                  </a:lnTo>
                  <a:lnTo>
                    <a:pt x="5296494" y="626262"/>
                  </a:lnTo>
                  <a:lnTo>
                    <a:pt x="0" y="626262"/>
                  </a:lnTo>
                  <a:close/>
                </a:path>
              </a:pathLst>
            </a:custGeom>
            <a:grpFill/>
            <a:ln w="57150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Google Shape;134;p7">
              <a:extLst>
                <a:ext uri="{FF2B5EF4-FFF2-40B4-BE49-F238E27FC236}">
                  <a16:creationId xmlns:a16="http://schemas.microsoft.com/office/drawing/2014/main" id="{74AA1D43-C114-C1AD-CB61-A5DA097B4FC0}"/>
                </a:ext>
              </a:extLst>
            </p:cNvPr>
            <p:cNvSpPr txBox="1"/>
            <p:nvPr/>
          </p:nvSpPr>
          <p:spPr>
            <a:xfrm>
              <a:off x="0" y="-47625"/>
              <a:ext cx="5296494" cy="67388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</p:grpSp>
      <p:sp>
        <p:nvSpPr>
          <p:cNvPr id="19" name="Google Shape;135;p7">
            <a:extLst>
              <a:ext uri="{FF2B5EF4-FFF2-40B4-BE49-F238E27FC236}">
                <a16:creationId xmlns:a16="http://schemas.microsoft.com/office/drawing/2014/main" id="{DC31F813-3B8A-6955-E6C0-D721A62FFD76}"/>
              </a:ext>
            </a:extLst>
          </p:cNvPr>
          <p:cNvSpPr txBox="1"/>
          <p:nvPr/>
        </p:nvSpPr>
        <p:spPr>
          <a:xfrm>
            <a:off x="3172690" y="1903250"/>
            <a:ext cx="5846618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40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Luyện đọc</a:t>
            </a:r>
            <a:endParaRPr sz="4000" b="1" i="1" kern="0" dirty="0">
              <a:solidFill>
                <a:schemeClr val="bg1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4" name="Google Shape;169;p10">
            <a:extLst>
              <a:ext uri="{FF2B5EF4-FFF2-40B4-BE49-F238E27FC236}">
                <a16:creationId xmlns:a16="http://schemas.microsoft.com/office/drawing/2014/main" id="{54AC23E5-9FC7-3BD1-85D0-8816363AF9F2}"/>
              </a:ext>
            </a:extLst>
          </p:cNvPr>
          <p:cNvSpPr/>
          <p:nvPr/>
        </p:nvSpPr>
        <p:spPr>
          <a:xfrm>
            <a:off x="1117600" y="2955747"/>
            <a:ext cx="9956800" cy="1591281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25400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1680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Luyện đọc bài với giọng đọc diễn cảm, nhấn giọng 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đúng chỗ, phù hợp và đọc đúng các từ khó có trong bài đọc.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5" name="Google Shape;170;p10">
            <a:extLst>
              <a:ext uri="{FF2B5EF4-FFF2-40B4-BE49-F238E27FC236}">
                <a16:creationId xmlns:a16="http://schemas.microsoft.com/office/drawing/2014/main" id="{06891E70-0C36-63FC-2975-442327854ED9}"/>
              </a:ext>
            </a:extLst>
          </p:cNvPr>
          <p:cNvSpPr/>
          <p:nvPr/>
        </p:nvSpPr>
        <p:spPr>
          <a:xfrm>
            <a:off x="4381844" y="4395332"/>
            <a:ext cx="3428311" cy="2462668"/>
          </a:xfrm>
          <a:custGeom>
            <a:avLst/>
            <a:gdLst/>
            <a:ahLst/>
            <a:cxnLst/>
            <a:rect l="l" t="t" r="r" b="b"/>
            <a:pathLst>
              <a:path w="1203213" h="864308" extrusionOk="0">
                <a:moveTo>
                  <a:pt x="0" y="0"/>
                </a:moveTo>
                <a:lnTo>
                  <a:pt x="1203212" y="0"/>
                </a:lnTo>
                <a:lnTo>
                  <a:pt x="1203212" y="864308"/>
                </a:lnTo>
                <a:lnTo>
                  <a:pt x="0" y="8643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5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D58AA-6044-4063-A2D9-5C566FADBD0E}" vid="{6929B544-CFDD-4290-A91C-DFD0546A7D38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1064</Words>
  <PresentationFormat>Widescreen</PresentationFormat>
  <Paragraphs>83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UTM Avo</vt:lpstr>
      <vt:lpstr>Calibri</vt:lpstr>
      <vt:lpstr>Arial</vt:lpstr>
      <vt:lpstr>Calibri Light</vt:lpstr>
      <vt:lpstr>Office Theme</vt:lpstr>
      <vt:lpstr>2_Office Theme</vt:lpstr>
      <vt:lpstr>1_Office Theme</vt:lpstr>
      <vt:lpstr>Tuần 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2023-10-19T01:39:18Z</dcterms:created>
  <dcterms:modified xsi:type="dcterms:W3CDTF">2024-01-10T04:01:53Z</dcterms:modified>
</cp:coreProperties>
</file>