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7" r:id="rId3"/>
    <p:sldId id="359" r:id="rId4"/>
    <p:sldId id="372" r:id="rId5"/>
    <p:sldId id="373" r:id="rId6"/>
    <p:sldId id="374" r:id="rId7"/>
    <p:sldId id="387" r:id="rId8"/>
    <p:sldId id="345" r:id="rId9"/>
    <p:sldId id="360" r:id="rId10"/>
    <p:sldId id="375" r:id="rId11"/>
    <p:sldId id="361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71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636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28/09/2020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2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3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1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8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9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7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3.png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2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0.png"/><Relationship Id="rId12" Type="http://schemas.openxmlformats.org/officeDocument/2006/relationships/image" Target="../media/image89.wmf"/><Relationship Id="rId17" Type="http://schemas.openxmlformats.org/officeDocument/2006/relationships/image" Target="../media/image104.png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8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2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2.png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1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20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5.png"/><Relationship Id="rId4" Type="http://schemas.openxmlformats.org/officeDocument/2006/relationships/image" Target="../media/image90.png"/><Relationship Id="rId9" Type="http://schemas.openxmlformats.org/officeDocument/2006/relationships/image" Target="../media/image124.png"/><Relationship Id="rId14" Type="http://schemas.openxmlformats.org/officeDocument/2006/relationships/image" Target="../media/image1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607651" y="3719346"/>
            <a:ext cx="669623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6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 – 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CẦN ÔN TẬP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573876" y="7091767"/>
            <a:ext cx="7765182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I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556376"/>
            <a:ext cx="23388231" cy="4301623"/>
            <a:chOff x="992187" y="2564544"/>
            <a:chExt cx="22349545" cy="43021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196511" cy="419972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846310" y="2718409"/>
            <a:ext cx="225658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b="1" dirty="0" err="1"/>
              <a:t>đúng</a:t>
            </a:r>
            <a:r>
              <a:rPr lang="en-US" dirty="0"/>
              <a:t>?</a:t>
            </a:r>
            <a:endParaRPr lang="vi-VN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70843" y="3532052"/>
                <a:ext cx="1163367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đồ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0;</m:t>
                          </m:r>
                          <m:r>
                            <a:rPr lang="en-US" i="1"/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3532052"/>
                <a:ext cx="11633672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470843" y="4304143"/>
                <a:ext cx="119138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nor/>
                      </m:rPr>
                      <a:rPr lang="en-US"/>
                      <m:t>ố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 đồ</m:t>
                    </m:r>
                    <m:r>
                      <m:rPr>
                        <m:nor/>
                      </m:rPr>
                      <a:rPr lang="en-US"/>
                      <m:t>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bi</m:t>
                    </m:r>
                    <m:r>
                      <m:rPr>
                        <m:nor/>
                      </m:rPr>
                      <a:rPr lang="en-US"/>
                      <m:t>ế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tr</m:t>
                    </m:r>
                    <m:r>
                      <m:rPr>
                        <m:nor/>
                      </m:rPr>
                      <a:rPr lang="en-US"/>
                      <m:t>ê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kho</m:t>
                    </m:r>
                    <m:r>
                      <m:rPr>
                        <m:nor/>
                      </m:rPr>
                      <a:rPr lang="en-US"/>
                      <m:t>ả</m:t>
                    </m:r>
                    <m:r>
                      <m:rPr>
                        <m:nor/>
                      </m:rPr>
                      <a:rPr lang="en-US"/>
                      <m:t>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4304143"/>
                <a:ext cx="11913822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-446608" y="4906506"/>
                <a:ext cx="15748724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𝑡𝑎𝑛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ngh</m:t>
                      </m:r>
                      <m:r>
                        <m:rPr>
                          <m:nor/>
                        </m:rPr>
                        <a:rPr lang="en-US"/>
                        <m:t>ị</m:t>
                      </m:r>
                      <m:r>
                        <m:rPr>
                          <m:nor/>
                        </m:rPr>
                        <a:rPr lang="en-US"/>
                        <m:t>ch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0;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608" y="4906506"/>
                <a:ext cx="15748724" cy="1216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13357" y="5952880"/>
                <a:ext cx="1439405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nor/>
                      </m:rPr>
                      <a:rPr lang="en-US"/>
                      <m:t>ố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ngh</m:t>
                    </m:r>
                    <m:r>
                      <m:rPr>
                        <m:nor/>
                      </m:rPr>
                      <a:rPr lang="en-US"/>
                      <m:t>ị</m:t>
                    </m:r>
                    <m:r>
                      <m:rPr>
                        <m:nor/>
                      </m:rPr>
                      <a:rPr lang="en-US"/>
                      <m:t>ch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bi</m:t>
                    </m:r>
                    <m:r>
                      <m:rPr>
                        <m:nor/>
                      </m:rPr>
                      <a:rPr lang="en-US"/>
                      <m:t>ế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tr</m:t>
                    </m:r>
                    <m:r>
                      <m:rPr>
                        <m:nor/>
                      </m:rPr>
                      <a:rPr lang="en-US"/>
                      <m:t>ê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kho</m:t>
                    </m:r>
                    <m:r>
                      <m:rPr>
                        <m:nor/>
                      </m:rPr>
                      <a:rPr lang="en-US"/>
                      <m:t>ả</m:t>
                    </m:r>
                    <m:r>
                      <m:rPr>
                        <m:nor/>
                      </m:rPr>
                      <a:rPr lang="en-US"/>
                      <m:t>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57" y="5952880"/>
                <a:ext cx="14394052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35138" y="8587655"/>
                <a:ext cx="2084866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𝑐𝑜𝑡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0+</m:t>
                        </m:r>
                        <m:r>
                          <a:rPr lang="en-US" i="1"/>
                          <m:t>𝑘</m:t>
                        </m:r>
                        <m:r>
                          <a:rPr lang="en-US" i="1"/>
                          <m:t>𝜋</m:t>
                        </m:r>
                        <m:r>
                          <a:rPr lang="en-US" i="1"/>
                          <m:t>;</m:t>
                        </m:r>
                        <m:r>
                          <a:rPr lang="en-US" i="1"/>
                          <m:t>𝜋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𝑘</m:t>
                        </m:r>
                        <m:r>
                          <a:rPr lang="en-US" i="1"/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38" y="8587655"/>
                <a:ext cx="20848662" cy="754053"/>
              </a:xfrm>
              <a:prstGeom prst="rect">
                <a:avLst/>
              </a:prstGeom>
              <a:blipFill>
                <a:blip r:embed="rId8"/>
                <a:stretch>
                  <a:fillRect l="-1140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75739" y="581151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65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7845416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093993" cy="5442085"/>
            <a:chOff x="992187" y="2564544"/>
            <a:chExt cx="22068374" cy="54427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915340" cy="534033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792371" y="2549955"/>
            <a:ext cx="225658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b="1" dirty="0" err="1"/>
              <a:t>đúng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vi-VN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6830" y="3066820"/>
                <a:ext cx="13909583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Kh</m:t>
                      </m:r>
                      <m:r>
                        <m:rPr>
                          <m:nor/>
                        </m:rPr>
                        <a:rPr lang="en-US"/>
                        <m:t>ô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ộ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gi</m:t>
                      </m:r>
                      <m:r>
                        <m:rPr>
                          <m:nor/>
                        </m:rPr>
                        <a:rPr lang="en-US"/>
                        <m:t>á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ị 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o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ủ</m:t>
                      </m:r>
                      <m:r>
                        <m:rPr>
                          <m:nor/>
                        </m:rPr>
                        <a:rPr lang="en-US"/>
                        <m:t>a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∈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;</m:t>
                          </m:r>
                          <m:r>
                            <a:rPr lang="en-US" i="1"/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 để 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0" y="3066820"/>
                <a:ext cx="13909583" cy="1431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-212164" y="4086703"/>
                <a:ext cx="14225451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ngh</m:t>
                      </m:r>
                      <m:r>
                        <m:rPr>
                          <m:nor/>
                        </m:rPr>
                        <a:rPr lang="en-US"/>
                        <m:t>ị</m:t>
                      </m:r>
                      <m:r>
                        <m:rPr>
                          <m:nor/>
                        </m:rPr>
                        <a:rPr lang="en-US"/>
                        <m:t>ch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;</m:t>
                          </m:r>
                          <m:r>
                            <a:rPr lang="en-US" i="1"/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164" y="4086703"/>
                <a:ext cx="14225451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468799" y="5029709"/>
                <a:ext cx="14688398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lu</m:t>
                      </m:r>
                      <m:r>
                        <m:rPr>
                          <m:nor/>
                        </m:rPr>
                        <a:rPr lang="en-US"/>
                        <m:t>ô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m:rPr>
                          <m:nor/>
                        </m:rPr>
                        <a:rPr lang="en-US"/>
                        <m:t>gi</m:t>
                      </m:r>
                      <m:r>
                        <m:rPr>
                          <m:nor/>
                        </m:rPr>
                        <a:rPr lang="en-US"/>
                        <m:t>á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ị </m:t>
                      </m:r>
                      <m:r>
                        <m:rPr>
                          <m:nor/>
                        </m:rPr>
                        <a:rPr lang="en-US"/>
                        <m:t>d</m:t>
                      </m:r>
                      <m:r>
                        <m:rPr>
                          <m:nor/>
                        </m:rPr>
                        <a:rPr lang="en-US"/>
                        <m:t>ươ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v</m:t>
                      </m:r>
                      <m:r>
                        <m:rPr>
                          <m:nor/>
                        </m:rPr>
                        <a:rPr lang="en-US"/>
                        <m:t>ớ</m:t>
                      </m:r>
                      <m:r>
                        <m:rPr>
                          <m:nor/>
                        </m:rPr>
                        <a:rPr lang="en-US"/>
                        <m:t>i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ọ</m:t>
                      </m:r>
                      <m:r>
                        <m:rPr>
                          <m:nor/>
                        </m:rPr>
                        <a:rPr lang="en-US"/>
                        <m:t>i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∈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;</m:t>
                          </m:r>
                          <m:r>
                            <a:rPr lang="en-US" i="1"/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9" y="5029709"/>
                <a:ext cx="14688398" cy="1317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353291" y="6051421"/>
                <a:ext cx="12764495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đồ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;</m:t>
                          </m:r>
                          <m:r>
                            <a:rPr lang="en-US" i="1"/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6051421"/>
                <a:ext cx="12764495" cy="1317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3076088" y="9128089"/>
                <a:ext cx="14830912" cy="134748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ngh</m:t>
                      </m:r>
                      <m:r>
                        <m:rPr>
                          <m:nor/>
                        </m:rPr>
                        <a:rPr lang="en-US" sz="4800"/>
                        <m:t>ị</m:t>
                      </m:r>
                      <m:r>
                        <m:rPr>
                          <m:nor/>
                        </m:rPr>
                        <a:rPr lang="en-US" sz="4800"/>
                        <m:t>ch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bi</m:t>
                      </m:r>
                      <m:r>
                        <m:rPr>
                          <m:nor/>
                        </m:rPr>
                        <a:rPr lang="en-US" sz="4800"/>
                        <m:t>ế</m:t>
                      </m:r>
                      <m:r>
                        <m:rPr>
                          <m:nor/>
                        </m:rPr>
                        <a:rPr lang="en-US" sz="4800"/>
                        <m:t>n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tr</m:t>
                      </m:r>
                      <m:r>
                        <m:rPr>
                          <m:nor/>
                        </m:rPr>
                        <a:rPr lang="en-US" sz="4800"/>
                        <m:t>ê</m:t>
                      </m:r>
                      <m:r>
                        <m:rPr>
                          <m:nor/>
                        </m:rPr>
                        <a:rPr lang="en-US" sz="4800"/>
                        <m:t>n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kho</m:t>
                      </m:r>
                      <m:r>
                        <m:rPr>
                          <m:nor/>
                        </m:rPr>
                        <a:rPr lang="en-US" sz="4800"/>
                        <m:t>ả</m:t>
                      </m:r>
                      <m:r>
                        <m:rPr>
                          <m:nor/>
                        </m:rPr>
                        <a:rPr lang="en-US" sz="4800"/>
                        <m:t>ng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088" y="9128089"/>
                <a:ext cx="14830912" cy="13474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07169" y="416822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6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5" cy="3562105"/>
            <a:chOff x="992187" y="2564544"/>
            <a:chExt cx="21861835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2" y="2667001"/>
              <a:ext cx="21708800" cy="34601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792371" y="2549955"/>
            <a:ext cx="225658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?</a:t>
            </a:r>
            <a:endParaRPr lang="vi-VN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/>
                            <m:t>cos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/>
                                <m:t>sin</m:t>
                              </m:r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4142375"/>
                <a:ext cx="482899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/>
                            <m:t>sin</m:t>
                          </m:r>
                        </m:fName>
                        <m:e>
                          <m:r>
                            <a:rPr lang="en-US" i="1"/>
                            <m:t>2</m:t>
                          </m:r>
                        </m:e>
                      </m:func>
                      <m:r>
                        <a:rPr lang="en-US" i="1"/>
                        <m:t>𝑥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142375"/>
                <a:ext cx="482899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/>
                            <m:t>cos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9203754" y="4086702"/>
                <a:ext cx="409229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i="1"/>
                        <m:t>=−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/>
                            <m:t>cos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754" y="4086702"/>
                <a:ext cx="409229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206658" y="7262088"/>
                <a:ext cx="20891341" cy="346800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/>
                        <m:t>X</m:t>
                      </m:r>
                      <m:r>
                        <m:rPr>
                          <m:nor/>
                        </m:rPr>
                        <a:rPr lang="en-US" smtClean="0"/>
                        <m:t>é</m:t>
                      </m:r>
                      <m:r>
                        <m:rPr>
                          <m:nor/>
                        </m:rPr>
                        <a:rPr lang="en-US" smtClean="0"/>
                        <m:t>t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h</m:t>
                      </m:r>
                      <m:r>
                        <m:rPr>
                          <m:nor/>
                        </m:rPr>
                        <a:rPr lang="en-US" smtClean="0"/>
                        <m:t>à</m:t>
                      </m:r>
                      <m:r>
                        <m:rPr>
                          <m:nor/>
                        </m:rPr>
                        <a:rPr lang="en-US" smtClean="0"/>
                        <m:t>m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s</m:t>
                      </m:r>
                      <m:r>
                        <m:rPr>
                          <m:nor/>
                        </m:rPr>
                        <a:rPr lang="en-US" smtClean="0"/>
                        <m:t>ố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2</m:t>
                          </m:r>
                        </m:e>
                      </m:func>
                      <m:r>
                        <a:rPr lang="en-US" i="1"/>
                        <m:t>𝑥</m:t>
                      </m:r>
                      <m:r>
                        <a:rPr lang="en-US" i="1"/>
                        <m:t> </m:t>
                      </m:r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m:rPr>
                          <m:nor/>
                        </m:rPr>
                        <a:rPr lang="en-US"/>
                        <m:t>TX</m:t>
                      </m:r>
                      <m:r>
                        <m:rPr>
                          <m:nor/>
                        </m:rPr>
                        <a:rPr lang="en-US"/>
                        <m:t>Đ </m:t>
                      </m:r>
                      <m:r>
                        <a:rPr lang="en-US" i="1"/>
                        <m:t>𝐷</m:t>
                      </m:r>
                      <m:r>
                        <a:rPr lang="en-US" i="1"/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ta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a:rPr lang="en-US" i="1"/>
                        <m:t>∀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𝐷</m:t>
                      </m:r>
                      <m:r>
                        <a:rPr lang="en-US" i="1"/>
                        <m:t>⇒−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𝐷</m:t>
                      </m:r>
                      <m:r>
                        <a:rPr lang="en-US" i="1"/>
                        <m:t>;</m:t>
                      </m:r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−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(</m:t>
                          </m:r>
                        </m:e>
                      </m:func>
                      <m:r>
                        <a:rPr lang="en-US" i="1"/>
                        <m:t>−2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)=−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2</m:t>
                          </m:r>
                        </m:e>
                      </m:func>
                      <m:r>
                        <a:rPr lang="en-US" i="1"/>
                        <m:t>𝑥</m:t>
                      </m:r>
                      <m:r>
                        <a:rPr lang="en-US" i="1"/>
                        <m:t>=−</m:t>
                      </m:r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à 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ẻ.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8" y="7262088"/>
                <a:ext cx="20891341" cy="3468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843872" y="40190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942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tuần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𝜋</m:t>
                    </m:r>
                  </m:oMath>
                </a14:m>
                <a:r>
                  <a:rPr lang="en-US" sz="4800" dirty="0"/>
                  <a:t>?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05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𝑡𝑎𝑛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3969190"/>
                <a:ext cx="4828999" cy="1221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𝑡𝑎𝑛</m:t>
                          </m:r>
                        </m:fName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𝑥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3969190"/>
                <a:ext cx="4828999" cy="1221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812944" y="4086702"/>
                <a:ext cx="4483101" cy="1221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𝑥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944" y="4086702"/>
                <a:ext cx="4483101" cy="1221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206658" y="7262088"/>
                <a:ext cx="20891341" cy="141577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𝜋</m:t>
                            </m:r>
                          </m:e>
                        </m:d>
                      </m:e>
                    </m:func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tuần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8" y="7262088"/>
                <a:ext cx="20891341" cy="1415772"/>
              </a:xfrm>
              <a:prstGeom prst="rect">
                <a:avLst/>
              </a:prstGeom>
              <a:blipFill>
                <a:blip r:embed="rId9"/>
                <a:stretch>
                  <a:fillRect l="-1167" t="-8584" b="-1931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54216" y="40190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027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  <a:blipFill>
                <a:blip r:embed="rId4"/>
                <a:stretch>
                  <a:fillRect l="-1053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0.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3969190"/>
                <a:ext cx="482899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-3.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3969190"/>
                <a:ext cx="482899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08708" y="3966270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3.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08" y="3966270"/>
                <a:ext cx="5331571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766416" y="3969190"/>
                <a:ext cx="44831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-1.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416" y="3969190"/>
                <a:ext cx="4483101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206658" y="7262088"/>
                <a:ext cx="20891341" cy="207300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−1≤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≤1⇒−3≤3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≤3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-3.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8" y="7262088"/>
                <a:ext cx="20891341" cy="2073003"/>
              </a:xfrm>
              <a:prstGeom prst="rect">
                <a:avLst/>
              </a:prstGeom>
              <a:blipFill>
                <a:blip r:embed="rId9"/>
                <a:stretch>
                  <a:fillRect l="-1167" b="-470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870069" y="38700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989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53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=±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2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1216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08709" y="4159458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09" y="4159458"/>
                <a:ext cx="5331571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240280" y="4219410"/>
                <a:ext cx="500923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2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280" y="4219410"/>
                <a:ext cx="5009238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5188814" y="7627858"/>
                <a:ext cx="12814142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=1⇔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, 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14" y="7627858"/>
                <a:ext cx="12814142" cy="754053"/>
              </a:xfrm>
              <a:prstGeom prst="rect">
                <a:avLst/>
              </a:prstGeom>
              <a:blipFill>
                <a:blip r:embed="rId9"/>
                <a:stretch>
                  <a:fillRect l="-1855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02956" y="406015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573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−3=0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  <a:blipFill>
                <a:blip r:embed="rId4"/>
                <a:stretch>
                  <a:fillRect l="-1053" t="-6716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2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6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, 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978495" y="7627858"/>
                <a:ext cx="22136900" cy="9742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−3=0⇔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r>
                      <a:rPr lang="en-US" i="1"/>
                      <m:t>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</m:e>
                    </m:func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, 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95" y="7627858"/>
                <a:ext cx="22136900" cy="974241"/>
              </a:xfrm>
              <a:prstGeom prst="rect">
                <a:avLst/>
              </a:prstGeom>
              <a:blipFill>
                <a:blip r:embed="rId9"/>
                <a:stretch>
                  <a:fillRect t="-5625" b="-1312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129131" y="40657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350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104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0;20</m:t>
                        </m:r>
                        <m:r>
                          <a:rPr lang="en-US" i="1"/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1044966"/>
              </a:xfrm>
              <a:prstGeom prst="rect">
                <a:avLst/>
              </a:prstGeom>
              <a:blipFill>
                <a:blip r:embed="rId4"/>
                <a:stretch>
                  <a:fillRect l="-10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10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11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170993" y="6884122"/>
                <a:ext cx="22136900" cy="532793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i="1"/>
                              </m:ctrlPr>
                            </m:eqArr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=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  <m:r>
                                <a:rPr lang="en-US" i="1"/>
                                <m:t>+</m:t>
                              </m:r>
                              <m:r>
                                <a:rPr lang="en-US" i="1"/>
                                <m:t>𝑘</m:t>
                              </m:r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𝜋</m:t>
                              </m:r>
                            </m:e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=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5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  <m:r>
                                <a:rPr lang="en-US" i="1"/>
                                <m:t>+</m:t>
                              </m:r>
                              <m:r>
                                <a:rPr lang="en-US" i="1"/>
                                <m:t>𝑘</m:t>
                              </m:r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𝜋</m:t>
                              </m:r>
                            </m:e>
                          </m:eqArr>
                        </m:e>
                      </m:d>
                      <m:r>
                        <a:rPr lang="en-US" i="1"/>
                        <m:t>,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∈</m:t>
                      </m:r>
                      <m:r>
                        <a:rPr lang="en-US" i="1"/>
                        <m:t>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0≤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≤20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𝑘</m:t>
                    </m:r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119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⇒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0;1;2;...9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0≤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≤20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𝑘</m:t>
                    </m:r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115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⇒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0;1;2;...9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0;20</m:t>
                        </m:r>
                        <m:r>
                          <a:rPr lang="en-US" i="1"/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93" y="6884122"/>
                <a:ext cx="22136900" cy="5327933"/>
              </a:xfrm>
              <a:prstGeom prst="rect">
                <a:avLst/>
              </a:prstGeom>
              <a:blipFill>
                <a:blip r:embed="rId9"/>
                <a:stretch>
                  <a:fillRect l="-1074" b="-446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656171" y="386570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01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26953" y="5955783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  <m:r>
                          <a:rPr lang="en-US" i="1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7</m:t>
                            </m:r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+2=0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  <a:blipFill>
                <a:blip r:embed="rId5"/>
                <a:stretch>
                  <a:fillRect l="-1053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43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4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𝜋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433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4366208"/>
                <a:ext cx="665697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𝜋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366208"/>
                <a:ext cx="6656972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5</m:t>
                          </m:r>
                        </m:num>
                        <m:den>
                          <m:r>
                            <a:rPr lang="en-US" i="1"/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𝜋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449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34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5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𝜋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3489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170993" y="6884122"/>
                <a:ext cx="22136900" cy="44091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2</m:t>
                          </m:r>
                        </m:e>
                      </m:func>
                      <m:r>
                        <a:rPr lang="en-US" i="1"/>
                        <m:t>𝑥</m:t>
                      </m:r>
                      <m:r>
                        <a:rPr lang="en-US" i="1"/>
                        <m:t>−3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+2=0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⇔2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𝑐𝑜𝑠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+1=0⇔</m:t>
                    </m:r>
                    <m:d>
                      <m:dPr>
                        <m:begChr m:val="[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/>
                                </m:ctrlPr>
                              </m:funcPr>
                              <m:fName>
                                <m:r>
                                  <a:rPr lang="en-US" i="1"/>
                                  <m:t>𝑐𝑜𝑠</m:t>
                                </m:r>
                              </m:fName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func>
                            <m:r>
                              <a:rPr lang="en-US" i="1"/>
                              <m:t>=1⇔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/>
                                </m:ctrlPr>
                              </m:funcPr>
                              <m:fName>
                                <m:r>
                                  <a:rPr lang="en-US" i="1"/>
                                  <m:t>𝑐𝑜𝑠</m:t>
                                </m:r>
                              </m:fName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func>
                            <m:r>
                              <a:rPr lang="en-US" i="1"/>
                              <m:t>=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1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⇔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=±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  <m:r>
                          <a:rPr lang="en-US" i="1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7</m:t>
                            </m:r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  <m:r>
                          <a:rPr lang="en-US" i="1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5</m:t>
                            </m:r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93" y="6884122"/>
                <a:ext cx="22136900" cy="4409156"/>
              </a:xfrm>
              <a:prstGeom prst="rect">
                <a:avLst/>
              </a:prstGeom>
              <a:blipFill>
                <a:blip r:embed="rId10"/>
                <a:stretch>
                  <a:fillRect l="-1074" b="-207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866597" y="41835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EFFC58E-0842-4734-974F-24B9EA8A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cos2x-3cosx+2=0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2cos2x-3cosx+1=0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&amp;cosx=1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x=k2π&amp;cosx=12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x=±π3+k2π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x∈π4;7π4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∈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π3;5π3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B08445-7CB8-47B6-8E50-82A602730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1" imgW="545863" imgH="393529" progId="Equation.DSMT4">
                  <p:embed/>
                </p:oleObj>
              </mc:Choice>
              <mc:Fallback>
                <p:oleObj name="Equation" r:id="rId11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3182D6B4-4337-47C0-8CA2-48A24D1C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A72789A-3D0A-4596-98F4-6176817C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E08CCB9-F18D-49C9-87D8-8DCFDF617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3" imgW="545863" imgH="393529" progId="Equation.DSMT4">
                  <p:embed/>
                </p:oleObj>
              </mc:Choice>
              <mc:Fallback>
                <p:oleObj name="Equation" r:id="rId13" imgW="545863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2">
            <a:extLst>
              <a:ext uri="{FF2B5EF4-FFF2-40B4-BE49-F238E27FC236}">
                <a16:creationId xmlns:a16="http://schemas.microsoft.com/office/drawing/2014/main" id="{F8189A27-2411-4F91-A501-DBA81050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000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CC4CA83F-63B1-41BC-ABC8-9330D8F7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076E77F-C745-45BB-81EB-79D6D50BD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14" imgW="545863" imgH="393529" progId="Equation.DSMT4">
                  <p:embed/>
                </p:oleObj>
              </mc:Choice>
              <mc:Fallback>
                <p:oleObj name="Equation" r:id="rId14" imgW="545863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5">
            <a:extLst>
              <a:ext uri="{FF2B5EF4-FFF2-40B4-BE49-F238E27FC236}">
                <a16:creationId xmlns:a16="http://schemas.microsoft.com/office/drawing/2014/main" id="{FC636BD9-6E7B-407F-A01E-32CEB1BC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152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8A86D6D3-F7BA-49A3-946C-EA7FB505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C8738BC-0CA2-4823-904B-4191AC0919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15" imgW="545863" imgH="393529" progId="Equation.DSMT4">
                  <p:embed/>
                </p:oleObj>
              </mc:Choice>
              <mc:Fallback>
                <p:oleObj name="Equation" r:id="rId15" imgW="545863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8">
            <a:extLst>
              <a:ext uri="{FF2B5EF4-FFF2-40B4-BE49-F238E27FC236}">
                <a16:creationId xmlns:a16="http://schemas.microsoft.com/office/drawing/2014/main" id="{153C7DEF-F8C0-4351-BBF0-DFFE0686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3049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654CA359-0972-453A-A71F-93761399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6D82C67-7C24-4FAA-96B3-3FE5F665F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16" imgW="545863" imgH="393529" progId="Equation.DSMT4">
                  <p:embed/>
                </p:oleObj>
              </mc:Choice>
              <mc:Fallback>
                <p:oleObj name="Equation" r:id="rId16" imgW="545863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31">
            <a:extLst>
              <a:ext uri="{FF2B5EF4-FFF2-40B4-BE49-F238E27FC236}">
                <a16:creationId xmlns:a16="http://schemas.microsoft.com/office/drawing/2014/main" id="{3A6904CA-6AF2-4F20-B875-0EF271E9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59π2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26953" y="5955783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0931610" y="1191194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610" y="11911941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978113" y="2721531"/>
                <a:ext cx="19249780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0;</m:t>
                        </m:r>
                        <m:r>
                          <a:rPr lang="en-US" i="1"/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113" y="2721531"/>
                <a:ext cx="19249780" cy="1082669"/>
              </a:xfrm>
              <a:prstGeom prst="rect">
                <a:avLst/>
              </a:prstGeom>
              <a:blipFill>
                <a:blip r:embed="rId5"/>
                <a:stretch>
                  <a:fillRect l="-1267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56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13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𝜋</m:t>
                              </m:r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561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566366" y="4145162"/>
                <a:ext cx="6656972" cy="143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11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𝜋</m:t>
                              </m:r>
                            </m:e>
                            <m:sup>
                              <m:r>
                                <a:rPr lang="en-US" i="1"/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64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66" y="4145162"/>
                <a:ext cx="6656972" cy="1436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56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23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𝜋</m:t>
                              </m:r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48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5613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43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𝜋</m:t>
                              </m:r>
                            </m:e>
                            <m:sup>
                              <m:r>
                                <a:rPr lang="en-US" i="1"/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/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436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999276" y="7120146"/>
                <a:ext cx="13498519" cy="55564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/>
                          </m:ctrlPr>
                        </m:funcPr>
                        <m:fName>
                          <m:r>
                            <a:rPr lang="en-US" sz="3600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3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600" i="1"/>
                        <m:t>+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𝑐𝑜𝑠</m:t>
                          </m:r>
                        </m:fName>
                        <m:e>
                          <m:r>
                            <a:rPr lang="en-US" sz="3600" i="1"/>
                            <m:t>𝑥</m:t>
                          </m:r>
                        </m:e>
                      </m:func>
                      <m:r>
                        <a:rPr lang="en-US" sz="3600" i="1"/>
                        <m:t>=0⇔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3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600" i="1"/>
                        <m:t>=−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𝑐𝑜𝑠</m:t>
                          </m:r>
                        </m:fName>
                        <m:e>
                          <m:r>
                            <a:rPr lang="en-US" sz="3600" i="1"/>
                            <m:t>𝑥</m:t>
                          </m:r>
                        </m:e>
                      </m:func>
                    </m:oMath>
                  </m:oMathPara>
                </a14:m>
                <a:endParaRPr lang="en-US" sz="36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/>
                        <m:t>⇔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3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600" i="1"/>
                        <m:t>=−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2</m:t>
                                  </m:r>
                                </m:den>
                              </m:f>
                              <m:r>
                                <a:rPr lang="en-US" sz="3600" i="1"/>
                                <m:t>−</m:t>
                              </m:r>
                              <m:r>
                                <a:rPr lang="en-US" sz="3600" i="1"/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600" i="1"/>
                        <m:t>⇔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3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600" i="1"/>
                        <m:t>=</m:t>
                      </m:r>
                      <m:func>
                        <m:funcPr>
                          <m:ctrlPr>
                            <a:rPr lang="en-US" sz="3600" i="1"/>
                          </m:ctrlPr>
                        </m:funcPr>
                        <m:fName>
                          <m:r>
                            <a:rPr lang="en-US" sz="3600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−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6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600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/>
                              </m:ctrlPr>
                            </m:eqArrPr>
                            <m:e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3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  <m:r>
                                <a:rPr lang="en-US" sz="3600" i="1"/>
                                <m:t>=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−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2</m:t>
                                  </m:r>
                                </m:den>
                              </m:f>
                              <m:r>
                                <a:rPr lang="en-US" sz="3600" i="1"/>
                                <m:t>+</m:t>
                              </m:r>
                              <m:r>
                                <a:rPr lang="en-US" sz="3600" i="1"/>
                                <m:t>𝑘</m:t>
                              </m:r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𝜋</m:t>
                              </m:r>
                            </m:e>
                            <m:e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3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  <m:r>
                                <a:rPr lang="en-US" sz="3600" i="1"/>
                                <m:t>=</m:t>
                              </m:r>
                              <m:r>
                                <a:rPr lang="en-US" sz="3600" i="1"/>
                                <m:t>𝜋</m:t>
                              </m:r>
                              <m:r>
                                <a:rPr lang="en-US" sz="3600" i="1"/>
                                <m:t>−</m:t>
                              </m:r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+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2</m:t>
                                  </m:r>
                                </m:den>
                              </m:f>
                              <m:r>
                                <a:rPr lang="en-US" sz="3600" i="1"/>
                                <m:t>+</m:t>
                              </m:r>
                              <m:r>
                                <a:rPr lang="en-US" sz="3600" i="1"/>
                                <m:t>𝑘</m:t>
                              </m:r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𝜋</m:t>
                              </m:r>
                            </m:e>
                          </m:eqArr>
                        </m:e>
                      </m:d>
                      <m:r>
                        <a:rPr lang="en-US" sz="3600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600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/>
                              </m:ctrlPr>
                            </m:eqArrPr>
                            <m:e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=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−5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  <m:r>
                                <a:rPr lang="en-US" sz="3600" i="1"/>
                                <m:t>+</m:t>
                              </m:r>
                              <m:r>
                                <a:rPr lang="en-US" sz="3600" i="1"/>
                                <m:t>𝑘</m:t>
                              </m:r>
                              <m:r>
                                <a:rPr lang="en-US" sz="3600" i="1"/>
                                <m:t>2</m:t>
                              </m:r>
                              <m:r>
                                <a:rPr lang="en-US" sz="3600" i="1"/>
                                <m:t>𝜋</m:t>
                              </m:r>
                            </m:e>
                            <m:e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=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4</m:t>
                                  </m:r>
                                </m:den>
                              </m:f>
                              <m:r>
                                <a:rPr lang="en-US" sz="3600" i="1"/>
                                <m:t>+</m:t>
                              </m:r>
                              <m:r>
                                <a:rPr lang="en-US" sz="3600" i="1"/>
                                <m:t>𝑘</m:t>
                              </m:r>
                              <m:f>
                                <m:fPr>
                                  <m:ctrlPr>
                                    <a:rPr lang="en-US" sz="3600" i="1"/>
                                  </m:ctrlPr>
                                </m:fPr>
                                <m:num>
                                  <m:r>
                                    <a:rPr lang="en-US" sz="3600" i="1"/>
                                    <m:t>2</m:t>
                                  </m:r>
                                  <m:r>
                                    <a:rPr lang="en-US" sz="36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i="1"/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3600" i="1"/>
                        <m:t>���</m:t>
                      </m:r>
                      <m:d>
                        <m:dPr>
                          <m:ctrlPr>
                            <a:rPr lang="en-US" sz="3600" i="1"/>
                          </m:ctrlPr>
                        </m:dPr>
                        <m:e>
                          <m:r>
                            <a:rPr lang="en-US" sz="3600" i="1"/>
                            <m:t>���</m:t>
                          </m:r>
                          <m:r>
                            <a:rPr lang="en-US" sz="3600" i="1"/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600" i="1"/>
                            <m:t>Z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76" y="7120146"/>
                <a:ext cx="13498519" cy="55564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424047" y="447076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EFFC58E-0842-4734-974F-24B9EA8A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cos2x-3cosx+2=0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2cos2x-3cosx+1=0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&amp;cosx=1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x=k2π&amp;cosx=12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x=±π3+k2π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x∈π4;7π4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∈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π3;5π3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B08445-7CB8-47B6-8E50-82A602730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1" imgW="545863" imgH="393529" progId="Equation.DSMT4">
                  <p:embed/>
                </p:oleObj>
              </mc:Choice>
              <mc:Fallback>
                <p:oleObj name="Equation" r:id="rId11" imgW="545863" imgH="39352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B08445-7CB8-47B6-8E50-82A602730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3182D6B4-4337-47C0-8CA2-48A24D1C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A72789A-3D0A-4596-98F4-6176817C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E08CCB9-F18D-49C9-87D8-8DCFDF617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3" imgW="545863" imgH="393529" progId="Equation.DSMT4">
                  <p:embed/>
                </p:oleObj>
              </mc:Choice>
              <mc:Fallback>
                <p:oleObj name="Equation" r:id="rId13" imgW="545863" imgH="39352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0E08CCB9-F18D-49C9-87D8-8DCFDF617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2">
            <a:extLst>
              <a:ext uri="{FF2B5EF4-FFF2-40B4-BE49-F238E27FC236}">
                <a16:creationId xmlns:a16="http://schemas.microsoft.com/office/drawing/2014/main" id="{F8189A27-2411-4F91-A501-DBA81050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000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CC4CA83F-63B1-41BC-ABC8-9330D8F7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076E77F-C745-45BB-81EB-79D6D50BD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4" imgW="545863" imgH="393529" progId="Equation.DSMT4">
                  <p:embed/>
                </p:oleObj>
              </mc:Choice>
              <mc:Fallback>
                <p:oleObj name="Equation" r:id="rId14" imgW="545863" imgH="393529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076E77F-C745-45BB-81EB-79D6D50BD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5">
            <a:extLst>
              <a:ext uri="{FF2B5EF4-FFF2-40B4-BE49-F238E27FC236}">
                <a16:creationId xmlns:a16="http://schemas.microsoft.com/office/drawing/2014/main" id="{FC636BD9-6E7B-407F-A01E-32CEB1BC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152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8A86D6D3-F7BA-49A3-946C-EA7FB505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C8738BC-0CA2-4823-904B-4191AC0919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5" imgW="545863" imgH="393529" progId="Equation.DSMT4">
                  <p:embed/>
                </p:oleObj>
              </mc:Choice>
              <mc:Fallback>
                <p:oleObj name="Equation" r:id="rId15" imgW="545863" imgH="393529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DC8738BC-0CA2-4823-904B-4191AC0919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8">
            <a:extLst>
              <a:ext uri="{FF2B5EF4-FFF2-40B4-BE49-F238E27FC236}">
                <a16:creationId xmlns:a16="http://schemas.microsoft.com/office/drawing/2014/main" id="{153C7DEF-F8C0-4351-BBF0-DFFE0686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3049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654CA359-0972-453A-A71F-93761399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6D82C67-7C24-4FAA-96B3-3FE5F665F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6" imgW="545863" imgH="393529" progId="Equation.DSMT4">
                  <p:embed/>
                </p:oleObj>
              </mc:Choice>
              <mc:Fallback>
                <p:oleObj name="Equation" r:id="rId16" imgW="545863" imgH="393529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6D82C67-7C24-4FAA-96B3-3FE5F665F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31">
            <a:extLst>
              <a:ext uri="{FF2B5EF4-FFF2-40B4-BE49-F238E27FC236}">
                <a16:creationId xmlns:a16="http://schemas.microsoft.com/office/drawing/2014/main" id="{3A6904CA-6AF2-4F20-B875-0EF271E9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59π2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5DB25EC-0F0B-44A2-81F2-0818DFC12215}"/>
                  </a:ext>
                </a:extLst>
              </p:cNvPr>
              <p:cNvSpPr txBox="1"/>
              <p:nvPr/>
            </p:nvSpPr>
            <p:spPr>
              <a:xfrm>
                <a:off x="14178605" y="6136440"/>
                <a:ext cx="9274352" cy="644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Do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3600" dirty="0" err="1"/>
                  <a:t>nên</a:t>
                </a:r>
                <a:r>
                  <a:rPr lang="en-US" sz="3600" dirty="0"/>
                  <a:t>:</a:t>
                </a:r>
              </a:p>
              <a:p>
                <a:r>
                  <a:rPr lang="en-US" sz="3600" dirty="0"/>
                  <a:t>+) </a:t>
                </a:r>
                <a:r>
                  <a:rPr lang="en-US" sz="3600" dirty="0" err="1"/>
                  <a:t>Với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600" dirty="0" err="1"/>
                  <a:t>Vậy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+) </a:t>
                </a:r>
                <a:r>
                  <a:rPr lang="en-US" sz="3600" dirty="0" err="1"/>
                  <a:t>Với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Vậy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 err="1"/>
                  <a:t>Tích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nghiệm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PT </a:t>
                </a:r>
                <a:r>
                  <a:rPr lang="en-US" sz="3600" dirty="0" err="1"/>
                  <a:t>đã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cho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thỏa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mãn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yêu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cầu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bài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toán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5DB25EC-0F0B-44A2-81F2-0818DFC12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605" y="6136440"/>
                <a:ext cx="9274352" cy="6444906"/>
              </a:xfrm>
              <a:prstGeom prst="rect">
                <a:avLst/>
              </a:prstGeom>
              <a:blipFill>
                <a:blip r:embed="rId17"/>
                <a:stretch>
                  <a:fillRect l="-2038" t="-1514" r="-1381" b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57CB01-27C5-4A6A-95A3-543C2B1DF8C2}"/>
              </a:ext>
            </a:extLst>
          </p:cNvPr>
          <p:cNvCxnSpPr>
            <a:cxnSpLocks/>
          </p:cNvCxnSpPr>
          <p:nvPr/>
        </p:nvCxnSpPr>
        <p:spPr>
          <a:xfrm>
            <a:off x="14178604" y="6193792"/>
            <a:ext cx="0" cy="62268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CẦN ÔN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80452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HÀM SỐ LƯỢNG GIÁC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630459" y="4042637"/>
            <a:ext cx="2170407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tập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xác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định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GTNN, GTLN,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xét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tính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chẵn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lẻ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chu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kì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tính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tuần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hoàn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,…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của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hàm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số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lượng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1808100" y="6487026"/>
                <a:ext cx="209757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Phương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trình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lượng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giác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cơ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bản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𝑐𝑜𝑡𝑥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00" y="6487026"/>
                <a:ext cx="20975700" cy="769441"/>
              </a:xfrm>
              <a:prstGeom prst="rect">
                <a:avLst/>
              </a:prstGeom>
              <a:blipFill>
                <a:blip r:embed="rId3"/>
                <a:stretch>
                  <a:fillRect l="-1192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3E8F26EE-9529-4ADB-AEB8-52EBD5135EB6}"/>
              </a:ext>
            </a:extLst>
          </p:cNvPr>
          <p:cNvSpPr/>
          <p:nvPr/>
        </p:nvSpPr>
        <p:spPr>
          <a:xfrm>
            <a:off x="1808099" y="7958674"/>
            <a:ext cx="1741745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Phương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bậc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nhất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đối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với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một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hàm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số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lượng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2DF757-D436-40D6-97FE-ECBCB3113E11}"/>
              </a:ext>
            </a:extLst>
          </p:cNvPr>
          <p:cNvSpPr/>
          <p:nvPr/>
        </p:nvSpPr>
        <p:spPr>
          <a:xfrm>
            <a:off x="1052815" y="5555740"/>
            <a:ext cx="1167256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PHƯƠNG TRÌNH LƯỢNG GIÁC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90A28F-1BC7-4C8D-92F4-8510493BA620}"/>
              </a:ext>
            </a:extLst>
          </p:cNvPr>
          <p:cNvSpPr/>
          <p:nvPr/>
        </p:nvSpPr>
        <p:spPr>
          <a:xfrm>
            <a:off x="1794244" y="9430322"/>
            <a:ext cx="1741745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Phương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bậc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hai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đối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với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một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hàm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số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lượng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F7087C-B510-476D-A14D-F19461E6FAA8}"/>
                  </a:ext>
                </a:extLst>
              </p:cNvPr>
              <p:cNvSpPr/>
              <p:nvPr/>
            </p:nvSpPr>
            <p:spPr>
              <a:xfrm>
                <a:off x="1794243" y="10746541"/>
                <a:ext cx="1741745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Phương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trình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bậc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nhất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đối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𝑠𝑖𝑛𝑥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F7087C-B510-476D-A14D-F19461E6F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3" y="10746541"/>
                <a:ext cx="17417451" cy="769441"/>
              </a:xfrm>
              <a:prstGeom prst="rect">
                <a:avLst/>
              </a:prstGeom>
              <a:blipFill>
                <a:blip r:embed="rId4"/>
                <a:stretch>
                  <a:fillRect l="-1400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644B5551-F0D6-4285-982F-FA0EEC653CA4}"/>
              </a:ext>
            </a:extLst>
          </p:cNvPr>
          <p:cNvSpPr/>
          <p:nvPr/>
        </p:nvSpPr>
        <p:spPr>
          <a:xfrm>
            <a:off x="1808099" y="11988897"/>
            <a:ext cx="2170407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Tìm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điều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kiện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để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một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phương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lượng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có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nghiệm</a:t>
            </a:r>
            <a:r>
              <a:rPr lang="fr-FR" sz="4400" dirty="0">
                <a:sym typeface="Wingdings 2" panose="05020102010507070707" pitchFamily="18" charset="2"/>
              </a:rPr>
              <a:t> (</a:t>
            </a:r>
            <a:r>
              <a:rPr lang="fr-FR" sz="4400" dirty="0" err="1">
                <a:sym typeface="Wingdings 2" panose="05020102010507070707" pitchFamily="18" charset="2"/>
              </a:rPr>
              <a:t>hoặc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vô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nghiệm</a:t>
            </a:r>
            <a:r>
              <a:rPr lang="fr-FR" sz="4400" dirty="0">
                <a:sym typeface="Wingdings 2" panose="05020102010507070707" pitchFamily="18" charset="2"/>
              </a:rPr>
              <a:t>)</a:t>
            </a:r>
            <a:endParaRPr lang="vi-VN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53" grpId="0"/>
      <p:bldP spid="54" grpId="0"/>
      <p:bldP spid="39" grpId="0"/>
      <p:bldP spid="40" grpId="0"/>
      <p:bldP spid="43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−2=0 </m:t>
                    </m:r>
                  </m:oMath>
                </a14:m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đương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?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  <a:blipFill>
                <a:blip r:embed="rId4"/>
                <a:stretch>
                  <a:fillRect l="-1053" t="-6716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+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=1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+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=−2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=2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+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=1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211657" y="7471649"/>
                <a:ext cx="22136900" cy="43386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−2=0⇔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=2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⇔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/>
                              </m:ctrlPr>
                            </m:radPr>
                            <m:deg/>
                            <m:e>
                              <m:r>
                                <a:rPr lang="en-US" i="1"/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⇔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3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3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57" y="7471649"/>
                <a:ext cx="22136900" cy="4338688"/>
              </a:xfrm>
              <a:prstGeom prst="rect">
                <a:avLst/>
              </a:prstGeom>
              <a:blipFill>
                <a:blip r:embed="rId9"/>
                <a:stretch>
                  <a:fillRect b="-196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101598" y="41196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794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99276" y="6732184"/>
            <a:ext cx="22569972" cy="6865376"/>
            <a:chOff x="1205494" y="6941416"/>
            <a:chExt cx="22572911" cy="686627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568820" cy="66282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954853" cy="4184809"/>
            <a:chOff x="992187" y="2564544"/>
            <a:chExt cx="21935413" cy="418535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431461" cy="37986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r>
                      <a:rPr lang="en-US" i="1"/>
                      <m:t>𝑚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=4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  <a:blipFill>
                <a:blip r:embed="rId4"/>
                <a:stretch>
                  <a:fillRect l="-1053" t="-1338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783555" y="4143352"/>
                <a:ext cx="13909583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&gt;−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9</m:t>
                          </m:r>
                        </m:num>
                        <m:den>
                          <m:r>
                            <a:rPr lang="en-US" i="1"/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4143352"/>
                <a:ext cx="13909583" cy="1436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742452" y="4252038"/>
                <a:ext cx="6656972" cy="13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&lt;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7</m:t>
                          </m:r>
                        </m:num>
                        <m:den>
                          <m:r>
                            <a:rPr lang="en-US" i="1"/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52" y="4252038"/>
                <a:ext cx="6656972" cy="1331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58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/>
                              </m:ctrlPr>
                            </m:radPr>
                            <m:deg/>
                            <m:e>
                              <m:r>
                                <a:rPr lang="en-US" i="1"/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≤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/>
                              </m:ctrlPr>
                            </m:radPr>
                            <m:deg/>
                            <m:e>
                              <m:r>
                                <a:rPr lang="en-US" i="1"/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588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576315" y="3490524"/>
                <a:ext cx="5294222" cy="3132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i="1"/>
                              </m:ctrlPr>
                            </m:eqArrPr>
                            <m:e>
                              <m:r>
                                <a:rPr lang="en-US" i="1"/>
                                <m:t>𝑚</m:t>
                              </m:r>
                              <m:r>
                                <a:rPr lang="en-US" i="1"/>
                                <m:t>≤−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/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/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/>
                                <m:t>𝑚</m:t>
                              </m:r>
                              <m:r>
                                <a:rPr lang="en-US" i="1"/>
                                <m:t>≥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/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/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315" y="3490524"/>
                <a:ext cx="5294222" cy="3132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294915" y="7998405"/>
                <a:ext cx="22136900" cy="306000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r>
                      <a:rPr lang="en-US" i="1"/>
                      <m:t>𝑚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=4⇔</m:t>
                    </m:r>
                    <m:r>
                      <a:rPr lang="en-US" i="1"/>
                      <m:t>𝑚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1−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a:rPr lang="en-US" i="1"/>
                              <m:t>𝑐𝑜𝑠</m:t>
                            </m:r>
                          </m:fName>
                          <m:e>
                            <m:r>
                              <a:rPr lang="en-US" i="1"/>
                              <m:t>2</m:t>
                            </m:r>
                          </m:e>
                        </m:func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+3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=4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i="1"/>
                      <m:t>⇔3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𝑚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=4−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PT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3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&lt;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4−</m:t>
                            </m:r>
                            <m:r>
                              <a:rPr lang="en-US" i="1"/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⇔9+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&lt;16−8</m:t>
                    </m:r>
                    <m:r>
                      <a:rPr lang="en-US" i="1"/>
                      <m:t>𝑚</m:t>
                    </m:r>
                    <m:r>
                      <a:rPr lang="en-US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/>
                      <m:t>⇔8</m:t>
                    </m:r>
                    <m:r>
                      <a:rPr lang="en-US" i="1"/>
                      <m:t>𝑚</m:t>
                    </m:r>
                    <m:r>
                      <a:rPr lang="en-US" i="1"/>
                      <m:t>&lt;7⇔</m:t>
                    </m:r>
                    <m:r>
                      <a:rPr lang="en-US" i="1"/>
                      <m:t>𝑚</m:t>
                    </m:r>
                    <m:r>
                      <a:rPr lang="en-US" i="1"/>
                      <m:t>&lt;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7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15" y="7998405"/>
                <a:ext cx="22136900" cy="3060005"/>
              </a:xfrm>
              <a:prstGeom prst="rect">
                <a:avLst/>
              </a:prstGeom>
              <a:blipFill>
                <a:blip r:embed="rId9"/>
                <a:stretch>
                  <a:fillRect l="-1074" t="-3386" b="-35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297564" y="452073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349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99276" y="6732184"/>
            <a:ext cx="22569972" cy="6865376"/>
            <a:chOff x="1205494" y="6941416"/>
            <a:chExt cx="22572911" cy="686627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568820" cy="66282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954853" cy="4184809"/>
            <a:chOff x="992187" y="2564544"/>
            <a:chExt cx="21935413" cy="418535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431461" cy="37986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(2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)(1+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  <a:blipFill>
                <a:blip r:embed="rId5"/>
                <a:stretch>
                  <a:fillRect l="-1053" t="-1338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308749" y="3980422"/>
                <a:ext cx="13909583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5</m:t>
                          </m:r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8749" y="3980422"/>
                <a:ext cx="13909583" cy="1449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962595" y="4096929"/>
                <a:ext cx="6656972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95" y="4096929"/>
                <a:ext cx="6656972" cy="1216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755055" y="4099180"/>
                <a:ext cx="5749550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055" y="4099180"/>
                <a:ext cx="5749550" cy="1321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526000" y="4383072"/>
                <a:ext cx="52942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𝜋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4383072"/>
                <a:ext cx="5294222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294915" y="7998405"/>
                <a:ext cx="22136900" cy="57037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/>
                      <m:t>(2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)(1+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(2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)(1+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)−(1−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𝑐𝑜𝑠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)=0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⇔(1+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)(2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−1)=0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i="1"/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/>
                                  </m:ctrlPr>
                                </m:funcPr>
                                <m:fName>
                                  <m:r>
                                    <a:rPr lang="en-US" i="1"/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i="1"/>
                                    <m:t>𝑥</m:t>
                                  </m:r>
                                </m:e>
                              </m:func>
                              <m:r>
                                <a:rPr lang="en-US" i="1"/>
                                <m:t>=−1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/>
                                  </m:ctrlPr>
                                </m:funcPr>
                                <m:fName>
                                  <m:r>
                                    <a:rPr lang="en-US" i="1"/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/>
                                    <m:t>𝑥</m:t>
                                  </m:r>
                                </m:e>
                              </m:func>
                              <m:r>
                                <a:rPr lang="en-US" i="1"/>
                                <m:t>=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1</m:t>
                                  </m:r>
                                </m:num>
                                <m:den>
                                  <m:r>
                                    <a:rPr lang="en-US" i="1"/>
                                    <m:t>2</m:t>
                                  </m:r>
                                </m:den>
                              </m:f>
                            </m:e>
                          </m:eqAr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/>
                                  </m:ctrlPr>
                                </m:eqArrPr>
                                <m:e>
                                  <m:r>
                                    <a:rPr lang="en-US" i="1"/>
                                    <m:t>𝑥</m:t>
                                  </m:r>
                                  <m:r>
                                    <a:rPr lang="en-US" i="1"/>
                                    <m:t>=</m:t>
                                  </m:r>
                                  <m:r>
                                    <a:rPr lang="en-US" i="1"/>
                                    <m:t>𝜋</m:t>
                                  </m:r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𝑘</m:t>
                                  </m:r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e>
                                <m:e>
                                  <m:r>
                                    <a:rPr lang="en-US" i="1"/>
                                    <m:t>𝑥</m:t>
                                  </m:r>
                                  <m:r>
                                    <a:rPr lang="en-US" i="1"/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6</m:t>
                                      </m:r>
                                    </m:den>
                                  </m:f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𝑘</m:t>
                                  </m:r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e>
                                <m:e>
                                  <m:r>
                                    <a:rPr lang="en-US" i="1"/>
                                    <m:t>𝑥</m:t>
                                  </m:r>
                                  <m:r>
                                    <a:rPr lang="en-US" i="1"/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5</m:t>
                                      </m:r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6</m:t>
                                      </m:r>
                                    </m:den>
                                  </m:f>
                                  <m:r>
                                    <a:rPr lang="en-US" i="1"/>
                                    <m:t>+</m:t>
                                  </m:r>
                                  <m:r>
                                    <a:rPr lang="en-US" i="1"/>
                                    <m:t>𝑘</m:t>
                                  </m:r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15" y="7998405"/>
                <a:ext cx="22136900" cy="5703741"/>
              </a:xfrm>
              <a:prstGeom prst="rect">
                <a:avLst/>
              </a:prstGeom>
              <a:blipFill>
                <a:blip r:embed="rId10"/>
                <a:stretch>
                  <a:fillRect l="-107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4088802" y="422119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56F230-8F99-45B8-B20C-23DEB450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1" imgW="215713" imgH="152268" progId="Equation.DSMT4">
                  <p:embed/>
                </p:oleObj>
              </mc:Choice>
              <mc:Fallback>
                <p:oleObj name="Equation" r:id="rId11" imgW="215713" imgH="15226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7F4EC4A-9844-4013-B99B-88DBD77F4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6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3" imgW="215713" imgH="152268" progId="Equation.DSMT4">
                  <p:embed/>
                </p:oleObj>
              </mc:Choice>
              <mc:Fallback>
                <p:oleObj name="Equation" r:id="rId13" imgW="215713" imgH="1522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8502F061-001F-44EE-B103-C17594D44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(2sinx-cosx)(1+cosx)=sin2x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⇔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(2sinx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cosx)(1+cosx)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cos2x)=0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⇔(1+cosx)(2sinx-1)=0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E17D0EF-4633-478C-AA52-FA589D8B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85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&amp;cosx=-1&amp;sinx=12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A33C240-AD6B-45ED-B5B6-0EBB92C8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38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&amp;x=π+k2π&amp;x=π6+k2π&amp;x=5π6+k2π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 dương nhỏ nhất của phương trình là: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π6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ADB52BF-F80D-415E-BA14-52666399AF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93CD5B0-F573-4824-A48C-C788D8164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6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6" imgW="215713" imgH="152268" progId="Equation.DSMT4">
                  <p:embed/>
                </p:oleObj>
              </mc:Choice>
              <mc:Fallback>
                <p:oleObj name="Equation" r:id="rId16" imgW="215713" imgH="15226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id="{3DB5BA8E-EF64-4111-89D2-28638A6D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⇔(1+cosx)(2sinx-1)=0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C0AFBEE-EBE7-4189-8EC8-47399225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&amp;cosx=-1&amp;sinx=12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B4711E-51AE-4881-B76F-6C18F002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&amp;x=π+k2π&amp;x=π6+k2π&amp;x=5π6+k2π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505734" y="3141144"/>
                <a:ext cx="17915866" cy="215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num>
                          <m:den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;		b)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dirty="0"/>
                  <a:t> ;	c)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−4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;	e)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	;	f)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/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−3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/>
                          <m:t>2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/>
                              <m:t>sin</m:t>
                            </m:r>
                          </m:fName>
                          <m:e>
                            <m:r>
                              <a:rPr lang="en-US" i="1"/>
                              <m:t>2</m:t>
                            </m:r>
                          </m:e>
                        </m:func>
                        <m:r>
                          <a:rPr lang="en-US" i="1"/>
                          <m:t>𝑥</m:t>
                        </m:r>
                        <m:r>
                          <a:rPr lang="en-US" i="1"/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34" y="3141144"/>
                <a:ext cx="17915866" cy="2155142"/>
              </a:xfrm>
              <a:prstGeom prst="rect">
                <a:avLst/>
              </a:prstGeom>
              <a:blipFill>
                <a:blip r:embed="rId3"/>
                <a:stretch>
                  <a:fillRect l="-1327" b="-5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11915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1. </a:t>
            </a:r>
            <a:r>
              <a:rPr lang="fr-FR" sz="4400" b="1" dirty="0" err="1">
                <a:solidFill>
                  <a:srgbClr val="0000FF"/>
                </a:solidFill>
              </a:rPr>
              <a:t>Tìm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tập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xác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định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của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các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số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sau</a:t>
            </a:r>
            <a:r>
              <a:rPr lang="fr-FR" sz="4400" b="1" dirty="0">
                <a:solidFill>
                  <a:srgbClr val="0000FF"/>
                </a:solidFill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24123" y="5174295"/>
            <a:ext cx="23836041" cy="8120841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71652" y="6257832"/>
                <a:ext cx="23012691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+3≠0⇔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/>
                      <m:t>3.</m:t>
                    </m:r>
                  </m:oMath>
                </a14:m>
                <a:r>
                  <a:rPr lang="en-US" dirty="0"/>
                  <a:t> Tập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−3}.</m:t>
                    </m:r>
                  </m:oMath>
                </a14:m>
                <a:endParaRPr lang="en-US" dirty="0"/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2" y="6257832"/>
                <a:ext cx="23012691" cy="1523494"/>
              </a:xfrm>
              <a:prstGeom prst="rect">
                <a:avLst/>
              </a:prstGeom>
              <a:blipFill>
                <a:blip r:embed="rId4"/>
                <a:stretch>
                  <a:fillRect l="-1060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-374930" y="6941517"/>
                <a:ext cx="23781104" cy="1048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−1≥0⇔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=[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;+∞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930" y="6941517"/>
                <a:ext cx="23781104" cy="1048429"/>
              </a:xfrm>
              <a:prstGeom prst="rect">
                <a:avLst/>
              </a:prstGeom>
              <a:blipFill>
                <a:blip r:embed="rId5"/>
                <a:stretch>
                  <a:fillRect t="-1163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538000" y="7835111"/>
                <a:ext cx="23012691" cy="224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/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−2≥0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−4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+3≠0</m:t>
                            </m:r>
                          </m:e>
                        </m:eqArr>
                      </m:e>
                    </m:d>
                    <m:r>
                      <a:rPr lang="en-US" i="1"/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≥2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≠1;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≠3</m:t>
                            </m:r>
                          </m:e>
                        </m:eqArr>
                      </m:e>
                    </m:d>
                    <m:r>
                      <a:rPr lang="en-US" i="1"/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≥2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≠3</m:t>
                            </m:r>
                          </m:e>
                        </m:eqArr>
                      </m:e>
                    </m:d>
                    <m:r>
                      <a:rPr lang="en-US" i="1"/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  <m:r>
                      <a:rPr lang="en-US" i="1"/>
                      <m:t>=</m:t>
                    </m:r>
                    <m:d>
                      <m:dPr>
                        <m:begChr m:val=""/>
                        <m:ctrlPr>
                          <a:rPr lang="en-US" i="1"/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/>
                          <m:t>2;+∞</m:t>
                        </m:r>
                      </m:e>
                    </m:d>
                    <m:r>
                      <a:rPr lang="en-US" i="1"/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0" y="7835111"/>
                <a:ext cx="23012691" cy="2245487"/>
              </a:xfrm>
              <a:prstGeom prst="rect">
                <a:avLst/>
              </a:prstGeom>
              <a:blipFill>
                <a:blip r:embed="rId6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611108" y="9253249"/>
                <a:ext cx="23836041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/>
                      <m:t>⇔2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5</m:t>
                        </m:r>
                      </m:den>
                    </m:f>
                    <m:r>
                      <a:rPr lang="en-US" i="1"/>
                      <m:t>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/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  <m:r>
                      <a:rPr lang="en-US" i="1"/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9253249"/>
                <a:ext cx="23836041" cy="1076770"/>
              </a:xfrm>
              <a:prstGeom prst="rect">
                <a:avLst/>
              </a:prstGeom>
              <a:blipFill>
                <a:blip r:embed="rId7"/>
                <a:stretch>
                  <a:fillRect l="-1023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D47C05-39F7-4F10-A0EA-B64BC6AA163F}"/>
                  </a:ext>
                </a:extLst>
              </p:cNvPr>
              <p:cNvSpPr/>
              <p:nvPr/>
            </p:nvSpPr>
            <p:spPr>
              <a:xfrm>
                <a:off x="655290" y="10324899"/>
                <a:ext cx="23836041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/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/>
                      <m:t>≠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/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  <m:r>
                      <a:rPr lang="en-US" i="1"/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D47C05-39F7-4F10-A0EA-B64BC6AA1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0" y="10324899"/>
                <a:ext cx="23836041" cy="1076770"/>
              </a:xfrm>
              <a:prstGeom prst="rect">
                <a:avLst/>
              </a:prstGeom>
              <a:blipFill>
                <a:blip r:embed="rId8"/>
                <a:stretch>
                  <a:fillRect l="-102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89DBAC8-27AF-4F05-98BF-B02C2B6DDF24}"/>
                  </a:ext>
                </a:extLst>
              </p:cNvPr>
              <p:cNvSpPr/>
              <p:nvPr/>
            </p:nvSpPr>
            <p:spPr>
              <a:xfrm>
                <a:off x="611107" y="11248654"/>
                <a:ext cx="23836041" cy="206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/>
                      <m:t>⇔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/>
                      <m:t>≠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/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Tập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  <m:r>
                      <a:rPr lang="en-US" i="1"/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89DBAC8-27AF-4F05-98BF-B02C2B6DD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7" y="11248654"/>
                <a:ext cx="23836041" cy="2061205"/>
              </a:xfrm>
              <a:prstGeom prst="rect">
                <a:avLst/>
              </a:prstGeom>
              <a:blipFill>
                <a:blip r:embed="rId9"/>
                <a:stretch>
                  <a:fillRect l="-1023" t="-29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539456" y="3142050"/>
                <a:ext cx="20059021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 	b)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/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/>
                              <m:t>sin</m:t>
                            </m:r>
                          </m:e>
                          <m:sup>
                            <m:r>
                              <a:rPr lang="en-US" i="0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+4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−5</m:t>
                    </m:r>
                  </m:oMath>
                </a14:m>
                <a:r>
                  <a:rPr lang="en-US" dirty="0"/>
                  <a:t> 	c)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3142050"/>
                <a:ext cx="20059021" cy="1082669"/>
              </a:xfrm>
              <a:prstGeom prst="rect">
                <a:avLst/>
              </a:prstGeom>
              <a:blipFill>
                <a:blip r:embed="rId3"/>
                <a:stretch>
                  <a:fillRect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2.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lớn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nhỏ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nhất</a:t>
            </a:r>
            <a:r>
              <a:rPr lang="en-US" b="1" dirty="0">
                <a:solidFill>
                  <a:srgbClr val="0000FF"/>
                </a:solidFill>
              </a:rPr>
              <a:t> (</a:t>
            </a:r>
            <a:r>
              <a:rPr lang="en-US" b="1" dirty="0" err="1">
                <a:solidFill>
                  <a:srgbClr val="0000FF"/>
                </a:solidFill>
              </a:rPr>
              <a:t>nếu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hàm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số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" y="4115963"/>
            <a:ext cx="24383997" cy="9371437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" y="5229189"/>
                <a:ext cx="24612600" cy="3063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−1≤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≤1 ∀</m:t>
                    </m:r>
                    <m:r>
                      <a:rPr lang="en-US" i="1"/>
                      <m:t>𝑥</m:t>
                    </m:r>
                    <m:r>
                      <a:rPr lang="en-US" i="1"/>
                      <m:t>⇔−2≤2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≤2⇔1≤2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+3≤5⇔1≤</m:t>
                    </m:r>
                    <m:r>
                      <a:rPr lang="en-US" i="1"/>
                      <m:t>𝑦</m:t>
                    </m:r>
                    <m:r>
                      <a:rPr lang="en-US" i="1"/>
                      <m:t>≤5.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GTNN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=−1⇔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=</m:t>
                    </m:r>
                    <m:r>
                      <a:rPr lang="en-US" i="1"/>
                      <m:t>𝜋</m:t>
                    </m:r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GTLN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=1⇔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29189"/>
                <a:ext cx="24612600" cy="3063339"/>
              </a:xfrm>
              <a:prstGeom prst="rect">
                <a:avLst/>
              </a:prstGeom>
              <a:blipFill>
                <a:blip r:embed="rId4"/>
                <a:stretch>
                  <a:fillRect l="-966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232026" y="8263272"/>
                <a:ext cx="23781104" cy="5214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b)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𝑡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,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a:rPr lang="en-US"/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−1;1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+4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−5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+4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−2;+∞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−1;1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Suy</a:t>
                </a:r>
                <a:r>
                  <a:rPr lang="en-US" dirty="0"/>
                  <a:t> ra GTNN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+4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−1</m:t>
                        </m:r>
                      </m:e>
                    </m:d>
                    <m:r>
                      <a:rPr lang="en-US" i="1"/>
                      <m:t>=−8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𝑡</m:t>
                    </m:r>
                    <m:r>
                      <a:rPr lang="en-US" i="1"/>
                      <m:t>=−1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err="1"/>
                  <a:t>Và</a:t>
                </a:r>
                <a:r>
                  <a:rPr lang="en-US" dirty="0"/>
                  <a:t> GTLN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+4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</m:t>
                        </m:r>
                      </m:e>
                    </m:d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𝑡</m:t>
                    </m:r>
                    <m:r>
                      <a:rPr lang="en-US" i="1"/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GTNN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=−8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=−1⇔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GTLN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=1⇔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6" y="8263272"/>
                <a:ext cx="23781104" cy="5214376"/>
              </a:xfrm>
              <a:prstGeom prst="rect">
                <a:avLst/>
              </a:prstGeom>
              <a:blipFill>
                <a:blip r:embed="rId5"/>
                <a:stretch>
                  <a:fillRect l="-1000" t="-2339" b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539456" y="3142050"/>
                <a:ext cx="20059021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 	b)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/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/>
                              <m:t>sin</m:t>
                            </m:r>
                          </m:e>
                          <m:sup>
                            <m:r>
                              <a:rPr lang="en-US" i="0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+4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−5</m:t>
                    </m:r>
                  </m:oMath>
                </a14:m>
                <a:r>
                  <a:rPr lang="en-US" dirty="0"/>
                  <a:t> 	c)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3142050"/>
                <a:ext cx="20059021" cy="1082669"/>
              </a:xfrm>
              <a:prstGeom prst="rect">
                <a:avLst/>
              </a:prstGeom>
              <a:blipFill>
                <a:blip r:embed="rId3"/>
                <a:stretch>
                  <a:fillRect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2.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lớn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nhỏ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nhất</a:t>
            </a:r>
            <a:r>
              <a:rPr lang="en-US" b="1" dirty="0">
                <a:solidFill>
                  <a:srgbClr val="0000FF"/>
                </a:solidFill>
              </a:rPr>
              <a:t> (</a:t>
            </a:r>
            <a:r>
              <a:rPr lang="en-US" b="1" dirty="0" err="1">
                <a:solidFill>
                  <a:srgbClr val="0000FF"/>
                </a:solidFill>
              </a:rPr>
              <a:t>nếu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hàm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số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" y="4115963"/>
            <a:ext cx="24383997" cy="9371437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" y="5229189"/>
                <a:ext cx="24612600" cy="7683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c)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cos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−3=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−3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−1≤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≤1 ∀</m:t>
                    </m:r>
                    <m:r>
                      <a:rPr lang="en-US" i="1"/>
                      <m:t>𝑥</m:t>
                    </m:r>
                    <m:r>
                      <a:rPr lang="en-US" i="1"/>
                      <m:t>⇔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r>
                      <a:rPr lang="en-US" i="1"/>
                      <m:t>≤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≤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</m:oMath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/>
                        <m:t>⇔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2</m:t>
                          </m:r>
                        </m:e>
                      </m:rad>
                      <m:r>
                        <a:rPr lang="en-US" i="1"/>
                        <m:t>−3≤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/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+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−3≤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2</m:t>
                          </m:r>
                        </m:e>
                      </m:rad>
                      <m:r>
                        <a:rPr lang="en-US" i="1"/>
                        <m:t>−3⇔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2</m:t>
                          </m:r>
                        </m:e>
                      </m:rad>
                      <m:r>
                        <a:rPr lang="en-US" i="1"/>
                        <m:t>−3≤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≤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r>
                            <a:rPr lang="en-US" i="1"/>
                            <m:t>2</m:t>
                          </m:r>
                        </m:e>
                      </m:rad>
                      <m:r>
                        <a:rPr lang="en-US" i="1"/>
                        <m:t>−3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GTNN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=−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=−1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/>
                      <m:t>⇔2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GTLN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/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=1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/>
                      <m:t>⇔2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29189"/>
                <a:ext cx="24612600" cy="7683257"/>
              </a:xfrm>
              <a:prstGeom prst="rect">
                <a:avLst/>
              </a:prstGeom>
              <a:blipFill>
                <a:blip r:embed="rId4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a)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	                     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−4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+3=0</m:t>
                    </m:r>
                  </m:oMath>
                </a14:m>
                <a:r>
                  <a:rPr lang="en-US" dirty="0"/>
                  <a:t>	        </a:t>
                </a:r>
              </a:p>
              <a:p>
                <a:r>
                  <a:rPr lang="en-US" dirty="0"/>
                  <a:t>                   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nl-NL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nl-NL" i="1"/>
                          <m:t>𝑐𝑜𝑠</m:t>
                        </m:r>
                      </m:fName>
                      <m:e>
                        <m:r>
                          <a:rPr lang="nl-NL" i="1"/>
                          <m:t>𝑥</m:t>
                        </m:r>
                      </m:e>
                    </m:func>
                    <m:r>
                      <a:rPr lang="nl-NL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nl-NL" i="1"/>
                          <m:t>𝑠𝑖𝑛</m:t>
                        </m:r>
                      </m:fName>
                      <m:e>
                        <m:r>
                          <a:rPr lang="nl-NL" i="1"/>
                          <m:t>𝑥</m:t>
                        </m:r>
                      </m:e>
                    </m:func>
                    <m:r>
                      <a:rPr lang="nl-NL" i="1"/>
                      <m:t>=−2</m:t>
                    </m:r>
                  </m:oMath>
                </a14:m>
                <a:r>
                  <a:rPr lang="en-US" dirty="0"/>
                  <a:t>                               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blipFill>
                <a:blip r:embed="rId3"/>
                <a:stretch>
                  <a:fillRect t="-355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3. </a:t>
            </a:r>
            <a:r>
              <a:rPr lang="en-US" b="1" dirty="0" err="1">
                <a:solidFill>
                  <a:srgbClr val="0000FF"/>
                </a:solidFill>
              </a:rPr>
              <a:t>Giải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trình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-200890" y="4992074"/>
            <a:ext cx="24612600" cy="905696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27549" y="6552873"/>
                <a:ext cx="24612600" cy="1482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i="1"/>
                            <m:t>𝑐𝑜𝑠</m:t>
                          </m:r>
                        </m:fName>
                        <m:e>
                          <m:r>
                            <a:rPr lang="en-US" i="1"/>
                            <m:t>𝑥</m:t>
                          </m:r>
                        </m:e>
                      </m:func>
                      <m:r>
                        <a:rPr lang="en-US" i="1"/>
                        <m:t>=−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/>
                              </m:ctrlPr>
                            </m:radPr>
                            <m:deg/>
                            <m:e>
                              <m:r>
                                <a:rPr lang="en-US" i="1"/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=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3</m:t>
                              </m:r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=±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3</m:t>
                          </m:r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4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2</m:t>
                      </m:r>
                      <m:r>
                        <a:rPr lang="en-US" i="1"/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9" y="6552873"/>
                <a:ext cx="24612600" cy="1482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817739-BE12-4B59-8C27-A46FCDB04DF4}"/>
                  </a:ext>
                </a:extLst>
              </p:cNvPr>
              <p:cNvSpPr/>
              <p:nvPr/>
            </p:nvSpPr>
            <p:spPr>
              <a:xfrm>
                <a:off x="264786" y="8746320"/>
                <a:ext cx="24612600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−4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+3=0⇔</m:t>
                    </m:r>
                    <m:d>
                      <m:dPr>
                        <m:begChr m:val="[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/>
                                </m:ctrlPr>
                              </m:funcPr>
                              <m:fName>
                                <m:r>
                                  <a:rPr lang="en-US" i="1"/>
                                  <m:t>𝑠𝑖𝑛</m:t>
                                </m:r>
                              </m:fName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func>
                            <m:r>
                              <a:rPr lang="en-US" i="1"/>
                              <m:t>=1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/>
                                </m:ctrlPr>
                              </m:funcPr>
                              <m:fName>
                                <m:r>
                                  <a:rPr lang="en-US" i="1"/>
                                  <m:t>𝑠𝑖𝑛</m:t>
                                </m:r>
                              </m:fName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func>
                            <m:r>
                              <a:rPr lang="en-US" i="1"/>
                              <m:t>=3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ptvn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)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817739-BE12-4B59-8C27-A46FCDB04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6" y="8746320"/>
                <a:ext cx="24612600" cy="1564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D8796EA-3B98-4F11-AEAA-4636D2F3A962}"/>
                  </a:ext>
                </a:extLst>
              </p:cNvPr>
              <p:cNvSpPr/>
              <p:nvPr/>
            </p:nvSpPr>
            <p:spPr>
              <a:xfrm>
                <a:off x="264786" y="11198613"/>
                <a:ext cx="24612600" cy="2139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=−2⇔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=−1⇔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+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/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nl-NL" i="1"/>
                      <m:t>⇔</m:t>
                    </m:r>
                    <m:r>
                      <a:rPr lang="nl-NL" i="1"/>
                      <m:t>𝑥</m:t>
                    </m:r>
                    <m:r>
                      <a:rPr lang="nl-NL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nl-NL" i="1"/>
                          <m:t>𝜋</m:t>
                        </m:r>
                      </m:num>
                      <m:den>
                        <m:r>
                          <a:rPr lang="nl-NL" i="1"/>
                          <m:t>3</m:t>
                        </m:r>
                      </m:den>
                    </m:f>
                    <m:r>
                      <a:rPr lang="nl-NL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nl-NL" i="1"/>
                          <m:t>𝜋</m:t>
                        </m:r>
                      </m:num>
                      <m:den>
                        <m:r>
                          <a:rPr lang="nl-NL" i="1"/>
                          <m:t>2</m:t>
                        </m:r>
                      </m:den>
                    </m:f>
                    <m:r>
                      <a:rPr lang="nl-NL" i="1"/>
                      <m:t>+</m:t>
                    </m:r>
                    <m:r>
                      <a:rPr lang="nl-NL" i="1"/>
                      <m:t>𝑘</m:t>
                    </m:r>
                    <m:r>
                      <a:rPr lang="nl-NL" i="1"/>
                      <m:t>2</m:t>
                    </m:r>
                    <m:r>
                      <a:rPr lang="nl-NL" i="1"/>
                      <m:t>𝜋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/>
                      <m:t>⇔</m:t>
                    </m:r>
                    <m:r>
                      <a:rPr lang="nl-NL" i="1"/>
                      <m:t>𝑥</m:t>
                    </m:r>
                    <m:r>
                      <a:rPr lang="nl-NL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nl-NL" i="1"/>
                          <m:t>5</m:t>
                        </m:r>
                        <m:r>
                          <a:rPr lang="nl-NL" i="1"/>
                          <m:t>𝜋</m:t>
                        </m:r>
                      </m:num>
                      <m:den>
                        <m:r>
                          <a:rPr lang="nl-NL" i="1"/>
                          <m:t>6</m:t>
                        </m:r>
                      </m:den>
                    </m:f>
                    <m:r>
                      <a:rPr lang="nl-NL" i="1"/>
                      <m:t>+</m:t>
                    </m:r>
                    <m:r>
                      <a:rPr lang="nl-NL" i="1"/>
                      <m:t>𝑘</m:t>
                    </m:r>
                    <m:r>
                      <a:rPr lang="nl-NL" i="1"/>
                      <m:t>2</m:t>
                    </m:r>
                    <m:r>
                      <a:rPr lang="nl-NL" i="1"/>
                      <m:t>𝜋</m:t>
                    </m:r>
                    <m:r>
                      <a:rPr lang="nl-NL" i="1"/>
                      <m:t>, </m:t>
                    </m:r>
                    <m:r>
                      <a:rPr lang="nl-NL" i="1"/>
                      <m:t>𝑘</m:t>
                    </m:r>
                    <m:r>
                      <a:rPr lang="nl-NL" i="1"/>
                      <m:t>∈</m:t>
                    </m:r>
                    <m:r>
                      <a:rPr lang="nl-NL" i="1"/>
                      <m:t>ℤ</m:t>
                    </m:r>
                    <m:r>
                      <a:rPr lang="nl-NL" i="1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D8796EA-3B98-4F11-AEAA-4636D2F3A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6" y="11198613"/>
                <a:ext cx="24612600" cy="2139175"/>
              </a:xfrm>
              <a:prstGeom prst="rect">
                <a:avLst/>
              </a:prstGeom>
              <a:blipFill>
                <a:blip r:embed="rId6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a)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	                     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𝑠𝑖𝑛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−4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+3=0</m:t>
                    </m:r>
                  </m:oMath>
                </a14:m>
                <a:r>
                  <a:rPr lang="en-US" dirty="0"/>
                  <a:t>	        </a:t>
                </a:r>
              </a:p>
              <a:p>
                <a:r>
                  <a:rPr lang="en-US" dirty="0"/>
                  <a:t>                   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nl-NL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nl-NL" i="1"/>
                          <m:t>𝑐𝑜𝑠</m:t>
                        </m:r>
                      </m:fName>
                      <m:e>
                        <m:r>
                          <a:rPr lang="nl-NL" i="1"/>
                          <m:t>𝑥</m:t>
                        </m:r>
                      </m:e>
                    </m:func>
                    <m:r>
                      <a:rPr lang="nl-NL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nl-NL" i="1"/>
                          <m:t>𝑠𝑖𝑛</m:t>
                        </m:r>
                      </m:fName>
                      <m:e>
                        <m:r>
                          <a:rPr lang="nl-NL" i="1"/>
                          <m:t>𝑥</m:t>
                        </m:r>
                      </m:e>
                    </m:func>
                    <m:r>
                      <a:rPr lang="nl-NL" i="1"/>
                      <m:t>=−2</m:t>
                    </m:r>
                  </m:oMath>
                </a14:m>
                <a:r>
                  <a:rPr lang="en-US" dirty="0"/>
                  <a:t>                               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blipFill>
                <a:blip r:embed="rId3"/>
                <a:stretch>
                  <a:fillRect t="-355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3. </a:t>
            </a:r>
            <a:r>
              <a:rPr lang="en-US" b="1" dirty="0" err="1">
                <a:solidFill>
                  <a:srgbClr val="0000FF"/>
                </a:solidFill>
              </a:rPr>
              <a:t>Giải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trình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-200890" y="4992074"/>
            <a:ext cx="24612600" cy="905696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A70D3E5-669B-4FD6-AF93-1EEB6CF36844}"/>
                  </a:ext>
                </a:extLst>
              </p:cNvPr>
              <p:cNvSpPr/>
              <p:nvPr/>
            </p:nvSpPr>
            <p:spPr>
              <a:xfrm>
                <a:off x="208499" y="6076051"/>
                <a:ext cx="24612600" cy="7636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+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2</m:t>
                        </m:r>
                      </m:e>
                    </m:func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𝑐𝑜𝑠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=2⇔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a:rPr lang="en-US" i="1"/>
                              <m:t>𝑠𝑖𝑛</m:t>
                            </m:r>
                          </m:fName>
                          <m:e>
                            <m:r>
                              <a:rPr lang="en-US" i="1"/>
                              <m:t>2</m:t>
                            </m:r>
                          </m:e>
                        </m:func>
                        <m:r>
                          <a:rPr lang="en-US" i="1"/>
                          <m:t>𝑥</m:t>
                        </m:r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a:rPr lang="en-US" i="1"/>
                              <m:t>𝑐𝑜𝑠</m:t>
                            </m:r>
                          </m:fName>
                          <m:e>
                            <m:r>
                              <a:rPr lang="en-US" i="1"/>
                              <m:t>2</m:t>
                            </m:r>
                          </m:e>
                        </m:func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a:rPr lang="en-US" i="1"/>
                              <m:t>𝑠𝑖𝑛</m:t>
                            </m:r>
                          </m:fName>
                          <m:e>
                            <m:r>
                              <a:rPr lang="en-US" i="1"/>
                              <m:t>𝑥</m:t>
                            </m:r>
                          </m:e>
                        </m:func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a:rPr lang="en-US" i="1"/>
                              <m:t>𝑐𝑜𝑠</m:t>
                            </m:r>
                          </m:fName>
                          <m:e>
                            <m:r>
                              <a:rPr lang="en-US" i="1"/>
                              <m:t>𝑥</m:t>
                            </m:r>
                          </m:e>
                        </m:func>
                      </m:e>
                    </m:d>
                    <m:r>
                      <a:rPr lang="en-US" i="1"/>
                      <m:t>=1</m:t>
                    </m:r>
                  </m:oMath>
                </a14:m>
                <a:endParaRPr lang="en-US" i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⇔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=1⇔1−2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𝑠𝑖𝑛</m:t>
                              </m:r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a:rPr lang="en-US" i="1"/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/>
                        <m:t>=1⇔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i="1"/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/>
                                  </m:ctrlPr>
                                </m:funcPr>
                                <m:fName>
                                  <m:r>
                                    <a:rPr lang="en-US" i="1"/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𝑥</m:t>
                                      </m:r>
                                      <m:r>
                                        <a:rPr lang="en-US" i="1"/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/>
                                          </m:ctrlPr>
                                        </m:fPr>
                                        <m:num>
                                          <m:r>
                                            <a:rPr lang="en-US" i="1"/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/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/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/>
                                  </m:ctrlPr>
                                </m:funcPr>
                                <m:fName>
                                  <m:r>
                                    <a:rPr lang="en-US" i="1"/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𝑥</m:t>
                                      </m:r>
                                      <m:r>
                                        <a:rPr lang="en-US" i="1"/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/>
                                          </m:ctrlPr>
                                        </m:fPr>
                                        <m:num>
                                          <m:r>
                                            <a:rPr lang="en-US" i="1"/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/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/>
                                <m:t>=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1</m:t>
                                  </m:r>
                                </m:num>
                                <m:den>
                                  <m:r>
                                    <a:rPr lang="en-US" i="1"/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  <m:r>
                              <a:rPr lang="en-US" i="1"/>
                              <m:t>=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𝜋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  <m:r>
                              <a:rPr lang="en-US" i="1"/>
                              <m:t>=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  <m:r>
                              <a:rPr lang="en-US" i="1"/>
                              <m:t>=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5</m:t>
                                </m:r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e>
                        </m:eqArr>
                      </m:e>
                    </m:d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𝜋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</m:t>
                            </m:r>
                            <m:r>
                              <a:rPr lang="en-US" i="1"/>
                              <m:t>𝜋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𝑘</m:t>
                            </m:r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e>
                        </m:eqArr>
                      </m:e>
                    </m:d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A70D3E5-669B-4FD6-AF93-1EEB6CF36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9" y="6076051"/>
                <a:ext cx="24612600" cy="7636449"/>
              </a:xfrm>
              <a:prstGeom prst="rect">
                <a:avLst/>
              </a:prstGeom>
              <a:blipFill>
                <a:blip r:embed="rId4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2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Tìm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/>
                              <m:t>cos</m:t>
                            </m:r>
                          </m:fName>
                          <m:e>
                            <m:r>
                              <a:rPr lang="en-US" i="1"/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/>
                          <m:t>1−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/>
                              <m:t>sin</m:t>
                            </m:r>
                          </m:fName>
                          <m:e>
                            <m:r>
                              <a:rPr lang="en-US" i="1"/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68150"/>
              </a:xfrm>
              <a:prstGeom prst="rect">
                <a:avLst/>
              </a:prstGeom>
              <a:blipFill>
                <a:blip r:embed="rId4"/>
                <a:stretch>
                  <a:fillRect l="-1053" t="-440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7803" y="4680098"/>
                <a:ext cx="6323888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𝜋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∈</m:t>
                          </m:r>
                          <m:r>
                            <a:rPr lang="en-US" i="1"/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03" y="4680098"/>
                <a:ext cx="6323888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339988" y="4745809"/>
                <a:ext cx="6600073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𝜋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∈</m:t>
                          </m:r>
                          <m:r>
                            <a:rPr lang="en-US" i="1"/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88" y="4745809"/>
                <a:ext cx="6600073" cy="1317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490001" y="4680098"/>
                <a:ext cx="5485687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𝜋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∈</m:t>
                          </m:r>
                          <m:r>
                            <a:rPr lang="en-US" i="1"/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4680098"/>
                <a:ext cx="5485687" cy="1317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02200" y="492336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𝜋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∈</m:t>
                          </m:r>
                          <m:r>
                            <a:rPr lang="en-US" i="1"/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923369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65968" y="8217836"/>
                <a:ext cx="20765432" cy="194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1−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≠0⇔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𝑠𝑖𝑛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  <m:r>
                      <a:rPr lang="en-US" i="1"/>
                      <m:t>≠1⇔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TXĐ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ℝ</m:t>
                    </m:r>
                    <m:r>
                      <a:rPr lang="en-US" i="1"/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+</m:t>
                        </m:r>
                        <m:r>
                          <a:rPr lang="en-US" i="1"/>
                          <m:t>𝑘</m:t>
                        </m:r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𝑘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68" y="8217836"/>
                <a:ext cx="20765432" cy="1945917"/>
              </a:xfrm>
              <a:prstGeom prst="rect">
                <a:avLst/>
              </a:prstGeom>
              <a:blipFill>
                <a:blip r:embed="rId9"/>
                <a:stretch>
                  <a:fillRect l="-1145" t="-2508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471849" y="483673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17877" y="255637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904594" y="3742024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?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94" y="3742024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53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7877" y="4475295"/>
                <a:ext cx="5883100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4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" y="4475295"/>
                <a:ext cx="5883100" cy="1216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120715" y="4475295"/>
                <a:ext cx="5425183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3</m:t>
                          </m:r>
                        </m:den>
                      </m:f>
                      <m:r>
                        <a:rPr lang="en-US" i="1"/>
                        <m:t>+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15" y="4475295"/>
                <a:ext cx="5425183" cy="122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877218" y="4711077"/>
                <a:ext cx="444710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≠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218" y="4711077"/>
                <a:ext cx="444710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115423" y="4475295"/>
                <a:ext cx="6448917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5423" y="4475295"/>
                <a:ext cx="6448917" cy="12167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35138" y="8587655"/>
                <a:ext cx="20848662" cy="961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Hàm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a:rPr lang="en-US" i="1"/>
                          <m:t>𝑡𝑎𝑛</m:t>
                        </m:r>
                      </m:fName>
                      <m:e>
                        <m:r>
                          <a:rPr lang="en-US" i="1"/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38" y="8587655"/>
                <a:ext cx="20848662" cy="961482"/>
              </a:xfrm>
              <a:prstGeom prst="rect">
                <a:avLst/>
              </a:prstGeom>
              <a:blipFill>
                <a:blip r:embed="rId9"/>
                <a:stretch>
                  <a:fillRect l="-1140" t="-5096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596302" y="458564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4757</TotalTime>
  <Words>3840</Words>
  <Application>Microsoft Office PowerPoint</Application>
  <PresentationFormat>Custom</PresentationFormat>
  <Paragraphs>392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460</cp:revision>
  <dcterms:created xsi:type="dcterms:W3CDTF">2013-08-31T11:42:51Z</dcterms:created>
  <dcterms:modified xsi:type="dcterms:W3CDTF">2020-09-28T17:07:20Z</dcterms:modified>
</cp:coreProperties>
</file>