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9" r:id="rId2"/>
    <p:sldId id="290" r:id="rId3"/>
    <p:sldId id="294" r:id="rId4"/>
    <p:sldId id="262" r:id="rId5"/>
    <p:sldId id="284" r:id="rId6"/>
    <p:sldId id="263" r:id="rId7"/>
    <p:sldId id="270" r:id="rId8"/>
    <p:sldId id="271" r:id="rId9"/>
    <p:sldId id="272" r:id="rId10"/>
    <p:sldId id="281" r:id="rId11"/>
    <p:sldId id="291" r:id="rId12"/>
    <p:sldId id="282" r:id="rId13"/>
    <p:sldId id="287" r:id="rId14"/>
    <p:sldId id="295" r:id="rId15"/>
    <p:sldId id="297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A4426-F6DC-4D69-87D0-D5AC7F076E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5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A4426-F6DC-4D69-87D0-D5AC7F076E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4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5D6868-890C-48D2-9645-7DC69E8DE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5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t>23/2/2021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4.bin"/><Relationship Id="rId7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TTDD1.ppt" TargetMode="External"/><Relationship Id="rId13" Type="http://schemas.openxmlformats.org/officeDocument/2006/relationships/image" Target="../media/image6.wmf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openxmlformats.org/officeDocument/2006/relationships/hyperlink" Target="file:///G:\tin%208\TTDD3.ppt" TargetMode="Externa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11" Type="http://schemas.openxmlformats.org/officeDocument/2006/relationships/image" Target="../media/image4.emf"/><Relationship Id="rId5" Type="http://schemas.openxmlformats.org/officeDocument/2006/relationships/image" Target="../media/image7.jpeg"/><Relationship Id="rId15" Type="http://schemas.openxmlformats.org/officeDocument/2006/relationships/hyperlink" Target="file:///G:\tin%208\Ngoai%20kh&#243;a1\TT3.ppt" TargetMode="External"/><Relationship Id="rId10" Type="http://schemas.openxmlformats.org/officeDocument/2006/relationships/image" Target="../media/image3.jpeg"/><Relationship Id="rId4" Type="http://schemas.openxmlformats.org/officeDocument/2006/relationships/audio" Target="../media/audio2.wav"/><Relationship Id="rId9" Type="http://schemas.openxmlformats.org/officeDocument/2006/relationships/hyperlink" Target="file:///G:\tin%208\TTDD2.ppt" TargetMode="External"/><Relationship Id="rId1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11" Type="http://schemas.openxmlformats.org/officeDocument/2006/relationships/image" Target="../media/image10.png"/><Relationship Id="rId5" Type="http://schemas.openxmlformats.org/officeDocument/2006/relationships/image" Target="../media/image8.jpeg"/><Relationship Id="rId10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5943600" cy="4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52400" y="5334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Tiết 49: Ôn tập chương III – Thống kê</a:t>
            </a:r>
            <a:endParaRPr lang="en-US" sz="3600" b="1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4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9" name="Group 5"/>
          <p:cNvGrpSpPr>
            <a:grpSpLocks/>
          </p:cNvGrpSpPr>
          <p:nvPr/>
        </p:nvGrpSpPr>
        <p:grpSpPr bwMode="auto">
          <a:xfrm>
            <a:off x="230188" y="838200"/>
            <a:ext cx="7694612" cy="5791200"/>
            <a:chOff x="783" y="658"/>
            <a:chExt cx="4479" cy="3458"/>
          </a:xfrm>
        </p:grpSpPr>
        <p:pic>
          <p:nvPicPr>
            <p:cNvPr id="175110" name="Picture 6" descr="bai 20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" y="658"/>
              <a:ext cx="4464" cy="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5111" name="Group 7"/>
            <p:cNvGrpSpPr>
              <a:grpSpLocks/>
            </p:cNvGrpSpPr>
            <p:nvPr/>
          </p:nvGrpSpPr>
          <p:grpSpPr bwMode="auto">
            <a:xfrm>
              <a:off x="783" y="1044"/>
              <a:ext cx="2928" cy="3072"/>
              <a:chOff x="0" y="960"/>
              <a:chExt cx="2928" cy="3072"/>
            </a:xfrm>
          </p:grpSpPr>
          <p:pic>
            <p:nvPicPr>
              <p:cNvPr id="175112" name="Picture 8" descr="bai 20-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960"/>
                <a:ext cx="2928" cy="1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5113" name="Picture 9" descr="bai 20-0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" y="2688"/>
                <a:ext cx="2907" cy="1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5410200" y="1676400"/>
            <a:ext cx="350519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</a:rPr>
              <a:t>a) </a:t>
            </a:r>
            <a:r>
              <a:rPr lang="en-US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Lập bảng “tần số”</a:t>
            </a:r>
            <a:endParaRPr lang="en-US" dirty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b) Dựng biểu đồ đoạn thẳng và nêu nhận xét?</a:t>
            </a:r>
            <a:endParaRPr lang="en-US" dirty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c) Tính số </a:t>
            </a:r>
            <a:r>
              <a:rPr lang="en-US" dirty="0">
                <a:solidFill>
                  <a:srgbClr val="0000CC"/>
                </a:solidFill>
                <a:cs typeface="Times New Roman" panose="02020603050405020304" pitchFamily="18" charset="0"/>
              </a:rPr>
              <a:t>trung </a:t>
            </a:r>
            <a:r>
              <a:rPr lang="en-US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bình cộng</a:t>
            </a:r>
            <a:r>
              <a:rPr lang="en-US" dirty="0">
                <a:solidFill>
                  <a:srgbClr val="0000CC"/>
                </a:solidFill>
                <a:cs typeface="Times New Roman" panose="02020603050405020304" pitchFamily="18" charset="0"/>
              </a:rPr>
              <a:t>?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2504EC"/>
                </a:solidFill>
                <a:cs typeface="Times New Roman" panose="02020603050405020304" pitchFamily="18" charset="0"/>
              </a:rPr>
              <a:t>d) Tìm mốt của dấu hiệu</a:t>
            </a:r>
            <a:r>
              <a:rPr lang="en-US" dirty="0">
                <a:solidFill>
                  <a:srgbClr val="2504EC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1447801" y="762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smtClean="0">
                <a:latin typeface=".VnTime" pitchFamily="34" charset="0"/>
              </a:rPr>
              <a:t>Bài 20 (SGK.Tr 23)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949" y="71735"/>
            <a:ext cx="2175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tập2: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pic>
        <p:nvPicPr>
          <p:cNvPr id="10" name="Picture 5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204" y="50861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58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9665" y="152400"/>
            <a:ext cx="7694612" cy="5791200"/>
            <a:chOff x="783" y="658"/>
            <a:chExt cx="4479" cy="3458"/>
          </a:xfrm>
        </p:grpSpPr>
        <p:pic>
          <p:nvPicPr>
            <p:cNvPr id="5" name="Picture 6" descr="bai 20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" y="658"/>
              <a:ext cx="4464" cy="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783" y="1044"/>
              <a:ext cx="2928" cy="3072"/>
              <a:chOff x="0" y="960"/>
              <a:chExt cx="2928" cy="3072"/>
            </a:xfrm>
          </p:grpSpPr>
          <p:pic>
            <p:nvPicPr>
              <p:cNvPr id="7" name="Picture 8" descr="bai 20-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960"/>
                <a:ext cx="2928" cy="1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9" descr="bai 20-0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" y="2688"/>
                <a:ext cx="2907" cy="1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760732"/>
              </p:ext>
            </p:extLst>
          </p:nvPr>
        </p:nvGraphicFramePr>
        <p:xfrm>
          <a:off x="5715000" y="1143000"/>
          <a:ext cx="2362200" cy="4648201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62800" y="1905000"/>
            <a:ext cx="55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2800" y="2433935"/>
            <a:ext cx="55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20923" y="2967335"/>
            <a:ext cx="55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20923" y="3388948"/>
            <a:ext cx="55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62800" y="3886200"/>
            <a:ext cx="55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4415135"/>
            <a:ext cx="55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15200" y="4796135"/>
            <a:ext cx="55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5253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N=31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709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08465"/>
              </p:ext>
            </p:extLst>
          </p:nvPr>
        </p:nvGraphicFramePr>
        <p:xfrm>
          <a:off x="228600" y="762000"/>
          <a:ext cx="1752600" cy="4042731"/>
        </p:xfrm>
        <a:graphic>
          <a:graphicData uri="http://schemas.openxmlformats.org/drawingml/2006/table">
            <a:tbl>
              <a:tblPr/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7426" name="Rectangle 34"/>
          <p:cNvSpPr>
            <a:spLocks noChangeArrowheads="1"/>
          </p:cNvSpPr>
          <p:nvPr/>
        </p:nvSpPr>
        <p:spPr bwMode="auto">
          <a:xfrm>
            <a:off x="0" y="155575"/>
            <a:ext cx="2720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.VnTime" pitchFamily="34" charset="0"/>
              </a:rPr>
              <a:t>b.   </a:t>
            </a:r>
            <a:r>
              <a:rPr lang="en-US" sz="2400" dirty="0" smtClean="0">
                <a:latin typeface=".VnTime" pitchFamily="34" charset="0"/>
              </a:rPr>
              <a:t>Bảng “tần số” </a:t>
            </a:r>
            <a:r>
              <a:rPr lang="en-US" sz="2400" dirty="0">
                <a:latin typeface=".VnTime" pitchFamily="34" charset="0"/>
              </a:rPr>
              <a:t>:</a:t>
            </a:r>
          </a:p>
        </p:txBody>
      </p:sp>
      <p:sp>
        <p:nvSpPr>
          <p:cNvPr id="187474" name="Line 82"/>
          <p:cNvSpPr>
            <a:spLocks noChangeShapeType="1"/>
          </p:cNvSpPr>
          <p:nvPr/>
        </p:nvSpPr>
        <p:spPr bwMode="auto">
          <a:xfrm>
            <a:off x="3581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3842469" y="155574"/>
            <a:ext cx="3265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.VnTime" pitchFamily="34" charset="0"/>
              </a:rPr>
              <a:t>c. </a:t>
            </a:r>
            <a:r>
              <a:rPr lang="en-US" sz="2400" dirty="0" smtClean="0">
                <a:latin typeface=".VnTime" pitchFamily="34" charset="0"/>
              </a:rPr>
              <a:t>Biểu đồ đoạn thẳng: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4060825" y="4660900"/>
            <a:ext cx="4410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329113" y="871538"/>
            <a:ext cx="0" cy="391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4284663" y="4287838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4284663" y="3910013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284663" y="3514725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284663" y="3136900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4284663" y="2752725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4284663" y="2366963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4284663" y="1998663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4283075" y="1612900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4283075" y="1217613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4705350" y="4637088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5100638" y="4637088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5478463" y="4627563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857875" y="4637088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6240463" y="4627563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6624638" y="4627563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6999288" y="4627563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7385050" y="4635500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7780338" y="4635500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4038600" y="45878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.VnTime" pitchFamily="34" charset="0"/>
              </a:rPr>
              <a:t>0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4033837" y="734116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Book Antiqua" pitchFamily="18" charset="0"/>
              </a:rPr>
              <a:t>n</a:t>
            </a: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8331200" y="4633913"/>
            <a:ext cx="288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Book Antiqua" pitchFamily="18" charset="0"/>
              </a:rPr>
              <a:t>x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5859463" y="4276725"/>
            <a:ext cx="0" cy="3873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>
            <a:off x="4322763" y="4283075"/>
            <a:ext cx="38417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4329113" y="3514725"/>
            <a:ext cx="19113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0"/>
          <p:cNvSpPr>
            <a:spLocks noChangeShapeType="1"/>
          </p:cNvSpPr>
          <p:nvPr/>
        </p:nvSpPr>
        <p:spPr bwMode="auto">
          <a:xfrm flipV="1">
            <a:off x="6248400" y="3514725"/>
            <a:ext cx="0" cy="11430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>
            <a:off x="4322763" y="1997075"/>
            <a:ext cx="23050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 flipV="1">
            <a:off x="6629400" y="1997075"/>
            <a:ext cx="0" cy="26606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3"/>
          <p:cNvSpPr>
            <a:spLocks noChangeShapeType="1"/>
          </p:cNvSpPr>
          <p:nvPr/>
        </p:nvSpPr>
        <p:spPr bwMode="auto">
          <a:xfrm>
            <a:off x="4329113" y="1216025"/>
            <a:ext cx="26606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 flipV="1">
            <a:off x="7010400" y="1216025"/>
            <a:ext cx="0" cy="34417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4329113" y="2365375"/>
            <a:ext cx="30289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 flipV="1">
            <a:off x="7391400" y="2365375"/>
            <a:ext cx="0" cy="22923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7"/>
          <p:cNvSpPr>
            <a:spLocks noChangeShapeType="1"/>
          </p:cNvSpPr>
          <p:nvPr/>
        </p:nvSpPr>
        <p:spPr bwMode="auto">
          <a:xfrm>
            <a:off x="4322763" y="3133725"/>
            <a:ext cx="34480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 flipV="1">
            <a:off x="7772400" y="3133725"/>
            <a:ext cx="0" cy="15240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 flipV="1">
            <a:off x="8177213" y="4276725"/>
            <a:ext cx="0" cy="3810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4043363" y="41005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.VnTime" pitchFamily="34" charset="0"/>
              </a:rPr>
              <a:t>1</a:t>
            </a:r>
          </a:p>
        </p:txBody>
      </p:sp>
      <p:sp>
        <p:nvSpPr>
          <p:cNvPr id="49" name="Text Box 41"/>
          <p:cNvSpPr txBox="1">
            <a:spLocks noChangeArrowheads="1"/>
          </p:cNvSpPr>
          <p:nvPr/>
        </p:nvSpPr>
        <p:spPr bwMode="auto">
          <a:xfrm>
            <a:off x="4043363" y="37131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2</a:t>
            </a:r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4043363" y="33194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043363" y="29321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4</a:t>
            </a: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4043363" y="25574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5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4043363" y="21701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6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4043363" y="17891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7</a:t>
            </a: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4043363" y="14208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8</a:t>
            </a:r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4043363" y="10207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9</a:t>
            </a:r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5656263" y="46466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20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6049963" y="46466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25</a:t>
            </a:r>
          </a:p>
        </p:txBody>
      </p:sp>
      <p:sp>
        <p:nvSpPr>
          <p:cNvPr id="59" name="Text Box 51"/>
          <p:cNvSpPr txBox="1">
            <a:spLocks noChangeArrowheads="1"/>
          </p:cNvSpPr>
          <p:nvPr/>
        </p:nvSpPr>
        <p:spPr bwMode="auto">
          <a:xfrm>
            <a:off x="6424613" y="46466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30</a:t>
            </a:r>
          </a:p>
        </p:txBody>
      </p:sp>
      <p:sp>
        <p:nvSpPr>
          <p:cNvPr id="60" name="Text Box 52"/>
          <p:cNvSpPr txBox="1">
            <a:spLocks noChangeArrowheads="1"/>
          </p:cNvSpPr>
          <p:nvPr/>
        </p:nvSpPr>
        <p:spPr bwMode="auto">
          <a:xfrm>
            <a:off x="6818313" y="46466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35</a:t>
            </a:r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7186613" y="464026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40</a:t>
            </a:r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7580313" y="464026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45</a:t>
            </a:r>
          </a:p>
        </p:txBody>
      </p:sp>
      <p:sp>
        <p:nvSpPr>
          <p:cNvPr id="63" name="Text Box 55"/>
          <p:cNvSpPr txBox="1">
            <a:spLocks noChangeArrowheads="1"/>
          </p:cNvSpPr>
          <p:nvPr/>
        </p:nvSpPr>
        <p:spPr bwMode="auto">
          <a:xfrm>
            <a:off x="7974013" y="462756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50</a:t>
            </a:r>
          </a:p>
        </p:txBody>
      </p:sp>
      <p:pic>
        <p:nvPicPr>
          <p:cNvPr id="64" name="Picture 5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086" y="166688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4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26" grpId="0"/>
      <p:bldP spid="187474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 animBg="1"/>
      <p:bldP spid="35" grpId="1" animBg="1"/>
      <p:bldP spid="36" grpId="0" animBg="1"/>
      <p:bldP spid="37" grpId="0" animBg="1"/>
      <p:bldP spid="38" grpId="0" animBg="1"/>
      <p:bldP spid="38" grpId="1" animBg="1"/>
      <p:bldP spid="39" grpId="0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42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91809"/>
              </p:ext>
            </p:extLst>
          </p:nvPr>
        </p:nvGraphicFramePr>
        <p:xfrm>
          <a:off x="477864" y="914399"/>
          <a:ext cx="3733800" cy="4103691"/>
        </p:xfrm>
        <a:graphic>
          <a:graphicData uri="http://schemas.openxmlformats.org/drawingml/2006/table">
            <a:tbl>
              <a:tblPr/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 tích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(x.n)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1090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8746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473011"/>
              </p:ext>
            </p:extLst>
          </p:nvPr>
        </p:nvGraphicFramePr>
        <p:xfrm>
          <a:off x="5105400" y="2209800"/>
          <a:ext cx="1600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3" imgW="1600200" imgH="558720" progId="Equation.DSMT4">
                  <p:embed/>
                </p:oleObj>
              </mc:Choice>
              <mc:Fallback>
                <p:oleObj name="Equation" r:id="rId3" imgW="1600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09800"/>
                        <a:ext cx="1600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7470" name="Group 78"/>
          <p:cNvGrpSpPr>
            <a:grpSpLocks/>
          </p:cNvGrpSpPr>
          <p:nvPr/>
        </p:nvGrpSpPr>
        <p:grpSpPr bwMode="auto">
          <a:xfrm>
            <a:off x="5105400" y="2895600"/>
            <a:ext cx="3200400" cy="366712"/>
            <a:chOff x="288" y="3120"/>
            <a:chExt cx="2016" cy="231"/>
          </a:xfrm>
        </p:grpSpPr>
        <p:sp>
          <p:nvSpPr>
            <p:cNvPr id="187471" name="Text Box 79"/>
            <p:cNvSpPr txBox="1">
              <a:spLocks noChangeArrowheads="1"/>
            </p:cNvSpPr>
            <p:nvPr/>
          </p:nvSpPr>
          <p:spPr bwMode="auto">
            <a:xfrm>
              <a:off x="288" y="3120"/>
              <a:ext cx="20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Vậy                (tạ/ha) </a:t>
              </a:r>
            </a:p>
          </p:txBody>
        </p:sp>
        <p:graphicFrame>
          <p:nvGraphicFramePr>
            <p:cNvPr id="187472" name="Object 80"/>
            <p:cNvGraphicFramePr>
              <a:graphicFrameLocks noChangeAspect="1"/>
            </p:cNvGraphicFramePr>
            <p:nvPr/>
          </p:nvGraphicFramePr>
          <p:xfrm>
            <a:off x="664" y="3128"/>
            <a:ext cx="48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2" name="Equation" r:id="rId5" imgW="774360" imgH="330120" progId="Equation.DSMT4">
                    <p:embed/>
                  </p:oleObj>
                </mc:Choice>
                <mc:Fallback>
                  <p:oleObj name="Equation" r:id="rId5" imgW="77436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" y="3128"/>
                          <a:ext cx="48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7473" name="Rectangle 81"/>
          <p:cNvSpPr>
            <a:spLocks noChangeArrowheads="1"/>
          </p:cNvSpPr>
          <p:nvPr/>
        </p:nvSpPr>
        <p:spPr bwMode="auto">
          <a:xfrm>
            <a:off x="0" y="16453"/>
            <a:ext cx="30941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.VnTime" pitchFamily="34" charset="0"/>
              </a:rPr>
              <a:t>d) </a:t>
            </a:r>
            <a:r>
              <a:rPr lang="en-US" sz="2400" dirty="0" smtClean="0">
                <a:latin typeface=".VnTime" pitchFamily="34" charset="0"/>
              </a:rPr>
              <a:t>Số </a:t>
            </a:r>
            <a:r>
              <a:rPr lang="en-US" sz="2400" dirty="0">
                <a:latin typeface=".VnTime" pitchFamily="34" charset="0"/>
              </a:rPr>
              <a:t>trung </a:t>
            </a:r>
            <a:r>
              <a:rPr lang="en-US" sz="2400" dirty="0" smtClean="0">
                <a:latin typeface=".VnTime" pitchFamily="34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ìn</a:t>
            </a:r>
            <a:r>
              <a:rPr lang="en-US" sz="2400" dirty="0" smtClean="0">
                <a:latin typeface=".VnTime" pitchFamily="34" charset="0"/>
              </a:rPr>
              <a:t>h </a:t>
            </a:r>
            <a:r>
              <a:rPr lang="en-US" sz="2400" dirty="0">
                <a:latin typeface=".VnTime" pitchFamily="34" charset="0"/>
              </a:rPr>
              <a:t>cộng </a:t>
            </a:r>
            <a:r>
              <a:rPr lang="en-US" sz="2400" dirty="0" smtClean="0">
                <a:latin typeface=".VnTime" pitchFamily="34" charset="0"/>
              </a:rPr>
              <a:t>: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648" y="5638800"/>
            <a:ext cx="4224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.VnTime" pitchFamily="34" charset="0"/>
              </a:rPr>
              <a:t>e) M</a:t>
            </a:r>
            <a:r>
              <a:rPr lang="en-US" sz="2400" dirty="0" smtClean="0">
                <a:latin typeface=".VnTime" pitchFamily="34" charset="0"/>
              </a:rPr>
              <a:t>ốt </a:t>
            </a:r>
            <a:r>
              <a:rPr lang="en-US" sz="2400" dirty="0">
                <a:latin typeface=".VnTime" pitchFamily="34" charset="0"/>
              </a:rPr>
              <a:t>của dấu hiệu </a:t>
            </a:r>
            <a:r>
              <a:rPr lang="en-US" sz="2400" dirty="0" smtClean="0">
                <a:latin typeface=".VnTime" pitchFamily="34" charset="0"/>
              </a:rPr>
              <a:t>: </a:t>
            </a:r>
            <a:r>
              <a:rPr lang="en-US" sz="2400" dirty="0">
                <a:latin typeface=".VnTime" pitchFamily="34" charset="0"/>
              </a:rPr>
              <a:t>M</a:t>
            </a:r>
            <a:r>
              <a:rPr lang="en-US" sz="2400" baseline="-25000" dirty="0">
                <a:latin typeface=".VnTime" pitchFamily="34" charset="0"/>
              </a:rPr>
              <a:t>0</a:t>
            </a:r>
            <a:r>
              <a:rPr lang="en-US" sz="2400" dirty="0">
                <a:latin typeface=".VnTime" pitchFamily="34" charset="0"/>
              </a:rPr>
              <a:t> = 35</a:t>
            </a:r>
          </a:p>
        </p:txBody>
      </p:sp>
      <p:sp>
        <p:nvSpPr>
          <p:cNvPr id="12" name="5-Point Star 11">
            <a:hlinkClick r:id="rId7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086" y="166688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856412"/>
              </p:ext>
            </p:extLst>
          </p:nvPr>
        </p:nvGraphicFramePr>
        <p:xfrm>
          <a:off x="4191000" y="914400"/>
          <a:ext cx="3194611" cy="4114800"/>
        </p:xfrm>
        <a:graphic>
          <a:graphicData uri="http://schemas.openxmlformats.org/drawingml/2006/table">
            <a:tbl>
              <a:tblPr/>
              <a:tblGrid>
                <a:gridCol w="319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Roman"/>
                        </a:rPr>
                        <a:t>Số trung bình cộng </a:t>
                      </a:r>
                      <a:endParaRPr lang="en-US" sz="2000" dirty="0">
                        <a:latin typeface="Times NewRoman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972" y="122703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6: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1" y="645923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Dấu hiệu là cân nặng (kg) của một nhóm học sinh lớp 7. Có 20 học sinh tham gia.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Lập bảng tần số </a:t>
            </a:r>
          </a:p>
        </p:txBody>
      </p:sp>
      <p:graphicFrame>
        <p:nvGraphicFramePr>
          <p:cNvPr id="8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64213"/>
              </p:ext>
            </p:extLst>
          </p:nvPr>
        </p:nvGraphicFramePr>
        <p:xfrm>
          <a:off x="533400" y="1905000"/>
          <a:ext cx="3733800" cy="3686178"/>
        </p:xfrm>
        <a:graphic>
          <a:graphicData uri="http://schemas.openxmlformats.org/drawingml/2006/table">
            <a:tbl>
              <a:tblPr/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 tích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(x.n)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Tổng: 638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72889"/>
              </p:ext>
            </p:extLst>
          </p:nvPr>
        </p:nvGraphicFramePr>
        <p:xfrm>
          <a:off x="4267200" y="1905000"/>
          <a:ext cx="3194611" cy="3657600"/>
        </p:xfrm>
        <a:graphic>
          <a:graphicData uri="http://schemas.openxmlformats.org/drawingml/2006/table">
            <a:tbl>
              <a:tblPr/>
              <a:tblGrid>
                <a:gridCol w="319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Roman"/>
                        </a:rPr>
                        <a:t>Số trung bình cộng </a:t>
                      </a:r>
                      <a:endParaRPr lang="en-US" sz="2000" dirty="0">
                        <a:latin typeface="Times NewRoman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963944"/>
              </p:ext>
            </p:extLst>
          </p:nvPr>
        </p:nvGraphicFramePr>
        <p:xfrm>
          <a:off x="4546600" y="4114800"/>
          <a:ext cx="1473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4" imgW="1473120" imgH="558720" progId="Equation.DSMT4">
                  <p:embed/>
                </p:oleObj>
              </mc:Choice>
              <mc:Fallback>
                <p:oleObj name="Equation" r:id="rId4" imgW="1473120" imgH="55872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4114800"/>
                        <a:ext cx="1473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4465983" y="4894401"/>
            <a:ext cx="3200400" cy="366712"/>
            <a:chOff x="288" y="3120"/>
            <a:chExt cx="2016" cy="231"/>
          </a:xfrm>
        </p:grpSpPr>
        <p:sp>
          <p:nvSpPr>
            <p:cNvPr id="12" name="Text Box 79"/>
            <p:cNvSpPr txBox="1">
              <a:spLocks noChangeArrowheads="1"/>
            </p:cNvSpPr>
            <p:nvPr/>
          </p:nvSpPr>
          <p:spPr bwMode="auto">
            <a:xfrm>
              <a:off x="288" y="3120"/>
              <a:ext cx="20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Arial" charset="0"/>
                </a:rPr>
                <a:t>Vậy                </a:t>
              </a:r>
              <a:r>
                <a:rPr lang="en-US" sz="1800" dirty="0" smtClean="0">
                  <a:latin typeface="Arial" charset="0"/>
                </a:rPr>
                <a:t>(kg) </a:t>
              </a:r>
              <a:endParaRPr lang="en-US" sz="1800" dirty="0">
                <a:latin typeface="Arial" charset="0"/>
              </a:endParaRPr>
            </a:p>
          </p:txBody>
        </p:sp>
        <p:graphicFrame>
          <p:nvGraphicFramePr>
            <p:cNvPr id="13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6927221"/>
                </p:ext>
              </p:extLst>
            </p:nvPr>
          </p:nvGraphicFramePr>
          <p:xfrm>
            <a:off x="664" y="3132"/>
            <a:ext cx="48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" name="Equation" r:id="rId6" imgW="774360" imgH="317160" progId="Equation.DSMT4">
                    <p:embed/>
                  </p:oleObj>
                </mc:Choice>
                <mc:Fallback>
                  <p:oleObj name="Equation" r:id="rId6" imgW="774360" imgH="3171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" y="3132"/>
                          <a:ext cx="48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457200" y="1900535"/>
            <a:ext cx="1499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biểu đồ: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26"/>
          <p:cNvSpPr txBox="1">
            <a:spLocks noChangeArrowheads="1"/>
          </p:cNvSpPr>
          <p:nvPr/>
        </p:nvSpPr>
        <p:spPr bwMode="auto">
          <a:xfrm>
            <a:off x="8229600" y="5986046"/>
            <a:ext cx="288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Book Antiqua" pitchFamily="18" charset="0"/>
              </a:rPr>
              <a:t>x</a:t>
            </a:r>
          </a:p>
        </p:txBody>
      </p:sp>
      <p:sp>
        <p:nvSpPr>
          <p:cNvPr id="58" name="Line 4"/>
          <p:cNvSpPr>
            <a:spLocks noChangeShapeType="1"/>
          </p:cNvSpPr>
          <p:nvPr/>
        </p:nvSpPr>
        <p:spPr bwMode="auto">
          <a:xfrm flipV="1">
            <a:off x="2308225" y="6291638"/>
            <a:ext cx="6149975" cy="119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2576513" y="2514184"/>
            <a:ext cx="0" cy="391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532063" y="5930484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>
            <a:off x="2532063" y="5552659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8"/>
          <p:cNvSpPr>
            <a:spLocks noChangeShapeType="1"/>
          </p:cNvSpPr>
          <p:nvPr/>
        </p:nvSpPr>
        <p:spPr bwMode="auto">
          <a:xfrm>
            <a:off x="2532063" y="5157371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>
            <a:off x="2532063" y="4779546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>
            <a:off x="2532063" y="4395371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11"/>
          <p:cNvSpPr>
            <a:spLocks noChangeShapeType="1"/>
          </p:cNvSpPr>
          <p:nvPr/>
        </p:nvSpPr>
        <p:spPr bwMode="auto">
          <a:xfrm>
            <a:off x="2532063" y="4009609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>
            <a:off x="2532063" y="3641309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13"/>
          <p:cNvSpPr>
            <a:spLocks noChangeShapeType="1"/>
          </p:cNvSpPr>
          <p:nvPr/>
        </p:nvSpPr>
        <p:spPr bwMode="auto">
          <a:xfrm>
            <a:off x="2530475" y="3255546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>
            <a:off x="2530475" y="2860259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18"/>
          <p:cNvSpPr>
            <a:spLocks noChangeShapeType="1"/>
          </p:cNvSpPr>
          <p:nvPr/>
        </p:nvSpPr>
        <p:spPr bwMode="auto">
          <a:xfrm>
            <a:off x="4105275" y="6279734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19"/>
          <p:cNvSpPr>
            <a:spLocks noChangeShapeType="1"/>
          </p:cNvSpPr>
          <p:nvPr/>
        </p:nvSpPr>
        <p:spPr bwMode="auto">
          <a:xfrm>
            <a:off x="4487863" y="6270209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20"/>
          <p:cNvSpPr>
            <a:spLocks noChangeShapeType="1"/>
          </p:cNvSpPr>
          <p:nvPr/>
        </p:nvSpPr>
        <p:spPr bwMode="auto">
          <a:xfrm>
            <a:off x="4872038" y="6270209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>
            <a:off x="5246688" y="6270209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22"/>
          <p:cNvSpPr>
            <a:spLocks noChangeShapeType="1"/>
          </p:cNvSpPr>
          <p:nvPr/>
        </p:nvSpPr>
        <p:spPr bwMode="auto">
          <a:xfrm>
            <a:off x="5632450" y="6278146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3"/>
          <p:cNvSpPr>
            <a:spLocks noChangeShapeType="1"/>
          </p:cNvSpPr>
          <p:nvPr/>
        </p:nvSpPr>
        <p:spPr bwMode="auto">
          <a:xfrm>
            <a:off x="6400800" y="6278146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2286000" y="6230521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.VnTime" pitchFamily="34" charset="0"/>
              </a:rPr>
              <a:t>0</a:t>
            </a:r>
          </a:p>
        </p:txBody>
      </p:sp>
      <p:sp>
        <p:nvSpPr>
          <p:cNvPr id="76" name="Line 27"/>
          <p:cNvSpPr>
            <a:spLocks noChangeShapeType="1"/>
          </p:cNvSpPr>
          <p:nvPr/>
        </p:nvSpPr>
        <p:spPr bwMode="auto">
          <a:xfrm flipV="1">
            <a:off x="4106863" y="5130384"/>
            <a:ext cx="2946" cy="1176337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28"/>
          <p:cNvSpPr>
            <a:spLocks noChangeShapeType="1"/>
          </p:cNvSpPr>
          <p:nvPr/>
        </p:nvSpPr>
        <p:spPr bwMode="auto">
          <a:xfrm>
            <a:off x="2570162" y="5925720"/>
            <a:ext cx="5354637" cy="4763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 flipV="1">
            <a:off x="2576511" y="5130384"/>
            <a:ext cx="2300289" cy="26986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30"/>
          <p:cNvSpPr>
            <a:spLocks noChangeShapeType="1"/>
          </p:cNvSpPr>
          <p:nvPr/>
        </p:nvSpPr>
        <p:spPr bwMode="auto">
          <a:xfrm flipH="1" flipV="1">
            <a:off x="7924799" y="5930484"/>
            <a:ext cx="1" cy="3937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32"/>
          <p:cNvSpPr>
            <a:spLocks noChangeShapeType="1"/>
          </p:cNvSpPr>
          <p:nvPr/>
        </p:nvSpPr>
        <p:spPr bwMode="auto">
          <a:xfrm flipV="1">
            <a:off x="4876800" y="5130384"/>
            <a:ext cx="0" cy="1169986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33"/>
          <p:cNvSpPr>
            <a:spLocks noChangeShapeType="1"/>
          </p:cNvSpPr>
          <p:nvPr/>
        </p:nvSpPr>
        <p:spPr bwMode="auto">
          <a:xfrm>
            <a:off x="2576513" y="4385846"/>
            <a:ext cx="26606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34"/>
          <p:cNvSpPr>
            <a:spLocks noChangeShapeType="1"/>
          </p:cNvSpPr>
          <p:nvPr/>
        </p:nvSpPr>
        <p:spPr bwMode="auto">
          <a:xfrm flipV="1">
            <a:off x="5257799" y="4395371"/>
            <a:ext cx="14059" cy="19050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35"/>
          <p:cNvSpPr>
            <a:spLocks noChangeShapeType="1"/>
          </p:cNvSpPr>
          <p:nvPr/>
        </p:nvSpPr>
        <p:spPr bwMode="auto">
          <a:xfrm>
            <a:off x="2576513" y="4004846"/>
            <a:ext cx="30289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36"/>
          <p:cNvSpPr>
            <a:spLocks noChangeShapeType="1"/>
          </p:cNvSpPr>
          <p:nvPr/>
        </p:nvSpPr>
        <p:spPr bwMode="auto">
          <a:xfrm flipV="1">
            <a:off x="5638800" y="4008021"/>
            <a:ext cx="0" cy="22923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37"/>
          <p:cNvSpPr>
            <a:spLocks noChangeShapeType="1"/>
          </p:cNvSpPr>
          <p:nvPr/>
        </p:nvSpPr>
        <p:spPr bwMode="auto">
          <a:xfrm flipV="1">
            <a:off x="2590800" y="5552658"/>
            <a:ext cx="3810000" cy="1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38"/>
          <p:cNvSpPr>
            <a:spLocks noChangeShapeType="1"/>
          </p:cNvSpPr>
          <p:nvPr/>
        </p:nvSpPr>
        <p:spPr bwMode="auto">
          <a:xfrm flipV="1">
            <a:off x="6400800" y="5552659"/>
            <a:ext cx="0" cy="747712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Text Box 40"/>
          <p:cNvSpPr txBox="1">
            <a:spLocks noChangeArrowheads="1"/>
          </p:cNvSpPr>
          <p:nvPr/>
        </p:nvSpPr>
        <p:spPr bwMode="auto">
          <a:xfrm>
            <a:off x="2290763" y="574315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.VnTime" pitchFamily="34" charset="0"/>
              </a:rPr>
              <a:t>1</a:t>
            </a:r>
          </a:p>
        </p:txBody>
      </p:sp>
      <p:sp>
        <p:nvSpPr>
          <p:cNvPr id="88" name="Text Box 41"/>
          <p:cNvSpPr txBox="1">
            <a:spLocks noChangeArrowheads="1"/>
          </p:cNvSpPr>
          <p:nvPr/>
        </p:nvSpPr>
        <p:spPr bwMode="auto">
          <a:xfrm>
            <a:off x="2290763" y="535580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2</a:t>
            </a:r>
          </a:p>
        </p:txBody>
      </p:sp>
      <p:sp>
        <p:nvSpPr>
          <p:cNvPr id="89" name="Text Box 42"/>
          <p:cNvSpPr txBox="1">
            <a:spLocks noChangeArrowheads="1"/>
          </p:cNvSpPr>
          <p:nvPr/>
        </p:nvSpPr>
        <p:spPr bwMode="auto">
          <a:xfrm>
            <a:off x="2290763" y="496210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</a:t>
            </a:r>
          </a:p>
        </p:txBody>
      </p:sp>
      <p:sp>
        <p:nvSpPr>
          <p:cNvPr id="90" name="Text Box 43"/>
          <p:cNvSpPr txBox="1">
            <a:spLocks noChangeArrowheads="1"/>
          </p:cNvSpPr>
          <p:nvPr/>
        </p:nvSpPr>
        <p:spPr bwMode="auto">
          <a:xfrm>
            <a:off x="2290763" y="457475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4</a:t>
            </a:r>
          </a:p>
        </p:txBody>
      </p:sp>
      <p:sp>
        <p:nvSpPr>
          <p:cNvPr id="91" name="Text Box 44"/>
          <p:cNvSpPr txBox="1">
            <a:spLocks noChangeArrowheads="1"/>
          </p:cNvSpPr>
          <p:nvPr/>
        </p:nvSpPr>
        <p:spPr bwMode="auto">
          <a:xfrm>
            <a:off x="2290763" y="420010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5</a:t>
            </a:r>
          </a:p>
        </p:txBody>
      </p:sp>
      <p:sp>
        <p:nvSpPr>
          <p:cNvPr id="92" name="Text Box 45"/>
          <p:cNvSpPr txBox="1">
            <a:spLocks noChangeArrowheads="1"/>
          </p:cNvSpPr>
          <p:nvPr/>
        </p:nvSpPr>
        <p:spPr bwMode="auto">
          <a:xfrm>
            <a:off x="2290763" y="381275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6</a:t>
            </a:r>
          </a:p>
        </p:txBody>
      </p:sp>
      <p:sp>
        <p:nvSpPr>
          <p:cNvPr id="93" name="Text Box 46"/>
          <p:cNvSpPr txBox="1">
            <a:spLocks noChangeArrowheads="1"/>
          </p:cNvSpPr>
          <p:nvPr/>
        </p:nvSpPr>
        <p:spPr bwMode="auto">
          <a:xfrm>
            <a:off x="2290763" y="343175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7</a:t>
            </a:r>
          </a:p>
        </p:txBody>
      </p:sp>
      <p:sp>
        <p:nvSpPr>
          <p:cNvPr id="94" name="Text Box 47"/>
          <p:cNvSpPr txBox="1">
            <a:spLocks noChangeArrowheads="1"/>
          </p:cNvSpPr>
          <p:nvPr/>
        </p:nvSpPr>
        <p:spPr bwMode="auto">
          <a:xfrm>
            <a:off x="2290763" y="306345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8</a:t>
            </a:r>
          </a:p>
        </p:txBody>
      </p:sp>
      <p:sp>
        <p:nvSpPr>
          <p:cNvPr id="95" name="Text Box 48"/>
          <p:cNvSpPr txBox="1">
            <a:spLocks noChangeArrowheads="1"/>
          </p:cNvSpPr>
          <p:nvPr/>
        </p:nvSpPr>
        <p:spPr bwMode="auto">
          <a:xfrm>
            <a:off x="2290763" y="2663409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9</a:t>
            </a:r>
          </a:p>
        </p:txBody>
      </p:sp>
      <p:sp>
        <p:nvSpPr>
          <p:cNvPr id="96" name="Text Box 49"/>
          <p:cNvSpPr txBox="1">
            <a:spLocks noChangeArrowheads="1"/>
          </p:cNvSpPr>
          <p:nvPr/>
        </p:nvSpPr>
        <p:spPr bwMode="auto">
          <a:xfrm>
            <a:off x="3903663" y="6289259"/>
            <a:ext cx="4122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latin typeface=".VnTime" pitchFamily="34" charset="0"/>
              </a:rPr>
              <a:t>28</a:t>
            </a:r>
            <a:endParaRPr lang="en-US" sz="1600" dirty="0">
              <a:latin typeface=".VnTime" pitchFamily="34" charset="0"/>
            </a:endParaRPr>
          </a:p>
        </p:txBody>
      </p:sp>
      <p:sp>
        <p:nvSpPr>
          <p:cNvPr id="97" name="Text Box 50"/>
          <p:cNvSpPr txBox="1">
            <a:spLocks noChangeArrowheads="1"/>
          </p:cNvSpPr>
          <p:nvPr/>
        </p:nvSpPr>
        <p:spPr bwMode="auto">
          <a:xfrm>
            <a:off x="4297363" y="6289259"/>
            <a:ext cx="4122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latin typeface=".VnTime" pitchFamily="34" charset="0"/>
              </a:rPr>
              <a:t>29</a:t>
            </a:r>
            <a:endParaRPr lang="en-US" sz="1600" dirty="0">
              <a:latin typeface=".VnTime" pitchFamily="34" charset="0"/>
            </a:endParaRPr>
          </a:p>
        </p:txBody>
      </p:sp>
      <p:sp>
        <p:nvSpPr>
          <p:cNvPr id="98" name="Text Box 51"/>
          <p:cNvSpPr txBox="1">
            <a:spLocks noChangeArrowheads="1"/>
          </p:cNvSpPr>
          <p:nvPr/>
        </p:nvSpPr>
        <p:spPr bwMode="auto">
          <a:xfrm>
            <a:off x="4672013" y="6289259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30</a:t>
            </a:r>
          </a:p>
        </p:txBody>
      </p:sp>
      <p:sp>
        <p:nvSpPr>
          <p:cNvPr id="99" name="Text Box 52"/>
          <p:cNvSpPr txBox="1">
            <a:spLocks noChangeArrowheads="1"/>
          </p:cNvSpPr>
          <p:nvPr/>
        </p:nvSpPr>
        <p:spPr bwMode="auto">
          <a:xfrm>
            <a:off x="5065713" y="6289259"/>
            <a:ext cx="4122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latin typeface=".VnTime" pitchFamily="34" charset="0"/>
              </a:rPr>
              <a:t>31</a:t>
            </a:r>
            <a:endParaRPr lang="en-US" sz="1600" dirty="0">
              <a:latin typeface=".VnTime" pitchFamily="34" charset="0"/>
            </a:endParaRPr>
          </a:p>
        </p:txBody>
      </p:sp>
      <p:sp>
        <p:nvSpPr>
          <p:cNvPr id="100" name="Text Box 53"/>
          <p:cNvSpPr txBox="1">
            <a:spLocks noChangeArrowheads="1"/>
          </p:cNvSpPr>
          <p:nvPr/>
        </p:nvSpPr>
        <p:spPr bwMode="auto">
          <a:xfrm>
            <a:off x="5434013" y="6282909"/>
            <a:ext cx="4122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latin typeface=".VnTime" pitchFamily="34" charset="0"/>
              </a:rPr>
              <a:t>32</a:t>
            </a:r>
            <a:endParaRPr lang="en-US" sz="1600" dirty="0">
              <a:latin typeface=".VnTime" pitchFamily="34" charset="0"/>
            </a:endParaRPr>
          </a:p>
        </p:txBody>
      </p:sp>
      <p:sp>
        <p:nvSpPr>
          <p:cNvPr id="101" name="Text Box 54"/>
          <p:cNvSpPr txBox="1">
            <a:spLocks noChangeArrowheads="1"/>
          </p:cNvSpPr>
          <p:nvPr/>
        </p:nvSpPr>
        <p:spPr bwMode="auto">
          <a:xfrm>
            <a:off x="6217108" y="6257092"/>
            <a:ext cx="4122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latin typeface=".VnTime" pitchFamily="34" charset="0"/>
              </a:rPr>
              <a:t>36</a:t>
            </a:r>
            <a:endParaRPr lang="en-US" sz="1600" dirty="0">
              <a:latin typeface=".VnTime" pitchFamily="34" charset="0"/>
            </a:endParaRPr>
          </a:p>
        </p:txBody>
      </p:sp>
      <p:sp>
        <p:nvSpPr>
          <p:cNvPr id="102" name="Text Box 54"/>
          <p:cNvSpPr txBox="1">
            <a:spLocks noChangeArrowheads="1"/>
          </p:cNvSpPr>
          <p:nvPr/>
        </p:nvSpPr>
        <p:spPr bwMode="auto">
          <a:xfrm>
            <a:off x="7741108" y="6290846"/>
            <a:ext cx="4122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latin typeface=".VnTime" pitchFamily="34" charset="0"/>
              </a:rPr>
              <a:t>45</a:t>
            </a:r>
            <a:endParaRPr lang="en-US" sz="1600" dirty="0">
              <a:latin typeface=".VnTime" pitchFamily="34" charset="0"/>
            </a:endParaRPr>
          </a:p>
        </p:txBody>
      </p:sp>
      <p:sp>
        <p:nvSpPr>
          <p:cNvPr id="103" name="Text Box 26"/>
          <p:cNvSpPr txBox="1">
            <a:spLocks noChangeArrowheads="1"/>
          </p:cNvSpPr>
          <p:nvPr/>
        </p:nvSpPr>
        <p:spPr bwMode="auto">
          <a:xfrm>
            <a:off x="2246451" y="2266534"/>
            <a:ext cx="3048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Book Antiqua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520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 animBg="1"/>
      <p:bldP spid="76" grpId="1" animBg="1"/>
      <p:bldP spid="77" grpId="0" animBg="1"/>
      <p:bldP spid="78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2" grpId="1" animBg="1"/>
      <p:bldP spid="83" grpId="0" animBg="1"/>
      <p:bldP spid="84" grpId="0" animBg="1"/>
      <p:bldP spid="84" grpId="1" animBg="1"/>
      <p:bldP spid="85" grpId="0" animBg="1"/>
      <p:bldP spid="86" grpId="0" animBg="1"/>
      <p:bldP spid="86" grpId="1" animBg="1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85837"/>
            <a:ext cx="88392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972" y="122703"/>
            <a:ext cx="1689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III.1: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6096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Dấu hiệu là Số giờ nắng trong từng tháng năm 2008 của hai thành phố Hà Nội và Vũng Tàu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Năm 2008,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Số giờ nắng trong các tháng ở Hà Nội và Vũng Tàu không chênh lệch nhiều.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Số giờ nắng trong các tháng ở Hà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Nội thường thấp hơn Vũng Tàu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33989"/>
              </p:ext>
            </p:extLst>
          </p:nvPr>
        </p:nvGraphicFramePr>
        <p:xfrm>
          <a:off x="304800" y="3733800"/>
          <a:ext cx="872343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3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Hà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Nội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N= 1233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Vũng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 Tàu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286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N= 2509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91972" y="4872335"/>
            <a:ext cx="9050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Số giờ nắng trung bình hàng tháng ở Hà Nội là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135465"/>
              </p:ext>
            </p:extLst>
          </p:nvPr>
        </p:nvGraphicFramePr>
        <p:xfrm>
          <a:off x="6254750" y="4902200"/>
          <a:ext cx="1917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3" imgW="1917360" imgH="545760" progId="Equation.DSMT4">
                  <p:embed/>
                </p:oleObj>
              </mc:Choice>
              <mc:Fallback>
                <p:oleObj name="Equation" r:id="rId3" imgW="1917360" imgH="5457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4902200"/>
                        <a:ext cx="19177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074124"/>
              </p:ext>
            </p:extLst>
          </p:nvPr>
        </p:nvGraphicFramePr>
        <p:xfrm>
          <a:off x="6680200" y="5638800"/>
          <a:ext cx="1930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5" imgW="1930320" imgH="545760" progId="Equation.DSMT4">
                  <p:embed/>
                </p:oleObj>
              </mc:Choice>
              <mc:Fallback>
                <p:oleObj name="Equation" r:id="rId5" imgW="1930320" imgH="5457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5638800"/>
                        <a:ext cx="19304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28600" y="5638800"/>
            <a:ext cx="9050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Số giờ nắng trung bình hàng tháng ở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Vũng Tàu là:  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24359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7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LÝ THUYẾT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73263" y="76200"/>
            <a:ext cx="1143000" cy="1219200"/>
            <a:chOff x="196" y="292"/>
            <a:chExt cx="616" cy="507"/>
          </a:xfrm>
        </p:grpSpPr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1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2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9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" name="Picture 27" descr="Picture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TextBox 12"/>
          <p:cNvSpPr txBox="1"/>
          <p:nvPr/>
        </p:nvSpPr>
        <p:spPr>
          <a:xfrm>
            <a:off x="388097" y="210877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905000" y="193675"/>
            <a:ext cx="50292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Tóm tắt kiến thức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1630363" y="908050"/>
            <a:ext cx="5646737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Điều tra về một vần đề (dấu hiệu)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3200400" y="3835400"/>
            <a:ext cx="22479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</a:rPr>
              <a:t>Bảng “tần số”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727075" y="4318000"/>
            <a:ext cx="1787525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Biểu đồ	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3200400" y="4397375"/>
            <a:ext cx="5668963" cy="11430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FontTx/>
              <a:buChar char="-"/>
            </a:pPr>
            <a:r>
              <a:rPr lang="en-US" sz="2400">
                <a:solidFill>
                  <a:schemeClr val="tx2"/>
                </a:solidFill>
              </a:rPr>
              <a:t> Số trung bình cộng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- Mốt của dấu hiệu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1682750" y="5902325"/>
            <a:ext cx="5689600" cy="3810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</a:rPr>
              <a:t>Ý nghĩa của thống kê trong đời sống</a:t>
            </a:r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4479925" y="1346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464050" y="3462338"/>
            <a:ext cx="0" cy="369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5029200" y="4140200"/>
            <a:ext cx="1066800" cy="2571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2174875" y="4064000"/>
            <a:ext cx="1025525" cy="254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1630363" y="4775200"/>
            <a:ext cx="1570037" cy="1127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>
            <a:off x="4114800" y="5540375"/>
            <a:ext cx="1981200" cy="3619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5018" name="Object 26"/>
          <p:cNvGraphicFramePr>
            <a:graphicFrameLocks noChangeAspect="1"/>
          </p:cNvGraphicFramePr>
          <p:nvPr/>
        </p:nvGraphicFramePr>
        <p:xfrm>
          <a:off x="6080125" y="4318000"/>
          <a:ext cx="26622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1854000" imgH="495000" progId="Equation.DSMT4">
                  <p:embed/>
                </p:oleObj>
              </mc:Choice>
              <mc:Fallback>
                <p:oleObj name="Equation" r:id="rId3" imgW="18540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4318000"/>
                        <a:ext cx="2662238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2174875" y="2211388"/>
            <a:ext cx="505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- Bảng số liệu TKBĐ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- Các giá trị khác nhau của dấu hiệu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- Tần số của mỗi giá trị</a:t>
            </a:r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1666875" y="1651000"/>
            <a:ext cx="5705475" cy="1815882"/>
          </a:xfrm>
          <a:prstGeom prst="rect">
            <a:avLst/>
          </a:prstGeom>
          <a:noFill/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Thu thập số liệu thống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kê</a:t>
            </a:r>
          </a:p>
          <a:p>
            <a:pPr algn="ctr"/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endParaRPr lang="en-US" sz="2800" b="1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endParaRPr lang="en-US" sz="2800" b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0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07" grpId="0" animBg="1"/>
      <p:bldP spid="85008" grpId="0" animBg="1"/>
      <p:bldP spid="85009" grpId="0" animBg="1"/>
      <p:bldP spid="85010" grpId="0" animBg="1"/>
      <p:bldP spid="85011" grpId="0" animBg="1"/>
      <p:bldP spid="85019" grpId="0"/>
      <p:bldP spid="850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 rot="5400000">
            <a:off x="844551" y="5665787"/>
            <a:ext cx="1173162" cy="144463"/>
            <a:chOff x="0" y="1896"/>
            <a:chExt cx="5760" cy="120"/>
          </a:xfrm>
        </p:grpSpPr>
        <p:sp>
          <p:nvSpPr>
            <p:cNvPr id="112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3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sp>
        <p:nvSpPr>
          <p:cNvPr id="22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905000" y="3767138"/>
            <a:ext cx="7162800" cy="838200"/>
          </a:xfrm>
          <a:prstGeom prst="roundRect">
            <a:avLst>
              <a:gd name="adj" fmla="val 5000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 số trung bình cộng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17" descr="Pink tissue paper"/>
          <p:cNvSpPr>
            <a:spLocks noChangeArrowheads="1"/>
          </p:cNvSpPr>
          <p:nvPr/>
        </p:nvSpPr>
        <p:spPr bwMode="auto">
          <a:xfrm>
            <a:off x="1295400" y="400050"/>
            <a:ext cx="7772400" cy="819150"/>
          </a:xfrm>
          <a:prstGeom prst="roundRect">
            <a:avLst>
              <a:gd name="adj" fmla="val 500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latin typeface="Constantia" pitchFamily="18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9600" y="1828800"/>
            <a:ext cx="920750" cy="282575"/>
            <a:chOff x="0" y="1896"/>
            <a:chExt cx="5760" cy="120"/>
          </a:xfrm>
        </p:grpSpPr>
        <p:sp>
          <p:nvSpPr>
            <p:cNvPr id="1127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28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6200" y="1143000"/>
            <a:ext cx="720725" cy="1219200"/>
            <a:chOff x="1474" y="2341"/>
            <a:chExt cx="454" cy="679"/>
          </a:xfrm>
        </p:grpSpPr>
        <p:grpSp>
          <p:nvGrpSpPr>
            <p:cNvPr id="1114" name="Group 11"/>
            <p:cNvGrpSpPr>
              <a:grpSpLocks/>
            </p:cNvGrpSpPr>
            <p:nvPr/>
          </p:nvGrpSpPr>
          <p:grpSpPr bwMode="auto">
            <a:xfrm rot="5400000">
              <a:off x="1472" y="2518"/>
              <a:ext cx="537" cy="184"/>
              <a:chOff x="0" y="1896"/>
              <a:chExt cx="5760" cy="120"/>
            </a:xfrm>
          </p:grpSpPr>
          <p:sp>
            <p:nvSpPr>
              <p:cNvPr id="1125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26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1115" name="Group 14"/>
            <p:cNvGrpSpPr>
              <a:grpSpLocks/>
            </p:cNvGrpSpPr>
            <p:nvPr/>
          </p:nvGrpSpPr>
          <p:grpSpPr bwMode="auto">
            <a:xfrm rot="5400000">
              <a:off x="1475" y="2569"/>
              <a:ext cx="453" cy="453"/>
              <a:chOff x="1844" y="1824"/>
              <a:chExt cx="2017" cy="1823"/>
            </a:xfrm>
          </p:grpSpPr>
          <p:sp>
            <p:nvSpPr>
              <p:cNvPr id="32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2" y="2533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17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8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9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20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37" name="Oval 20"/>
              <p:cNvSpPr>
                <a:spLocks noChangeArrowheads="1"/>
              </p:cNvSpPr>
              <p:nvPr/>
            </p:nvSpPr>
            <p:spPr bwMode="gray">
              <a:xfrm>
                <a:off x="2152" y="2721"/>
                <a:ext cx="1421" cy="23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22" name="Oval 21"/>
              <p:cNvSpPr>
                <a:spLocks noChangeArrowheads="1"/>
              </p:cNvSpPr>
              <p:nvPr/>
            </p:nvSpPr>
            <p:spPr bwMode="gray">
              <a:xfrm>
                <a:off x="2176" y="2888"/>
                <a:ext cx="1421" cy="23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gray">
              <a:xfrm>
                <a:off x="2152" y="1945"/>
                <a:ext cx="1421" cy="109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24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</p:grpSp>
      <p:grpSp>
        <p:nvGrpSpPr>
          <p:cNvPr id="7" name="Group 24"/>
          <p:cNvGrpSpPr>
            <a:grpSpLocks/>
          </p:cNvGrpSpPr>
          <p:nvPr/>
        </p:nvGrpSpPr>
        <p:grpSpPr bwMode="auto">
          <a:xfrm rot="5400000">
            <a:off x="852487" y="2460626"/>
            <a:ext cx="1173163" cy="144462"/>
            <a:chOff x="0" y="1896"/>
            <a:chExt cx="5760" cy="120"/>
          </a:xfrm>
        </p:grpSpPr>
        <p:sp>
          <p:nvSpPr>
            <p:cNvPr id="1112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13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838200" y="1447800"/>
            <a:ext cx="1066800" cy="989013"/>
            <a:chOff x="3257" y="860"/>
            <a:chExt cx="581" cy="623"/>
          </a:xfrm>
        </p:grpSpPr>
        <p:grpSp>
          <p:nvGrpSpPr>
            <p:cNvPr id="1101" name="Group 29"/>
            <p:cNvGrpSpPr>
              <a:grpSpLocks/>
            </p:cNvGrpSpPr>
            <p:nvPr/>
          </p:nvGrpSpPr>
          <p:grpSpPr bwMode="auto">
            <a:xfrm rot="5400000">
              <a:off x="3234" y="883"/>
              <a:ext cx="624" cy="582"/>
              <a:chOff x="1871" y="1824"/>
              <a:chExt cx="2007" cy="1807"/>
            </a:xfrm>
          </p:grpSpPr>
          <p:sp>
            <p:nvSpPr>
              <p:cNvPr id="1103" name="AutoShape 30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4" name="AutoShape 31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5" name="AutoShape 32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6" name="Oval 33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7" name="Oval 34" descr="Bouquet">
                <a:hlinkClick r:id="rId8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8" name="Oval 35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9" name="Oval 36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0" name="Oval 37" descr="Bouquet"/>
              <p:cNvSpPr>
                <a:spLocks noChangeArrowheads="1"/>
              </p:cNvSpPr>
              <p:nvPr/>
            </p:nvSpPr>
            <p:spPr bwMode="gray">
              <a:xfrm>
                <a:off x="2267" y="2066"/>
                <a:ext cx="1241" cy="1102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1" name="Oval 38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102" name="WordArt 39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 rot="5400000">
            <a:off x="865187" y="3714751"/>
            <a:ext cx="1173163" cy="144462"/>
            <a:chOff x="0" y="1896"/>
            <a:chExt cx="5760" cy="120"/>
          </a:xfrm>
        </p:grpSpPr>
        <p:sp>
          <p:nvSpPr>
            <p:cNvPr id="109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0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954088" y="2514600"/>
            <a:ext cx="908050" cy="989013"/>
            <a:chOff x="3260" y="1700"/>
            <a:chExt cx="581" cy="623"/>
          </a:xfrm>
        </p:grpSpPr>
        <p:grpSp>
          <p:nvGrpSpPr>
            <p:cNvPr id="1088" name="Group 45"/>
            <p:cNvGrpSpPr>
              <a:grpSpLocks/>
            </p:cNvGrpSpPr>
            <p:nvPr/>
          </p:nvGrpSpPr>
          <p:grpSpPr bwMode="auto">
            <a:xfrm rot="5400000">
              <a:off x="3237" y="1723"/>
              <a:ext cx="624" cy="582"/>
              <a:chOff x="1871" y="1824"/>
              <a:chExt cx="2007" cy="1807"/>
            </a:xfrm>
          </p:grpSpPr>
          <p:sp>
            <p:nvSpPr>
              <p:cNvPr id="1090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1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2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3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4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5" name="Oval 51" descr="Bouquet"/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6" name="Oval 52" descr="Bouquet">
                <a:hlinkClick r:id="rId9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7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067"/>
                <a:ext cx="1241" cy="110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8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083"/>
                <a:ext cx="1241" cy="1099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089" name="WordArt 55">
              <a:hlinkClick r:id="rId9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-76200" y="152400"/>
            <a:ext cx="1143000" cy="1219200"/>
            <a:chOff x="196" y="292"/>
            <a:chExt cx="616" cy="507"/>
          </a:xfrm>
        </p:grpSpPr>
        <p:grpSp>
          <p:nvGrpSpPr>
            <p:cNvPr id="1082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086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87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1083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084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85" name="Picture 27" descr="Picture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52425" y="5105400"/>
          <a:ext cx="1171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Clip" r:id="rId12" imgW="3531960" imgH="4445640" progId="">
                  <p:embed/>
                </p:oleObj>
              </mc:Choice>
              <mc:Fallback>
                <p:oleObj name="Clip" r:id="rId12" imgW="3531960" imgH="444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105400"/>
                        <a:ext cx="11715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94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DẠNG BÀI 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40"/>
          <p:cNvGrpSpPr>
            <a:grpSpLocks/>
          </p:cNvGrpSpPr>
          <p:nvPr/>
        </p:nvGrpSpPr>
        <p:grpSpPr bwMode="auto">
          <a:xfrm rot="5400000">
            <a:off x="842962" y="4629151"/>
            <a:ext cx="1173163" cy="144462"/>
            <a:chOff x="0" y="1896"/>
            <a:chExt cx="5760" cy="120"/>
          </a:xfrm>
        </p:grpSpPr>
        <p:sp>
          <p:nvSpPr>
            <p:cNvPr id="1080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/>
            </a:p>
          </p:txBody>
        </p:sp>
        <p:sp>
          <p:nvSpPr>
            <p:cNvPr id="1081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/>
            </a:p>
          </p:txBody>
        </p:sp>
      </p:grpSp>
      <p:grpSp>
        <p:nvGrpSpPr>
          <p:cNvPr id="17" name="Group 57"/>
          <p:cNvGrpSpPr>
            <a:grpSpLocks/>
          </p:cNvGrpSpPr>
          <p:nvPr/>
        </p:nvGrpSpPr>
        <p:grpSpPr bwMode="auto">
          <a:xfrm>
            <a:off x="928688" y="4800600"/>
            <a:ext cx="922337" cy="989013"/>
            <a:chOff x="3247" y="2515"/>
            <a:chExt cx="581" cy="623"/>
          </a:xfrm>
        </p:grpSpPr>
        <p:grpSp>
          <p:nvGrpSpPr>
            <p:cNvPr id="1069" name="Group 58"/>
            <p:cNvGrpSpPr>
              <a:grpSpLocks/>
            </p:cNvGrpSpPr>
            <p:nvPr/>
          </p:nvGrpSpPr>
          <p:grpSpPr bwMode="auto">
            <a:xfrm rot="5400000">
              <a:off x="3224" y="2538"/>
              <a:ext cx="624" cy="582"/>
              <a:chOff x="1871" y="1824"/>
              <a:chExt cx="2007" cy="1807"/>
            </a:xfrm>
          </p:grpSpPr>
          <p:sp>
            <p:nvSpPr>
              <p:cNvPr id="1071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2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3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4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5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91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7" name="Oval 65">
                <a:hlinkClick r:id="rId1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  <p:sp>
            <p:nvSpPr>
              <p:cNvPr id="93" name="Oval 66"/>
              <p:cNvSpPr>
                <a:spLocks noChangeArrowheads="1"/>
              </p:cNvSpPr>
              <p:nvPr/>
            </p:nvSpPr>
            <p:spPr bwMode="gray">
              <a:xfrm>
                <a:off x="2267" y="2190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9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</p:grpSp>
        <p:sp>
          <p:nvSpPr>
            <p:cNvPr id="1070" name="WordArt 68">
              <a:hlinkClick r:id="rId1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sp>
        <p:nvSpPr>
          <p:cNvPr id="96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828800" y="4848225"/>
            <a:ext cx="7239000" cy="838200"/>
          </a:xfrm>
          <a:prstGeom prst="roundRect">
            <a:avLst>
              <a:gd name="adj" fmla="val 50000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 mốt của dấu hiệu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57"/>
          <p:cNvGrpSpPr>
            <a:grpSpLocks/>
          </p:cNvGrpSpPr>
          <p:nvPr/>
        </p:nvGrpSpPr>
        <p:grpSpPr bwMode="auto">
          <a:xfrm>
            <a:off x="947738" y="3657600"/>
            <a:ext cx="923925" cy="990600"/>
            <a:chOff x="3245" y="2519"/>
            <a:chExt cx="582" cy="624"/>
          </a:xfrm>
        </p:grpSpPr>
        <p:grpSp>
          <p:nvGrpSpPr>
            <p:cNvPr id="1058" name="Group 58"/>
            <p:cNvGrpSpPr>
              <a:grpSpLocks/>
            </p:cNvGrpSpPr>
            <p:nvPr/>
          </p:nvGrpSpPr>
          <p:grpSpPr bwMode="auto">
            <a:xfrm rot="5400000">
              <a:off x="3224" y="2540"/>
              <a:ext cx="624" cy="582"/>
              <a:chOff x="1871" y="1824"/>
              <a:chExt cx="2007" cy="1807"/>
            </a:xfrm>
          </p:grpSpPr>
          <p:sp>
            <p:nvSpPr>
              <p:cNvPr id="1060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1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2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3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4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5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66" name="Oval 65">
                <a:hlinkClick r:id="rId1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7" name="Oval 66"/>
              <p:cNvSpPr>
                <a:spLocks noChangeArrowheads="1"/>
              </p:cNvSpPr>
              <p:nvPr/>
            </p:nvSpPr>
            <p:spPr bwMode="gray">
              <a:xfrm>
                <a:off x="2267" y="2193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68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059" name="WordArt 68">
              <a:hlinkClick r:id="rId1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1" name="Group 57"/>
          <p:cNvGrpSpPr>
            <a:grpSpLocks/>
          </p:cNvGrpSpPr>
          <p:nvPr/>
        </p:nvGrpSpPr>
        <p:grpSpPr bwMode="auto">
          <a:xfrm>
            <a:off x="914400" y="5868988"/>
            <a:ext cx="922338" cy="989012"/>
            <a:chOff x="3247" y="2515"/>
            <a:chExt cx="581" cy="623"/>
          </a:xfrm>
        </p:grpSpPr>
        <p:grpSp>
          <p:nvGrpSpPr>
            <p:cNvPr id="1047" name="Group 58"/>
            <p:cNvGrpSpPr>
              <a:grpSpLocks/>
            </p:cNvGrpSpPr>
            <p:nvPr/>
          </p:nvGrpSpPr>
          <p:grpSpPr bwMode="auto">
            <a:xfrm rot="5400000">
              <a:off x="3224" y="2540"/>
              <a:ext cx="624" cy="582"/>
              <a:chOff x="1871" y="1824"/>
              <a:chExt cx="2007" cy="1807"/>
            </a:xfrm>
          </p:grpSpPr>
          <p:sp>
            <p:nvSpPr>
              <p:cNvPr id="1049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0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1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2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3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8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5" name="Oval 65">
                <a:hlinkClick r:id="rId1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10" name="Oval 66"/>
              <p:cNvSpPr>
                <a:spLocks noChangeArrowheads="1"/>
              </p:cNvSpPr>
              <p:nvPr/>
            </p:nvSpPr>
            <p:spPr bwMode="gray">
              <a:xfrm>
                <a:off x="2267" y="2190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7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</p:grpSp>
        <p:sp>
          <p:nvSpPr>
            <p:cNvPr id="1048" name="WordArt 68">
              <a:hlinkClick r:id="rId1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5</a:t>
              </a:r>
            </a:p>
          </p:txBody>
        </p:sp>
      </p:grpSp>
      <p:sp>
        <p:nvSpPr>
          <p:cNvPr id="112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828800" y="5943600"/>
            <a:ext cx="7239000" cy="838200"/>
          </a:xfrm>
          <a:prstGeom prst="roundRect">
            <a:avLst>
              <a:gd name="adj" fmla="val 5000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Dựng biểu đồ và đọc biểu đồ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905000" y="1447800"/>
            <a:ext cx="7162800" cy="1066800"/>
          </a:xfrm>
          <a:prstGeom prst="roundRect">
            <a:avLst>
              <a:gd name="adj" fmla="val 5000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Khai thác thông tin từ bảng số liệu </a:t>
            </a: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thống kê ban đầu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866900" y="2667000"/>
            <a:ext cx="7200900" cy="838200"/>
          </a:xfrm>
          <a:prstGeom prst="roundRect">
            <a:avLst>
              <a:gd name="adj" fmla="val 50000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bảng tần số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35492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9" name="Picture 57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086" y="166688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4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6" grpId="0" animBg="1"/>
      <p:bldP spid="112" grpId="0" animBg="1"/>
      <p:bldP spid="113" grpId="0" animBg="1"/>
      <p:bldP spid="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17" descr="Pink tissue paper"/>
          <p:cNvSpPr>
            <a:spLocks noChangeArrowheads="1"/>
          </p:cNvSpPr>
          <p:nvPr/>
        </p:nvSpPr>
        <p:spPr bwMode="auto">
          <a:xfrm>
            <a:off x="1295400" y="400050"/>
            <a:ext cx="7772400" cy="819150"/>
          </a:xfrm>
          <a:prstGeom prst="roundRect">
            <a:avLst>
              <a:gd name="adj" fmla="val 5000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latin typeface="Constantia" pitchFamily="18" charset="0"/>
            </a:endParaRPr>
          </a:p>
        </p:txBody>
      </p: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228600" y="152400"/>
            <a:ext cx="1143000" cy="1219200"/>
            <a:chOff x="196" y="292"/>
            <a:chExt cx="616" cy="507"/>
          </a:xfrm>
        </p:grpSpPr>
        <p:grpSp>
          <p:nvGrpSpPr>
            <p:cNvPr id="1082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086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87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1083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084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85" name="Picture 27" descr="Picture1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351637"/>
              </p:ext>
            </p:extLst>
          </p:nvPr>
        </p:nvGraphicFramePr>
        <p:xfrm>
          <a:off x="352425" y="5008397"/>
          <a:ext cx="1171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Clip" r:id="rId8" imgW="3531960" imgH="4445640" progId="">
                  <p:embed/>
                </p:oleObj>
              </mc:Choice>
              <mc:Fallback>
                <p:oleObj name="Clip" r:id="rId8" imgW="3531960" imgH="444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008397"/>
                        <a:ext cx="11715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10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94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10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897" y="335492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9" name="Picture 5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086" y="166688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57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 Bài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tập 1</a:t>
            </a:r>
            <a:r>
              <a:rPr lang="en-US" sz="2800" i="1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Điểm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một bài kiểm tra của một nhóm học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sinh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được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ghi lại như sau: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498625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27013" y="2422237"/>
            <a:ext cx="937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1610157" y="4306888"/>
            <a:ext cx="441325" cy="442912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3934691" y="2595418"/>
            <a:ext cx="5181600" cy="2133600"/>
          </a:xfrm>
          <a:prstGeom prst="cloudCallout">
            <a:avLst>
              <a:gd name="adj1" fmla="val -46145"/>
              <a:gd name="adj2" fmla="val -77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3900" lvl="1" indent="-2667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các số liệu trên để trả lời các câu hỏi sau: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214745" y="2895600"/>
            <a:ext cx="9372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Dấu hiệu điều tra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Bài kiểm tra của mỗi học sinh		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B. Điểm bài kiểm tra của mỗi học sinh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C. Cả A và B đều đúng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D. Cả A và B đều sai</a:t>
            </a:r>
          </a:p>
        </p:txBody>
      </p:sp>
    </p:spTree>
    <p:extLst>
      <p:ext uri="{BB962C8B-B14F-4D97-AF65-F5344CB8AC3E}">
        <p14:creationId xmlns:p14="http://schemas.microsoft.com/office/powerpoint/2010/main" val="7096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1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107586" grpId="0" animBg="1"/>
      <p:bldP spid="3" grpId="0" animBg="1"/>
      <p:bldP spid="3" grpId="1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 Bài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tập 1</a:t>
            </a:r>
            <a:r>
              <a:rPr lang="en-US" sz="2800" i="1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Điểm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một bài kiểm tra của một nhóm học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sinh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được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ghi lại như sau: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0155194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2881746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Số các giá trị của dấu hiệu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7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8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9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10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4133255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3. Số các giá trị khác nhau của 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7	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6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0" y="5446693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4. Tần số của giá trị 7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6629400" y="3368675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3200400" y="4644450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31"/>
          <p:cNvSpPr>
            <a:spLocks noChangeArrowheads="1"/>
          </p:cNvSpPr>
          <p:nvPr/>
        </p:nvSpPr>
        <p:spPr bwMode="auto">
          <a:xfrm>
            <a:off x="5029200" y="59578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 Bài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tập 1</a:t>
            </a:r>
            <a:r>
              <a:rPr lang="en-US" sz="2800" i="1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Điểm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một bài kiểm tra của một nhóm học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sinh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được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ghi lại như sau: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9739391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480219" y="4960144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78238"/>
              </p:ext>
            </p:extLst>
          </p:nvPr>
        </p:nvGraphicFramePr>
        <p:xfrm>
          <a:off x="228600" y="3611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9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13628"/>
              </p:ext>
            </p:extLst>
          </p:nvPr>
        </p:nvGraphicFramePr>
        <p:xfrm>
          <a:off x="228600" y="5516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532102" y="3101686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18" name="Text Box 134"/>
          <p:cNvSpPr txBox="1">
            <a:spLocks noChangeArrowheads="1"/>
          </p:cNvSpPr>
          <p:nvPr/>
        </p:nvSpPr>
        <p:spPr bwMode="auto">
          <a:xfrm>
            <a:off x="555625" y="4953000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228168" y="2688848"/>
            <a:ext cx="8763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5: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Bảng tần số nào sau đây đúng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 Bài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tập 1</a:t>
            </a:r>
            <a:r>
              <a:rPr lang="en-US" sz="2800" i="1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Điểm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một bài kiểm tra của một nhóm học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sinh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được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ghi lại như sau: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093331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4251759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6.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Số trung bình cộng của dấu hiệu là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7,6       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7,5        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7,8       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7,9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5370493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Mốt của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      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     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1447800" y="4738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5008418" y="5881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07769"/>
              </p:ext>
            </p:extLst>
          </p:nvPr>
        </p:nvGraphicFramePr>
        <p:xfrm>
          <a:off x="198438" y="289560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1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856</Words>
  <Application>Microsoft Office PowerPoint</Application>
  <PresentationFormat>On-screen Show (4:3)</PresentationFormat>
  <Paragraphs>340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.VnTime</vt:lpstr>
      <vt:lpstr>Arial</vt:lpstr>
      <vt:lpstr>Book Antiqua</vt:lpstr>
      <vt:lpstr>Calibri</vt:lpstr>
      <vt:lpstr>Constantia</vt:lpstr>
      <vt:lpstr>Tahoma</vt:lpstr>
      <vt:lpstr>Times New Roman</vt:lpstr>
      <vt:lpstr>Times NewRoman</vt:lpstr>
      <vt:lpstr>Wingdings</vt:lpstr>
      <vt:lpstr>Office Theme</vt:lpstr>
      <vt:lpstr>Equation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59</cp:revision>
  <dcterms:created xsi:type="dcterms:W3CDTF">2016-02-17T14:41:23Z</dcterms:created>
  <dcterms:modified xsi:type="dcterms:W3CDTF">2021-02-23T07:51:45Z</dcterms:modified>
</cp:coreProperties>
</file>