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Mali" panose="020B0604020202020204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410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76"/>
    <a:srgbClr val="D81C33"/>
    <a:srgbClr val="F9B000"/>
    <a:srgbClr val="009386"/>
    <a:srgbClr val="F39C93"/>
    <a:srgbClr val="0076B0"/>
    <a:srgbClr val="00A8E7"/>
    <a:srgbClr val="F39CA2"/>
    <a:srgbClr val="00BFF3"/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24" y="90"/>
      </p:cViewPr>
      <p:guideLst>
        <p:guide pos="2880"/>
        <p:guide pos="340"/>
        <p:guide orient="horz" pos="3974"/>
        <p:guide pos="4105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3DD8C0A6-5468-D058-FC3D-9F8D67D914FA}"/>
              </a:ext>
            </a:extLst>
          </p:cNvPr>
          <p:cNvSpPr/>
          <p:nvPr userDrawn="1"/>
        </p:nvSpPr>
        <p:spPr>
          <a:xfrm>
            <a:off x="7561690" y="5836257"/>
            <a:ext cx="1387503" cy="102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1D9E60CD-F30A-1D19-F456-792FF671159E}"/>
              </a:ext>
            </a:extLst>
          </p:cNvPr>
          <p:cNvSpPr/>
          <p:nvPr userDrawn="1"/>
        </p:nvSpPr>
        <p:spPr>
          <a:xfrm>
            <a:off x="1" y="5991308"/>
            <a:ext cx="890546" cy="86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EFEBFD3-9FE5-4003-D8A5-233901704CBC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E521FF15-12A6-FBAE-EFFB-A37DC8FF7D33}"/>
              </a:ext>
            </a:extLst>
          </p:cNvPr>
          <p:cNvSpPr/>
          <p:nvPr userDrawn="1"/>
        </p:nvSpPr>
        <p:spPr bwMode="auto">
          <a:xfrm>
            <a:off x="461963" y="438151"/>
            <a:ext cx="8220075" cy="1148134"/>
          </a:xfrm>
          <a:prstGeom prst="roundRect">
            <a:avLst>
              <a:gd name="adj" fmla="val 0"/>
            </a:avLst>
          </a:prstGeom>
          <a:solidFill>
            <a:srgbClr val="F9B000"/>
          </a:solidFill>
          <a:ln w="25400" cap="rnd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3A6A18C-60BF-5B77-77E2-173F0882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21639"/>
            <a:ext cx="8220075" cy="994306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84520517-6590-21CC-E73C-0B9D83197A26}"/>
              </a:ext>
            </a:extLst>
          </p:cNvPr>
          <p:cNvSpPr/>
          <p:nvPr userDrawn="1"/>
        </p:nvSpPr>
        <p:spPr>
          <a:xfrm>
            <a:off x="8432358" y="6627412"/>
            <a:ext cx="711642" cy="23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EFEBFD3-9FE5-4003-D8A5-233901704CBC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84520517-6590-21CC-E73C-0B9D83197A26}"/>
              </a:ext>
            </a:extLst>
          </p:cNvPr>
          <p:cNvSpPr/>
          <p:nvPr userDrawn="1"/>
        </p:nvSpPr>
        <p:spPr>
          <a:xfrm>
            <a:off x="8432358" y="6627412"/>
            <a:ext cx="711642" cy="23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2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84520517-6590-21CC-E73C-0B9D83197A26}"/>
              </a:ext>
            </a:extLst>
          </p:cNvPr>
          <p:cNvSpPr/>
          <p:nvPr userDrawn="1"/>
        </p:nvSpPr>
        <p:spPr>
          <a:xfrm>
            <a:off x="8432358" y="6627412"/>
            <a:ext cx="711642" cy="23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8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558AFEFF-A087-5D96-DC3C-3A4937BAD0EE}"/>
              </a:ext>
            </a:extLst>
          </p:cNvPr>
          <p:cNvSpPr/>
          <p:nvPr userDrawn="1"/>
        </p:nvSpPr>
        <p:spPr>
          <a:xfrm>
            <a:off x="7561690" y="5836257"/>
            <a:ext cx="1387503" cy="102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70BF2449-F264-B5A8-DE42-82D98114C313}"/>
              </a:ext>
            </a:extLst>
          </p:cNvPr>
          <p:cNvSpPr/>
          <p:nvPr userDrawn="1"/>
        </p:nvSpPr>
        <p:spPr>
          <a:xfrm>
            <a:off x="1" y="5991308"/>
            <a:ext cx="890546" cy="86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m.vn/resources/english-speaking-schools-truong-quoc-te-vietnam/vietnamese-resources-tai-lieu-tieng-viet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8"/>
            <a:extLst>
              <a:ext uri="{FF2B5EF4-FFF2-40B4-BE49-F238E27FC236}">
                <a16:creationId xmlns:a16="http://schemas.microsoft.com/office/drawing/2014/main" xmlns="" id="{A8FB4F43-4A87-D844-B85E-5227D02D6AC4}"/>
              </a:ext>
            </a:extLst>
          </p:cNvPr>
          <p:cNvSpPr/>
          <p:nvPr userDrawn="1"/>
        </p:nvSpPr>
        <p:spPr>
          <a:xfrm>
            <a:off x="8432358" y="6627412"/>
            <a:ext cx="711642" cy="23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Mali" panose="00000500000000000000" pitchFamily="2" charset="-34"/>
          <a:ea typeface="+mj-ea"/>
          <a:cs typeface="Mali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xmlns="" id="{76D8275F-AA12-1FE4-50B0-7EF023B47EBB}"/>
              </a:ext>
            </a:extLst>
          </p:cNvPr>
          <p:cNvSpPr txBox="1">
            <a:spLocks/>
          </p:cNvSpPr>
          <p:nvPr/>
        </p:nvSpPr>
        <p:spPr>
          <a:xfrm>
            <a:off x="457198" y="521639"/>
            <a:ext cx="8220075" cy="994306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Mali" panose="00000500000000000000" pitchFamily="2" charset="-34"/>
                <a:ea typeface="+mj-ea"/>
                <a:cs typeface="Mali" panose="00000500000000000000" pitchFamily="2" charset="-34"/>
              </a:defRPr>
            </a:lvl1pPr>
          </a:lstStyle>
          <a:p>
            <a:r>
              <a:rPr lang="fr-FR" sz="2700" dirty="0" err="1" smtClean="0">
                <a:solidFill>
                  <a:srgbClr val="FF0000"/>
                </a:solidFill>
              </a:rPr>
              <a:t>Thì</a:t>
            </a:r>
            <a:r>
              <a:rPr lang="fr-FR" sz="2700" dirty="0" smtClean="0">
                <a:solidFill>
                  <a:srgbClr val="FF0000"/>
                </a:solidFill>
              </a:rPr>
              <a:t> </a:t>
            </a:r>
            <a:r>
              <a:rPr lang="fr-FR" sz="2700" dirty="0" err="1" smtClean="0">
                <a:solidFill>
                  <a:srgbClr val="FF0000"/>
                </a:solidFill>
              </a:rPr>
              <a:t>tương</a:t>
            </a:r>
            <a:r>
              <a:rPr lang="fr-FR" sz="2700" dirty="0" smtClean="0">
                <a:solidFill>
                  <a:srgbClr val="FF0000"/>
                </a:solidFill>
              </a:rPr>
              <a:t> lai </a:t>
            </a:r>
            <a:r>
              <a:rPr lang="fr-FR" sz="2700" dirty="0" err="1" smtClean="0">
                <a:solidFill>
                  <a:srgbClr val="FF0000"/>
                </a:solidFill>
              </a:rPr>
              <a:t>tiếp</a:t>
            </a:r>
            <a:r>
              <a:rPr lang="fr-FR" sz="2700" dirty="0" smtClean="0">
                <a:solidFill>
                  <a:srgbClr val="FF0000"/>
                </a:solidFill>
              </a:rPr>
              <a:t> </a:t>
            </a:r>
            <a:r>
              <a:rPr lang="fr-FR" sz="2700" dirty="0" err="1" smtClean="0">
                <a:solidFill>
                  <a:srgbClr val="FF0000"/>
                </a:solidFill>
              </a:rPr>
              <a:t>diễn</a:t>
            </a:r>
            <a:r>
              <a:rPr lang="fr-FR" sz="2700" dirty="0" smtClean="0">
                <a:solidFill>
                  <a:srgbClr val="FF0000"/>
                </a:solidFill>
              </a:rPr>
              <a:t> – Future </a:t>
            </a:r>
            <a:r>
              <a:rPr lang="fr-FR" sz="2700" dirty="0" err="1" smtClean="0">
                <a:solidFill>
                  <a:srgbClr val="FF0000"/>
                </a:solidFill>
              </a:rPr>
              <a:t>Continuous</a:t>
            </a:r>
            <a:endParaRPr lang="en-GB" sz="27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370" y="3214370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5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8FF9-B5BA-EE74-4C33-FB7898A6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 </a:t>
            </a:r>
            <a:r>
              <a:rPr lang="en-GB" sz="3200" dirty="0" err="1"/>
              <a:t>hãy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lỗi</a:t>
            </a:r>
            <a:r>
              <a:rPr lang="en-GB" sz="3200" dirty="0"/>
              <a:t> </a:t>
            </a:r>
            <a:r>
              <a:rPr lang="en-GB" sz="3200" dirty="0" err="1"/>
              <a:t>sai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câu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đúng</a:t>
            </a:r>
            <a:r>
              <a:rPr lang="en-GB" sz="3200" dirty="0"/>
              <a:t> </a:t>
            </a:r>
            <a:r>
              <a:rPr lang="en-GB" sz="3200" dirty="0" err="1"/>
              <a:t>nhé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3A40-8EF5-5118-5DE6-CF42D2CB6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4718" y="2859505"/>
            <a:ext cx="2202315" cy="40310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37F3A-CA98-E899-4693-0C9A5E3A2539}"/>
              </a:ext>
            </a:extLst>
          </p:cNvPr>
          <p:cNvGrpSpPr/>
          <p:nvPr/>
        </p:nvGrpSpPr>
        <p:grpSpPr>
          <a:xfrm>
            <a:off x="2231260" y="2083634"/>
            <a:ext cx="6118656" cy="124524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CAB8FE2-D687-4CE9-D1D9-C7E0E1B639E6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33FF70F-410D-5CE9-62B5-847A8FA84354}"/>
                </a:ext>
              </a:extLst>
            </p:cNvPr>
            <p:cNvSpPr txBox="1"/>
            <p:nvPr/>
          </p:nvSpPr>
          <p:spPr>
            <a:xfrm>
              <a:off x="2830203" y="2753708"/>
              <a:ext cx="5242149" cy="288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They dancing 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all night next Friday </a:t>
              </a:r>
              <a:r>
                <a:rPr lang="en-GB" sz="2400" b="1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arty.</a:t>
              </a:r>
              <a:endParaRPr lang="en-GB" sz="24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68556-63D7-F119-C72D-EAE1D721D635}"/>
              </a:ext>
            </a:extLst>
          </p:cNvPr>
          <p:cNvGrpSpPr/>
          <p:nvPr/>
        </p:nvGrpSpPr>
        <p:grpSpPr>
          <a:xfrm>
            <a:off x="2548937" y="3816151"/>
            <a:ext cx="5811994" cy="1148776"/>
            <a:chOff x="2548937" y="3816151"/>
            <a:chExt cx="5811994" cy="1148776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19A4472B-6789-194F-7AE1-E274305F9A6E}"/>
                </a:ext>
              </a:extLst>
            </p:cNvPr>
            <p:cNvSpPr/>
            <p:nvPr/>
          </p:nvSpPr>
          <p:spPr>
            <a:xfrm>
              <a:off x="4444440" y="3816151"/>
              <a:ext cx="3916491" cy="1148776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xmlns="" id="{C4FFA935-DF24-4DAA-BF8F-AEA63C195A35}"/>
                </a:ext>
              </a:extLst>
            </p:cNvPr>
            <p:cNvSpPr/>
            <p:nvPr/>
          </p:nvSpPr>
          <p:spPr>
            <a:xfrm>
              <a:off x="2548937" y="3816151"/>
              <a:ext cx="1895503" cy="1148776"/>
            </a:xfrm>
            <a:prstGeom prst="snip1Rect">
              <a:avLst>
                <a:gd name="adj" fmla="val 0"/>
              </a:avLst>
            </a:prstGeom>
            <a:solidFill>
              <a:srgbClr val="85BD33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Google Shape;109;p6">
              <a:extLst>
                <a:ext uri="{FF2B5EF4-FFF2-40B4-BE49-F238E27FC236}">
                  <a16:creationId xmlns:a16="http://schemas.microsoft.com/office/drawing/2014/main" xmlns="" id="{D9B11ADE-CB3A-B7D7-1A8E-E44C29DFA7FD}"/>
                </a:ext>
              </a:extLst>
            </p:cNvPr>
            <p:cNvSpPr/>
            <p:nvPr/>
          </p:nvSpPr>
          <p:spPr>
            <a:xfrm>
              <a:off x="2644472" y="4225862"/>
              <a:ext cx="1695180" cy="31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400"/>
              </a:pP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đáp</a:t>
              </a: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án</a:t>
              </a:r>
              <a:endParaRPr lang="en-GB" sz="20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sp>
          <p:nvSpPr>
            <p:cNvPr id="11" name="Google Shape;109;p6">
              <a:extLst>
                <a:ext uri="{FF2B5EF4-FFF2-40B4-BE49-F238E27FC236}">
                  <a16:creationId xmlns:a16="http://schemas.microsoft.com/office/drawing/2014/main" xmlns="" id="{5344424B-403C-F8DB-2B06-81843121550F}"/>
                </a:ext>
              </a:extLst>
            </p:cNvPr>
            <p:cNvSpPr/>
            <p:nvPr/>
          </p:nvSpPr>
          <p:spPr>
            <a:xfrm>
              <a:off x="4647097" y="4120732"/>
              <a:ext cx="3537533" cy="551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dancing =&gt; will be dancing</a:t>
              </a:r>
            </a:p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They </a:t>
              </a:r>
              <a:r>
                <a:rPr lang="en-GB" sz="1600" b="1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be dancing </a:t>
              </a: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all </a:t>
              </a:r>
              <a:r>
                <a:rPr lang="en-GB" sz="16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night next Friday party.</a:t>
              </a:r>
              <a:endParaRPr lang="en-GB" sz="1600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4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8FF9-B5BA-EE74-4C33-FB7898A6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 </a:t>
            </a:r>
            <a:r>
              <a:rPr lang="en-GB" sz="3200" dirty="0" err="1"/>
              <a:t>hãy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lỗi</a:t>
            </a:r>
            <a:r>
              <a:rPr lang="en-GB" sz="3200" dirty="0"/>
              <a:t> </a:t>
            </a:r>
            <a:r>
              <a:rPr lang="en-GB" sz="3200" dirty="0" err="1"/>
              <a:t>sai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câu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đúng</a:t>
            </a:r>
            <a:r>
              <a:rPr lang="en-GB" sz="3200" dirty="0"/>
              <a:t> </a:t>
            </a:r>
            <a:r>
              <a:rPr lang="en-GB" sz="3200" dirty="0" err="1"/>
              <a:t>nhé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3A40-8EF5-5118-5DE6-CF42D2CB6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666" y="2005263"/>
            <a:ext cx="3136110" cy="75309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37F3A-CA98-E899-4693-0C9A5E3A2539}"/>
              </a:ext>
            </a:extLst>
          </p:cNvPr>
          <p:cNvGrpSpPr/>
          <p:nvPr/>
        </p:nvGrpSpPr>
        <p:grpSpPr>
          <a:xfrm>
            <a:off x="2231260" y="2083634"/>
            <a:ext cx="6118656" cy="124524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CAB8FE2-D687-4CE9-D1D9-C7E0E1B639E6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33FF70F-410D-5CE9-62B5-847A8FA84354}"/>
                </a:ext>
              </a:extLst>
            </p:cNvPr>
            <p:cNvSpPr txBox="1"/>
            <p:nvPr/>
          </p:nvSpPr>
          <p:spPr>
            <a:xfrm>
              <a:off x="2830203" y="2753708"/>
              <a:ext cx="5242149" cy="288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He will not play all 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afternoon nex</a:t>
              </a:r>
              <a:r>
                <a:rPr lang="en-GB" sz="2400" b="1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 Sunday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endParaRPr lang="en-GB" sz="24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68556-63D7-F119-C72D-EAE1D721D635}"/>
              </a:ext>
            </a:extLst>
          </p:cNvPr>
          <p:cNvGrpSpPr/>
          <p:nvPr/>
        </p:nvGrpSpPr>
        <p:grpSpPr>
          <a:xfrm>
            <a:off x="2548937" y="3816151"/>
            <a:ext cx="5811994" cy="1148776"/>
            <a:chOff x="2548937" y="3816151"/>
            <a:chExt cx="5811994" cy="1148776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19A4472B-6789-194F-7AE1-E274305F9A6E}"/>
                </a:ext>
              </a:extLst>
            </p:cNvPr>
            <p:cNvSpPr/>
            <p:nvPr/>
          </p:nvSpPr>
          <p:spPr>
            <a:xfrm>
              <a:off x="4444440" y="3816151"/>
              <a:ext cx="3916491" cy="1148776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xmlns="" id="{C4FFA935-DF24-4DAA-BF8F-AEA63C195A35}"/>
                </a:ext>
              </a:extLst>
            </p:cNvPr>
            <p:cNvSpPr/>
            <p:nvPr/>
          </p:nvSpPr>
          <p:spPr>
            <a:xfrm>
              <a:off x="2548937" y="3816151"/>
              <a:ext cx="1895503" cy="1148776"/>
            </a:xfrm>
            <a:prstGeom prst="snip1Rect">
              <a:avLst>
                <a:gd name="adj" fmla="val 0"/>
              </a:avLst>
            </a:prstGeom>
            <a:solidFill>
              <a:srgbClr val="85BD33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Google Shape;109;p6">
              <a:extLst>
                <a:ext uri="{FF2B5EF4-FFF2-40B4-BE49-F238E27FC236}">
                  <a16:creationId xmlns:a16="http://schemas.microsoft.com/office/drawing/2014/main" xmlns="" id="{D9B11ADE-CB3A-B7D7-1A8E-E44C29DFA7FD}"/>
                </a:ext>
              </a:extLst>
            </p:cNvPr>
            <p:cNvSpPr/>
            <p:nvPr/>
          </p:nvSpPr>
          <p:spPr>
            <a:xfrm>
              <a:off x="2644472" y="4225862"/>
              <a:ext cx="1695180" cy="31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400"/>
              </a:pP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đáp</a:t>
              </a: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án</a:t>
              </a:r>
              <a:endParaRPr lang="en-GB" sz="20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sp>
          <p:nvSpPr>
            <p:cNvPr id="11" name="Google Shape;109;p6">
              <a:extLst>
                <a:ext uri="{FF2B5EF4-FFF2-40B4-BE49-F238E27FC236}">
                  <a16:creationId xmlns:a16="http://schemas.microsoft.com/office/drawing/2014/main" xmlns="" id="{5344424B-403C-F8DB-2B06-81843121550F}"/>
                </a:ext>
              </a:extLst>
            </p:cNvPr>
            <p:cNvSpPr/>
            <p:nvPr/>
          </p:nvSpPr>
          <p:spPr>
            <a:xfrm>
              <a:off x="4647097" y="4120732"/>
              <a:ext cx="3537533" cy="551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00000"/>
                </a:buClr>
                <a:buSzPts val="1400"/>
              </a:pP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not play =&gt; will not be playing</a:t>
              </a:r>
            </a:p>
            <a:p>
              <a:pPr lvl="0">
                <a:buClr>
                  <a:srgbClr val="000000"/>
                </a:buClr>
                <a:buSzPts val="1400"/>
              </a:pP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He will</a:t>
              </a:r>
              <a:r>
                <a:rPr lang="en-GB" sz="1400" b="1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not be playing </a:t>
              </a: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all </a:t>
              </a:r>
              <a:r>
                <a:rPr lang="en-GB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afternoon next Sunday.</a:t>
              </a:r>
              <a:endParaRPr lang="en-GB" sz="1400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3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58F397F-C124-6560-4494-58E376EFF988}"/>
              </a:ext>
            </a:extLst>
          </p:cNvPr>
          <p:cNvGrpSpPr/>
          <p:nvPr/>
        </p:nvGrpSpPr>
        <p:grpSpPr>
          <a:xfrm>
            <a:off x="800803" y="696661"/>
            <a:ext cx="7542394" cy="1191512"/>
            <a:chOff x="2542676" y="3545626"/>
            <a:chExt cx="5807240" cy="778874"/>
          </a:xfrm>
        </p:grpSpPr>
        <p:sp>
          <p:nvSpPr>
            <p:cNvPr id="4" name="Rectangle: Single Corner Snipped 3">
              <a:extLst>
                <a:ext uri="{FF2B5EF4-FFF2-40B4-BE49-F238E27FC236}">
                  <a16:creationId xmlns:a16="http://schemas.microsoft.com/office/drawing/2014/main" xmlns="" id="{CF52BD72-4D40-3AB3-4D9B-D159A776D769}"/>
                </a:ext>
              </a:extLst>
            </p:cNvPr>
            <p:cNvSpPr/>
            <p:nvPr/>
          </p:nvSpPr>
          <p:spPr>
            <a:xfrm>
              <a:off x="2542676" y="3545626"/>
              <a:ext cx="5807240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0D24DA-B664-8E6C-BFB2-08641A7F3063}"/>
                </a:ext>
              </a:extLst>
            </p:cNvPr>
            <p:cNvSpPr txBox="1"/>
            <p:nvPr/>
          </p:nvSpPr>
          <p:spPr>
            <a:xfrm>
              <a:off x="2625522" y="3640852"/>
              <a:ext cx="5638131" cy="5943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Em hãy tìm tấm thiệp có chứa mẫu câu ở thì tương lai tiếp diễn và bỏ vào thùng thư có nhãn </a:t>
              </a:r>
              <a:r>
                <a:rPr lang="vi-VN" sz="1400" b="1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“Future continuous”</a:t>
              </a:r>
              <a:endParaRPr lang="en-GB" sz="1400" b="1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vi-VN" sz="1400" b="1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Với những mẫu câu không đúng, em hãy bỏ và thùng thư có nhãn </a:t>
              </a:r>
              <a:r>
                <a:rPr lang="vi-VN" sz="1400" b="1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“Dustbin” </a:t>
              </a: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nhé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F8FD93F-A7C1-5799-670E-C9DF5DDF8969}"/>
              </a:ext>
            </a:extLst>
          </p:cNvPr>
          <p:cNvGrpSpPr/>
          <p:nvPr/>
        </p:nvGrpSpPr>
        <p:grpSpPr>
          <a:xfrm>
            <a:off x="722776" y="3915828"/>
            <a:ext cx="1387475" cy="2260600"/>
            <a:chOff x="722776" y="3915828"/>
            <a:chExt cx="1387475" cy="2260600"/>
          </a:xfrm>
        </p:grpSpPr>
        <p:pic>
          <p:nvPicPr>
            <p:cNvPr id="7" name="Google Shape;154;p33">
              <a:extLst>
                <a:ext uri="{FF2B5EF4-FFF2-40B4-BE49-F238E27FC236}">
                  <a16:creationId xmlns:a16="http://schemas.microsoft.com/office/drawing/2014/main" xmlns="" id="{F6F9933B-B4C9-63A4-9F51-308C242DA16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93" y="3915828"/>
              <a:ext cx="934241" cy="226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57;p33">
              <a:extLst>
                <a:ext uri="{FF2B5EF4-FFF2-40B4-BE49-F238E27FC236}">
                  <a16:creationId xmlns:a16="http://schemas.microsoft.com/office/drawing/2014/main" xmlns="" id="{2E2E607C-E4C0-91C6-3E05-7F560D8C555A}"/>
                </a:ext>
              </a:extLst>
            </p:cNvPr>
            <p:cNvSpPr/>
            <p:nvPr/>
          </p:nvSpPr>
          <p:spPr>
            <a:xfrm>
              <a:off x="722776" y="5266791"/>
              <a:ext cx="1387475" cy="90963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9B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Future Continuous</a:t>
              </a: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FF947C-3B55-1A8B-0014-CE9116AC59F9}"/>
              </a:ext>
            </a:extLst>
          </p:cNvPr>
          <p:cNvGrpSpPr/>
          <p:nvPr/>
        </p:nvGrpSpPr>
        <p:grpSpPr>
          <a:xfrm>
            <a:off x="7033749" y="3915828"/>
            <a:ext cx="1387475" cy="2260600"/>
            <a:chOff x="7033749" y="3915828"/>
            <a:chExt cx="1387475" cy="2260600"/>
          </a:xfrm>
        </p:grpSpPr>
        <p:pic>
          <p:nvPicPr>
            <p:cNvPr id="8" name="Google Shape;155;p33">
              <a:extLst>
                <a:ext uri="{FF2B5EF4-FFF2-40B4-BE49-F238E27FC236}">
                  <a16:creationId xmlns:a16="http://schemas.microsoft.com/office/drawing/2014/main" xmlns="" id="{07DABB20-91E4-CB71-C531-ACA14C2D77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55603" y="3915828"/>
              <a:ext cx="934242" cy="226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58;p33">
              <a:extLst>
                <a:ext uri="{FF2B5EF4-FFF2-40B4-BE49-F238E27FC236}">
                  <a16:creationId xmlns:a16="http://schemas.microsoft.com/office/drawing/2014/main" xmlns="" id="{E60017D4-844E-27AF-7746-FEA7D3773F32}"/>
                </a:ext>
              </a:extLst>
            </p:cNvPr>
            <p:cNvSpPr/>
            <p:nvPr/>
          </p:nvSpPr>
          <p:spPr>
            <a:xfrm>
              <a:off x="7033749" y="5266791"/>
              <a:ext cx="1387475" cy="90963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D81C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Dustbin</a:t>
              </a:r>
              <a:endParaRPr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D65A568-DE0E-873B-D4D5-10380C8ACA7F}"/>
              </a:ext>
            </a:extLst>
          </p:cNvPr>
          <p:cNvGrpSpPr/>
          <p:nvPr/>
        </p:nvGrpSpPr>
        <p:grpSpPr>
          <a:xfrm>
            <a:off x="1065958" y="2171854"/>
            <a:ext cx="1951303" cy="1191512"/>
            <a:chOff x="755650" y="2218519"/>
            <a:chExt cx="1951303" cy="119151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454E7475-5F00-B5DC-7FFE-CF4DFED4450A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2DB3769-4363-D2D6-F864-336472EB16B8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solidFill>
                  <a:srgbClr val="ED6C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46A2AA66-9E3D-9BE2-B137-7A2F794B2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  <a:ln>
                <a:solidFill>
                  <a:srgbClr val="ED6C76"/>
                </a:solidFill>
              </a:ln>
            </p:spPr>
          </p:pic>
        </p:grpSp>
        <p:sp>
          <p:nvSpPr>
            <p:cNvPr id="38" name="Google Shape;173;p33">
              <a:extLst>
                <a:ext uri="{FF2B5EF4-FFF2-40B4-BE49-F238E27FC236}">
                  <a16:creationId xmlns:a16="http://schemas.microsoft.com/office/drawing/2014/main" xmlns="" id="{0D3CDA1E-EB78-D65C-2B98-8A65C257F631}"/>
                </a:ext>
              </a:extLst>
            </p:cNvPr>
            <p:cNvSpPr txBox="1"/>
            <p:nvPr/>
          </p:nvSpPr>
          <p:spPr>
            <a:xfrm>
              <a:off x="848836" y="2361157"/>
              <a:ext cx="1414375" cy="906236"/>
            </a:xfrm>
            <a:prstGeom prst="rect">
              <a:avLst/>
            </a:prstGeom>
            <a:noFill/>
            <a:ln>
              <a:solidFill>
                <a:srgbClr val="ED6C7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Will you be studying next Tuesday?</a:t>
              </a:r>
              <a:endParaRPr sz="14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E7C87CA-FDE7-ACB8-040E-6542F7E65270}"/>
              </a:ext>
            </a:extLst>
          </p:cNvPr>
          <p:cNvGrpSpPr/>
          <p:nvPr/>
        </p:nvGrpSpPr>
        <p:grpSpPr>
          <a:xfrm>
            <a:off x="3596349" y="2171854"/>
            <a:ext cx="1951303" cy="1191512"/>
            <a:chOff x="755650" y="2218519"/>
            <a:chExt cx="1951303" cy="119151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33E352F2-4BE4-58C0-CED1-47C751430EED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634DF32F-E6AF-7FCB-AB2A-61F401118B82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215D3318-9C4A-6F92-1505-78482900C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</p:spPr>
          </p:pic>
        </p:grpSp>
        <p:sp>
          <p:nvSpPr>
            <p:cNvPr id="58" name="Google Shape;173;p33">
              <a:extLst>
                <a:ext uri="{FF2B5EF4-FFF2-40B4-BE49-F238E27FC236}">
                  <a16:creationId xmlns:a16="http://schemas.microsoft.com/office/drawing/2014/main" xmlns="" id="{1850B826-8401-8EC7-4305-182A562B755B}"/>
                </a:ext>
              </a:extLst>
            </p:cNvPr>
            <p:cNvSpPr txBox="1"/>
            <p:nvPr/>
          </p:nvSpPr>
          <p:spPr>
            <a:xfrm>
              <a:off x="848836" y="2361157"/>
              <a:ext cx="1414375" cy="90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The baby is crying.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DF392679-41E9-9957-992A-7D0E30707F9E}"/>
              </a:ext>
            </a:extLst>
          </p:cNvPr>
          <p:cNvGrpSpPr/>
          <p:nvPr/>
        </p:nvGrpSpPr>
        <p:grpSpPr>
          <a:xfrm>
            <a:off x="6126740" y="2171854"/>
            <a:ext cx="1951303" cy="1191512"/>
            <a:chOff x="755650" y="2218519"/>
            <a:chExt cx="1951303" cy="119151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B80641C1-C43F-B245-BDF1-835E06BA85A3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3C2B080-C613-F9EC-3E2B-91E4489561E5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xmlns="" id="{699350C8-B59C-797A-A628-C4AC8A54D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</p:spPr>
          </p:pic>
        </p:grpSp>
        <p:sp>
          <p:nvSpPr>
            <p:cNvPr id="63" name="Google Shape;173;p33">
              <a:extLst>
                <a:ext uri="{FF2B5EF4-FFF2-40B4-BE49-F238E27FC236}">
                  <a16:creationId xmlns:a16="http://schemas.microsoft.com/office/drawing/2014/main" xmlns="" id="{DF4F9220-E12B-9632-91E7-A5936CE99519}"/>
                </a:ext>
              </a:extLst>
            </p:cNvPr>
            <p:cNvSpPr txBox="1"/>
            <p:nvPr/>
          </p:nvSpPr>
          <p:spPr>
            <a:xfrm>
              <a:off x="848836" y="2361157"/>
              <a:ext cx="1414375" cy="90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My dog is doing tricks.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E4A0C60-5253-17F6-2FDD-19D85A0C1061}"/>
              </a:ext>
            </a:extLst>
          </p:cNvPr>
          <p:cNvGrpSpPr/>
          <p:nvPr/>
        </p:nvGrpSpPr>
        <p:grpSpPr>
          <a:xfrm>
            <a:off x="2475090" y="3568699"/>
            <a:ext cx="1951303" cy="1191512"/>
            <a:chOff x="755650" y="2218519"/>
            <a:chExt cx="1951303" cy="119151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8870630-0B5F-4E48-49C7-7F5171101689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8325F2DF-0453-0AF2-71D5-6AE2E6723A59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1764C9A4-4521-53A6-154D-26F297B91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</p:spPr>
          </p:pic>
        </p:grpSp>
        <p:sp>
          <p:nvSpPr>
            <p:cNvPr id="69" name="Google Shape;173;p33">
              <a:extLst>
                <a:ext uri="{FF2B5EF4-FFF2-40B4-BE49-F238E27FC236}">
                  <a16:creationId xmlns:a16="http://schemas.microsoft.com/office/drawing/2014/main" xmlns="" id="{405D75BF-EECC-4AB5-96C4-BE704A98CDAB}"/>
                </a:ext>
              </a:extLst>
            </p:cNvPr>
            <p:cNvSpPr txBox="1"/>
            <p:nvPr/>
          </p:nvSpPr>
          <p:spPr>
            <a:xfrm>
              <a:off x="848836" y="2361157"/>
              <a:ext cx="1414375" cy="90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I won't be working tomorrow.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88AB84A8-2366-6769-1BCD-BF4E0C8795B0}"/>
              </a:ext>
            </a:extLst>
          </p:cNvPr>
          <p:cNvGrpSpPr/>
          <p:nvPr/>
        </p:nvGrpSpPr>
        <p:grpSpPr>
          <a:xfrm>
            <a:off x="4717607" y="3568699"/>
            <a:ext cx="1951303" cy="1191512"/>
            <a:chOff x="755650" y="2218519"/>
            <a:chExt cx="1951303" cy="119151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6056EA31-9CBE-AFB8-B463-CEFD739FE308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9584C8E3-60C8-A6EC-169A-35139F54CC31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5DCF0038-F230-DC7D-1563-A91FCDE57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</p:spPr>
          </p:pic>
        </p:grpSp>
        <p:sp>
          <p:nvSpPr>
            <p:cNvPr id="74" name="Google Shape;173;p33">
              <a:extLst>
                <a:ext uri="{FF2B5EF4-FFF2-40B4-BE49-F238E27FC236}">
                  <a16:creationId xmlns:a16="http://schemas.microsoft.com/office/drawing/2014/main" xmlns="" id="{9C6FE240-5CDB-06F3-157F-DDCC46C050AC}"/>
                </a:ext>
              </a:extLst>
            </p:cNvPr>
            <p:cNvSpPr txBox="1"/>
            <p:nvPr/>
          </p:nvSpPr>
          <p:spPr>
            <a:xfrm>
              <a:off x="848836" y="2367095"/>
              <a:ext cx="1584069" cy="90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The children are voting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for their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favourite </a:t>
              </a:r>
              <a:r>
                <a:rPr lang="en-GB" sz="1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book.</a:t>
              </a:r>
              <a:endParaRPr lang="en-GB" sz="14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F5DB25F-AF32-4B19-50FA-40B358B9E6CF}"/>
              </a:ext>
            </a:extLst>
          </p:cNvPr>
          <p:cNvGrpSpPr/>
          <p:nvPr/>
        </p:nvGrpSpPr>
        <p:grpSpPr>
          <a:xfrm>
            <a:off x="3596443" y="4965544"/>
            <a:ext cx="1951303" cy="1191512"/>
            <a:chOff x="755650" y="2218519"/>
            <a:chExt cx="1951303" cy="119151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5E07071-5B81-7374-3F0D-8A3BF1FB4AC3}"/>
                </a:ext>
              </a:extLst>
            </p:cNvPr>
            <p:cNvGrpSpPr/>
            <p:nvPr/>
          </p:nvGrpSpPr>
          <p:grpSpPr>
            <a:xfrm>
              <a:off x="755650" y="2218519"/>
              <a:ext cx="1951303" cy="1191512"/>
              <a:chOff x="833461" y="2311710"/>
              <a:chExt cx="1597231" cy="97674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91B7C9A-5303-8F8C-84EF-FE164D473DB3}"/>
                  </a:ext>
                </a:extLst>
              </p:cNvPr>
              <p:cNvSpPr/>
              <p:nvPr/>
            </p:nvSpPr>
            <p:spPr>
              <a:xfrm>
                <a:off x="833461" y="2311710"/>
                <a:ext cx="1597231" cy="976745"/>
              </a:xfrm>
              <a:prstGeom prst="rect">
                <a:avLst/>
              </a:prstGeom>
              <a:solidFill>
                <a:srgbClr val="ED6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D7A88067-E272-E557-5A51-BFAD52FE4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3746" y="2390818"/>
                <a:ext cx="203620" cy="239037"/>
              </a:xfrm>
              <a:prstGeom prst="rect">
                <a:avLst/>
              </a:prstGeom>
            </p:spPr>
          </p:pic>
        </p:grpSp>
        <p:sp>
          <p:nvSpPr>
            <p:cNvPr id="43" name="Google Shape;173;p33">
              <a:extLst>
                <a:ext uri="{FF2B5EF4-FFF2-40B4-BE49-F238E27FC236}">
                  <a16:creationId xmlns:a16="http://schemas.microsoft.com/office/drawing/2014/main" xmlns="" id="{75858E06-B44A-9EED-51D6-EBF1C69D1474}"/>
                </a:ext>
              </a:extLst>
            </p:cNvPr>
            <p:cNvSpPr txBox="1"/>
            <p:nvPr/>
          </p:nvSpPr>
          <p:spPr>
            <a:xfrm>
              <a:off x="783812" y="2361157"/>
              <a:ext cx="1593571" cy="90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I will be eating bread </a:t>
              </a:r>
              <a:r>
                <a:rPr lang="en-GB" sz="1400" b="1" i="0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Arial"/>
                  <a:cs typeface="Mali" panose="00000500000000000000" pitchFamily="2" charset="-34"/>
                  <a:sym typeface="Arial"/>
                </a:rPr>
                <a:t>from noon tomorrow.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65958" y="6449006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5816 0.429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349 0.428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5816 0.428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21337 0.225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21233 0.226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3507 0.02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370" y="3214370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">
            <a:extLst>
              <a:ext uri="{FF2B5EF4-FFF2-40B4-BE49-F238E27FC236}">
                <a16:creationId xmlns:a16="http://schemas.microsoft.com/office/drawing/2014/main" xmlns="" id="{A116BD4D-CB31-6E5E-DAF4-3AF43FB3F4B4}"/>
              </a:ext>
            </a:extLst>
          </p:cNvPr>
          <p:cNvSpPr txBox="1"/>
          <p:nvPr/>
        </p:nvSpPr>
        <p:spPr>
          <a:xfrm>
            <a:off x="755651" y="1767765"/>
            <a:ext cx="76326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6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Dùng để diễn tả một hành động, sự việc sẽ đang diễn ra tại một thời điểm cụ thể trong tương lai.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FFC753-5B1B-5A50-6277-81B1612D5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0333" y="2595529"/>
            <a:ext cx="2989592" cy="8616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818121-DAFA-DB05-03E1-F873A0645E10}"/>
              </a:ext>
            </a:extLst>
          </p:cNvPr>
          <p:cNvGrpSpPr/>
          <p:nvPr/>
        </p:nvGrpSpPr>
        <p:grpSpPr>
          <a:xfrm>
            <a:off x="2542676" y="3622872"/>
            <a:ext cx="5807240" cy="778874"/>
            <a:chOff x="2542676" y="3545626"/>
            <a:chExt cx="5807240" cy="77887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xmlns="" id="{A347DF29-8C44-5145-EAD3-23343403D8ED}"/>
                </a:ext>
              </a:extLst>
            </p:cNvPr>
            <p:cNvSpPr/>
            <p:nvPr/>
          </p:nvSpPr>
          <p:spPr>
            <a:xfrm>
              <a:off x="2542676" y="3545626"/>
              <a:ext cx="5807240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8BAA6BB-9284-51D6-28C0-C9A81B79230A}"/>
                </a:ext>
              </a:extLst>
            </p:cNvPr>
            <p:cNvSpPr txBox="1"/>
            <p:nvPr/>
          </p:nvSpPr>
          <p:spPr>
            <a:xfrm>
              <a:off x="2625522" y="3674592"/>
              <a:ext cx="56381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Wingdings" panose="05000000000000000000" pitchFamily="2" charset="2"/>
                </a:rPr>
                <a:t>My new house will be being built nex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Wingdings" panose="05000000000000000000" pitchFamily="2" charset="2"/>
                </a:rPr>
                <a:t>t Sunday.</a:t>
              </a:r>
              <a:endParaRPr lang="vi-VN" sz="140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(Ngôi nhà mới của tôi sẽ được xây dựng vào chủ nhật tuần này)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43D5EC-E0CF-7C51-BB9E-5E96C010C7C0}"/>
              </a:ext>
            </a:extLst>
          </p:cNvPr>
          <p:cNvGrpSpPr/>
          <p:nvPr/>
        </p:nvGrpSpPr>
        <p:grpSpPr>
          <a:xfrm>
            <a:off x="2231260" y="2510330"/>
            <a:ext cx="6118656" cy="93338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28EB68-1C55-F0C9-1FE6-AFCD6A85B001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8C76DF-839F-1BA7-01FD-E12A421B1D21}"/>
                </a:ext>
              </a:extLst>
            </p:cNvPr>
            <p:cNvSpPr txBox="1"/>
            <p:nvPr/>
          </p:nvSpPr>
          <p:spPr>
            <a:xfrm>
              <a:off x="2750219" y="2581426"/>
              <a:ext cx="5392154" cy="63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Diễn tả hành động hay sự việc đang diễn ra ở một thời điểm xác định trong tương lai hoặc hành động sẽ diễn ra và kéo dài liên tục suốt một khoảng thời gian ở tương lai.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7B5629-CFE7-1693-343C-5B4B89954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534" y="4665801"/>
            <a:ext cx="2077524" cy="146904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D8275F-AA12-1FE4-50B0-7EF023B4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/>
              <a:t>Thì </a:t>
            </a:r>
            <a:r>
              <a:rPr lang="fr-FR" sz="2700" dirty="0" err="1"/>
              <a:t>tương</a:t>
            </a:r>
            <a:r>
              <a:rPr lang="fr-FR" sz="2700" dirty="0"/>
              <a:t> lai </a:t>
            </a:r>
            <a:r>
              <a:rPr lang="fr-FR" sz="2700" dirty="0" err="1"/>
              <a:t>tiếp</a:t>
            </a:r>
            <a:r>
              <a:rPr lang="fr-FR" sz="2700" dirty="0"/>
              <a:t> </a:t>
            </a:r>
            <a:r>
              <a:rPr lang="fr-FR" sz="2700" dirty="0" err="1"/>
              <a:t>diễn</a:t>
            </a:r>
            <a:r>
              <a:rPr lang="fr-FR" sz="2700" dirty="0"/>
              <a:t> – Future </a:t>
            </a:r>
            <a:r>
              <a:rPr lang="fr-FR" sz="2700" dirty="0" err="1"/>
              <a:t>Continuous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9844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">
            <a:extLst>
              <a:ext uri="{FF2B5EF4-FFF2-40B4-BE49-F238E27FC236}">
                <a16:creationId xmlns:a16="http://schemas.microsoft.com/office/drawing/2014/main" xmlns="" id="{A116BD4D-CB31-6E5E-DAF4-3AF43FB3F4B4}"/>
              </a:ext>
            </a:extLst>
          </p:cNvPr>
          <p:cNvSpPr txBox="1"/>
          <p:nvPr/>
        </p:nvSpPr>
        <p:spPr>
          <a:xfrm>
            <a:off x="755651" y="1767765"/>
            <a:ext cx="76326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6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Dùng để diễn tả một hành động, sự việc sẽ đang diễn ra tại một thời điểm cụ thể trong tương lai.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FFC753-5B1B-5A50-6277-81B1612D5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82" y="2701636"/>
            <a:ext cx="2315177" cy="42376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818121-DAFA-DB05-03E1-F873A0645E10}"/>
              </a:ext>
            </a:extLst>
          </p:cNvPr>
          <p:cNvGrpSpPr/>
          <p:nvPr/>
        </p:nvGrpSpPr>
        <p:grpSpPr>
          <a:xfrm>
            <a:off x="2542676" y="3622872"/>
            <a:ext cx="5807240" cy="778874"/>
            <a:chOff x="2542676" y="3545626"/>
            <a:chExt cx="5807240" cy="77887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xmlns="" id="{A347DF29-8C44-5145-EAD3-23343403D8ED}"/>
                </a:ext>
              </a:extLst>
            </p:cNvPr>
            <p:cNvSpPr/>
            <p:nvPr/>
          </p:nvSpPr>
          <p:spPr>
            <a:xfrm>
              <a:off x="2542676" y="3545626"/>
              <a:ext cx="5807240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8BAA6BB-9284-51D6-28C0-C9A81B79230A}"/>
                </a:ext>
              </a:extLst>
            </p:cNvPr>
            <p:cNvSpPr txBox="1"/>
            <p:nvPr/>
          </p:nvSpPr>
          <p:spPr>
            <a:xfrm>
              <a:off x="2625522" y="3674592"/>
              <a:ext cx="56381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 party will be starting at nine o’clock.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Bữa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tiệc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sẽ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được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bắt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đầu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vào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lúc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9.00)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43D5EC-E0CF-7C51-BB9E-5E96C010C7C0}"/>
              </a:ext>
            </a:extLst>
          </p:cNvPr>
          <p:cNvGrpSpPr/>
          <p:nvPr/>
        </p:nvGrpSpPr>
        <p:grpSpPr>
          <a:xfrm>
            <a:off x="2231260" y="2510330"/>
            <a:ext cx="6118656" cy="93338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28EB68-1C55-F0C9-1FE6-AFCD6A85B001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8C76DF-839F-1BA7-01FD-E12A421B1D21}"/>
                </a:ext>
              </a:extLst>
            </p:cNvPr>
            <p:cNvSpPr txBox="1"/>
            <p:nvPr/>
          </p:nvSpPr>
          <p:spPr>
            <a:xfrm>
              <a:off x="2750219" y="2669969"/>
              <a:ext cx="5392154" cy="45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sz="1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Đôi khi nó cũng diễn tả hành động sẽ xảy ta như một phần trong kế hoạch hoặc một phần trong thời gian biểu.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7B5629-CFE7-1693-343C-5B4B89954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5" t="17870" r="1585" b="4764"/>
          <a:stretch/>
        </p:blipFill>
        <p:spPr>
          <a:xfrm>
            <a:off x="4686275" y="4580904"/>
            <a:ext cx="1520042" cy="166309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D8275F-AA12-1FE4-50B0-7EF023B4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/>
              <a:t>Thì </a:t>
            </a:r>
            <a:r>
              <a:rPr lang="fr-FR" sz="2700" dirty="0" err="1"/>
              <a:t>tương</a:t>
            </a:r>
            <a:r>
              <a:rPr lang="fr-FR" sz="2700" dirty="0"/>
              <a:t> lai </a:t>
            </a:r>
            <a:r>
              <a:rPr lang="fr-FR" sz="2700" dirty="0" err="1"/>
              <a:t>tiếp</a:t>
            </a:r>
            <a:r>
              <a:rPr lang="fr-FR" sz="2700" dirty="0"/>
              <a:t> </a:t>
            </a:r>
            <a:r>
              <a:rPr lang="fr-FR" sz="2700" dirty="0" err="1"/>
              <a:t>diễn</a:t>
            </a:r>
            <a:r>
              <a:rPr lang="fr-FR" sz="2700" dirty="0"/>
              <a:t> – Future </a:t>
            </a:r>
            <a:r>
              <a:rPr lang="fr-FR" sz="2700" dirty="0" err="1"/>
              <a:t>Continuous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5837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0C59C-6888-B222-4D85-8A38A127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/>
              <a:t>Công thức của thì tương lai tiếp diễn</a:t>
            </a:r>
            <a:endParaRPr lang="en-GB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620352-E5FD-052C-9D4B-0E16CF11D416}"/>
              </a:ext>
            </a:extLst>
          </p:cNvPr>
          <p:cNvGrpSpPr/>
          <p:nvPr/>
        </p:nvGrpSpPr>
        <p:grpSpPr>
          <a:xfrm>
            <a:off x="1483876" y="2000756"/>
            <a:ext cx="6823413" cy="1038662"/>
            <a:chOff x="1778227" y="1965128"/>
            <a:chExt cx="6212047" cy="1038662"/>
          </a:xfrm>
        </p:grpSpPr>
        <p:sp>
          <p:nvSpPr>
            <p:cNvPr id="4" name="Google Shape;89;p6">
              <a:extLst>
                <a:ext uri="{FF2B5EF4-FFF2-40B4-BE49-F238E27FC236}">
                  <a16:creationId xmlns:a16="http://schemas.microsoft.com/office/drawing/2014/main" xmlns="" id="{ABEB94FE-EDD8-E83B-A62C-30DC0D4F37A1}"/>
                </a:ext>
              </a:extLst>
            </p:cNvPr>
            <p:cNvSpPr/>
            <p:nvPr/>
          </p:nvSpPr>
          <p:spPr>
            <a:xfrm>
              <a:off x="1778227" y="1965128"/>
              <a:ext cx="6212047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0093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0;p6">
              <a:extLst>
                <a:ext uri="{FF2B5EF4-FFF2-40B4-BE49-F238E27FC236}">
                  <a16:creationId xmlns:a16="http://schemas.microsoft.com/office/drawing/2014/main" xmlns="" id="{1A94F217-A39B-9530-394D-5C3DA6F8C45D}"/>
                </a:ext>
              </a:extLst>
            </p:cNvPr>
            <p:cNvSpPr txBox="1"/>
            <p:nvPr/>
          </p:nvSpPr>
          <p:spPr>
            <a:xfrm>
              <a:off x="2492163" y="2001325"/>
              <a:ext cx="5421977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will/shall + be + 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V-</a:t>
              </a:r>
              <a:r>
                <a:rPr lang="en-GB" sz="1400" b="0" i="0" u="none" strike="noStrike" cap="none" dirty="0" err="1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ing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endParaRPr lang="en-GB" sz="1400" b="0" i="0" u="none" strike="noStrike" cap="none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Wingdings" panose="05000000000000000000" pitchFamily="2" charset="2"/>
                </a:rPr>
                <a:t>I’ll be arriving in Canada 8 P.M next week.</a:t>
              </a:r>
              <a:endParaRPr lang="en-GB" sz="140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Tôi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sẽ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tới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Canada 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vào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8 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giờ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tối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tuần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tới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).</a:t>
              </a:r>
              <a:endParaRPr lang="en-GB" sz="140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50C9463-4B22-747C-8D22-8AD6E475909E}"/>
              </a:ext>
            </a:extLst>
          </p:cNvPr>
          <p:cNvGrpSpPr/>
          <p:nvPr/>
        </p:nvGrpSpPr>
        <p:grpSpPr>
          <a:xfrm>
            <a:off x="804364" y="1864432"/>
            <a:ext cx="1285719" cy="1285719"/>
            <a:chOff x="1098714" y="1828804"/>
            <a:chExt cx="1285719" cy="1285719"/>
          </a:xfrm>
          <a:solidFill>
            <a:srgbClr val="ED6C76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71DEC09-0C8D-4947-3143-F8FF0F3E95C6}"/>
                </a:ext>
              </a:extLst>
            </p:cNvPr>
            <p:cNvSpPr/>
            <p:nvPr/>
          </p:nvSpPr>
          <p:spPr>
            <a:xfrm>
              <a:off x="1098714" y="1828804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Google Shape;109;p6">
              <a:extLst>
                <a:ext uri="{FF2B5EF4-FFF2-40B4-BE49-F238E27FC236}">
                  <a16:creationId xmlns:a16="http://schemas.microsoft.com/office/drawing/2014/main" xmlns="" id="{30030FDD-17E0-996F-A342-C52661585FDE}"/>
                </a:ext>
              </a:extLst>
            </p:cNvPr>
            <p:cNvSpPr/>
            <p:nvPr/>
          </p:nvSpPr>
          <p:spPr>
            <a:xfrm>
              <a:off x="1162831" y="2207262"/>
              <a:ext cx="11574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Khẳng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EEDF625-6B15-1C19-7E6C-BF3364EE6572}"/>
              </a:ext>
            </a:extLst>
          </p:cNvPr>
          <p:cNvGrpSpPr/>
          <p:nvPr/>
        </p:nvGrpSpPr>
        <p:grpSpPr>
          <a:xfrm>
            <a:off x="1482734" y="3477111"/>
            <a:ext cx="6826665" cy="1038662"/>
            <a:chOff x="1777085" y="3441483"/>
            <a:chExt cx="6215008" cy="1038662"/>
          </a:xfrm>
        </p:grpSpPr>
        <p:sp>
          <p:nvSpPr>
            <p:cNvPr id="10" name="Google Shape;89;p6">
              <a:extLst>
                <a:ext uri="{FF2B5EF4-FFF2-40B4-BE49-F238E27FC236}">
                  <a16:creationId xmlns:a16="http://schemas.microsoft.com/office/drawing/2014/main" xmlns="" id="{9907E1F7-9C0B-611A-276E-A84B210D3D38}"/>
                </a:ext>
              </a:extLst>
            </p:cNvPr>
            <p:cNvSpPr/>
            <p:nvPr/>
          </p:nvSpPr>
          <p:spPr>
            <a:xfrm>
              <a:off x="1777085" y="3441483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85BD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0;p6">
              <a:extLst>
                <a:ext uri="{FF2B5EF4-FFF2-40B4-BE49-F238E27FC236}">
                  <a16:creationId xmlns:a16="http://schemas.microsoft.com/office/drawing/2014/main" xmlns="" id="{459643B8-D9A3-A15A-1035-622AD1BA2AEA}"/>
                </a:ext>
              </a:extLst>
            </p:cNvPr>
            <p:cNvSpPr txBox="1"/>
            <p:nvPr/>
          </p:nvSpPr>
          <p:spPr>
            <a:xfrm>
              <a:off x="2492163" y="3477680"/>
              <a:ext cx="5478858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will/shall + not + be + 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V-</a:t>
              </a:r>
              <a:r>
                <a:rPr lang="en-GB" sz="1400" b="0" i="0" u="none" strike="noStrike" cap="none" dirty="0" err="1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ing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endParaRPr lang="en-GB" sz="1400" b="0" i="0" u="none" strike="noStrike" cap="none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She </a:t>
              </a:r>
              <a:r>
                <a:rPr lang="en-GB" sz="1400" b="1" i="0" u="none" strike="noStrike" cap="none" dirty="0">
                  <a:solidFill>
                    <a:srgbClr val="ED6C76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not be going 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to the supermarket with her Mom 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at 10 A.M tomorrow.(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Cô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ấy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sẽ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không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siêu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thị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với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mẹ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của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mình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vào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10 </a:t>
              </a:r>
              <a:r>
                <a:rPr lang="en-GB" sz="1400" i="0" u="none" strike="noStrike" cap="none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gi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ờ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sáng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ngày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mai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)</a:t>
              </a:r>
              <a:endParaRPr lang="en-GB" sz="140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04FCB7-D8B3-0B9A-B749-59C02DE05B41}"/>
              </a:ext>
            </a:extLst>
          </p:cNvPr>
          <p:cNvGrpSpPr/>
          <p:nvPr/>
        </p:nvGrpSpPr>
        <p:grpSpPr>
          <a:xfrm>
            <a:off x="805506" y="3353582"/>
            <a:ext cx="1285719" cy="1285719"/>
            <a:chOff x="1099856" y="3317954"/>
            <a:chExt cx="1285719" cy="1285719"/>
          </a:xfrm>
          <a:solidFill>
            <a:srgbClr val="ED6C76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3A56986-C1DE-686B-01C4-C96A61165810}"/>
                </a:ext>
              </a:extLst>
            </p:cNvPr>
            <p:cNvSpPr/>
            <p:nvPr/>
          </p:nvSpPr>
          <p:spPr>
            <a:xfrm>
              <a:off x="1099856" y="3317954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Google Shape;109;p6">
              <a:extLst>
                <a:ext uri="{FF2B5EF4-FFF2-40B4-BE49-F238E27FC236}">
                  <a16:creationId xmlns:a16="http://schemas.microsoft.com/office/drawing/2014/main" xmlns="" id="{DC12491C-1DEC-49B2-12AA-5792CE0B6273}"/>
                </a:ext>
              </a:extLst>
            </p:cNvPr>
            <p:cNvSpPr/>
            <p:nvPr/>
          </p:nvSpPr>
          <p:spPr>
            <a:xfrm>
              <a:off x="1163973" y="3791557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Phủ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752651-2F62-05B9-CE91-D88FAEBAB6D0}"/>
              </a:ext>
            </a:extLst>
          </p:cNvPr>
          <p:cNvGrpSpPr/>
          <p:nvPr/>
        </p:nvGrpSpPr>
        <p:grpSpPr>
          <a:xfrm>
            <a:off x="1482735" y="4966262"/>
            <a:ext cx="6826665" cy="1038662"/>
            <a:chOff x="1777085" y="4930634"/>
            <a:chExt cx="6215008" cy="1038662"/>
          </a:xfrm>
        </p:grpSpPr>
        <p:sp>
          <p:nvSpPr>
            <p:cNvPr id="16" name="Google Shape;89;p6">
              <a:extLst>
                <a:ext uri="{FF2B5EF4-FFF2-40B4-BE49-F238E27FC236}">
                  <a16:creationId xmlns:a16="http://schemas.microsoft.com/office/drawing/2014/main" xmlns="" id="{7B93227F-5D29-6D4A-0124-7FCD65C153AA}"/>
                </a:ext>
              </a:extLst>
            </p:cNvPr>
            <p:cNvSpPr/>
            <p:nvPr/>
          </p:nvSpPr>
          <p:spPr>
            <a:xfrm>
              <a:off x="1777085" y="4930634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0096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;p6">
              <a:extLst>
                <a:ext uri="{FF2B5EF4-FFF2-40B4-BE49-F238E27FC236}">
                  <a16:creationId xmlns:a16="http://schemas.microsoft.com/office/drawing/2014/main" xmlns="" id="{E9FC5E64-11BC-0526-86FB-CCEFE85220EA}"/>
                </a:ext>
              </a:extLst>
            </p:cNvPr>
            <p:cNvSpPr txBox="1"/>
            <p:nvPr/>
          </p:nvSpPr>
          <p:spPr>
            <a:xfrm>
              <a:off x="2492062" y="4966831"/>
              <a:ext cx="5421976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Will/shall + S + be + V-</a:t>
              </a:r>
              <a:r>
                <a:rPr lang="en-GB" sz="1400" b="0" i="0" u="none" strike="noStrike" cap="none" dirty="0" err="1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ing</a:t>
              </a: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?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vi-VN" sz="1400" b="1" i="0" u="none" strike="noStrike" cap="none" dirty="0">
                  <a:solidFill>
                    <a:srgbClr val="ED6C76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she be </a:t>
              </a:r>
              <a:r>
                <a:rPr lang="en-US" sz="1400" b="1" i="0" u="none" strike="noStrike" cap="none" dirty="0" smtClean="0">
                  <a:solidFill>
                    <a:srgbClr val="ED6C76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leaving for </a:t>
              </a:r>
              <a:r>
                <a:rPr lang="en-US" sz="1400" b="1" i="0" u="none" strike="noStrike" cap="none" dirty="0" err="1" smtClean="0">
                  <a:solidFill>
                    <a:srgbClr val="ED6C76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DaLat</a:t>
              </a:r>
              <a:r>
                <a:rPr lang="en-US" sz="1400" b="1" i="0" u="none" strike="noStrike" cap="none" dirty="0" smtClean="0">
                  <a:solidFill>
                    <a:srgbClr val="ED6C76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at 4 P.M tomorrow</a:t>
              </a:r>
              <a:r>
                <a:rPr lang="vi-VN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?</a:t>
              </a:r>
              <a:endParaRPr lang="en-GB" sz="1400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vi-VN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(Cô ấy sẽ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đi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Đà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Lạt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vào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4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giờ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chiều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ngày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US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mai</a:t>
              </a:r>
              <a:r>
                <a:rPr lang="en-US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à</a:t>
              </a:r>
              <a:r>
                <a:rPr lang="vi-VN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?)</a:t>
              </a:r>
              <a:endParaRPr lang="vi-VN" sz="140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F3EE7FC-D4FF-659C-CA50-2DCA582E7AFC}"/>
              </a:ext>
            </a:extLst>
          </p:cNvPr>
          <p:cNvGrpSpPr/>
          <p:nvPr/>
        </p:nvGrpSpPr>
        <p:grpSpPr>
          <a:xfrm>
            <a:off x="805506" y="4842734"/>
            <a:ext cx="1285719" cy="1285719"/>
            <a:chOff x="1099856" y="4807106"/>
            <a:chExt cx="1285719" cy="1285719"/>
          </a:xfrm>
          <a:solidFill>
            <a:srgbClr val="ED6C76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3E9397D-C6D0-A174-ED3C-7D4BDDBA5842}"/>
                </a:ext>
              </a:extLst>
            </p:cNvPr>
            <p:cNvSpPr/>
            <p:nvPr/>
          </p:nvSpPr>
          <p:spPr>
            <a:xfrm>
              <a:off x="1099856" y="4807106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Google Shape;109;p6">
              <a:extLst>
                <a:ext uri="{FF2B5EF4-FFF2-40B4-BE49-F238E27FC236}">
                  <a16:creationId xmlns:a16="http://schemas.microsoft.com/office/drawing/2014/main" xmlns="" id="{201EE9C8-B9A0-45FD-2B78-96A3B7B54A31}"/>
                </a:ext>
              </a:extLst>
            </p:cNvPr>
            <p:cNvSpPr/>
            <p:nvPr/>
          </p:nvSpPr>
          <p:spPr>
            <a:xfrm>
              <a:off x="1163973" y="5251020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Nghi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vấn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5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A0637-3170-8AB5-917D-407056D7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Dấu </a:t>
            </a:r>
            <a:r>
              <a:rPr lang="en-GB" sz="4000" dirty="0" err="1"/>
              <a:t>hiệu</a:t>
            </a:r>
            <a:r>
              <a:rPr lang="en-GB" sz="4000" dirty="0"/>
              <a:t> </a:t>
            </a:r>
            <a:r>
              <a:rPr lang="en-GB" sz="4000" dirty="0" err="1"/>
              <a:t>nhận</a:t>
            </a:r>
            <a:r>
              <a:rPr lang="en-GB" sz="4000" dirty="0"/>
              <a:t> </a:t>
            </a:r>
            <a:r>
              <a:rPr lang="en-GB" sz="4000" dirty="0" err="1"/>
              <a:t>biết</a:t>
            </a: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8C6683-940B-7FD4-A6B0-01C5B7A78EBA}"/>
              </a:ext>
            </a:extLst>
          </p:cNvPr>
          <p:cNvGrpSpPr/>
          <p:nvPr/>
        </p:nvGrpSpPr>
        <p:grpSpPr>
          <a:xfrm>
            <a:off x="755650" y="1951134"/>
            <a:ext cx="7367828" cy="513963"/>
            <a:chOff x="888086" y="2220109"/>
            <a:chExt cx="7367828" cy="513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D1272B5-3EE6-143E-FF81-D28934960A0B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DC066DB-4833-02A0-335C-998FB7C8BAB3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vi-VN" sz="2000" dirty="0">
                  <a:latin typeface="Mali" panose="00000500000000000000" pitchFamily="2" charset="-34"/>
                  <a:cs typeface="Mali" panose="00000500000000000000" pitchFamily="2" charset="-34"/>
                </a:rPr>
                <a:t>Next year, next week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C198AA-760A-45C3-C7AB-22452D4562E4}"/>
              </a:ext>
            </a:extLst>
          </p:cNvPr>
          <p:cNvGrpSpPr/>
          <p:nvPr/>
        </p:nvGrpSpPr>
        <p:grpSpPr>
          <a:xfrm>
            <a:off x="755650" y="3729366"/>
            <a:ext cx="7367828" cy="513963"/>
            <a:chOff x="888086" y="2220109"/>
            <a:chExt cx="7367828" cy="5139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FD9EFBF-CDA7-54E7-28A8-68029835E5E8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74A65A8-AEEF-723F-0495-21BE5E5F1E86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And soon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69332B2-08E0-6C24-983C-FD7A279C4715}"/>
              </a:ext>
            </a:extLst>
          </p:cNvPr>
          <p:cNvGrpSpPr/>
          <p:nvPr/>
        </p:nvGrpSpPr>
        <p:grpSpPr>
          <a:xfrm>
            <a:off x="755650" y="4618482"/>
            <a:ext cx="7367828" cy="513963"/>
            <a:chOff x="888086" y="2220109"/>
            <a:chExt cx="7367828" cy="5139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81DEC7C-0C9E-A6B3-B5DD-8ECB99263610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EA39702-8C1D-09A0-54CE-506EA2B26E0B}"/>
                </a:ext>
              </a:extLst>
            </p:cNvPr>
            <p:cNvSpPr txBox="1"/>
            <p:nvPr/>
          </p:nvSpPr>
          <p:spPr>
            <a:xfrm>
              <a:off x="1063888" y="2286867"/>
              <a:ext cx="7019074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At this time/at this moment +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thời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gian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trong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tương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lai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E88A0C-A8B2-232D-9CB5-189E78B7B77C}"/>
              </a:ext>
            </a:extLst>
          </p:cNvPr>
          <p:cNvGrpSpPr/>
          <p:nvPr/>
        </p:nvGrpSpPr>
        <p:grpSpPr>
          <a:xfrm>
            <a:off x="755650" y="5507597"/>
            <a:ext cx="7367828" cy="513963"/>
            <a:chOff x="888086" y="2220109"/>
            <a:chExt cx="7367828" cy="5139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A636CCC-C59D-98AD-9E91-6DD8871E8842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A370738-2E8F-A10D-0ABF-3B1B3C45F910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vi-VN" sz="2000" dirty="0">
                  <a:latin typeface="Mali" panose="00000500000000000000" pitchFamily="2" charset="-34"/>
                  <a:cs typeface="Mali" panose="00000500000000000000" pitchFamily="2" charset="-34"/>
                </a:rPr>
                <a:t>At + giờ cụ thể + thời gian trong tương lai.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30E8C88-1E72-1A0D-F1BA-909B0ED06A52}"/>
              </a:ext>
            </a:extLst>
          </p:cNvPr>
          <p:cNvGrpSpPr/>
          <p:nvPr/>
        </p:nvGrpSpPr>
        <p:grpSpPr>
          <a:xfrm>
            <a:off x="755650" y="2840250"/>
            <a:ext cx="7367828" cy="513963"/>
            <a:chOff x="888086" y="1915278"/>
            <a:chExt cx="7367828" cy="5139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C43A07B-1698-4896-92FB-123C9AB32046}"/>
                </a:ext>
              </a:extLst>
            </p:cNvPr>
            <p:cNvSpPr/>
            <p:nvPr/>
          </p:nvSpPr>
          <p:spPr>
            <a:xfrm>
              <a:off x="888086" y="1915278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3A3D1C8-BAE5-E0C4-F4AA-E7582E0E5F81}"/>
                </a:ext>
              </a:extLst>
            </p:cNvPr>
            <p:cNvSpPr txBox="1"/>
            <p:nvPr/>
          </p:nvSpPr>
          <p:spPr>
            <a:xfrm>
              <a:off x="1827016" y="1982036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Next time,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4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xmlns="" id="{B1816597-63D5-4EFD-960F-1951A39313E1}"/>
              </a:ext>
            </a:extLst>
          </p:cNvPr>
          <p:cNvSpPr/>
          <p:nvPr/>
        </p:nvSpPr>
        <p:spPr>
          <a:xfrm>
            <a:off x="-313981" y="2480073"/>
            <a:ext cx="10174077" cy="1897854"/>
          </a:xfrm>
          <a:prstGeom prst="snip1Rect">
            <a:avLst>
              <a:gd name="adj" fmla="val 0"/>
            </a:avLst>
          </a:prstGeom>
          <a:solidFill>
            <a:srgbClr val="F9B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7B6C93-61EE-FF77-AE15-9174AABD9A6D}"/>
              </a:ext>
            </a:extLst>
          </p:cNvPr>
          <p:cNvSpPr txBox="1"/>
          <p:nvPr/>
        </p:nvSpPr>
        <p:spPr>
          <a:xfrm>
            <a:off x="900827" y="2828836"/>
            <a:ext cx="734234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800"/>
            </a:pPr>
            <a:r>
              <a:rPr lang="en-GB" sz="72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Luyện </a:t>
            </a:r>
            <a:r>
              <a:rPr lang="en-GB" sz="7200" b="1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Tập</a:t>
            </a:r>
            <a:endParaRPr lang="en-GB" sz="7200" b="1" dirty="0">
              <a:solidFill>
                <a:schemeClr val="bg1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495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8FF9-B5BA-EE74-4C33-FB7898A6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 </a:t>
            </a:r>
            <a:r>
              <a:rPr lang="en-GB" sz="3200" dirty="0" err="1"/>
              <a:t>hãy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lỗi</a:t>
            </a:r>
            <a:r>
              <a:rPr lang="en-GB" sz="3200" dirty="0"/>
              <a:t> </a:t>
            </a:r>
            <a:r>
              <a:rPr lang="en-GB" sz="3200" dirty="0" err="1"/>
              <a:t>sai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câu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đúng</a:t>
            </a:r>
            <a:r>
              <a:rPr lang="en-GB" sz="3200" dirty="0"/>
              <a:t> </a:t>
            </a:r>
            <a:r>
              <a:rPr lang="en-GB" sz="3200" dirty="0" err="1"/>
              <a:t>nhé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3A40-8EF5-5118-5DE6-CF42D2CB6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12" y="1991786"/>
            <a:ext cx="3144401" cy="75508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37F3A-CA98-E899-4693-0C9A5E3A2539}"/>
              </a:ext>
            </a:extLst>
          </p:cNvPr>
          <p:cNvGrpSpPr/>
          <p:nvPr/>
        </p:nvGrpSpPr>
        <p:grpSpPr>
          <a:xfrm>
            <a:off x="2231260" y="2083634"/>
            <a:ext cx="6118656" cy="124524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CAB8FE2-D687-4CE9-D1D9-C7E0E1B639E6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33FF70F-410D-5CE9-62B5-847A8FA84354}"/>
                </a:ext>
              </a:extLst>
            </p:cNvPr>
            <p:cNvSpPr txBox="1"/>
            <p:nvPr/>
          </p:nvSpPr>
          <p:spPr>
            <a:xfrm>
              <a:off x="2830203" y="2738851"/>
              <a:ext cx="5242149" cy="302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At 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10p.m tonight </a:t>
              </a: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we are sleeping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68556-63D7-F119-C72D-EAE1D721D635}"/>
              </a:ext>
            </a:extLst>
          </p:cNvPr>
          <p:cNvGrpSpPr/>
          <p:nvPr/>
        </p:nvGrpSpPr>
        <p:grpSpPr>
          <a:xfrm>
            <a:off x="2548937" y="3816151"/>
            <a:ext cx="5811994" cy="1148776"/>
            <a:chOff x="2548937" y="3816151"/>
            <a:chExt cx="5811994" cy="1148776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19A4472B-6789-194F-7AE1-E274305F9A6E}"/>
                </a:ext>
              </a:extLst>
            </p:cNvPr>
            <p:cNvSpPr/>
            <p:nvPr/>
          </p:nvSpPr>
          <p:spPr>
            <a:xfrm>
              <a:off x="4444440" y="3816151"/>
              <a:ext cx="3916491" cy="1148776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xmlns="" id="{C4FFA935-DF24-4DAA-BF8F-AEA63C195A35}"/>
                </a:ext>
              </a:extLst>
            </p:cNvPr>
            <p:cNvSpPr/>
            <p:nvPr/>
          </p:nvSpPr>
          <p:spPr>
            <a:xfrm>
              <a:off x="2548937" y="3816151"/>
              <a:ext cx="1895503" cy="1148776"/>
            </a:xfrm>
            <a:prstGeom prst="snip1Rect">
              <a:avLst>
                <a:gd name="adj" fmla="val 0"/>
              </a:avLst>
            </a:prstGeom>
            <a:solidFill>
              <a:srgbClr val="85BD33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Google Shape;109;p6">
              <a:extLst>
                <a:ext uri="{FF2B5EF4-FFF2-40B4-BE49-F238E27FC236}">
                  <a16:creationId xmlns:a16="http://schemas.microsoft.com/office/drawing/2014/main" xmlns="" id="{D9B11ADE-CB3A-B7D7-1A8E-E44C29DFA7FD}"/>
                </a:ext>
              </a:extLst>
            </p:cNvPr>
            <p:cNvSpPr/>
            <p:nvPr/>
          </p:nvSpPr>
          <p:spPr>
            <a:xfrm>
              <a:off x="2644472" y="4225862"/>
              <a:ext cx="1695180" cy="31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400"/>
              </a:pP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đáp</a:t>
              </a: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án</a:t>
              </a:r>
              <a:endParaRPr lang="en-GB" sz="20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sp>
          <p:nvSpPr>
            <p:cNvPr id="11" name="Google Shape;109;p6">
              <a:extLst>
                <a:ext uri="{FF2B5EF4-FFF2-40B4-BE49-F238E27FC236}">
                  <a16:creationId xmlns:a16="http://schemas.microsoft.com/office/drawing/2014/main" xmlns="" id="{5344424B-403C-F8DB-2B06-81843121550F}"/>
                </a:ext>
              </a:extLst>
            </p:cNvPr>
            <p:cNvSpPr/>
            <p:nvPr/>
          </p:nvSpPr>
          <p:spPr>
            <a:xfrm>
              <a:off x="4647097" y="4091046"/>
              <a:ext cx="3537533" cy="59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are =&gt; will be sleeping</a:t>
              </a:r>
            </a:p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At </a:t>
              </a:r>
              <a:r>
                <a:rPr lang="en-GB" sz="16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10 P.M tonight ,</a:t>
              </a:r>
              <a:r>
                <a:rPr lang="en-GB" sz="1600" b="1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we </a:t>
              </a:r>
              <a:r>
                <a:rPr lang="en-GB" sz="1600" b="1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</a:t>
              </a:r>
              <a:r>
                <a:rPr lang="en-GB" sz="1600" b="1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be sleeping.</a:t>
              </a:r>
              <a:endParaRPr lang="en-GB" sz="1600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3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8FF9-B5BA-EE74-4C33-FB7898A6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 </a:t>
            </a:r>
            <a:r>
              <a:rPr lang="en-GB" sz="3200" dirty="0" err="1"/>
              <a:t>hãy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lỗi</a:t>
            </a:r>
            <a:r>
              <a:rPr lang="en-GB" sz="3200" dirty="0"/>
              <a:t> </a:t>
            </a:r>
            <a:r>
              <a:rPr lang="en-GB" sz="3200" dirty="0" err="1"/>
              <a:t>sai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câu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đúng</a:t>
            </a:r>
            <a:r>
              <a:rPr lang="en-GB" sz="3200" dirty="0"/>
              <a:t> </a:t>
            </a:r>
            <a:r>
              <a:rPr lang="en-GB" sz="3200" dirty="0" err="1"/>
              <a:t>nhé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3A40-8EF5-5118-5DE6-CF42D2CB6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306484"/>
            <a:ext cx="2389978" cy="73584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37F3A-CA98-E899-4693-0C9A5E3A2539}"/>
              </a:ext>
            </a:extLst>
          </p:cNvPr>
          <p:cNvGrpSpPr/>
          <p:nvPr/>
        </p:nvGrpSpPr>
        <p:grpSpPr>
          <a:xfrm>
            <a:off x="2231260" y="2083634"/>
            <a:ext cx="6118656" cy="124524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CAB8FE2-D687-4CE9-D1D9-C7E0E1B639E6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33FF70F-410D-5CE9-62B5-847A8FA84354}"/>
                </a:ext>
              </a:extLst>
            </p:cNvPr>
            <p:cNvSpPr txBox="1"/>
            <p:nvPr/>
          </p:nvSpPr>
          <p:spPr>
            <a:xfrm>
              <a:off x="2830203" y="2649719"/>
              <a:ext cx="5242149" cy="510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This time next week we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sit at the beach.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68556-63D7-F119-C72D-EAE1D721D635}"/>
              </a:ext>
            </a:extLst>
          </p:cNvPr>
          <p:cNvGrpSpPr/>
          <p:nvPr/>
        </p:nvGrpSpPr>
        <p:grpSpPr>
          <a:xfrm>
            <a:off x="2548937" y="3816151"/>
            <a:ext cx="5811994" cy="1148776"/>
            <a:chOff x="2548937" y="3816151"/>
            <a:chExt cx="5811994" cy="1148776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19A4472B-6789-194F-7AE1-E274305F9A6E}"/>
                </a:ext>
              </a:extLst>
            </p:cNvPr>
            <p:cNvSpPr/>
            <p:nvPr/>
          </p:nvSpPr>
          <p:spPr>
            <a:xfrm>
              <a:off x="4444440" y="3816151"/>
              <a:ext cx="3916491" cy="1148776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xmlns="" id="{C4FFA935-DF24-4DAA-BF8F-AEA63C195A35}"/>
                </a:ext>
              </a:extLst>
            </p:cNvPr>
            <p:cNvSpPr/>
            <p:nvPr/>
          </p:nvSpPr>
          <p:spPr>
            <a:xfrm>
              <a:off x="2548937" y="3816151"/>
              <a:ext cx="1895503" cy="1148776"/>
            </a:xfrm>
            <a:prstGeom prst="snip1Rect">
              <a:avLst>
                <a:gd name="adj" fmla="val 0"/>
              </a:avLst>
            </a:prstGeom>
            <a:solidFill>
              <a:srgbClr val="85BD33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Google Shape;109;p6">
              <a:extLst>
                <a:ext uri="{FF2B5EF4-FFF2-40B4-BE49-F238E27FC236}">
                  <a16:creationId xmlns:a16="http://schemas.microsoft.com/office/drawing/2014/main" xmlns="" id="{D9B11ADE-CB3A-B7D7-1A8E-E44C29DFA7FD}"/>
                </a:ext>
              </a:extLst>
            </p:cNvPr>
            <p:cNvSpPr/>
            <p:nvPr/>
          </p:nvSpPr>
          <p:spPr>
            <a:xfrm>
              <a:off x="2644472" y="4225862"/>
              <a:ext cx="1695180" cy="31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400"/>
              </a:pP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đáp</a:t>
              </a: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án</a:t>
              </a:r>
              <a:endParaRPr lang="en-GB" sz="20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sp>
          <p:nvSpPr>
            <p:cNvPr id="11" name="Google Shape;109;p6">
              <a:extLst>
                <a:ext uri="{FF2B5EF4-FFF2-40B4-BE49-F238E27FC236}">
                  <a16:creationId xmlns:a16="http://schemas.microsoft.com/office/drawing/2014/main" xmlns="" id="{5344424B-403C-F8DB-2B06-81843121550F}"/>
                </a:ext>
              </a:extLst>
            </p:cNvPr>
            <p:cNvSpPr/>
            <p:nvPr/>
          </p:nvSpPr>
          <p:spPr>
            <a:xfrm>
              <a:off x="4647097" y="3990104"/>
              <a:ext cx="3537533" cy="80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sit =&gt; will be sitting</a:t>
              </a:r>
            </a:p>
            <a:p>
              <a:pPr lvl="0">
                <a:buClr>
                  <a:srgbClr val="000000"/>
                </a:buClr>
                <a:buSzPts val="1400"/>
              </a:pP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This time next week </a:t>
              </a:r>
              <a:r>
                <a:rPr lang="en-GB" sz="1600" b="1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we will be sitting</a:t>
              </a:r>
              <a:r>
                <a:rPr lang="en-GB" sz="16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at the beach.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2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8FF9-B5BA-EE74-4C33-FB7898A6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 </a:t>
            </a:r>
            <a:r>
              <a:rPr lang="en-GB" sz="3200" dirty="0" err="1"/>
              <a:t>hãy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lỗi</a:t>
            </a:r>
            <a:r>
              <a:rPr lang="en-GB" sz="3200" dirty="0"/>
              <a:t> </a:t>
            </a:r>
            <a:r>
              <a:rPr lang="en-GB" sz="3200" dirty="0" err="1"/>
              <a:t>sai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câu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đúng</a:t>
            </a:r>
            <a:r>
              <a:rPr lang="en-GB" sz="3200" dirty="0"/>
              <a:t> </a:t>
            </a:r>
            <a:r>
              <a:rPr lang="en-GB" sz="3200" dirty="0" err="1"/>
              <a:t>nhé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3A40-8EF5-5118-5DE6-CF42D2CB6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239618"/>
            <a:ext cx="2870259" cy="82725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37F3A-CA98-E899-4693-0C9A5E3A2539}"/>
              </a:ext>
            </a:extLst>
          </p:cNvPr>
          <p:cNvGrpSpPr/>
          <p:nvPr/>
        </p:nvGrpSpPr>
        <p:grpSpPr>
          <a:xfrm>
            <a:off x="2231260" y="2083634"/>
            <a:ext cx="6118656" cy="1245244"/>
            <a:chOff x="2231260" y="2510331"/>
            <a:chExt cx="6118656" cy="778874"/>
          </a:xfrm>
          <a:solidFill>
            <a:srgbClr val="ED6C7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CAB8FE2-D687-4CE9-D1D9-C7E0E1B639E6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33FF70F-410D-5CE9-62B5-847A8FA84354}"/>
                </a:ext>
              </a:extLst>
            </p:cNvPr>
            <p:cNvSpPr txBox="1"/>
            <p:nvPr/>
          </p:nvSpPr>
          <p:spPr>
            <a:xfrm>
              <a:off x="2830203" y="2753708"/>
              <a:ext cx="5242149" cy="288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At 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nine </a:t>
              </a:r>
              <a:r>
                <a:rPr lang="en-GB" sz="2400" b="1" i="0" u="none" strike="noStrike" cap="none" dirty="0" err="1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p.m</a:t>
              </a:r>
              <a:r>
                <a:rPr lang="en-GB" sz="2400" b="1" i="0" u="none" strike="noStrike" cap="none" dirty="0" smtClean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next week, </a:t>
              </a:r>
              <a:r>
                <a:rPr lang="en-GB" sz="24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 watched the news.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68556-63D7-F119-C72D-EAE1D721D635}"/>
              </a:ext>
            </a:extLst>
          </p:cNvPr>
          <p:cNvGrpSpPr/>
          <p:nvPr/>
        </p:nvGrpSpPr>
        <p:grpSpPr>
          <a:xfrm>
            <a:off x="2548937" y="3816151"/>
            <a:ext cx="5811994" cy="1148776"/>
            <a:chOff x="2548937" y="3816151"/>
            <a:chExt cx="5811994" cy="1148776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19A4472B-6789-194F-7AE1-E274305F9A6E}"/>
                </a:ext>
              </a:extLst>
            </p:cNvPr>
            <p:cNvSpPr/>
            <p:nvPr/>
          </p:nvSpPr>
          <p:spPr>
            <a:xfrm>
              <a:off x="4444440" y="3816151"/>
              <a:ext cx="3916491" cy="1148776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xmlns="" id="{C4FFA935-DF24-4DAA-BF8F-AEA63C195A35}"/>
                </a:ext>
              </a:extLst>
            </p:cNvPr>
            <p:cNvSpPr/>
            <p:nvPr/>
          </p:nvSpPr>
          <p:spPr>
            <a:xfrm>
              <a:off x="2548937" y="3816151"/>
              <a:ext cx="1895503" cy="1148776"/>
            </a:xfrm>
            <a:prstGeom prst="snip1Rect">
              <a:avLst>
                <a:gd name="adj" fmla="val 0"/>
              </a:avLst>
            </a:prstGeom>
            <a:solidFill>
              <a:srgbClr val="85BD33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Google Shape;109;p6">
              <a:extLst>
                <a:ext uri="{FF2B5EF4-FFF2-40B4-BE49-F238E27FC236}">
                  <a16:creationId xmlns:a16="http://schemas.microsoft.com/office/drawing/2014/main" xmlns="" id="{D9B11ADE-CB3A-B7D7-1A8E-E44C29DFA7FD}"/>
                </a:ext>
              </a:extLst>
            </p:cNvPr>
            <p:cNvSpPr/>
            <p:nvPr/>
          </p:nvSpPr>
          <p:spPr>
            <a:xfrm>
              <a:off x="2644472" y="4225862"/>
              <a:ext cx="1695180" cy="31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400"/>
              </a:pP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đáp</a:t>
              </a:r>
              <a:r>
                <a:rPr lang="en-GB" sz="2000" b="1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án</a:t>
              </a:r>
              <a:endParaRPr lang="en-GB" sz="20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sp>
          <p:nvSpPr>
            <p:cNvPr id="11" name="Google Shape;109;p6">
              <a:extLst>
                <a:ext uri="{FF2B5EF4-FFF2-40B4-BE49-F238E27FC236}">
                  <a16:creationId xmlns:a16="http://schemas.microsoft.com/office/drawing/2014/main" xmlns="" id="{5344424B-403C-F8DB-2B06-81843121550F}"/>
                </a:ext>
              </a:extLst>
            </p:cNvPr>
            <p:cNvSpPr/>
            <p:nvPr/>
          </p:nvSpPr>
          <p:spPr>
            <a:xfrm>
              <a:off x="4647097" y="4120732"/>
              <a:ext cx="3537533" cy="551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00000"/>
                </a:buClr>
                <a:buSzPts val="1400"/>
              </a:pP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watched =&gt; will be watching</a:t>
              </a:r>
            </a:p>
            <a:p>
              <a:pPr lvl="0">
                <a:buClr>
                  <a:srgbClr val="000000"/>
                </a:buClr>
                <a:buSzPts val="1400"/>
              </a:pP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At </a:t>
              </a:r>
              <a:r>
                <a:rPr lang="en-GB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nine </a:t>
              </a:r>
              <a:r>
                <a:rPr lang="en-GB" sz="1400" dirty="0" err="1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p.m</a:t>
              </a:r>
              <a:r>
                <a:rPr lang="en-GB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next week</a:t>
              </a:r>
              <a:r>
                <a:rPr lang="en-GB" sz="1400" b="1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,</a:t>
              </a:r>
              <a:r>
                <a:rPr lang="en-GB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 </a:t>
              </a:r>
              <a:r>
                <a:rPr lang="en-GB" sz="1400" b="1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will be watching </a:t>
              </a:r>
              <a:r>
                <a:rPr lang="en-GB" sz="1400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 news.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586</TotalTime>
  <Words>729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Roboto</vt:lpstr>
      <vt:lpstr>Twinkl</vt:lpstr>
      <vt:lpstr>Wingdings</vt:lpstr>
      <vt:lpstr>Mali</vt:lpstr>
      <vt:lpstr>Calibri</vt:lpstr>
      <vt:lpstr>UTM Swiss Condensed</vt:lpstr>
      <vt:lpstr>Times New Roman</vt:lpstr>
      <vt:lpstr>Arial</vt:lpstr>
      <vt:lpstr>Slide Layouts</vt:lpstr>
      <vt:lpstr>PowerPoint Presentation</vt:lpstr>
      <vt:lpstr>Thì tương lai tiếp diễn – Future Continuous</vt:lpstr>
      <vt:lpstr>Thì tương lai tiếp diễn – Future Continuous</vt:lpstr>
      <vt:lpstr>Công thức của thì tương lai tiếp diễn</vt:lpstr>
      <vt:lpstr>Dấu hiệu nhận biết</vt:lpstr>
      <vt:lpstr>PowerPoint Presentation</vt:lpstr>
      <vt:lpstr>Em hãy tìm lỗi sai trong câu sau và sửa lại cho đúng nhé.</vt:lpstr>
      <vt:lpstr>Em hãy tìm lỗi sai trong câu sau và sửa lại cho đúng nhé.</vt:lpstr>
      <vt:lpstr>Em hãy tìm lỗi sai trong câu sau và sửa lại cho đúng nhé.</vt:lpstr>
      <vt:lpstr>Em hãy tìm lỗi sai trong câu sau và sửa lại cho đúng nhé.</vt:lpstr>
      <vt:lpstr>Em hãy tìm lỗi sai trong câu sau và sửa lại cho đúng nhé.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SAMWATEK 22</cp:lastModifiedBy>
  <cp:revision>45</cp:revision>
  <dcterms:created xsi:type="dcterms:W3CDTF">2022-05-20T09:09:51Z</dcterms:created>
  <dcterms:modified xsi:type="dcterms:W3CDTF">2025-07-29T02:09:08Z</dcterms:modified>
</cp:coreProperties>
</file>