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34"/>
  </p:notesMasterIdLst>
  <p:sldIdLst>
    <p:sldId id="663" r:id="rId4"/>
    <p:sldId id="703" r:id="rId5"/>
    <p:sldId id="705" r:id="rId6"/>
    <p:sldId id="706" r:id="rId7"/>
    <p:sldId id="707" r:id="rId8"/>
    <p:sldId id="700" r:id="rId9"/>
    <p:sldId id="671" r:id="rId10"/>
    <p:sldId id="709" r:id="rId11"/>
    <p:sldId id="258" r:id="rId12"/>
    <p:sldId id="259" r:id="rId13"/>
    <p:sldId id="275" r:id="rId14"/>
    <p:sldId id="264" r:id="rId15"/>
    <p:sldId id="711" r:id="rId16"/>
    <p:sldId id="689" r:id="rId17"/>
    <p:sldId id="690" r:id="rId18"/>
    <p:sldId id="696" r:id="rId19"/>
    <p:sldId id="691" r:id="rId20"/>
    <p:sldId id="695" r:id="rId21"/>
    <p:sldId id="713" r:id="rId22"/>
    <p:sldId id="694" r:id="rId23"/>
    <p:sldId id="693" r:id="rId24"/>
    <p:sldId id="692" r:id="rId25"/>
    <p:sldId id="683" r:id="rId26"/>
    <p:sldId id="684" r:id="rId27"/>
    <p:sldId id="685" r:id="rId28"/>
    <p:sldId id="688" r:id="rId29"/>
    <p:sldId id="687" r:id="rId30"/>
    <p:sldId id="686" r:id="rId31"/>
    <p:sldId id="680" r:id="rId32"/>
    <p:sldId id="7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05FF76"/>
    <a:srgbClr val="E5CCB9"/>
    <a:srgbClr val="CBE0BE"/>
    <a:srgbClr val="FBEFFB"/>
    <a:srgbClr val="FFCCCC"/>
    <a:srgbClr val="6DD9FF"/>
    <a:srgbClr val="D1CEFE"/>
    <a:srgbClr val="FEDDDA"/>
    <a:srgbClr val="DA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8E49D-0513-4C9B-BCC4-2906417D59BB}"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6FA4C-ED48-462E-9183-A8C7B4EC3C9B}" type="slidenum">
              <a:rPr lang="en-US" smtClean="0"/>
              <a:t>‹#›</a:t>
            </a:fld>
            <a:endParaRPr lang="en-US"/>
          </a:p>
        </p:txBody>
      </p:sp>
    </p:spTree>
    <p:extLst>
      <p:ext uri="{BB962C8B-B14F-4D97-AF65-F5344CB8AC3E}">
        <p14:creationId xmlns:p14="http://schemas.microsoft.com/office/powerpoint/2010/main" val="134661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DA266-FBC6-4DB6-B29B-331A5C3B3F5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039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thuyết trình sau phần trả lời của HS</a:t>
            </a:r>
          </a:p>
        </p:txBody>
      </p:sp>
      <p:sp>
        <p:nvSpPr>
          <p:cNvPr id="4" name="Slide Number Placeholder 3"/>
          <p:cNvSpPr>
            <a:spLocks noGrp="1"/>
          </p:cNvSpPr>
          <p:nvPr>
            <p:ph type="sldNum" sz="quarter" idx="5"/>
          </p:nvPr>
        </p:nvSpPr>
        <p:spPr/>
        <p:txBody>
          <a:bodyPr/>
          <a:lstStyle/>
          <a:p>
            <a:fld id="{1686FA4C-ED48-462E-9183-A8C7B4EC3C9B}" type="slidenum">
              <a:rPr lang="en-US" smtClean="0"/>
              <a:t>21</a:t>
            </a:fld>
            <a:endParaRPr lang="en-US"/>
          </a:p>
        </p:txBody>
      </p:sp>
    </p:spTree>
    <p:extLst>
      <p:ext uri="{BB962C8B-B14F-4D97-AF65-F5344CB8AC3E}">
        <p14:creationId xmlns:p14="http://schemas.microsoft.com/office/powerpoint/2010/main" val="4201168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thuyết trình sau phần trả lời của HS</a:t>
            </a:r>
          </a:p>
        </p:txBody>
      </p:sp>
      <p:sp>
        <p:nvSpPr>
          <p:cNvPr id="4" name="Slide Number Placeholder 3"/>
          <p:cNvSpPr>
            <a:spLocks noGrp="1"/>
          </p:cNvSpPr>
          <p:nvPr>
            <p:ph type="sldNum" sz="quarter" idx="5"/>
          </p:nvPr>
        </p:nvSpPr>
        <p:spPr/>
        <p:txBody>
          <a:bodyPr/>
          <a:lstStyle/>
          <a:p>
            <a:fld id="{1686FA4C-ED48-462E-9183-A8C7B4EC3C9B}" type="slidenum">
              <a:rPr lang="en-US" smtClean="0"/>
              <a:t>22</a:t>
            </a:fld>
            <a:endParaRPr lang="en-US"/>
          </a:p>
        </p:txBody>
      </p:sp>
    </p:spTree>
    <p:extLst>
      <p:ext uri="{BB962C8B-B14F-4D97-AF65-F5344CB8AC3E}">
        <p14:creationId xmlns:p14="http://schemas.microsoft.com/office/powerpoint/2010/main" val="302013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chuẩn bi 1 tờ giấy A4 chia làm 4, viết đáp án A,B,C và D lên giấy. </a:t>
            </a:r>
          </a:p>
          <a:p>
            <a:r>
              <a:rPr lang="en-US"/>
              <a:t>Sau khi chiếu câu hỏi, GV đọc câu hỏi và cho HS giơ đáp án lựa chọn.</a:t>
            </a:r>
          </a:p>
          <a:p>
            <a:r>
              <a:rPr lang="en-US"/>
              <a:t>Ngoài ra GV cuãng có thể sử dụng câu hỏi trên PHT cho thảo luận cặp đôi, sau khi hết thời gian các nhóm đổi phiếu cho nhau rồi GV chiếu từng câu hỏi và HS chấm chéo bài cho nhau.</a:t>
            </a:r>
          </a:p>
        </p:txBody>
      </p:sp>
      <p:sp>
        <p:nvSpPr>
          <p:cNvPr id="4" name="Slide Number Placeholder 3"/>
          <p:cNvSpPr>
            <a:spLocks noGrp="1"/>
          </p:cNvSpPr>
          <p:nvPr>
            <p:ph type="sldNum" sz="quarter" idx="5"/>
          </p:nvPr>
        </p:nvSpPr>
        <p:spPr/>
        <p:txBody>
          <a:bodyPr/>
          <a:lstStyle/>
          <a:p>
            <a:fld id="{1686FA4C-ED48-462E-9183-A8C7B4EC3C9B}" type="slidenum">
              <a:rPr lang="en-US" smtClean="0"/>
              <a:t>23</a:t>
            </a:fld>
            <a:endParaRPr lang="en-US"/>
          </a:p>
        </p:txBody>
      </p:sp>
    </p:spTree>
    <p:extLst>
      <p:ext uri="{BB962C8B-B14F-4D97-AF65-F5344CB8AC3E}">
        <p14:creationId xmlns:p14="http://schemas.microsoft.com/office/powerpoint/2010/main" val="241718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 luận theo nhóm nhỏ 2-4HS, trình bày ý tưởng của nhóm.</a:t>
            </a:r>
          </a:p>
          <a:p>
            <a:r>
              <a:rPr lang="en-US"/>
              <a:t>GV góp ý, chỉnh sửa cho nôi dung HS trình bày.</a:t>
            </a:r>
          </a:p>
        </p:txBody>
      </p:sp>
      <p:sp>
        <p:nvSpPr>
          <p:cNvPr id="4" name="Slide Number Placeholder 3"/>
          <p:cNvSpPr>
            <a:spLocks noGrp="1"/>
          </p:cNvSpPr>
          <p:nvPr>
            <p:ph type="sldNum" sz="quarter" idx="5"/>
          </p:nvPr>
        </p:nvSpPr>
        <p:spPr/>
        <p:txBody>
          <a:bodyPr/>
          <a:lstStyle/>
          <a:p>
            <a:fld id="{1686FA4C-ED48-462E-9183-A8C7B4EC3C9B}" type="slidenum">
              <a:rPr lang="en-US" smtClean="0"/>
              <a:t>29</a:t>
            </a:fld>
            <a:endParaRPr lang="en-US"/>
          </a:p>
        </p:txBody>
      </p:sp>
    </p:spTree>
    <p:extLst>
      <p:ext uri="{BB962C8B-B14F-4D97-AF65-F5344CB8AC3E}">
        <p14:creationId xmlns:p14="http://schemas.microsoft.com/office/powerpoint/2010/main" val="162149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A0C38-22DE-15E7-17B5-7E8AFBD05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B6B5CC-F9A6-7966-CB9D-2F45C47D2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E75A13-1176-8DC5-01C9-130DD887A121}"/>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53D3CD0E-D1A6-C8DD-AA0F-5CF8D3D7D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1185D-D145-4476-F199-810C7934DEE8}"/>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4094665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AE20-8C44-A460-22AE-484CA4C46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5A9E4C-1453-25C2-1D34-B1006AA6F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32DBD-BF1C-3565-371A-DEDE584C32DF}"/>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9D4874C2-A9F4-EC7B-E70E-1A9C66D72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ACF03-EDAA-C2A1-D8A9-62B2E9526C13}"/>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46785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5E7FCB-1B0A-26AC-B400-620E6D8626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2AB532-A2E1-0B0E-72FF-BB1B9ABAAF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ED730-0521-AAB1-8BA4-D0DAE2F8041A}"/>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FC20D69C-7EDF-B34C-DB29-8E254BAAEB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8D3B6-72D1-9129-7C7E-215951445343}"/>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2242003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7B01F3B6-A3E4-425C-A63D-1A8E3EEF67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0D118C-67E4-435B-8611-B38D3B79B5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4EACD9-D830-4EC5-B1E5-6451C75BFFC2}"/>
              </a:ext>
            </a:extLst>
          </p:cNvPr>
          <p:cNvSpPr>
            <a:spLocks noGrp="1" noChangeArrowheads="1"/>
          </p:cNvSpPr>
          <p:nvPr>
            <p:ph type="sldNum" sz="quarter" idx="12"/>
          </p:nvPr>
        </p:nvSpPr>
        <p:spPr>
          <a:ln/>
        </p:spPr>
        <p:txBody>
          <a:bodyPr/>
          <a:lstStyle>
            <a:lvl1pPr>
              <a:defRPr/>
            </a:lvl1pPr>
          </a:lstStyle>
          <a:p>
            <a:pPr>
              <a:defRPr/>
            </a:pPr>
            <a:fld id="{37AFE2E4-FF10-44C3-8151-B9EC6D16AE2E}" type="slidenum">
              <a:rPr lang="en-US" altLang="vi-VN"/>
              <a:pPr>
                <a:defRPr/>
              </a:pPr>
              <a:t>‹#›</a:t>
            </a:fld>
            <a:endParaRPr lang="en-US" altLang="vi-VN"/>
          </a:p>
        </p:txBody>
      </p:sp>
    </p:spTree>
    <p:extLst>
      <p:ext uri="{BB962C8B-B14F-4D97-AF65-F5344CB8AC3E}">
        <p14:creationId xmlns:p14="http://schemas.microsoft.com/office/powerpoint/2010/main" val="402686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A4D5AC3-E5E1-4357-98C8-DA0952D59C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11EE8-450A-4D5C-9D40-1ED5E7C47C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342AFB-A96C-497C-8703-743E40BA8D7E}"/>
              </a:ext>
            </a:extLst>
          </p:cNvPr>
          <p:cNvSpPr>
            <a:spLocks noGrp="1" noChangeArrowheads="1"/>
          </p:cNvSpPr>
          <p:nvPr>
            <p:ph type="sldNum" sz="quarter" idx="12"/>
          </p:nvPr>
        </p:nvSpPr>
        <p:spPr>
          <a:ln/>
        </p:spPr>
        <p:txBody>
          <a:bodyPr/>
          <a:lstStyle>
            <a:lvl1pPr>
              <a:defRPr/>
            </a:lvl1pPr>
          </a:lstStyle>
          <a:p>
            <a:pPr>
              <a:defRPr/>
            </a:pPr>
            <a:fld id="{B5F10ACD-549C-48DF-97DA-B542F2A692C3}" type="slidenum">
              <a:rPr lang="en-US" altLang="vi-VN"/>
              <a:pPr>
                <a:defRPr/>
              </a:pPr>
              <a:t>‹#›</a:t>
            </a:fld>
            <a:endParaRPr lang="en-US" altLang="vi-VN"/>
          </a:p>
        </p:txBody>
      </p:sp>
    </p:spTree>
    <p:extLst>
      <p:ext uri="{BB962C8B-B14F-4D97-AF65-F5344CB8AC3E}">
        <p14:creationId xmlns:p14="http://schemas.microsoft.com/office/powerpoint/2010/main" val="3955741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4A4DF63-575D-4435-8FFF-E77C11098E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B80EE7-7CF8-4437-B431-0D91EC3F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06B210-B9EC-4633-8B98-3AAED7AFE2FC}"/>
              </a:ext>
            </a:extLst>
          </p:cNvPr>
          <p:cNvSpPr>
            <a:spLocks noGrp="1" noChangeArrowheads="1"/>
          </p:cNvSpPr>
          <p:nvPr>
            <p:ph type="sldNum" sz="quarter" idx="12"/>
          </p:nvPr>
        </p:nvSpPr>
        <p:spPr>
          <a:ln/>
        </p:spPr>
        <p:txBody>
          <a:bodyPr/>
          <a:lstStyle>
            <a:lvl1pPr>
              <a:defRPr/>
            </a:lvl1pPr>
          </a:lstStyle>
          <a:p>
            <a:pPr>
              <a:defRPr/>
            </a:pPr>
            <a:fld id="{27215632-8C81-4C02-B678-05E8BEF9E1F5}" type="slidenum">
              <a:rPr lang="en-US" altLang="vi-VN"/>
              <a:pPr>
                <a:defRPr/>
              </a:pPr>
              <a:t>‹#›</a:t>
            </a:fld>
            <a:endParaRPr lang="en-US" altLang="vi-VN"/>
          </a:p>
        </p:txBody>
      </p:sp>
    </p:spTree>
    <p:extLst>
      <p:ext uri="{BB962C8B-B14F-4D97-AF65-F5344CB8AC3E}">
        <p14:creationId xmlns:p14="http://schemas.microsoft.com/office/powerpoint/2010/main" val="316176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572444E-9DFE-4744-A1D4-D459064AFD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2E2659-306C-4884-8E2E-9452EC6C44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B03880-2D5B-4C40-84D5-616759A5FABA}"/>
              </a:ext>
            </a:extLst>
          </p:cNvPr>
          <p:cNvSpPr>
            <a:spLocks noGrp="1" noChangeArrowheads="1"/>
          </p:cNvSpPr>
          <p:nvPr>
            <p:ph type="sldNum" sz="quarter" idx="12"/>
          </p:nvPr>
        </p:nvSpPr>
        <p:spPr>
          <a:ln/>
        </p:spPr>
        <p:txBody>
          <a:bodyPr/>
          <a:lstStyle>
            <a:lvl1pPr>
              <a:defRPr/>
            </a:lvl1pPr>
          </a:lstStyle>
          <a:p>
            <a:pPr>
              <a:defRPr/>
            </a:pPr>
            <a:fld id="{610756D2-E499-47FB-9273-0F62D35CE44F}" type="slidenum">
              <a:rPr lang="en-US" altLang="vi-VN"/>
              <a:pPr>
                <a:defRPr/>
              </a:pPr>
              <a:t>‹#›</a:t>
            </a:fld>
            <a:endParaRPr lang="en-US" altLang="vi-VN"/>
          </a:p>
        </p:txBody>
      </p:sp>
    </p:spTree>
    <p:extLst>
      <p:ext uri="{BB962C8B-B14F-4D97-AF65-F5344CB8AC3E}">
        <p14:creationId xmlns:p14="http://schemas.microsoft.com/office/powerpoint/2010/main" val="99117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E89F3D50-D939-4077-A28D-9B556C1CAF7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1AFBBD-690E-4CEB-ABDB-7F1656F195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26764A-88DF-4AD4-BC44-42E7A3093EF6}"/>
              </a:ext>
            </a:extLst>
          </p:cNvPr>
          <p:cNvSpPr>
            <a:spLocks noGrp="1" noChangeArrowheads="1"/>
          </p:cNvSpPr>
          <p:nvPr>
            <p:ph type="sldNum" sz="quarter" idx="12"/>
          </p:nvPr>
        </p:nvSpPr>
        <p:spPr>
          <a:ln/>
        </p:spPr>
        <p:txBody>
          <a:bodyPr/>
          <a:lstStyle>
            <a:lvl1pPr>
              <a:defRPr/>
            </a:lvl1pPr>
          </a:lstStyle>
          <a:p>
            <a:pPr>
              <a:defRPr/>
            </a:pPr>
            <a:fld id="{00BD9108-86D0-426F-82F9-68B21060D7B9}" type="slidenum">
              <a:rPr lang="en-US" altLang="vi-VN"/>
              <a:pPr>
                <a:defRPr/>
              </a:pPr>
              <a:t>‹#›</a:t>
            </a:fld>
            <a:endParaRPr lang="en-US" altLang="vi-VN"/>
          </a:p>
        </p:txBody>
      </p:sp>
    </p:spTree>
    <p:extLst>
      <p:ext uri="{BB962C8B-B14F-4D97-AF65-F5344CB8AC3E}">
        <p14:creationId xmlns:p14="http://schemas.microsoft.com/office/powerpoint/2010/main" val="186235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1B0078E0-6BCC-4BF9-931C-E4FA08979D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187B877-6719-4947-9088-EE62F0E2FE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8E71B5A-BF79-49BA-B8C0-853A5810BC6E}"/>
              </a:ext>
            </a:extLst>
          </p:cNvPr>
          <p:cNvSpPr>
            <a:spLocks noGrp="1" noChangeArrowheads="1"/>
          </p:cNvSpPr>
          <p:nvPr>
            <p:ph type="sldNum" sz="quarter" idx="12"/>
          </p:nvPr>
        </p:nvSpPr>
        <p:spPr>
          <a:ln/>
        </p:spPr>
        <p:txBody>
          <a:bodyPr/>
          <a:lstStyle>
            <a:lvl1pPr>
              <a:defRPr/>
            </a:lvl1pPr>
          </a:lstStyle>
          <a:p>
            <a:pPr>
              <a:defRPr/>
            </a:pPr>
            <a:fld id="{6B3CA6B7-5D0C-4E3E-AACB-D5E2ED531D7F}" type="slidenum">
              <a:rPr lang="en-US" altLang="vi-VN"/>
              <a:pPr>
                <a:defRPr/>
              </a:pPr>
              <a:t>‹#›</a:t>
            </a:fld>
            <a:endParaRPr lang="en-US" altLang="vi-VN"/>
          </a:p>
        </p:txBody>
      </p:sp>
    </p:spTree>
    <p:extLst>
      <p:ext uri="{BB962C8B-B14F-4D97-AF65-F5344CB8AC3E}">
        <p14:creationId xmlns:p14="http://schemas.microsoft.com/office/powerpoint/2010/main" val="1466422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B6B953-28CE-4666-A363-D3E43B6A40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26F427-D1E7-4A93-AFA3-D6E0F55476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3BBFED4-F11E-4756-A4BD-8AD13BC1C949}"/>
              </a:ext>
            </a:extLst>
          </p:cNvPr>
          <p:cNvSpPr>
            <a:spLocks noGrp="1" noChangeArrowheads="1"/>
          </p:cNvSpPr>
          <p:nvPr>
            <p:ph type="sldNum" sz="quarter" idx="12"/>
          </p:nvPr>
        </p:nvSpPr>
        <p:spPr>
          <a:ln/>
        </p:spPr>
        <p:txBody>
          <a:bodyPr/>
          <a:lstStyle>
            <a:lvl1pPr>
              <a:defRPr/>
            </a:lvl1pPr>
          </a:lstStyle>
          <a:p>
            <a:pPr>
              <a:defRPr/>
            </a:pPr>
            <a:fld id="{2F40DF68-AB6F-4F95-A2AF-AF1919D5FFF0}" type="slidenum">
              <a:rPr lang="en-US" altLang="vi-VN"/>
              <a:pPr>
                <a:defRPr/>
              </a:pPr>
              <a:t>‹#›</a:t>
            </a:fld>
            <a:endParaRPr lang="en-US" altLang="vi-VN"/>
          </a:p>
        </p:txBody>
      </p:sp>
    </p:spTree>
    <p:extLst>
      <p:ext uri="{BB962C8B-B14F-4D97-AF65-F5344CB8AC3E}">
        <p14:creationId xmlns:p14="http://schemas.microsoft.com/office/powerpoint/2010/main" val="2297054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D6A9C1-8576-4322-96EA-4F99CAD316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FD1DAE-08A0-49D0-A740-4FEED3849F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B3504B7-1062-4D55-8F72-5DA324F2DB5F}"/>
              </a:ext>
            </a:extLst>
          </p:cNvPr>
          <p:cNvSpPr>
            <a:spLocks noGrp="1" noChangeArrowheads="1"/>
          </p:cNvSpPr>
          <p:nvPr>
            <p:ph type="sldNum" sz="quarter" idx="12"/>
          </p:nvPr>
        </p:nvSpPr>
        <p:spPr>
          <a:ln/>
        </p:spPr>
        <p:txBody>
          <a:bodyPr/>
          <a:lstStyle>
            <a:lvl1pPr>
              <a:defRPr/>
            </a:lvl1pPr>
          </a:lstStyle>
          <a:p>
            <a:pPr>
              <a:defRPr/>
            </a:pPr>
            <a:fld id="{40DDCD54-422D-4AE9-989C-B361B0995D8C}" type="slidenum">
              <a:rPr lang="en-US" altLang="vi-VN"/>
              <a:pPr>
                <a:defRPr/>
              </a:pPr>
              <a:t>‹#›</a:t>
            </a:fld>
            <a:endParaRPr lang="en-US" altLang="vi-VN"/>
          </a:p>
        </p:txBody>
      </p:sp>
    </p:spTree>
    <p:extLst>
      <p:ext uri="{BB962C8B-B14F-4D97-AF65-F5344CB8AC3E}">
        <p14:creationId xmlns:p14="http://schemas.microsoft.com/office/powerpoint/2010/main" val="89526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93B6-6631-3D78-88CF-A9F76FA77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AC138-8EE7-79FD-21C4-E93654B692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9C1E8-9F68-8E6D-3D48-60B500F0B51F}"/>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E8108C2D-310D-93E9-B423-46DB41C31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516405-C7FB-3AEF-FB92-257CAB04B8C0}"/>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3870141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295CC6B-7023-4038-AF4C-F55AC45BCB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D08E21-BEA6-4D39-AB2F-81C9DDCFCC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E068A7-E50A-4672-A8CB-AC16C1CD8563}"/>
              </a:ext>
            </a:extLst>
          </p:cNvPr>
          <p:cNvSpPr>
            <a:spLocks noGrp="1" noChangeArrowheads="1"/>
          </p:cNvSpPr>
          <p:nvPr>
            <p:ph type="sldNum" sz="quarter" idx="12"/>
          </p:nvPr>
        </p:nvSpPr>
        <p:spPr>
          <a:ln/>
        </p:spPr>
        <p:txBody>
          <a:bodyPr/>
          <a:lstStyle>
            <a:lvl1pPr>
              <a:defRPr/>
            </a:lvl1pPr>
          </a:lstStyle>
          <a:p>
            <a:pPr>
              <a:defRPr/>
            </a:pPr>
            <a:fld id="{859665B0-DE53-469A-8FFD-15BA7F0EE121}" type="slidenum">
              <a:rPr lang="en-US" altLang="vi-VN"/>
              <a:pPr>
                <a:defRPr/>
              </a:pPr>
              <a:t>‹#›</a:t>
            </a:fld>
            <a:endParaRPr lang="en-US" altLang="vi-VN"/>
          </a:p>
        </p:txBody>
      </p:sp>
    </p:spTree>
    <p:extLst>
      <p:ext uri="{BB962C8B-B14F-4D97-AF65-F5344CB8AC3E}">
        <p14:creationId xmlns:p14="http://schemas.microsoft.com/office/powerpoint/2010/main" val="4067115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E1F3FF5-9E8C-4146-AB67-305B630283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B0720E-F036-4597-A392-DDA1D94BF5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45D2E6-0355-4185-881E-818ED0C7EB41}"/>
              </a:ext>
            </a:extLst>
          </p:cNvPr>
          <p:cNvSpPr>
            <a:spLocks noGrp="1" noChangeArrowheads="1"/>
          </p:cNvSpPr>
          <p:nvPr>
            <p:ph type="sldNum" sz="quarter" idx="12"/>
          </p:nvPr>
        </p:nvSpPr>
        <p:spPr>
          <a:ln/>
        </p:spPr>
        <p:txBody>
          <a:bodyPr/>
          <a:lstStyle>
            <a:lvl1pPr>
              <a:defRPr/>
            </a:lvl1pPr>
          </a:lstStyle>
          <a:p>
            <a:pPr>
              <a:defRPr/>
            </a:pPr>
            <a:fld id="{ADCBA4DA-730E-4DAB-BD0C-6A46F22F6297}" type="slidenum">
              <a:rPr lang="en-US" altLang="vi-VN"/>
              <a:pPr>
                <a:defRPr/>
              </a:pPr>
              <a:t>‹#›</a:t>
            </a:fld>
            <a:endParaRPr lang="en-US" altLang="vi-VN"/>
          </a:p>
        </p:txBody>
      </p:sp>
    </p:spTree>
    <p:extLst>
      <p:ext uri="{BB962C8B-B14F-4D97-AF65-F5344CB8AC3E}">
        <p14:creationId xmlns:p14="http://schemas.microsoft.com/office/powerpoint/2010/main" val="120542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3F023B2-D8E6-4462-826D-4EC776941A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44C971-CE58-4889-B2CA-C5326D955D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FC8E11-2C6B-4A71-8B7E-8D454260BB30}"/>
              </a:ext>
            </a:extLst>
          </p:cNvPr>
          <p:cNvSpPr>
            <a:spLocks noGrp="1" noChangeArrowheads="1"/>
          </p:cNvSpPr>
          <p:nvPr>
            <p:ph type="sldNum" sz="quarter" idx="12"/>
          </p:nvPr>
        </p:nvSpPr>
        <p:spPr>
          <a:ln/>
        </p:spPr>
        <p:txBody>
          <a:bodyPr/>
          <a:lstStyle>
            <a:lvl1pPr>
              <a:defRPr/>
            </a:lvl1pPr>
          </a:lstStyle>
          <a:p>
            <a:pPr>
              <a:defRPr/>
            </a:pPr>
            <a:fld id="{388BB319-4CE8-4F79-89D3-F401304797F2}" type="slidenum">
              <a:rPr lang="en-US" altLang="vi-VN"/>
              <a:pPr>
                <a:defRPr/>
              </a:pPr>
              <a:t>‹#›</a:t>
            </a:fld>
            <a:endParaRPr lang="en-US" altLang="vi-VN"/>
          </a:p>
        </p:txBody>
      </p:sp>
    </p:spTree>
    <p:extLst>
      <p:ext uri="{BB962C8B-B14F-4D97-AF65-F5344CB8AC3E}">
        <p14:creationId xmlns:p14="http://schemas.microsoft.com/office/powerpoint/2010/main" val="6108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320676"/>
            <a:ext cx="10058400" cy="577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000AB4F7-67F2-4C15-A029-F26EF5EB1EF1}"/>
              </a:ext>
            </a:extLst>
          </p:cNvPr>
          <p:cNvSpPr>
            <a:spLocks noGrp="1"/>
          </p:cNvSpPr>
          <p:nvPr>
            <p:ph type="dt" sz="half" idx="10"/>
          </p:nvPr>
        </p:nvSpPr>
        <p:spPr>
          <a:xfrm>
            <a:off x="304800" y="6248400"/>
            <a:ext cx="2133600" cy="4572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BFA58722-B097-4B68-BD51-13CA9449AD39}"/>
              </a:ext>
            </a:extLst>
          </p:cNvPr>
          <p:cNvSpPr>
            <a:spLocks noGrp="1"/>
          </p:cNvSpPr>
          <p:nvPr>
            <p:ph type="ftr" sz="quarter" idx="11"/>
          </p:nvPr>
        </p:nvSpPr>
        <p:spPr>
          <a:xfrm>
            <a:off x="2946400" y="6248400"/>
            <a:ext cx="4673600" cy="4572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1AEA9725-4F5D-496A-B98F-58CF061F1C0E}"/>
              </a:ext>
            </a:extLst>
          </p:cNvPr>
          <p:cNvSpPr>
            <a:spLocks noGrp="1"/>
          </p:cNvSpPr>
          <p:nvPr>
            <p:ph type="sldNum" sz="quarter" idx="12"/>
          </p:nvPr>
        </p:nvSpPr>
        <p:spPr>
          <a:xfrm>
            <a:off x="8331200" y="6248400"/>
            <a:ext cx="2032000" cy="457200"/>
          </a:xfrm>
        </p:spPr>
        <p:txBody>
          <a:bodyPr/>
          <a:lstStyle>
            <a:lvl1pPr>
              <a:defRPr/>
            </a:lvl1pPr>
          </a:lstStyle>
          <a:p>
            <a:pPr>
              <a:defRPr/>
            </a:pPr>
            <a:fld id="{2CE694B7-36C2-4229-A0B0-6C80AD92CA74}" type="slidenum">
              <a:rPr lang="en-US" altLang="vi-VN"/>
              <a:pPr>
                <a:defRPr/>
              </a:pPr>
              <a:t>‹#›</a:t>
            </a:fld>
            <a:endParaRPr lang="en-US" altLang="vi-VN"/>
          </a:p>
        </p:txBody>
      </p:sp>
    </p:spTree>
    <p:extLst>
      <p:ext uri="{BB962C8B-B14F-4D97-AF65-F5344CB8AC3E}">
        <p14:creationId xmlns:p14="http://schemas.microsoft.com/office/powerpoint/2010/main" val="3016045635"/>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AABA75DF-C3EE-4D40-AD85-B4F2EC73B8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D822E9-A25B-42FE-ADB9-DB326F5964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FBCA62-19A5-49C4-83E9-6091AC13CA93}"/>
              </a:ext>
            </a:extLst>
          </p:cNvPr>
          <p:cNvSpPr>
            <a:spLocks noGrp="1" noChangeArrowheads="1"/>
          </p:cNvSpPr>
          <p:nvPr>
            <p:ph type="sldNum" sz="quarter" idx="12"/>
          </p:nvPr>
        </p:nvSpPr>
        <p:spPr>
          <a:ln/>
        </p:spPr>
        <p:txBody>
          <a:bodyPr/>
          <a:lstStyle>
            <a:lvl1pPr>
              <a:defRPr/>
            </a:lvl1pPr>
          </a:lstStyle>
          <a:p>
            <a:pPr>
              <a:defRPr/>
            </a:pPr>
            <a:fld id="{C219BB43-F10F-4FF5-B2FE-94BD7DBEAA29}" type="slidenum">
              <a:rPr lang="en-US" altLang="vi-VN"/>
              <a:pPr>
                <a:defRPr/>
              </a:pPr>
              <a:t>‹#›</a:t>
            </a:fld>
            <a:endParaRPr lang="en-US" altLang="vi-VN"/>
          </a:p>
        </p:txBody>
      </p:sp>
    </p:spTree>
    <p:extLst>
      <p:ext uri="{BB962C8B-B14F-4D97-AF65-F5344CB8AC3E}">
        <p14:creationId xmlns:p14="http://schemas.microsoft.com/office/powerpoint/2010/main" val="912154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a:extLst>
              <a:ext uri="{FF2B5EF4-FFF2-40B4-BE49-F238E27FC236}">
                <a16:creationId xmlns:a16="http://schemas.microsoft.com/office/drawing/2014/main" id="{7489501C-4DE5-4E00-906B-5013D0364F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69A0C0-7446-41A0-B35A-B2FA7DCBAC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9B7A6F-68F4-40FC-9466-6B511002A0F2}"/>
              </a:ext>
            </a:extLst>
          </p:cNvPr>
          <p:cNvSpPr>
            <a:spLocks noGrp="1" noChangeArrowheads="1"/>
          </p:cNvSpPr>
          <p:nvPr>
            <p:ph type="sldNum" sz="quarter" idx="12"/>
          </p:nvPr>
        </p:nvSpPr>
        <p:spPr>
          <a:ln/>
        </p:spPr>
        <p:txBody>
          <a:bodyPr/>
          <a:lstStyle>
            <a:lvl1pPr>
              <a:defRPr/>
            </a:lvl1pPr>
          </a:lstStyle>
          <a:p>
            <a:pPr>
              <a:defRPr/>
            </a:pPr>
            <a:fld id="{E51B65E5-125F-4217-818C-823A1D527437}" type="slidenum">
              <a:rPr lang="en-US" altLang="vi-VN"/>
              <a:pPr>
                <a:defRPr/>
              </a:pPr>
              <a:t>‹#›</a:t>
            </a:fld>
            <a:endParaRPr lang="en-US" altLang="vi-VN"/>
          </a:p>
        </p:txBody>
      </p:sp>
    </p:spTree>
    <p:extLst>
      <p:ext uri="{BB962C8B-B14F-4D97-AF65-F5344CB8AC3E}">
        <p14:creationId xmlns:p14="http://schemas.microsoft.com/office/powerpoint/2010/main" val="249620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5932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3965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009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8184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3ACD-CF70-60FC-A070-E95025D426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FFF43-5BED-63C2-A008-DFAB13B4CD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FFE86F-4AF7-C9D2-3E77-831A4386D0AB}"/>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4CF93880-92D3-0423-8D90-632BF910B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440D1-6D4D-8668-4CBF-D0B184D20184}"/>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3720093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5467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889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5685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3227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8637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434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95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A3B1-10E5-BB96-12BA-91D13FA959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7B91C9-EB90-5F72-D7E8-755FAFF8B6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424B8A-FF9E-3F34-5748-E38A9453EC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9C760A-FE10-9D15-13D2-8097997B4FC8}"/>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6" name="Footer Placeholder 5">
            <a:extLst>
              <a:ext uri="{FF2B5EF4-FFF2-40B4-BE49-F238E27FC236}">
                <a16:creationId xmlns:a16="http://schemas.microsoft.com/office/drawing/2014/main" id="{6E8FCF41-94DF-F46A-7E40-4FFB1825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95BF-3C17-AB1C-F6D0-5A6A40843223}"/>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70817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E927-93AC-D88F-C4A7-9A8B45A396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E93BA1-5CDF-A0BA-C77D-AC7B40E40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7ACD4A-C247-22EB-7ECE-018FF1D072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2A8A23-6EB0-298F-1939-35E67E045E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E967B1-2340-C6A4-B80B-004CB0B7A1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4E9715-D334-0019-34B0-014B9CD0CC3D}"/>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8" name="Footer Placeholder 7">
            <a:extLst>
              <a:ext uri="{FF2B5EF4-FFF2-40B4-BE49-F238E27FC236}">
                <a16:creationId xmlns:a16="http://schemas.microsoft.com/office/drawing/2014/main" id="{DEDB57BB-2CB2-B38A-EC37-6B09BFA930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262E3B-AE58-6CDC-3B78-C83F3678C779}"/>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217862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7797-0E7A-371F-B320-740104307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C8F2D9-593A-DC6F-6242-E2274FD20DB3}"/>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4" name="Footer Placeholder 3">
            <a:extLst>
              <a:ext uri="{FF2B5EF4-FFF2-40B4-BE49-F238E27FC236}">
                <a16:creationId xmlns:a16="http://schemas.microsoft.com/office/drawing/2014/main" id="{C582C056-F9E6-6A2F-3F48-DC6FA8C53B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729C8-CC4E-628B-D78C-CD616166257F}"/>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4013239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67E0C8-03E6-BBEB-21FF-50FCF1951A06}"/>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3" name="Footer Placeholder 2">
            <a:extLst>
              <a:ext uri="{FF2B5EF4-FFF2-40B4-BE49-F238E27FC236}">
                <a16:creationId xmlns:a16="http://schemas.microsoft.com/office/drawing/2014/main" id="{A7633B7A-AF3A-64A3-8E9A-1D067410A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DCFFC-D9D5-23B8-D483-AE7D3D398BCB}"/>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351399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7D960-49B7-197A-292F-FF1E69566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F8B15-902A-8F5D-EB71-C56EAA307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70C246-A391-FC66-8C37-2C2166389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81247B-B866-B6DE-4E98-B2B16F889B04}"/>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6" name="Footer Placeholder 5">
            <a:extLst>
              <a:ext uri="{FF2B5EF4-FFF2-40B4-BE49-F238E27FC236}">
                <a16:creationId xmlns:a16="http://schemas.microsoft.com/office/drawing/2014/main" id="{83B651CF-A4F4-B1F4-3473-D1EDBBBF7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598A8-790E-8C35-AA8F-736FCFCA8C87}"/>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98381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2ECA-99D5-CABB-D25D-6B336083E9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5F6D8C-3B7E-5E7E-DD95-824201EC0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CC8517-0A4F-6040-041F-9FD7A4940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7B2F8F-4382-D887-FD51-6ED2711B0C44}"/>
              </a:ext>
            </a:extLst>
          </p:cNvPr>
          <p:cNvSpPr>
            <a:spLocks noGrp="1"/>
          </p:cNvSpPr>
          <p:nvPr>
            <p:ph type="dt" sz="half" idx="10"/>
          </p:nvPr>
        </p:nvSpPr>
        <p:spPr/>
        <p:txBody>
          <a:bodyPr/>
          <a:lstStyle/>
          <a:p>
            <a:fld id="{437837A2-C2BB-4227-BE4A-1E5928977346}" type="datetimeFigureOut">
              <a:rPr lang="en-US" smtClean="0"/>
              <a:t>8/2/2024</a:t>
            </a:fld>
            <a:endParaRPr lang="en-US"/>
          </a:p>
        </p:txBody>
      </p:sp>
      <p:sp>
        <p:nvSpPr>
          <p:cNvPr id="6" name="Footer Placeholder 5">
            <a:extLst>
              <a:ext uri="{FF2B5EF4-FFF2-40B4-BE49-F238E27FC236}">
                <a16:creationId xmlns:a16="http://schemas.microsoft.com/office/drawing/2014/main" id="{C2267374-4DAD-28E1-57B0-AD3A57070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AF150-ACCA-465E-429B-C60518C5E3A2}"/>
              </a:ext>
            </a:extLst>
          </p:cNvPr>
          <p:cNvSpPr>
            <a:spLocks noGrp="1"/>
          </p:cNvSpPr>
          <p:nvPr>
            <p:ph type="sldNum" sz="quarter" idx="12"/>
          </p:nvPr>
        </p:nvSpPr>
        <p:spPr/>
        <p:txBody>
          <a:bodyPr/>
          <a:lstStyle/>
          <a:p>
            <a:fld id="{8B744D5F-6271-44D0-A9B7-98672A1F238E}" type="slidenum">
              <a:rPr lang="en-US" smtClean="0"/>
              <a:t>‹#›</a:t>
            </a:fld>
            <a:endParaRPr lang="en-US"/>
          </a:p>
        </p:txBody>
      </p:sp>
    </p:spTree>
    <p:extLst>
      <p:ext uri="{BB962C8B-B14F-4D97-AF65-F5344CB8AC3E}">
        <p14:creationId xmlns:p14="http://schemas.microsoft.com/office/powerpoint/2010/main" val="426452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E12DB-2FEE-3F0C-EA66-D78C570966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CD9730-1FE2-F237-E6EC-E908B33C9B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96AC3-1689-DC92-C378-B81B2D3E8B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7837A2-C2BB-4227-BE4A-1E5928977346}" type="datetimeFigureOut">
              <a:rPr lang="en-US" smtClean="0"/>
              <a:t>8/2/2024</a:t>
            </a:fld>
            <a:endParaRPr lang="en-US"/>
          </a:p>
        </p:txBody>
      </p:sp>
      <p:sp>
        <p:nvSpPr>
          <p:cNvPr id="5" name="Footer Placeholder 4">
            <a:extLst>
              <a:ext uri="{FF2B5EF4-FFF2-40B4-BE49-F238E27FC236}">
                <a16:creationId xmlns:a16="http://schemas.microsoft.com/office/drawing/2014/main" id="{52A09780-A1E8-D662-E36B-31EAD86D24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1B66D8-CA7B-CDA1-EE7F-1FBC43B18F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744D5F-6271-44D0-A9B7-98672A1F238E}" type="slidenum">
              <a:rPr lang="en-US" smtClean="0"/>
              <a:t>‹#›</a:t>
            </a:fld>
            <a:endParaRPr lang="en-US"/>
          </a:p>
        </p:txBody>
      </p:sp>
    </p:spTree>
    <p:extLst>
      <p:ext uri="{BB962C8B-B14F-4D97-AF65-F5344CB8AC3E}">
        <p14:creationId xmlns:p14="http://schemas.microsoft.com/office/powerpoint/2010/main" val="3905496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9E6D9F-BB7A-40EF-82A9-616B926E8DB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A7559406-61CD-463B-B0D5-3724D5F0B74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52C0545A-2D1C-4314-927A-A582DE856D2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344CB0F6-44CB-4DD4-B066-9A25142F8EF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34F587A2-7F45-47D7-A25A-B9C1C6E83E5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40ECCA7-5728-4035-B218-96C27651F253}" type="slidenum">
              <a:rPr lang="en-US" altLang="vi-VN"/>
              <a:pPr>
                <a:defRPr/>
              </a:pPr>
              <a:t>‹#›</a:t>
            </a:fld>
            <a:endParaRPr lang="en-US" altLang="vi-VN"/>
          </a:p>
        </p:txBody>
      </p:sp>
    </p:spTree>
    <p:extLst>
      <p:ext uri="{BB962C8B-B14F-4D97-AF65-F5344CB8AC3E}">
        <p14:creationId xmlns:p14="http://schemas.microsoft.com/office/powerpoint/2010/main" val="3684393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546210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6" Type="http://schemas.openxmlformats.org/officeDocument/2006/relationships/image" Target="../media/image40.png"/><Relationship Id="rId3" Type="http://schemas.openxmlformats.org/officeDocument/2006/relationships/image" Target="../media/image110.svg"/><Relationship Id="rId25" Type="http://schemas.openxmlformats.org/officeDocument/2006/relationships/image" Target="../media/image120.svg"/><Relationship Id="rId2" Type="http://schemas.openxmlformats.org/officeDocument/2006/relationships/image" Target="../media/image39.png"/><Relationship Id="rId29" Type="http://schemas.openxmlformats.org/officeDocument/2006/relationships/image" Target="../media/image14.svg"/><Relationship Id="rId1" Type="http://schemas.openxmlformats.org/officeDocument/2006/relationships/slideLayout" Target="../slideLayouts/slideLayout32.xml"/><Relationship Id="rId24" Type="http://schemas.openxmlformats.org/officeDocument/2006/relationships/image" Target="../media/image16.png"/><Relationship Id="rId23" Type="http://schemas.openxmlformats.org/officeDocument/2006/relationships/image" Target="../media/image111.svg"/><Relationship Id="rId28" Type="http://schemas.openxmlformats.org/officeDocument/2006/relationships/image" Target="../media/image41.png"/><Relationship Id="rId4" Type="http://schemas.openxmlformats.org/officeDocument/2006/relationships/image" Target="../media/image15.png"/><Relationship Id="rId27" Type="http://schemas.openxmlformats.org/officeDocument/2006/relationships/image" Target="../media/image13.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svg"/><Relationship Id="rId7" Type="http://schemas.openxmlformats.org/officeDocument/2006/relationships/image" Target="../media/image3.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5.svg"/><Relationship Id="rId5" Type="http://schemas.openxmlformats.org/officeDocument/2006/relationships/image" Target="../media/image2.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1" Type="http://schemas.openxmlformats.org/officeDocument/2006/relationships/image" Target="../media/image14.png"/><Relationship Id="rId7" Type="http://schemas.openxmlformats.org/officeDocument/2006/relationships/image" Target="../media/image12.png"/><Relationship Id="rId25" Type="http://schemas.openxmlformats.org/officeDocument/2006/relationships/image" Target="../media/image12.svg"/><Relationship Id="rId2" Type="http://schemas.openxmlformats.org/officeDocument/2006/relationships/image" Target="../media/image8.png"/><Relationship Id="rId20" Type="http://schemas.openxmlformats.org/officeDocument/2006/relationships/image" Target="../media/image13.GIF"/><Relationship Id="rId1" Type="http://schemas.openxmlformats.org/officeDocument/2006/relationships/slideLayout" Target="../slideLayouts/slideLayout18.xml"/><Relationship Id="rId6" Type="http://schemas.openxmlformats.org/officeDocument/2006/relationships/image" Target="../media/image11.png"/><Relationship Id="rId24" Type="http://schemas.openxmlformats.org/officeDocument/2006/relationships/image" Target="../media/image16.png"/><Relationship Id="rId5" Type="http://schemas.openxmlformats.org/officeDocument/2006/relationships/image" Target="../media/image10.png"/><Relationship Id="rId23" Type="http://schemas.openxmlformats.org/officeDocument/2006/relationships/image" Target="../media/image11.svg"/><Relationship Id="rId19" Type="http://schemas.openxmlformats.org/officeDocument/2006/relationships/image" Target="../media/image10.svg"/><Relationship Id="rId4" Type="http://schemas.openxmlformats.org/officeDocument/2006/relationships/image" Target="../media/image9.png"/><Relationship Id="rId22"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image" Target="../media/image16.svg"/><Relationship Id="rId12" Type="http://schemas.openxmlformats.org/officeDocument/2006/relationships/image" Target="../media/image18.svg"/><Relationship Id="rId17" Type="http://schemas.openxmlformats.org/officeDocument/2006/relationships/image" Target="../media/image24.png"/><Relationship Id="rId2" Type="http://schemas.openxmlformats.org/officeDocument/2006/relationships/video" Target="../media/media1.mp4"/><Relationship Id="rId16" Type="http://schemas.openxmlformats.org/officeDocument/2006/relationships/image" Target="../media/image23.GIF"/><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5.svg"/><Relationship Id="rId15" Type="http://schemas.openxmlformats.org/officeDocument/2006/relationships/image" Target="../media/image22.png"/><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17.sv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0.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4.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32.png"/><Relationship Id="rId14"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753BB8A-88AC-4EC7-8FCC-987342723C94}"/>
              </a:ext>
            </a:extLst>
          </p:cNvPr>
          <p:cNvSpPr>
            <a:spLocks noGrp="1" noChangeArrowheads="1"/>
          </p:cNvSpPr>
          <p:nvPr>
            <p:ph type="title"/>
          </p:nvPr>
        </p:nvSpPr>
        <p:spPr/>
        <p:txBody>
          <a:bodyPr/>
          <a:lstStyle/>
          <a:p>
            <a:endParaRPr lang="vi-VN" altLang="vi-VN"/>
          </a:p>
        </p:txBody>
      </p:sp>
      <p:pic>
        <p:nvPicPr>
          <p:cNvPr id="22531" name="Content Placeholder 4">
            <a:extLst>
              <a:ext uri="{FF2B5EF4-FFF2-40B4-BE49-F238E27FC236}">
                <a16:creationId xmlns:a16="http://schemas.microsoft.com/office/drawing/2014/main" id="{BA1A2D85-FFD9-4B1F-AA35-F4C9ABCA0A8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7724" y="-134701"/>
            <a:ext cx="12192000" cy="6894729"/>
          </a:xfrm>
        </p:spPr>
      </p:pic>
      <p:sp>
        <p:nvSpPr>
          <p:cNvPr id="7" name="Rectangle 6">
            <a:extLst>
              <a:ext uri="{FF2B5EF4-FFF2-40B4-BE49-F238E27FC236}">
                <a16:creationId xmlns:a16="http://schemas.microsoft.com/office/drawing/2014/main" id="{E8B94034-D211-42D8-8D8D-299D2DB4DCBB}"/>
              </a:ext>
            </a:extLst>
          </p:cNvPr>
          <p:cNvSpPr/>
          <p:nvPr/>
        </p:nvSpPr>
        <p:spPr>
          <a:xfrm>
            <a:off x="1476276" y="1417638"/>
            <a:ext cx="9144000" cy="6583362"/>
          </a:xfrm>
          <a:prstGeom prst="rect">
            <a:avLst/>
          </a:prstGeom>
          <a:noFill/>
        </p:spPr>
        <p:txBody>
          <a:bodyPr spcFirstLastPara="1">
            <a:prstTxWarp prst="textArchUp">
              <a:avLst>
                <a:gd name="adj" fmla="val 10799999"/>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1" i="0" u="none" strike="noStrike" kern="1200" cap="none" spc="0" normalizeH="0" baseline="0" noProof="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Kính chào quí</a:t>
            </a:r>
            <a:r>
              <a:rPr kumimoji="0" lang="vi-VN" sz="5000" b="1" i="0" u="none" strike="noStrike" kern="1200" cap="none" spc="0" normalizeH="0" baseline="0" noProof="0">
                <a:ln w="22225">
                  <a:solidFill>
                    <a:srgbClr val="333399"/>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thầy cô và các em</a:t>
            </a:r>
          </a:p>
        </p:txBody>
      </p:sp>
      <p:sp>
        <p:nvSpPr>
          <p:cNvPr id="22534" name="TextBox 8">
            <a:extLst>
              <a:ext uri="{FF2B5EF4-FFF2-40B4-BE49-F238E27FC236}">
                <a16:creationId xmlns:a16="http://schemas.microsoft.com/office/drawing/2014/main" id="{2F4763CB-981F-4080-BE6F-8B284DE3223C}"/>
              </a:ext>
            </a:extLst>
          </p:cNvPr>
          <p:cNvSpPr txBox="1">
            <a:spLocks noChangeArrowheads="1"/>
          </p:cNvSpPr>
          <p:nvPr/>
        </p:nvSpPr>
        <p:spPr bwMode="auto">
          <a:xfrm>
            <a:off x="1876524" y="2560638"/>
            <a:ext cx="9112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Năm học 20</a:t>
            </a:r>
            <a:r>
              <a:rPr kumimoji="0" lang="en-US"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24</a:t>
            </a:r>
            <a:r>
              <a:rPr kumimoji="0" lang="vi-VN"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 - 20</a:t>
            </a:r>
            <a:r>
              <a:rPr kumimoji="0" lang="en-US"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rPr>
              <a:t>25</a:t>
            </a:r>
            <a:endParaRPr kumimoji="0" lang="vi-VN" altLang="vi-VN"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1136207163"/>
              </p:ext>
            </p:extLst>
          </p:nvPr>
        </p:nvGraphicFramePr>
        <p:xfrm>
          <a:off x="269790" y="2474957"/>
          <a:ext cx="11509127" cy="3111500"/>
        </p:xfrm>
        <a:graphic>
          <a:graphicData uri="http://schemas.openxmlformats.org/drawingml/2006/table">
            <a:tbl>
              <a:tblPr/>
              <a:tblGrid>
                <a:gridCol w="1983674">
                  <a:extLst>
                    <a:ext uri="{9D8B030D-6E8A-4147-A177-3AD203B41FA5}">
                      <a16:colId xmlns:a16="http://schemas.microsoft.com/office/drawing/2014/main" val="20000"/>
                    </a:ext>
                  </a:extLst>
                </a:gridCol>
                <a:gridCol w="5957976">
                  <a:extLst>
                    <a:ext uri="{9D8B030D-6E8A-4147-A177-3AD203B41FA5}">
                      <a16:colId xmlns:a16="http://schemas.microsoft.com/office/drawing/2014/main" val="20001"/>
                    </a:ext>
                  </a:extLst>
                </a:gridCol>
                <a:gridCol w="3567477">
                  <a:extLst>
                    <a:ext uri="{9D8B030D-6E8A-4147-A177-3AD203B41FA5}">
                      <a16:colId xmlns:a16="http://schemas.microsoft.com/office/drawing/2014/main" val="20002"/>
                    </a:ext>
                  </a:extLst>
                </a:gridCol>
              </a:tblGrid>
              <a:tr h="1555750">
                <a:tc>
                  <a:txBody>
                    <a:bodyPr/>
                    <a:lstStyle/>
                    <a:p>
                      <a:pPr algn="just">
                        <a:lnSpc>
                          <a:spcPts val="4760"/>
                        </a:lnSpc>
                        <a:defRPr/>
                      </a:pPr>
                      <a:r>
                        <a:rPr lang="en-US" sz="2300" dirty="0" err="1">
                          <a:solidFill>
                            <a:srgbClr val="BE1931"/>
                          </a:solidFill>
                          <a:latin typeface="Public Sans Bold"/>
                        </a:rPr>
                        <a:t>Chọn</a:t>
                      </a:r>
                      <a:r>
                        <a:rPr lang="en-US" sz="2300" dirty="0">
                          <a:solidFill>
                            <a:srgbClr val="BE1931"/>
                          </a:solidFill>
                          <a:latin typeface="Public Sans Bold"/>
                        </a:rPr>
                        <a:t> </a:t>
                      </a:r>
                      <a:r>
                        <a:rPr lang="en-US" sz="2300" dirty="0" err="1">
                          <a:solidFill>
                            <a:srgbClr val="BE1931"/>
                          </a:solidFill>
                          <a:latin typeface="Public Sans Bold"/>
                        </a:rPr>
                        <a:t>giống</a:t>
                      </a:r>
                      <a:endParaRPr lang="en-US" sz="700" dirty="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7E3"/>
                    </a:solidFill>
                  </a:tcPr>
                </a:tc>
                <a:tc>
                  <a:txBody>
                    <a:bodyPr/>
                    <a:lstStyle/>
                    <a:p>
                      <a:pPr algn="just">
                        <a:lnSpc>
                          <a:spcPts val="4760"/>
                        </a:lnSpc>
                        <a:defRPr/>
                      </a:pPr>
                      <a:endParaRPr lang="en-US" sz="700" dirty="0"/>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760"/>
                        </a:lnSpc>
                        <a:defRPr/>
                      </a:pPr>
                      <a:endParaRPr lang="en-US" sz="700"/>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55750">
                <a:tc>
                  <a:txBody>
                    <a:bodyPr/>
                    <a:lstStyle/>
                    <a:p>
                      <a:pPr algn="just">
                        <a:lnSpc>
                          <a:spcPts val="4760"/>
                        </a:lnSpc>
                        <a:defRPr/>
                      </a:pPr>
                      <a:r>
                        <a:rPr lang="en-US" sz="2300" dirty="0">
                          <a:solidFill>
                            <a:srgbClr val="BE1931"/>
                          </a:solidFill>
                          <a:latin typeface="Public Sans Bold"/>
                        </a:rPr>
                        <a:t>Tạo </a:t>
                      </a:r>
                      <a:r>
                        <a:rPr lang="en-US" sz="2300" dirty="0" err="1">
                          <a:solidFill>
                            <a:srgbClr val="BE1931"/>
                          </a:solidFill>
                          <a:latin typeface="Public Sans Bold"/>
                        </a:rPr>
                        <a:t>giống</a:t>
                      </a:r>
                      <a:endParaRPr lang="en-US" sz="700" dirty="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760"/>
                        </a:lnSpc>
                        <a:defRPr/>
                      </a:pPr>
                      <a:endParaRPr lang="en-US" sz="700" dirty="0"/>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4760"/>
                        </a:lnSpc>
                        <a:defRPr/>
                      </a:pPr>
                      <a:endParaRPr lang="en-US" sz="700" dirty="0"/>
                    </a:p>
                  </a:txBody>
                  <a:tcPr marL="127000" marR="127000" marT="127000" marB="127000">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Freeform 4"/>
          <p:cNvSpPr/>
          <p:nvPr/>
        </p:nvSpPr>
        <p:spPr>
          <a:xfrm>
            <a:off x="7959340" y="4170407"/>
            <a:ext cx="2175978" cy="1326881"/>
          </a:xfrm>
          <a:custGeom>
            <a:avLst/>
            <a:gdLst/>
            <a:ahLst/>
            <a:cxnLst/>
            <a:rect l="l" t="t" r="r" b="b"/>
            <a:pathLst>
              <a:path w="3263967" h="1990322">
                <a:moveTo>
                  <a:pt x="0" y="0"/>
                </a:moveTo>
                <a:lnTo>
                  <a:pt x="3263966" y="0"/>
                </a:lnTo>
                <a:lnTo>
                  <a:pt x="3263966" y="1990322"/>
                </a:lnTo>
                <a:lnTo>
                  <a:pt x="0" y="1990322"/>
                </a:lnTo>
                <a:lnTo>
                  <a:pt x="0" y="0"/>
                </a:lnTo>
                <a:close/>
              </a:path>
            </a:pathLst>
          </a:custGeom>
          <a:blipFill>
            <a:blip r:embed="rId2"/>
            <a:stretch>
              <a:fillRect b="-1147"/>
            </a:stretch>
          </a:blipFill>
        </p:spPr>
        <p:txBody>
          <a:bodyPr/>
          <a:lstStyle/>
          <a:p>
            <a:pPr defTabSz="609630"/>
            <a:endParaRPr lang="en-US" sz="2400">
              <a:solidFill>
                <a:prstClr val="black"/>
              </a:solidFill>
              <a:latin typeface="Arial" panose="020B0604020202020204" pitchFamily="34" charset="0"/>
              <a:cs typeface="Arial" panose="020B0604020202020204" pitchFamily="34" charset="0"/>
            </a:endParaRPr>
          </a:p>
        </p:txBody>
      </p:sp>
      <p:sp>
        <p:nvSpPr>
          <p:cNvPr id="7" name="TextBox 7"/>
          <p:cNvSpPr txBox="1"/>
          <p:nvPr/>
        </p:nvSpPr>
        <p:spPr>
          <a:xfrm>
            <a:off x="269790" y="687372"/>
            <a:ext cx="9656117" cy="422103"/>
          </a:xfrm>
          <a:prstGeom prst="rect">
            <a:avLst/>
          </a:prstGeom>
        </p:spPr>
        <p:txBody>
          <a:bodyPr lIns="0" tIns="0" rIns="0" bIns="0" rtlCol="0" anchor="t">
            <a:spAutoFit/>
          </a:bodyPr>
          <a:lstStyle/>
          <a:p>
            <a:pPr algn="ctr" defTabSz="609630">
              <a:lnSpc>
                <a:spcPts val="3640"/>
              </a:lnSpc>
            </a:pPr>
            <a:r>
              <a:rPr lang="en-US" sz="2400" dirty="0">
                <a:solidFill>
                  <a:srgbClr val="004AAD"/>
                </a:solidFill>
                <a:latin typeface="Arial" panose="020B0604020202020204" pitchFamily="34" charset="0"/>
                <a:cs typeface="Arial" panose="020B0604020202020204" pitchFamily="34" charset="0"/>
              </a:rPr>
              <a:t>I. </a:t>
            </a:r>
            <a:r>
              <a:rPr lang="en-US" sz="2400" dirty="0" err="1">
                <a:solidFill>
                  <a:srgbClr val="004AAD"/>
                </a:solidFill>
                <a:latin typeface="Arial" panose="020B0604020202020204" pitchFamily="34" charset="0"/>
                <a:cs typeface="Arial" panose="020B0604020202020204" pitchFamily="34" charset="0"/>
              </a:rPr>
              <a:t>Khái</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quát</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chọn</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tạo</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giống</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bằng</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phương</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pháp</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lai</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hữu</a:t>
            </a:r>
            <a:r>
              <a:rPr lang="en-US" sz="2400" dirty="0">
                <a:solidFill>
                  <a:srgbClr val="004AAD"/>
                </a:solidFill>
                <a:latin typeface="Arial" panose="020B0604020202020204" pitchFamily="34" charset="0"/>
                <a:cs typeface="Arial" panose="020B0604020202020204" pitchFamily="34" charset="0"/>
              </a:rPr>
              <a:t> </a:t>
            </a:r>
            <a:r>
              <a:rPr lang="en-US" sz="2400" dirty="0" err="1">
                <a:solidFill>
                  <a:srgbClr val="004AAD"/>
                </a:solidFill>
                <a:latin typeface="Arial" panose="020B0604020202020204" pitchFamily="34" charset="0"/>
                <a:cs typeface="Arial" panose="020B0604020202020204" pitchFamily="34" charset="0"/>
              </a:rPr>
              <a:t>tính</a:t>
            </a:r>
            <a:r>
              <a:rPr lang="en-US" sz="2400" dirty="0">
                <a:solidFill>
                  <a:srgbClr val="004AAD"/>
                </a:solidFill>
                <a:latin typeface="Arial" panose="020B0604020202020204" pitchFamily="34" charset="0"/>
                <a:cs typeface="Arial" panose="020B0604020202020204" pitchFamily="34" charset="0"/>
              </a:rPr>
              <a:t>.</a:t>
            </a:r>
          </a:p>
        </p:txBody>
      </p:sp>
      <p:sp>
        <p:nvSpPr>
          <p:cNvPr id="8" name="TextBox 8"/>
          <p:cNvSpPr txBox="1"/>
          <p:nvPr/>
        </p:nvSpPr>
        <p:spPr>
          <a:xfrm>
            <a:off x="681773" y="1300949"/>
            <a:ext cx="8940800" cy="377796"/>
          </a:xfrm>
          <a:prstGeom prst="rect">
            <a:avLst/>
          </a:prstGeom>
        </p:spPr>
        <p:txBody>
          <a:bodyPr wrap="square" lIns="0" tIns="0" rIns="0" bIns="0" rtlCol="0" anchor="t">
            <a:spAutoFit/>
          </a:bodyPr>
          <a:lstStyle/>
          <a:p>
            <a:pPr defTabSz="609630">
              <a:lnSpc>
                <a:spcPts val="3173"/>
              </a:lnSpc>
            </a:pPr>
            <a:r>
              <a:rPr lang="en-US" sz="2400" dirty="0" err="1">
                <a:solidFill>
                  <a:srgbClr val="000000"/>
                </a:solidFill>
                <a:latin typeface="Arial" panose="020B0604020202020204" pitchFamily="34" charset="0"/>
                <a:cs typeface="Arial" panose="020B0604020202020204" pitchFamily="34" charset="0"/>
              </a:rPr>
              <a:t>Từ</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ví</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dụ</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em</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hãy</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cho</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biết</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chọn</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giống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gì</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và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tạo</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giống</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là</a:t>
            </a:r>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Arial" panose="020B0604020202020204" pitchFamily="34" charset="0"/>
                <a:cs typeface="Arial" panose="020B0604020202020204" pitchFamily="34" charset="0"/>
              </a:rPr>
              <a:t>gì</a:t>
            </a:r>
            <a:r>
              <a:rPr lang="en-US" sz="2400" dirty="0">
                <a:solidFill>
                  <a:srgbClr val="000000"/>
                </a:solidFill>
                <a:latin typeface="Arial" panose="020B0604020202020204" pitchFamily="34" charset="0"/>
                <a:cs typeface="Arial" panose="020B0604020202020204" pitchFamily="34" charset="0"/>
              </a:rPr>
              <a:t>?</a:t>
            </a:r>
          </a:p>
        </p:txBody>
      </p:sp>
      <p:sp>
        <p:nvSpPr>
          <p:cNvPr id="9" name="TextBox 9"/>
          <p:cNvSpPr txBox="1"/>
          <p:nvPr/>
        </p:nvSpPr>
        <p:spPr>
          <a:xfrm>
            <a:off x="9874449" y="2967581"/>
            <a:ext cx="1520875" cy="788164"/>
          </a:xfrm>
          <a:prstGeom prst="rect">
            <a:avLst/>
          </a:prstGeom>
        </p:spPr>
        <p:txBody>
          <a:bodyPr lIns="0" tIns="0" rIns="0" bIns="0" rtlCol="0" anchor="t">
            <a:spAutoFit/>
          </a:bodyPr>
          <a:lstStyle/>
          <a:p>
            <a:pPr algn="ctr" defTabSz="609630">
              <a:lnSpc>
                <a:spcPts val="3173"/>
              </a:lnSpc>
            </a:pPr>
            <a:r>
              <a:rPr lang="en-US" sz="2400" dirty="0" err="1">
                <a:solidFill>
                  <a:srgbClr val="F45665"/>
                </a:solidFill>
                <a:latin typeface="Arial" panose="020B0604020202020204" pitchFamily="34" charset="0"/>
                <a:cs typeface="Arial" panose="020B0604020202020204" pitchFamily="34" charset="0"/>
              </a:rPr>
              <a:t>Gà</a:t>
            </a:r>
            <a:r>
              <a:rPr lang="en-US" sz="2400" dirty="0">
                <a:solidFill>
                  <a:srgbClr val="F45665"/>
                </a:solidFill>
                <a:latin typeface="Arial" panose="020B0604020202020204" pitchFamily="34" charset="0"/>
                <a:cs typeface="Arial" panose="020B0604020202020204" pitchFamily="34" charset="0"/>
              </a:rPr>
              <a:t> </a:t>
            </a:r>
            <a:r>
              <a:rPr lang="en-US" sz="2400" dirty="0" err="1">
                <a:solidFill>
                  <a:srgbClr val="F45665"/>
                </a:solidFill>
                <a:latin typeface="Arial" panose="020B0604020202020204" pitchFamily="34" charset="0"/>
                <a:cs typeface="Arial" panose="020B0604020202020204" pitchFamily="34" charset="0"/>
              </a:rPr>
              <a:t>H’Mông</a:t>
            </a:r>
            <a:endParaRPr lang="en-US" sz="2400" dirty="0">
              <a:solidFill>
                <a:srgbClr val="F45665"/>
              </a:solidFill>
              <a:latin typeface="Arial" panose="020B0604020202020204" pitchFamily="34" charset="0"/>
              <a:cs typeface="Arial" panose="020B0604020202020204" pitchFamily="34" charset="0"/>
            </a:endParaRPr>
          </a:p>
        </p:txBody>
      </p:sp>
      <p:sp>
        <p:nvSpPr>
          <p:cNvPr id="10" name="TextBox 10"/>
          <p:cNvSpPr txBox="1"/>
          <p:nvPr/>
        </p:nvSpPr>
        <p:spPr>
          <a:xfrm>
            <a:off x="9951307" y="4440571"/>
            <a:ext cx="1446857" cy="788164"/>
          </a:xfrm>
          <a:prstGeom prst="rect">
            <a:avLst/>
          </a:prstGeom>
        </p:spPr>
        <p:txBody>
          <a:bodyPr lIns="0" tIns="0" rIns="0" bIns="0" rtlCol="0" anchor="t">
            <a:spAutoFit/>
          </a:bodyPr>
          <a:lstStyle/>
          <a:p>
            <a:pPr algn="ctr" defTabSz="609630">
              <a:lnSpc>
                <a:spcPts val="3173"/>
              </a:lnSpc>
            </a:pPr>
            <a:r>
              <a:rPr lang="en-US" sz="2400">
                <a:solidFill>
                  <a:srgbClr val="F45665"/>
                </a:solidFill>
                <a:latin typeface="Arial" panose="020B0604020202020204" pitchFamily="34" charset="0"/>
                <a:cs typeface="Arial" panose="020B0604020202020204" pitchFamily="34" charset="0"/>
              </a:rPr>
              <a:t>Bò lai Sind</a:t>
            </a:r>
          </a:p>
        </p:txBody>
      </p:sp>
      <p:sp>
        <p:nvSpPr>
          <p:cNvPr id="11" name="Freeform 11"/>
          <p:cNvSpPr/>
          <p:nvPr/>
        </p:nvSpPr>
        <p:spPr>
          <a:xfrm>
            <a:off x="8254785" y="2637519"/>
            <a:ext cx="1367788" cy="1367788"/>
          </a:xfrm>
          <a:custGeom>
            <a:avLst/>
            <a:gdLst/>
            <a:ahLst/>
            <a:cxnLst/>
            <a:rect l="l" t="t" r="r" b="b"/>
            <a:pathLst>
              <a:path w="2051682" h="2051682">
                <a:moveTo>
                  <a:pt x="0" y="0"/>
                </a:moveTo>
                <a:lnTo>
                  <a:pt x="2051682" y="0"/>
                </a:lnTo>
                <a:lnTo>
                  <a:pt x="2051682" y="2051681"/>
                </a:lnTo>
                <a:lnTo>
                  <a:pt x="0" y="2051681"/>
                </a:lnTo>
                <a:lnTo>
                  <a:pt x="0" y="0"/>
                </a:lnTo>
                <a:close/>
              </a:path>
            </a:pathLst>
          </a:custGeom>
          <a:blipFill>
            <a:blip r:embed="rId3"/>
            <a:stretch>
              <a:fillRect/>
            </a:stretch>
          </a:blipFill>
        </p:spPr>
        <p:txBody>
          <a:bodyPr/>
          <a:lstStyle/>
          <a:p>
            <a:pPr defTabSz="609630"/>
            <a:endParaRPr lang="en-US" sz="240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2296347" y="2831132"/>
            <a:ext cx="5961471" cy="1200329"/>
          </a:xfrm>
          <a:prstGeom prst="rect">
            <a:avLst/>
          </a:prstGeom>
          <a:noFill/>
        </p:spPr>
        <p:txBody>
          <a:bodyPr wrap="square" rtlCol="0">
            <a:spAutoFit/>
          </a:bodyPr>
          <a:lstStyle/>
          <a:p>
            <a:pPr defTabSz="609630"/>
            <a:r>
              <a:rPr lang="en-US" sz="2400" dirty="0">
                <a:solidFill>
                  <a:prstClr val="black"/>
                </a:solidFill>
                <a:latin typeface="Arial" panose="020B0604020202020204" pitchFamily="34" charset="0"/>
                <a:cs typeface="Arial" panose="020B0604020202020204" pitchFamily="34" charset="0"/>
              </a:rPr>
              <a:t>L</a:t>
            </a:r>
            <a:r>
              <a:rPr lang="vi-VN" sz="2400" dirty="0">
                <a:solidFill>
                  <a:prstClr val="black"/>
                </a:solidFill>
                <a:latin typeface="Arial" panose="020B0604020202020204" pitchFamily="34" charset="0"/>
                <a:cs typeface="Arial" panose="020B0604020202020204" pitchFamily="34" charset="0"/>
              </a:rPr>
              <a:t>ựa chọn những cá thể mang đặc tính phù hợp với mục tiêu để tạo ra giống vượt trội</a:t>
            </a:r>
            <a:endParaRPr lang="en-US" sz="24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2346237" y="4353953"/>
            <a:ext cx="5961471" cy="830997"/>
          </a:xfrm>
          <a:prstGeom prst="rect">
            <a:avLst/>
          </a:prstGeom>
          <a:noFill/>
        </p:spPr>
        <p:txBody>
          <a:bodyPr wrap="square" rtlCol="0">
            <a:spAutoFit/>
          </a:bodyPr>
          <a:lstStyle/>
          <a:p>
            <a:pPr defTabSz="609630"/>
            <a:r>
              <a:rPr lang="en-US" sz="2400" dirty="0" err="1">
                <a:solidFill>
                  <a:prstClr val="black"/>
                </a:solidFill>
                <a:latin typeface="Arial" panose="020B0604020202020204" pitchFamily="34" charset="0"/>
                <a:cs typeface="Arial" panose="020B0604020202020204" pitchFamily="34" charset="0"/>
              </a:rPr>
              <a:t>Chủ</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động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tạo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biến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dị</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bằng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cách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cho</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giống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khác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nhau</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lại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với</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nhau</a:t>
            </a:r>
            <a:endParaRPr lang="en-US" sz="2400" dirty="0">
              <a:solidFill>
                <a:prstClr val="black"/>
              </a:solidFill>
              <a:latin typeface="Arial" panose="020B0604020202020204" pitchFamily="34" charset="0"/>
              <a:cs typeface="Arial" panose="020B0604020202020204" pitchFamily="34" charset="0"/>
            </a:endParaRPr>
          </a:p>
        </p:txBody>
      </p:sp>
      <p:sp>
        <p:nvSpPr>
          <p:cNvPr id="12" name="TextBox 7">
            <a:extLst>
              <a:ext uri="{FF2B5EF4-FFF2-40B4-BE49-F238E27FC236}">
                <a16:creationId xmlns:a16="http://schemas.microsoft.com/office/drawing/2014/main" id="{F6F8BED5-AEB5-1599-4BC6-7158D701D978}"/>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algn="ctr" defTabSz="609630">
              <a:lnSpc>
                <a:spcPct val="150000"/>
              </a:lnSpc>
              <a:spcBef>
                <a:spcPts val="600"/>
              </a:spcBef>
              <a:spcAft>
                <a:spcPts val="600"/>
              </a:spcAft>
            </a:pPr>
            <a:r>
              <a:rPr lang="en-US" sz="2000" b="1" err="1">
                <a:solidFill>
                  <a:schemeClr val="bg1"/>
                </a:solidFill>
                <a:latin typeface="A"/>
              </a:rPr>
              <a:t>Bài</a:t>
            </a:r>
            <a:r>
              <a:rPr lang="en-US" sz="2000" b="1">
                <a:solidFill>
                  <a:schemeClr val="bg1"/>
                </a:solidFill>
                <a:latin typeface="A"/>
              </a:rPr>
              <a:t> 12. THÀNH </a:t>
            </a:r>
            <a:r>
              <a:rPr lang="en-US" sz="2000" b="1" dirty="0">
                <a:solidFill>
                  <a:schemeClr val="bg1"/>
                </a:solidFill>
                <a:latin typeface="A"/>
              </a:rPr>
              <a:t>TỰU CHỌN VÀ TẠO GIỐNG BẰNG PHƯƠNG PHÁP LAI </a:t>
            </a:r>
            <a:r>
              <a:rPr lang="en-US" sz="2000" b="1">
                <a:solidFill>
                  <a:schemeClr val="bg1"/>
                </a:solidFill>
                <a:latin typeface="A"/>
              </a:rPr>
              <a:t>HỮU TÍNH</a:t>
            </a:r>
            <a:endParaRPr lang="en-US" sz="2000" b="1" dirty="0">
              <a:solidFill>
                <a:schemeClr val="bg1"/>
              </a:solidFill>
              <a:latin typeface="A"/>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3"/>
          <p:cNvSpPr txBox="1"/>
          <p:nvPr/>
        </p:nvSpPr>
        <p:spPr>
          <a:xfrm>
            <a:off x="306396" y="1755721"/>
            <a:ext cx="3107202" cy="923330"/>
          </a:xfrm>
          <a:prstGeom prst="rect">
            <a:avLst/>
          </a:prstGeom>
        </p:spPr>
        <p:txBody>
          <a:bodyPr wrap="square" lIns="0" tIns="0" rIns="0" bIns="0" rtlCol="0" anchor="t">
            <a:spAutoFit/>
          </a:bodyPr>
          <a:lstStyle/>
          <a:p>
            <a:pPr defTabSz="609630">
              <a:defRPr/>
            </a:pPr>
            <a:r>
              <a:rPr lang="en-US" sz="2000" dirty="0">
                <a:solidFill>
                  <a:srgbClr val="3F5ED1"/>
                </a:solidFill>
                <a:latin typeface="Arial" panose="020B0604020202020204" pitchFamily="34" charset="0"/>
                <a:cs typeface="Arial" panose="020B0604020202020204" pitchFamily="34" charset="0"/>
              </a:rPr>
              <a:t> Lựa </a:t>
            </a:r>
            <a:r>
              <a:rPr lang="en-US" sz="2000" dirty="0" err="1">
                <a:solidFill>
                  <a:srgbClr val="3F5ED1"/>
                </a:solidFill>
                <a:latin typeface="Arial" panose="020B0604020202020204" pitchFamily="34" charset="0"/>
                <a:cs typeface="Arial" panose="020B0604020202020204" pitchFamily="34" charset="0"/>
              </a:rPr>
              <a:t>chọn</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những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cá</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thể</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mang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biến</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dị</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có</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đặc</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tính</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quý</a:t>
            </a:r>
            <a:endParaRPr lang="en-US" sz="2000" dirty="0">
              <a:solidFill>
                <a:srgbClr val="3F5ED1"/>
              </a:solidFill>
              <a:latin typeface="Arial" panose="020B0604020202020204" pitchFamily="34" charset="0"/>
              <a:cs typeface="Arial" panose="020B0604020202020204" pitchFamily="34" charset="0"/>
            </a:endParaRPr>
          </a:p>
        </p:txBody>
      </p:sp>
      <p:sp>
        <p:nvSpPr>
          <p:cNvPr id="9" name="TextBox 9"/>
          <p:cNvSpPr txBox="1"/>
          <p:nvPr/>
        </p:nvSpPr>
        <p:spPr>
          <a:xfrm>
            <a:off x="574591" y="596276"/>
            <a:ext cx="9656117" cy="422103"/>
          </a:xfrm>
          <a:prstGeom prst="rect">
            <a:avLst/>
          </a:prstGeom>
        </p:spPr>
        <p:txBody>
          <a:bodyPr lIns="0" tIns="0" rIns="0" bIns="0" rtlCol="0" anchor="t">
            <a:spAutoFit/>
          </a:bodyPr>
          <a:lstStyle/>
          <a:p>
            <a:pPr algn="ctr" defTabSz="609630">
              <a:lnSpc>
                <a:spcPts val="3640"/>
              </a:lnSpc>
              <a:defRPr/>
            </a:pPr>
            <a:r>
              <a:rPr lang="en-US" sz="2599" dirty="0">
                <a:solidFill>
                  <a:srgbClr val="004AAD"/>
                </a:solidFill>
                <a:latin typeface="Arial" panose="020B0604020202020204" pitchFamily="34" charset="0"/>
                <a:cs typeface="Arial" panose="020B0604020202020204" pitchFamily="34" charset="0"/>
              </a:rPr>
              <a:t>I. </a:t>
            </a:r>
            <a:r>
              <a:rPr lang="en-US" sz="2599" dirty="0" err="1">
                <a:solidFill>
                  <a:srgbClr val="004AAD"/>
                </a:solidFill>
                <a:latin typeface="Arial" panose="020B0604020202020204" pitchFamily="34" charset="0"/>
                <a:cs typeface="Arial" panose="020B0604020202020204" pitchFamily="34" charset="0"/>
              </a:rPr>
              <a:t>Khái</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quát</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chọn</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tạo</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giống</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bằng</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phương</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pháp</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lai</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hữu</a:t>
            </a:r>
            <a:r>
              <a:rPr lang="en-US" sz="2599" dirty="0">
                <a:solidFill>
                  <a:srgbClr val="004AAD"/>
                </a:solidFill>
                <a:latin typeface="Arial" panose="020B0604020202020204" pitchFamily="34" charset="0"/>
                <a:cs typeface="Arial" panose="020B0604020202020204" pitchFamily="34" charset="0"/>
              </a:rPr>
              <a:t> </a:t>
            </a:r>
            <a:r>
              <a:rPr lang="en-US" sz="2599" dirty="0" err="1">
                <a:solidFill>
                  <a:srgbClr val="004AAD"/>
                </a:solidFill>
                <a:latin typeface="Arial" panose="020B0604020202020204" pitchFamily="34" charset="0"/>
                <a:cs typeface="Arial" panose="020B0604020202020204" pitchFamily="34" charset="0"/>
              </a:rPr>
              <a:t>tính</a:t>
            </a:r>
            <a:r>
              <a:rPr lang="en-US" sz="2599" dirty="0">
                <a:solidFill>
                  <a:srgbClr val="004AAD"/>
                </a:solidFill>
                <a:latin typeface="Arial" panose="020B0604020202020204" pitchFamily="34" charset="0"/>
                <a:cs typeface="Arial" panose="020B0604020202020204" pitchFamily="34" charset="0"/>
              </a:rPr>
              <a:t>.</a:t>
            </a:r>
          </a:p>
        </p:txBody>
      </p:sp>
      <p:sp>
        <p:nvSpPr>
          <p:cNvPr id="30" name="TextBox 12"/>
          <p:cNvSpPr txBox="1"/>
          <p:nvPr/>
        </p:nvSpPr>
        <p:spPr>
          <a:xfrm>
            <a:off x="5740400" y="2372587"/>
            <a:ext cx="2060397" cy="373949"/>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defTabSz="609630">
              <a:lnSpc>
                <a:spcPts val="3173"/>
              </a:lnSpc>
              <a:defRPr/>
            </a:pPr>
            <a:r>
              <a:rPr lang="en-US" sz="2266" b="1" dirty="0">
                <a:solidFill>
                  <a:srgbClr val="BE1931"/>
                </a:solidFill>
                <a:latin typeface="Arial" panose="020B0604020202020204" pitchFamily="34" charset="0"/>
                <a:cs typeface="Arial" panose="020B0604020202020204" pitchFamily="34" charset="0"/>
              </a:rPr>
              <a:t>CHỌN GIỐNG</a:t>
            </a:r>
          </a:p>
        </p:txBody>
      </p:sp>
      <p:sp>
        <p:nvSpPr>
          <p:cNvPr id="31" name="TextBox 13"/>
          <p:cNvSpPr txBox="1"/>
          <p:nvPr/>
        </p:nvSpPr>
        <p:spPr>
          <a:xfrm>
            <a:off x="9347200" y="2384031"/>
            <a:ext cx="1938985" cy="373949"/>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defTabSz="609630">
              <a:lnSpc>
                <a:spcPts val="3173"/>
              </a:lnSpc>
              <a:defRPr/>
            </a:pPr>
            <a:r>
              <a:rPr lang="en-US" sz="2266" b="1" dirty="0">
                <a:solidFill>
                  <a:srgbClr val="BE1931"/>
                </a:solidFill>
                <a:latin typeface="Arial" panose="020B0604020202020204" pitchFamily="34" charset="0"/>
                <a:cs typeface="Arial" panose="020B0604020202020204" pitchFamily="34" charset="0"/>
              </a:rPr>
              <a:t>TẠO GIỐNG</a:t>
            </a:r>
          </a:p>
        </p:txBody>
      </p:sp>
      <p:graphicFrame>
        <p:nvGraphicFramePr>
          <p:cNvPr id="11" name="Table 10">
            <a:extLst>
              <a:ext uri="{FF2B5EF4-FFF2-40B4-BE49-F238E27FC236}">
                <a16:creationId xmlns:a16="http://schemas.microsoft.com/office/drawing/2014/main" id="{7497E387-0A7C-4FBE-2A8D-51720DD6C3B8}"/>
              </a:ext>
            </a:extLst>
          </p:cNvPr>
          <p:cNvGraphicFramePr>
            <a:graphicFrameLocks noGrp="1"/>
          </p:cNvGraphicFramePr>
          <p:nvPr>
            <p:extLst>
              <p:ext uri="{D42A27DB-BD31-4B8C-83A1-F6EECF244321}">
                <p14:modId xmlns:p14="http://schemas.microsoft.com/office/powerpoint/2010/main" val="2677222641"/>
              </p:ext>
            </p:extLst>
          </p:nvPr>
        </p:nvGraphicFramePr>
        <p:xfrm>
          <a:off x="3945466" y="2284207"/>
          <a:ext cx="8087276" cy="4395052"/>
        </p:xfrm>
        <a:graphic>
          <a:graphicData uri="http://schemas.openxmlformats.org/drawingml/2006/table">
            <a:tbl>
              <a:tblPr firstRow="1" bandRow="1">
                <a:tableStyleId>{5940675A-B579-460E-94D1-54222C63F5DA}</a:tableStyleId>
              </a:tblPr>
              <a:tblGrid>
                <a:gridCol w="4043638">
                  <a:extLst>
                    <a:ext uri="{9D8B030D-6E8A-4147-A177-3AD203B41FA5}">
                      <a16:colId xmlns:a16="http://schemas.microsoft.com/office/drawing/2014/main" val="1808252402"/>
                    </a:ext>
                  </a:extLst>
                </a:gridCol>
                <a:gridCol w="4043638">
                  <a:extLst>
                    <a:ext uri="{9D8B030D-6E8A-4147-A177-3AD203B41FA5}">
                      <a16:colId xmlns:a16="http://schemas.microsoft.com/office/drawing/2014/main" val="949449685"/>
                    </a:ext>
                  </a:extLst>
                </a:gridCol>
              </a:tblGrid>
              <a:tr h="575848">
                <a:tc>
                  <a:txBody>
                    <a:bodyPr/>
                    <a:lstStyle/>
                    <a:p>
                      <a:endParaRPr lang="en-US" sz="800" dirty="0"/>
                    </a:p>
                  </a:txBody>
                  <a:tcPr marL="60960" marR="60960" marT="30480" marB="30480"/>
                </a:tc>
                <a:tc>
                  <a:txBody>
                    <a:bodyPr/>
                    <a:lstStyle/>
                    <a:p>
                      <a:endParaRPr lang="en-US" sz="800" dirty="0"/>
                    </a:p>
                  </a:txBody>
                  <a:tcPr marL="60960" marR="60960" marT="30480" marB="30480"/>
                </a:tc>
                <a:extLst>
                  <a:ext uri="{0D108BD9-81ED-4DB2-BD59-A6C34878D82A}">
                    <a16:rowId xmlns:a16="http://schemas.microsoft.com/office/drawing/2014/main" val="422063598"/>
                  </a:ext>
                </a:extLst>
              </a:tr>
              <a:tr h="954801">
                <a:tc>
                  <a:txBody>
                    <a:bodyPr/>
                    <a:lstStyle/>
                    <a:p>
                      <a:endParaRPr lang="en-US" sz="800" dirty="0"/>
                    </a:p>
                  </a:txBody>
                  <a:tcPr marL="60960" marR="60960" marT="30480" marB="30480"/>
                </a:tc>
                <a:tc>
                  <a:txBody>
                    <a:bodyPr/>
                    <a:lstStyle/>
                    <a:p>
                      <a:endParaRPr lang="en-US" sz="800" dirty="0"/>
                    </a:p>
                  </a:txBody>
                  <a:tcPr marL="60960" marR="60960" marT="30480" marB="30480"/>
                </a:tc>
                <a:extLst>
                  <a:ext uri="{0D108BD9-81ED-4DB2-BD59-A6C34878D82A}">
                    <a16:rowId xmlns:a16="http://schemas.microsoft.com/office/drawing/2014/main" val="3528742169"/>
                  </a:ext>
                </a:extLst>
              </a:tr>
              <a:tr h="954801">
                <a:tc>
                  <a:txBody>
                    <a:bodyPr/>
                    <a:lstStyle/>
                    <a:p>
                      <a:endParaRPr lang="en-US" sz="800" dirty="0"/>
                    </a:p>
                  </a:txBody>
                  <a:tcPr marL="60960" marR="60960" marT="30480" marB="30480"/>
                </a:tc>
                <a:tc>
                  <a:txBody>
                    <a:bodyPr/>
                    <a:lstStyle/>
                    <a:p>
                      <a:endParaRPr lang="en-US" sz="800"/>
                    </a:p>
                  </a:txBody>
                  <a:tcPr marL="60960" marR="60960" marT="30480" marB="30480"/>
                </a:tc>
                <a:extLst>
                  <a:ext uri="{0D108BD9-81ED-4DB2-BD59-A6C34878D82A}">
                    <a16:rowId xmlns:a16="http://schemas.microsoft.com/office/drawing/2014/main" val="1668048542"/>
                  </a:ext>
                </a:extLst>
              </a:tr>
              <a:tr h="954801">
                <a:tc>
                  <a:txBody>
                    <a:bodyPr/>
                    <a:lstStyle/>
                    <a:p>
                      <a:endParaRPr lang="en-US" sz="800" dirty="0"/>
                    </a:p>
                  </a:txBody>
                  <a:tcPr marL="60960" marR="60960" marT="30480" marB="30480"/>
                </a:tc>
                <a:tc>
                  <a:txBody>
                    <a:bodyPr/>
                    <a:lstStyle/>
                    <a:p>
                      <a:endParaRPr lang="en-US" sz="800"/>
                    </a:p>
                  </a:txBody>
                  <a:tcPr marL="60960" marR="60960" marT="30480" marB="30480"/>
                </a:tc>
                <a:extLst>
                  <a:ext uri="{0D108BD9-81ED-4DB2-BD59-A6C34878D82A}">
                    <a16:rowId xmlns:a16="http://schemas.microsoft.com/office/drawing/2014/main" val="3582083108"/>
                  </a:ext>
                </a:extLst>
              </a:tr>
              <a:tr h="954801">
                <a:tc>
                  <a:txBody>
                    <a:bodyPr/>
                    <a:lstStyle/>
                    <a:p>
                      <a:endParaRPr lang="en-US" sz="800"/>
                    </a:p>
                  </a:txBody>
                  <a:tcPr marL="60960" marR="60960" marT="30480" marB="30480"/>
                </a:tc>
                <a:tc>
                  <a:txBody>
                    <a:bodyPr/>
                    <a:lstStyle/>
                    <a:p>
                      <a:endParaRPr lang="en-US" sz="800" dirty="0"/>
                    </a:p>
                  </a:txBody>
                  <a:tcPr marL="60960" marR="60960" marT="30480" marB="30480"/>
                </a:tc>
                <a:extLst>
                  <a:ext uri="{0D108BD9-81ED-4DB2-BD59-A6C34878D82A}">
                    <a16:rowId xmlns:a16="http://schemas.microsoft.com/office/drawing/2014/main" val="117833631"/>
                  </a:ext>
                </a:extLst>
              </a:tr>
            </a:tbl>
          </a:graphicData>
        </a:graphic>
      </p:graphicFrame>
      <p:sp>
        <p:nvSpPr>
          <p:cNvPr id="12" name="TextBox 3">
            <a:extLst>
              <a:ext uri="{FF2B5EF4-FFF2-40B4-BE49-F238E27FC236}">
                <a16:creationId xmlns:a16="http://schemas.microsoft.com/office/drawing/2014/main" id="{F80BB06A-30C5-3601-28FD-5204F38E1343}"/>
              </a:ext>
            </a:extLst>
          </p:cNvPr>
          <p:cNvSpPr txBox="1"/>
          <p:nvPr/>
        </p:nvSpPr>
        <p:spPr>
          <a:xfrm>
            <a:off x="354455" y="3192037"/>
            <a:ext cx="3251200" cy="615553"/>
          </a:xfrm>
          <a:prstGeom prst="rect">
            <a:avLst/>
          </a:prstGeom>
        </p:spPr>
        <p:txBody>
          <a:bodyPr wrap="square" lIns="0" tIns="0" rIns="0" bIns="0" rtlCol="0" anchor="t">
            <a:spAutoFit/>
          </a:bodyPr>
          <a:lstStyle/>
          <a:p>
            <a:pPr defTabSz="609630"/>
            <a:r>
              <a:rPr lang="en-US" sz="2000" dirty="0">
                <a:solidFill>
                  <a:srgbClr val="3F5ED1"/>
                </a:solidFill>
                <a:latin typeface="Arial" panose="020B0604020202020204" pitchFamily="34" charset="0"/>
                <a:cs typeface="Arial" panose="020B0604020202020204" pitchFamily="34" charset="0"/>
              </a:rPr>
              <a:t>Đánh </a:t>
            </a:r>
            <a:r>
              <a:rPr lang="en-US" sz="2000" dirty="0" err="1">
                <a:solidFill>
                  <a:srgbClr val="3F5ED1"/>
                </a:solidFill>
                <a:latin typeface="Arial" panose="020B0604020202020204" pitchFamily="34" charset="0"/>
                <a:cs typeface="Arial" panose="020B0604020202020204" pitchFamily="34" charset="0"/>
              </a:rPr>
              <a:t>giá</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chất</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lượng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của</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giống</a:t>
            </a:r>
            <a:r>
              <a:rPr lang="en-US" sz="2000" dirty="0">
                <a:solidFill>
                  <a:srgbClr val="3F5ED1"/>
                </a:solidFill>
                <a:latin typeface="Arial" panose="020B0604020202020204" pitchFamily="34" charset="0"/>
                <a:cs typeface="Arial" panose="020B0604020202020204" pitchFamily="34" charset="0"/>
              </a:rPr>
              <a:t> qua </a:t>
            </a:r>
            <a:r>
              <a:rPr lang="en-US" sz="2000" dirty="0" err="1">
                <a:solidFill>
                  <a:srgbClr val="3F5ED1"/>
                </a:solidFill>
                <a:latin typeface="Arial" panose="020B0604020202020204" pitchFamily="34" charset="0"/>
                <a:cs typeface="Arial" panose="020B0604020202020204" pitchFamily="34" charset="0"/>
              </a:rPr>
              <a:t>các</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thế</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hệ</a:t>
            </a:r>
            <a:endParaRPr lang="en-US" sz="2000" dirty="0">
              <a:solidFill>
                <a:srgbClr val="3F5ED1"/>
              </a:solidFill>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059D4673-DF54-5C79-3DB4-69AA31BD016B}"/>
              </a:ext>
            </a:extLst>
          </p:cNvPr>
          <p:cNvSpPr txBox="1"/>
          <p:nvPr/>
        </p:nvSpPr>
        <p:spPr>
          <a:xfrm>
            <a:off x="370332" y="4430434"/>
            <a:ext cx="3251200" cy="615553"/>
          </a:xfrm>
          <a:prstGeom prst="rect">
            <a:avLst/>
          </a:prstGeom>
        </p:spPr>
        <p:txBody>
          <a:bodyPr wrap="square" lIns="0" tIns="0" rIns="0" bIns="0" rtlCol="0" anchor="t">
            <a:spAutoFit/>
          </a:bodyPr>
          <a:lstStyle/>
          <a:p>
            <a:pPr defTabSz="609630"/>
            <a:r>
              <a:rPr lang="en-US" sz="2000" dirty="0">
                <a:solidFill>
                  <a:srgbClr val="3F5ED1"/>
                </a:solidFill>
                <a:latin typeface="Arial" panose="020B0604020202020204" pitchFamily="34" charset="0"/>
                <a:cs typeface="Arial" panose="020B0604020202020204" pitchFamily="34" charset="0"/>
              </a:rPr>
              <a:t>Đưa </a:t>
            </a:r>
            <a:r>
              <a:rPr lang="en-US" sz="2000" dirty="0" err="1">
                <a:solidFill>
                  <a:srgbClr val="3F5ED1"/>
                </a:solidFill>
                <a:latin typeface="Arial" panose="020B0604020202020204" pitchFamily="34" charset="0"/>
                <a:cs typeface="Arial" panose="020B0604020202020204" pitchFamily="34" charset="0"/>
              </a:rPr>
              <a:t>giống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tốt</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vào</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nuôi</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trồng</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đại</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trà</a:t>
            </a:r>
            <a:endParaRPr lang="en-US" sz="2000" dirty="0">
              <a:solidFill>
                <a:srgbClr val="3F5ED1"/>
              </a:solidFill>
              <a:latin typeface="Arial" panose="020B0604020202020204" pitchFamily="34" charset="0"/>
              <a:cs typeface="Arial" panose="020B0604020202020204" pitchFamily="34" charset="0"/>
            </a:endParaRPr>
          </a:p>
        </p:txBody>
      </p:sp>
      <p:sp>
        <p:nvSpPr>
          <p:cNvPr id="16" name="TextBox 3">
            <a:extLst>
              <a:ext uri="{FF2B5EF4-FFF2-40B4-BE49-F238E27FC236}">
                <a16:creationId xmlns:a16="http://schemas.microsoft.com/office/drawing/2014/main" id="{05D40585-E8DA-C975-DA59-645B0D629DA4}"/>
              </a:ext>
            </a:extLst>
          </p:cNvPr>
          <p:cNvSpPr txBox="1"/>
          <p:nvPr/>
        </p:nvSpPr>
        <p:spPr>
          <a:xfrm>
            <a:off x="354455" y="2577772"/>
            <a:ext cx="2865120" cy="615553"/>
          </a:xfrm>
          <a:prstGeom prst="rect">
            <a:avLst/>
          </a:prstGeom>
        </p:spPr>
        <p:txBody>
          <a:bodyPr wrap="square" lIns="0" tIns="0" rIns="0" bIns="0" rtlCol="0" anchor="t">
            <a:spAutoFit/>
          </a:bodyPr>
          <a:lstStyle/>
          <a:p>
            <a:pPr defTabSz="609630"/>
            <a:r>
              <a:rPr lang="en-US" sz="2000" dirty="0">
                <a:solidFill>
                  <a:srgbClr val="C00000"/>
                </a:solidFill>
                <a:latin typeface="Arial" panose="020B0604020202020204" pitchFamily="34" charset="0"/>
                <a:cs typeface="Arial" panose="020B0604020202020204" pitchFamily="34" charset="0"/>
              </a:rPr>
              <a:t>Thu </a:t>
            </a:r>
            <a:r>
              <a:rPr lang="en-US" sz="2000" dirty="0" err="1">
                <a:solidFill>
                  <a:srgbClr val="C00000"/>
                </a:solidFill>
                <a:latin typeface="Arial" panose="020B0604020202020204" pitchFamily="34" charset="0"/>
                <a:cs typeface="Arial" panose="020B0604020202020204" pitchFamily="34" charset="0"/>
              </a:rPr>
              <a:t>thập</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giống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có</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đặc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tính</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quý</a:t>
            </a:r>
            <a:endParaRPr lang="en-US" sz="2000" dirty="0">
              <a:solidFill>
                <a:srgbClr val="C00000"/>
              </a:solidFill>
              <a:latin typeface="Arial" panose="020B0604020202020204" pitchFamily="34" charset="0"/>
              <a:cs typeface="Arial" panose="020B0604020202020204" pitchFamily="34" charset="0"/>
            </a:endParaRPr>
          </a:p>
        </p:txBody>
      </p:sp>
      <p:sp>
        <p:nvSpPr>
          <p:cNvPr id="32" name="TextBox 3">
            <a:extLst>
              <a:ext uri="{FF2B5EF4-FFF2-40B4-BE49-F238E27FC236}">
                <a16:creationId xmlns:a16="http://schemas.microsoft.com/office/drawing/2014/main" id="{C881F028-E254-BBD9-4545-12A8D281FD92}"/>
              </a:ext>
            </a:extLst>
          </p:cNvPr>
          <p:cNvSpPr txBox="1"/>
          <p:nvPr/>
        </p:nvSpPr>
        <p:spPr>
          <a:xfrm>
            <a:off x="370332" y="3814343"/>
            <a:ext cx="3251200" cy="615553"/>
          </a:xfrm>
          <a:prstGeom prst="rect">
            <a:avLst/>
          </a:prstGeom>
        </p:spPr>
        <p:txBody>
          <a:bodyPr wrap="square" lIns="0" tIns="0" rIns="0" bIns="0" rtlCol="0" anchor="t">
            <a:spAutoFit/>
          </a:bodyPr>
          <a:lstStyle/>
          <a:p>
            <a:pPr defTabSz="609630"/>
            <a:r>
              <a:rPr lang="en-US" sz="2000" dirty="0">
                <a:solidFill>
                  <a:srgbClr val="C00000"/>
                </a:solidFill>
                <a:latin typeface="Arial" panose="020B0604020202020204" pitchFamily="34" charset="0"/>
                <a:cs typeface="Arial" panose="020B0604020202020204" pitchFamily="34" charset="0"/>
              </a:rPr>
              <a:t>Tạo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dòng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thuần</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chủng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từ</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giống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thu</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thập</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được</a:t>
            </a:r>
            <a:endParaRPr lang="en-US" sz="2000" dirty="0">
              <a:solidFill>
                <a:srgbClr val="C00000"/>
              </a:solidFill>
              <a:latin typeface="Arial" panose="020B0604020202020204" pitchFamily="34" charset="0"/>
              <a:cs typeface="Arial" panose="020B0604020202020204" pitchFamily="34" charset="0"/>
            </a:endParaRPr>
          </a:p>
        </p:txBody>
      </p:sp>
      <p:sp>
        <p:nvSpPr>
          <p:cNvPr id="33" name="TextBox 3">
            <a:extLst>
              <a:ext uri="{FF2B5EF4-FFF2-40B4-BE49-F238E27FC236}">
                <a16:creationId xmlns:a16="http://schemas.microsoft.com/office/drawing/2014/main" id="{53D6C918-8A62-A8B5-88BC-AF58FA14FD5D}"/>
              </a:ext>
            </a:extLst>
          </p:cNvPr>
          <p:cNvSpPr txBox="1"/>
          <p:nvPr/>
        </p:nvSpPr>
        <p:spPr>
          <a:xfrm>
            <a:off x="351552" y="5042895"/>
            <a:ext cx="3251200" cy="923330"/>
          </a:xfrm>
          <a:prstGeom prst="rect">
            <a:avLst/>
          </a:prstGeom>
        </p:spPr>
        <p:txBody>
          <a:bodyPr wrap="square" lIns="0" tIns="0" rIns="0" bIns="0" rtlCol="0" anchor="t">
            <a:spAutoFit/>
          </a:bodyPr>
          <a:lstStyle/>
          <a:p>
            <a:pPr defTabSz="609630"/>
            <a:r>
              <a:rPr lang="en-US" sz="2000" dirty="0">
                <a:solidFill>
                  <a:srgbClr val="C00000"/>
                </a:solidFill>
                <a:latin typeface="Arial" panose="020B0604020202020204" pitchFamily="34" charset="0"/>
                <a:cs typeface="Arial" panose="020B0604020202020204" pitchFamily="34" charset="0"/>
              </a:rPr>
              <a:t>Lai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cặp</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bố</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mẹ</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thuộc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dòng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thuần</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chủng</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khác</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nhau</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để</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tạo</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cá</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thể</a:t>
            </a:r>
            <a:r>
              <a:rPr lang="en-US" sz="2000" dirty="0">
                <a:solidFill>
                  <a:srgbClr val="C00000"/>
                </a:solidFill>
                <a:latin typeface="Arial" panose="020B0604020202020204" pitchFamily="34" charset="0"/>
                <a:cs typeface="Arial" panose="020B0604020202020204" pitchFamily="34" charset="0"/>
              </a:rPr>
              <a:t> </a:t>
            </a:r>
            <a:r>
              <a:rPr lang="en-US" sz="2000" dirty="0" err="1">
                <a:solidFill>
                  <a:srgbClr val="C00000"/>
                </a:solidFill>
                <a:latin typeface="Arial" panose="020B0604020202020204" pitchFamily="34" charset="0"/>
                <a:cs typeface="Arial" panose="020B0604020202020204" pitchFamily="34" charset="0"/>
              </a:rPr>
              <a:t>lai</a:t>
            </a:r>
            <a:endParaRPr lang="en-US" sz="2000" dirty="0">
              <a:solidFill>
                <a:srgbClr val="C00000"/>
              </a:solidFill>
              <a:latin typeface="Arial" panose="020B0604020202020204" pitchFamily="34" charset="0"/>
              <a:cs typeface="Arial" panose="020B0604020202020204" pitchFamily="34" charset="0"/>
            </a:endParaRPr>
          </a:p>
        </p:txBody>
      </p:sp>
      <p:sp>
        <p:nvSpPr>
          <p:cNvPr id="36" name="TextBox 3">
            <a:extLst>
              <a:ext uri="{FF2B5EF4-FFF2-40B4-BE49-F238E27FC236}">
                <a16:creationId xmlns:a16="http://schemas.microsoft.com/office/drawing/2014/main" id="{412BDE30-13F6-BEE5-F235-498610E72317}"/>
              </a:ext>
            </a:extLst>
          </p:cNvPr>
          <p:cNvSpPr txBox="1"/>
          <p:nvPr/>
        </p:nvSpPr>
        <p:spPr>
          <a:xfrm>
            <a:off x="374775" y="5918668"/>
            <a:ext cx="3251200" cy="615553"/>
          </a:xfrm>
          <a:prstGeom prst="rect">
            <a:avLst/>
          </a:prstGeom>
        </p:spPr>
        <p:txBody>
          <a:bodyPr wrap="square" lIns="0" tIns="0" rIns="0" bIns="0" rtlCol="0" anchor="t">
            <a:spAutoFit/>
          </a:bodyPr>
          <a:lstStyle/>
          <a:p>
            <a:pPr defTabSz="609630"/>
            <a:r>
              <a:rPr lang="en-US" sz="2000" dirty="0">
                <a:solidFill>
                  <a:srgbClr val="3F5ED1"/>
                </a:solidFill>
                <a:latin typeface="Arial" panose="020B0604020202020204" pitchFamily="34" charset="0"/>
                <a:cs typeface="Arial" panose="020B0604020202020204" pitchFamily="34" charset="0"/>
              </a:rPr>
              <a:t>Lựa </a:t>
            </a:r>
            <a:r>
              <a:rPr lang="en-US" sz="2000" dirty="0" err="1">
                <a:solidFill>
                  <a:srgbClr val="3F5ED1"/>
                </a:solidFill>
                <a:latin typeface="Arial" panose="020B0604020202020204" pitchFamily="34" charset="0"/>
                <a:cs typeface="Arial" panose="020B0604020202020204" pitchFamily="34" charset="0"/>
              </a:rPr>
              <a:t>chọn</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cá</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thể</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lai</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có</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ưu</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thế</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lai</a:t>
            </a:r>
            <a:r>
              <a:rPr lang="en-US" sz="2000" dirty="0">
                <a:solidFill>
                  <a:srgbClr val="3F5ED1"/>
                </a:solidFill>
                <a:latin typeface="Arial" panose="020B0604020202020204" pitchFamily="34" charset="0"/>
                <a:cs typeface="Arial" panose="020B0604020202020204" pitchFamily="34" charset="0"/>
              </a:rPr>
              <a:t> </a:t>
            </a:r>
            <a:r>
              <a:rPr lang="en-US" sz="2000" dirty="0" err="1">
                <a:solidFill>
                  <a:srgbClr val="3F5ED1"/>
                </a:solidFill>
                <a:latin typeface="Arial" panose="020B0604020202020204" pitchFamily="34" charset="0"/>
                <a:cs typeface="Arial" panose="020B0604020202020204" pitchFamily="34" charset="0"/>
              </a:rPr>
              <a:t>nhất</a:t>
            </a:r>
            <a:endParaRPr lang="en-US" sz="2000" dirty="0">
              <a:solidFill>
                <a:srgbClr val="3F5ED1"/>
              </a:solidFill>
              <a:latin typeface="Arial" panose="020B0604020202020204" pitchFamily="34" charset="0"/>
              <a:cs typeface="Arial" panose="020B0604020202020204" pitchFamily="34" charset="0"/>
            </a:endParaRPr>
          </a:p>
        </p:txBody>
      </p:sp>
      <p:sp>
        <p:nvSpPr>
          <p:cNvPr id="37" name="TextBox 13"/>
          <p:cNvSpPr txBox="1"/>
          <p:nvPr/>
        </p:nvSpPr>
        <p:spPr>
          <a:xfrm>
            <a:off x="748282" y="1153569"/>
            <a:ext cx="12044631" cy="377796"/>
          </a:xfrm>
          <a:prstGeom prst="rect">
            <a:avLst/>
          </a:prstGeom>
        </p:spPr>
        <p:txBody>
          <a:bodyPr lIns="0" tIns="0" rIns="0" bIns="0" rtlCol="0" anchor="t">
            <a:spAutoFit/>
          </a:bodyPr>
          <a:lstStyle/>
          <a:p>
            <a:pPr defTabSz="609630">
              <a:lnSpc>
                <a:spcPts val="3173"/>
              </a:lnSpc>
            </a:pPr>
            <a:r>
              <a:rPr lang="en-US" sz="2400" dirty="0" err="1">
                <a:latin typeface="Arial" panose="020B0604020202020204" pitchFamily="34" charset="0"/>
                <a:cs typeface="Arial" panose="020B0604020202020204" pitchFamily="34" charset="0"/>
              </a:rPr>
              <a:t>Sắp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ý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giống</a:t>
            </a:r>
            <a:r>
              <a:rPr lang="en-US" sz="2400" dirty="0">
                <a:latin typeface="Arial" panose="020B0604020202020204" pitchFamily="34" charset="0"/>
                <a:cs typeface="Arial" panose="020B0604020202020204" pitchFamily="34" charset="0"/>
              </a:rPr>
              <a:t>.</a:t>
            </a:r>
          </a:p>
        </p:txBody>
      </p:sp>
      <p:sp>
        <p:nvSpPr>
          <p:cNvPr id="4" name="TextBox 7">
            <a:extLst>
              <a:ext uri="{FF2B5EF4-FFF2-40B4-BE49-F238E27FC236}">
                <a16:creationId xmlns:a16="http://schemas.microsoft.com/office/drawing/2014/main" id="{5DFA5808-174E-C976-A1F4-0F50F8C9DA9C}"/>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algn="ctr" defTabSz="609630">
              <a:lnSpc>
                <a:spcPct val="150000"/>
              </a:lnSpc>
              <a:spcBef>
                <a:spcPts val="600"/>
              </a:spcBef>
              <a:spcAft>
                <a:spcPts val="600"/>
              </a:spcAft>
            </a:pPr>
            <a:r>
              <a:rPr lang="en-US" sz="2000" b="1" err="1">
                <a:solidFill>
                  <a:schemeClr val="bg1"/>
                </a:solidFill>
                <a:latin typeface="Arial" panose="020B0604020202020204" pitchFamily="34" charset="0"/>
                <a:cs typeface="Arial" panose="020B0604020202020204" pitchFamily="34" charset="0"/>
              </a:rPr>
              <a:t>Bài</a:t>
            </a:r>
            <a:r>
              <a:rPr lang="en-US" sz="2000" b="1">
                <a:solidFill>
                  <a:schemeClr val="bg1"/>
                </a:solidFill>
                <a:latin typeface="Arial" panose="020B0604020202020204" pitchFamily="34" charset="0"/>
                <a:cs typeface="Arial" panose="020B0604020202020204" pitchFamily="34" charset="0"/>
              </a:rPr>
              <a:t> 12. THÀNH TỰU CHỌN, </a:t>
            </a:r>
            <a:r>
              <a:rPr lang="en-US" sz="2000" b="1" dirty="0">
                <a:solidFill>
                  <a:schemeClr val="bg1"/>
                </a:solidFill>
                <a:latin typeface="Arial" panose="020B0604020202020204" pitchFamily="34" charset="0"/>
                <a:cs typeface="Arial" panose="020B0604020202020204" pitchFamily="34" charset="0"/>
              </a:rPr>
              <a:t>TẠO GIỐNG BẰNG PHƯƠNG PHÁP LAI </a:t>
            </a:r>
            <a:r>
              <a:rPr lang="en-US" sz="2000" b="1">
                <a:solidFill>
                  <a:schemeClr val="bg1"/>
                </a:solidFill>
                <a:latin typeface="Arial" panose="020B0604020202020204" pitchFamily="34" charset="0"/>
                <a:cs typeface="Arial" panose="020B0604020202020204" pitchFamily="34" charset="0"/>
              </a:rPr>
              <a:t>HỮU TÍNH</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07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2.08333E-6 4.5679E-6 L 0.38203 0.16327 " pathEditMode="relative" rAng="0" ptsTypes="AA">
                                      <p:cBhvr>
                                        <p:cTn id="56" dur="2000" fill="hold"/>
                                        <p:tgtEl>
                                          <p:spTgt spid="3"/>
                                        </p:tgtEl>
                                        <p:attrNameLst>
                                          <p:attrName>ppt_x</p:attrName>
                                          <p:attrName>ppt_y</p:attrName>
                                        </p:attrNameLst>
                                      </p:cBhvr>
                                      <p:rCtr x="19097" y="8164"/>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0" nodeType="clickEffect">
                                  <p:stCondLst>
                                    <p:cond delay="0"/>
                                  </p:stCondLst>
                                  <p:childTnLst>
                                    <p:animMotion origin="layout" path="M -3.19444E-6 -3.08642E-6 L 0.39176 0.12161 " pathEditMode="relative" rAng="0" ptsTypes="AA">
                                      <p:cBhvr>
                                        <p:cTn id="60" dur="2000" fill="hold"/>
                                        <p:tgtEl>
                                          <p:spTgt spid="12"/>
                                        </p:tgtEl>
                                        <p:attrNameLst>
                                          <p:attrName>ppt_x</p:attrName>
                                          <p:attrName>ppt_y</p:attrName>
                                        </p:attrNameLst>
                                      </p:cBhvr>
                                      <p:rCtr x="19583" y="6080"/>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0" nodeType="clickEffect">
                                  <p:stCondLst>
                                    <p:cond delay="0"/>
                                  </p:stCondLst>
                                  <p:childTnLst>
                                    <p:animMotion origin="layout" path="M 4.72222E-6 1.35802E-6 L 0.39045 0.07361 " pathEditMode="relative" rAng="0" ptsTypes="AA">
                                      <p:cBhvr>
                                        <p:cTn id="64" dur="2000" fill="hold"/>
                                        <p:tgtEl>
                                          <p:spTgt spid="13"/>
                                        </p:tgtEl>
                                        <p:attrNameLst>
                                          <p:attrName>ppt_x</p:attrName>
                                          <p:attrName>ppt_y</p:attrName>
                                        </p:attrNameLst>
                                      </p:cBhvr>
                                      <p:rCtr x="19523" y="3673"/>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2.22222E-6 3.08642E-6 L 0.69514 0.06543 " pathEditMode="relative" rAng="0" ptsTypes="AA">
                                      <p:cBhvr>
                                        <p:cTn id="68" dur="2000" fill="hold"/>
                                        <p:tgtEl>
                                          <p:spTgt spid="16"/>
                                        </p:tgtEl>
                                        <p:attrNameLst>
                                          <p:attrName>ppt_x</p:attrName>
                                          <p:attrName>ppt_y</p:attrName>
                                        </p:attrNameLst>
                                      </p:cBhvr>
                                      <p:rCtr x="34757" y="3272"/>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0" nodeType="clickEffect">
                                  <p:stCondLst>
                                    <p:cond delay="0"/>
                                  </p:stCondLst>
                                  <p:childTnLst>
                                    <p:animMotion origin="layout" path="M 4.72222E-6 -3.82716E-6 L 0.68211 0.03087 " pathEditMode="relative" rAng="0" ptsTypes="AA">
                                      <p:cBhvr>
                                        <p:cTn id="72" dur="2000" fill="hold"/>
                                        <p:tgtEl>
                                          <p:spTgt spid="32"/>
                                        </p:tgtEl>
                                        <p:attrNameLst>
                                          <p:attrName>ppt_x</p:attrName>
                                          <p:attrName>ppt_y</p:attrName>
                                        </p:attrNameLst>
                                      </p:cBhvr>
                                      <p:rCtr x="34106" y="1543"/>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0" nodeType="clickEffect">
                                  <p:stCondLst>
                                    <p:cond delay="0"/>
                                  </p:stCondLst>
                                  <p:childTnLst>
                                    <p:animMotion origin="layout" path="M -2.77778E-6 1.85185E-6 L 0.68368 -0.03673 " pathEditMode="relative" rAng="0" ptsTypes="AA">
                                      <p:cBhvr>
                                        <p:cTn id="76" dur="2000" fill="hold"/>
                                        <p:tgtEl>
                                          <p:spTgt spid="33"/>
                                        </p:tgtEl>
                                        <p:attrNameLst>
                                          <p:attrName>ppt_x</p:attrName>
                                          <p:attrName>ppt_y</p:attrName>
                                        </p:attrNameLst>
                                      </p:cBhvr>
                                      <p:rCtr x="34184" y="-1836"/>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0" nodeType="clickEffect">
                                  <p:stCondLst>
                                    <p:cond delay="0"/>
                                  </p:stCondLst>
                                  <p:childTnLst>
                                    <p:animMotion origin="layout" path="M -2.5E-6 -3.95062E-6 L 0.68177 -3.95062E-6 " pathEditMode="relative" rAng="0" ptsTypes="AA">
                                      <p:cBhvr>
                                        <p:cTn id="80" dur="2000" fill="hold"/>
                                        <p:tgtEl>
                                          <p:spTgt spid="36"/>
                                        </p:tgtEl>
                                        <p:attrNameLst>
                                          <p:attrName>ppt_x</p:attrName>
                                          <p:attrName>ppt_y</p:attrName>
                                        </p:attrNameLst>
                                      </p:cBhvr>
                                      <p:rCtr x="34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 grpId="0" animBg="1"/>
      <p:bldP spid="31" grpId="0" animBg="1"/>
      <p:bldP spid="12" grpId="0"/>
      <p:bldP spid="12" grpId="1"/>
      <p:bldP spid="13" grpId="0"/>
      <p:bldP spid="13" grpId="1"/>
      <p:bldP spid="16" grpId="0"/>
      <p:bldP spid="16" grpId="1"/>
      <p:bldP spid="32" grpId="0"/>
      <p:bldP spid="32" grpId="1"/>
      <p:bldP spid="33" grpId="0"/>
      <p:bldP spid="33" grpId="1"/>
      <p:bldP spid="36" grpId="0"/>
      <p:bldP spid="36" grpId="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6" name="TextBox 6"/>
          <p:cNvSpPr txBox="1"/>
          <p:nvPr/>
        </p:nvSpPr>
        <p:spPr>
          <a:xfrm>
            <a:off x="1330171" y="702586"/>
            <a:ext cx="10310935" cy="422103"/>
          </a:xfrm>
          <a:prstGeom prst="rect">
            <a:avLst/>
          </a:prstGeom>
        </p:spPr>
        <p:txBody>
          <a:bodyPr wrap="square" lIns="0" tIns="0" rIns="0" bIns="0" rtlCol="0" anchor="t">
            <a:spAutoFit/>
          </a:bodyPr>
          <a:lstStyle/>
          <a:p>
            <a:pPr defTabSz="609630">
              <a:lnSpc>
                <a:spcPts val="3640"/>
              </a:lnSpc>
            </a:pPr>
            <a:r>
              <a:rPr lang="en-US" sz="2600" dirty="0">
                <a:solidFill>
                  <a:srgbClr val="004AAD"/>
                </a:solidFill>
                <a:latin typeface="Arial" panose="020B0604020202020204" pitchFamily="34" charset="0"/>
                <a:cs typeface="Arial" panose="020B0604020202020204" pitchFamily="34" charset="0"/>
              </a:rPr>
              <a:t>II. Thành </a:t>
            </a:r>
            <a:r>
              <a:rPr lang="en-US" sz="2600" dirty="0" err="1">
                <a:solidFill>
                  <a:srgbClr val="004AAD"/>
                </a:solidFill>
                <a:latin typeface="Arial" panose="020B0604020202020204" pitchFamily="34" charset="0"/>
                <a:cs typeface="Arial" panose="020B0604020202020204" pitchFamily="34" charset="0"/>
              </a:rPr>
              <a:t>tựu</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chọn</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tạo</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giống</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vật</a:t>
            </a:r>
            <a:r>
              <a:rPr lang="en-US" sz="2600" dirty="0">
                <a:solidFill>
                  <a:srgbClr val="004AAD"/>
                </a:solidFill>
                <a:latin typeface="Arial" panose="020B0604020202020204" pitchFamily="34" charset="0"/>
                <a:cs typeface="Arial" panose="020B0604020202020204" pitchFamily="34" charset="0"/>
              </a:rPr>
              <a:t> </a:t>
            </a:r>
            <a:r>
              <a:rPr lang="en-US" sz="2600" dirty="0" err="1">
                <a:solidFill>
                  <a:srgbClr val="004AAD"/>
                </a:solidFill>
                <a:latin typeface="Arial" panose="020B0604020202020204" pitchFamily="34" charset="0"/>
                <a:cs typeface="Arial" panose="020B0604020202020204" pitchFamily="34" charset="0"/>
              </a:rPr>
              <a:t>nuôi</a:t>
            </a:r>
            <a:r>
              <a:rPr lang="en-US" sz="2600" dirty="0">
                <a:solidFill>
                  <a:srgbClr val="004AAD"/>
                </a:solidFill>
                <a:latin typeface="Arial" panose="020B0604020202020204" pitchFamily="34" charset="0"/>
                <a:cs typeface="Arial" panose="020B0604020202020204" pitchFamily="34" charset="0"/>
              </a:rPr>
              <a:t>.</a:t>
            </a:r>
          </a:p>
        </p:txBody>
      </p:sp>
      <p:sp>
        <p:nvSpPr>
          <p:cNvPr id="13" name="Freeform 13"/>
          <p:cNvSpPr/>
          <p:nvPr/>
        </p:nvSpPr>
        <p:spPr>
          <a:xfrm>
            <a:off x="457201" y="1652854"/>
            <a:ext cx="11484429" cy="4107543"/>
          </a:xfrm>
          <a:custGeom>
            <a:avLst/>
            <a:gdLst/>
            <a:ahLst/>
            <a:cxnLst/>
            <a:rect l="l" t="t" r="r" b="b"/>
            <a:pathLst>
              <a:path w="14388906" h="3687157">
                <a:moveTo>
                  <a:pt x="0" y="0"/>
                </a:moveTo>
                <a:lnTo>
                  <a:pt x="14388906" y="0"/>
                </a:lnTo>
                <a:lnTo>
                  <a:pt x="14388906" y="3687157"/>
                </a:lnTo>
                <a:lnTo>
                  <a:pt x="0" y="368715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2600"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457201" y="3036094"/>
            <a:ext cx="2063979" cy="1692771"/>
          </a:xfrm>
          <a:prstGeom prst="rect">
            <a:avLst/>
          </a:prstGeom>
          <a:noFill/>
        </p:spPr>
        <p:txBody>
          <a:bodyPr wrap="square" rtlCol="0">
            <a:spAutoFit/>
          </a:bodyPr>
          <a:lstStyle/>
          <a:p>
            <a:pPr algn="ctr" defTabSz="609630"/>
            <a:r>
              <a:rPr lang="en-US" sz="2600" dirty="0" err="1">
                <a:solidFill>
                  <a:prstClr val="black"/>
                </a:solidFill>
                <a:latin typeface="Arial" panose="020B0604020202020204" pitchFamily="34" charset="0"/>
                <a:cs typeface="Arial" panose="020B0604020202020204" pitchFamily="34" charset="0"/>
              </a:rPr>
              <a:t>Chọn</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giống</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từ</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nguồn</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biến</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dị</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tự</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nhiên</a:t>
            </a:r>
            <a:endParaRPr lang="en-US" sz="26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3443096" y="2626741"/>
            <a:ext cx="2063979" cy="2893100"/>
          </a:xfrm>
          <a:prstGeom prst="rect">
            <a:avLst/>
          </a:prstGeom>
          <a:noFill/>
        </p:spPr>
        <p:txBody>
          <a:bodyPr wrap="square" rtlCol="0">
            <a:spAutoFit/>
          </a:bodyPr>
          <a:lstStyle/>
          <a:p>
            <a:pPr algn="ctr" defTabSz="609630"/>
            <a:r>
              <a:rPr lang="vi-VN" sz="2600" dirty="0">
                <a:solidFill>
                  <a:prstClr val="black"/>
                </a:solidFill>
                <a:latin typeface="Arial" panose="020B0604020202020204" pitchFamily="34" charset="0"/>
                <a:cs typeface="Arial" panose="020B0604020202020204" pitchFamily="34" charset="0"/>
              </a:rPr>
              <a:t>Con lai sinh ra trong phép lai giữa các cá thể khác giống trong nước</a:t>
            </a:r>
            <a:endParaRPr lang="en-US" sz="26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428992" y="2635985"/>
            <a:ext cx="2202326" cy="2492990"/>
          </a:xfrm>
          <a:prstGeom prst="rect">
            <a:avLst/>
          </a:prstGeom>
          <a:noFill/>
        </p:spPr>
        <p:txBody>
          <a:bodyPr wrap="square" rtlCol="0">
            <a:spAutoFit/>
          </a:bodyPr>
          <a:lstStyle/>
          <a:p>
            <a:pPr algn="ctr" defTabSz="609630"/>
            <a:r>
              <a:rPr lang="vi-VN" sz="2600" dirty="0">
                <a:solidFill>
                  <a:prstClr val="black"/>
                </a:solidFill>
                <a:latin typeface="Arial" panose="020B0604020202020204" pitchFamily="34" charset="0"/>
                <a:cs typeface="Arial" panose="020B0604020202020204" pitchFamily="34" charset="0"/>
              </a:rPr>
              <a:t>Con lai sinh ra trong phép lai giữa giống trong nước phải giống nhập nội</a:t>
            </a:r>
            <a:endParaRPr lang="en-US" sz="2600"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9553235" y="3124601"/>
            <a:ext cx="2063979" cy="1692771"/>
          </a:xfrm>
          <a:prstGeom prst="rect">
            <a:avLst/>
          </a:prstGeom>
          <a:noFill/>
        </p:spPr>
        <p:txBody>
          <a:bodyPr wrap="square" rtlCol="0">
            <a:spAutoFit/>
          </a:bodyPr>
          <a:lstStyle/>
          <a:p>
            <a:pPr algn="ctr" defTabSz="609630"/>
            <a:r>
              <a:rPr lang="en-US" sz="2600" dirty="0" err="1">
                <a:solidFill>
                  <a:prstClr val="black"/>
                </a:solidFill>
                <a:latin typeface="Arial" panose="020B0604020202020204" pitchFamily="34" charset="0"/>
                <a:cs typeface="Arial" panose="020B0604020202020204" pitchFamily="34" charset="0"/>
              </a:rPr>
              <a:t>Nhập</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nội</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và</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những</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nuôi</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giống</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năng</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suất</a:t>
            </a:r>
            <a:r>
              <a:rPr lang="en-US" sz="2600" dirty="0">
                <a:solidFill>
                  <a:prstClr val="black"/>
                </a:solidFill>
                <a:latin typeface="Arial" panose="020B0604020202020204" pitchFamily="34" charset="0"/>
                <a:cs typeface="Arial" panose="020B0604020202020204" pitchFamily="34" charset="0"/>
              </a:rPr>
              <a:t> </a:t>
            </a:r>
            <a:r>
              <a:rPr lang="en-US" sz="2600" dirty="0" err="1">
                <a:solidFill>
                  <a:prstClr val="black"/>
                </a:solidFill>
                <a:latin typeface="Arial" panose="020B0604020202020204" pitchFamily="34" charset="0"/>
                <a:cs typeface="Arial" panose="020B0604020202020204" pitchFamily="34" charset="0"/>
              </a:rPr>
              <a:t>cao</a:t>
            </a:r>
            <a:endParaRPr lang="en-US" sz="2600" dirty="0">
              <a:solidFill>
                <a:prstClr val="black"/>
              </a:solidFill>
              <a:latin typeface="Arial" panose="020B0604020202020204" pitchFamily="34" charset="0"/>
              <a:cs typeface="Arial" panose="020B0604020202020204" pitchFamily="34" charset="0"/>
            </a:endParaRPr>
          </a:p>
        </p:txBody>
      </p:sp>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algn="ctr" defTabSz="609630">
              <a:lnSpc>
                <a:spcPct val="150000"/>
              </a:lnSpc>
              <a:spcBef>
                <a:spcPts val="600"/>
              </a:spcBef>
              <a:spcAft>
                <a:spcPts val="600"/>
              </a:spcAft>
            </a:pPr>
            <a:r>
              <a:rPr lang="en-US" sz="2000" b="1" err="1">
                <a:solidFill>
                  <a:schemeClr val="bg1"/>
                </a:solidFill>
                <a:latin typeface="A"/>
              </a:rPr>
              <a:t>Bài</a:t>
            </a:r>
            <a:r>
              <a:rPr lang="en-US" sz="2000" b="1">
                <a:solidFill>
                  <a:schemeClr val="bg1"/>
                </a:solidFill>
                <a:latin typeface="A"/>
              </a:rPr>
              <a:t> 12. THÀNH TỰU CHỌN, </a:t>
            </a:r>
            <a:r>
              <a:rPr lang="en-US" sz="2000" b="1" dirty="0">
                <a:solidFill>
                  <a:schemeClr val="bg1"/>
                </a:solidFill>
                <a:latin typeface="A"/>
              </a:rPr>
              <a:t>TẠO GIỐNG BẰNG PHƯƠNG PHÁP LAI </a:t>
            </a:r>
            <a:r>
              <a:rPr lang="en-US" sz="2000" b="1">
                <a:solidFill>
                  <a:schemeClr val="bg1"/>
                </a:solidFill>
                <a:latin typeface="A"/>
              </a:rPr>
              <a:t>HỮU TÍNH</a:t>
            </a:r>
            <a:endParaRPr lang="en-US" sz="2000" b="1" dirty="0">
              <a:solidFill>
                <a:schemeClr val="bg1"/>
              </a:solidFill>
              <a:latin typeface="A"/>
            </a:endParaRPr>
          </a:p>
        </p:txBody>
      </p:sp>
      <p:sp>
        <p:nvSpPr>
          <p:cNvPr id="9" name="Freeform 37"/>
          <p:cNvSpPr/>
          <p:nvPr/>
        </p:nvSpPr>
        <p:spPr>
          <a:xfrm>
            <a:off x="987946" y="1672512"/>
            <a:ext cx="1394371" cy="849841"/>
          </a:xfrm>
          <a:custGeom>
            <a:avLst/>
            <a:gdLst/>
            <a:ahLst/>
            <a:cxnLst/>
            <a:rect l="l" t="t" r="r" b="b"/>
            <a:pathLst>
              <a:path w="1608604" h="1608604">
                <a:moveTo>
                  <a:pt x="0" y="0"/>
                </a:moveTo>
                <a:lnTo>
                  <a:pt x="1608604" y="0"/>
                </a:lnTo>
                <a:lnTo>
                  <a:pt x="1608604" y="1608604"/>
                </a:lnTo>
                <a:lnTo>
                  <a:pt x="0" y="1608604"/>
                </a:lnTo>
                <a:lnTo>
                  <a:pt x="0" y="0"/>
                </a:lnTo>
                <a:close/>
              </a:path>
            </a:pathLst>
          </a:custGeom>
          <a:blipFill>
            <a:blip r:embed="rId4">
              <a:extLst>
                <a:ext uri="{96DAC541-7B7A-43D3-8B79-37D633B846F1}">
                  <asvg:svgBlip xmlns="" xmlns:asvg="http://schemas.microsoft.com/office/drawing/2016/SVG/main" r:embed="rId23"/>
                </a:ext>
              </a:extLst>
            </a:blip>
            <a:stretch>
              <a:fillRect/>
            </a:stretch>
          </a:blipFill>
        </p:spPr>
      </p:sp>
      <p:sp>
        <p:nvSpPr>
          <p:cNvPr id="10" name="Freeform 38"/>
          <p:cNvSpPr/>
          <p:nvPr/>
        </p:nvSpPr>
        <p:spPr>
          <a:xfrm>
            <a:off x="3984894" y="1652854"/>
            <a:ext cx="1383941" cy="798240"/>
          </a:xfrm>
          <a:custGeom>
            <a:avLst/>
            <a:gdLst/>
            <a:ahLst/>
            <a:cxnLst/>
            <a:rect l="l" t="t" r="r" b="b"/>
            <a:pathLst>
              <a:path w="1502898" h="1502898">
                <a:moveTo>
                  <a:pt x="0" y="0"/>
                </a:moveTo>
                <a:lnTo>
                  <a:pt x="1502898" y="0"/>
                </a:lnTo>
                <a:lnTo>
                  <a:pt x="1502898" y="1502898"/>
                </a:lnTo>
                <a:lnTo>
                  <a:pt x="0" y="1502898"/>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1" name="Freeform 39"/>
          <p:cNvSpPr/>
          <p:nvPr/>
        </p:nvSpPr>
        <p:spPr>
          <a:xfrm>
            <a:off x="6971412" y="1652854"/>
            <a:ext cx="1414942" cy="798241"/>
          </a:xfrm>
          <a:custGeom>
            <a:avLst/>
            <a:gdLst/>
            <a:ahLst/>
            <a:cxnLst/>
            <a:rect l="l" t="t" r="r" b="b"/>
            <a:pathLst>
              <a:path w="1554310" h="1554310">
                <a:moveTo>
                  <a:pt x="0" y="0"/>
                </a:moveTo>
                <a:lnTo>
                  <a:pt x="1554310" y="0"/>
                </a:lnTo>
                <a:lnTo>
                  <a:pt x="1554310" y="1554310"/>
                </a:lnTo>
                <a:lnTo>
                  <a:pt x="0" y="155431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12" name="Freeform 40"/>
          <p:cNvSpPr/>
          <p:nvPr/>
        </p:nvSpPr>
        <p:spPr>
          <a:xfrm>
            <a:off x="10097589" y="1652855"/>
            <a:ext cx="1319349" cy="798240"/>
          </a:xfrm>
          <a:custGeom>
            <a:avLst/>
            <a:gdLst/>
            <a:ahLst/>
            <a:cxnLst/>
            <a:rect l="l" t="t" r="r" b="b"/>
            <a:pathLst>
              <a:path w="1527957" h="1527957">
                <a:moveTo>
                  <a:pt x="0" y="0"/>
                </a:moveTo>
                <a:lnTo>
                  <a:pt x="1527956" y="0"/>
                </a:lnTo>
                <a:lnTo>
                  <a:pt x="1527956" y="1527956"/>
                </a:lnTo>
                <a:lnTo>
                  <a:pt x="0" y="1527956"/>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4" presetClass="exit" presetSubtype="32" fill="hold" nodeType="withEffect">
                                  <p:stCondLst>
                                    <p:cond delay="0"/>
                                  </p:stCondLst>
                                  <p:childTnLst>
                                    <p:animEffect transition="out" filter="box(out)">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par>
                                <p:cTn id="26" presetID="4" presetClass="exit" presetSubtype="32" fill="hold" nodeType="withEffect">
                                  <p:stCondLst>
                                    <p:cond delay="0"/>
                                  </p:stCondLst>
                                  <p:childTnLst>
                                    <p:animEffect transition="out" filter="box(out)">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par>
                                <p:cTn id="29" presetID="4" presetClass="exit" presetSubtype="32" fill="hold" nodeType="withEffect">
                                  <p:stCondLst>
                                    <p:cond delay="0"/>
                                  </p:stCondLst>
                                  <p:childTnLst>
                                    <p:animEffect transition="out" filter="box(out)">
                                      <p:cBhvr>
                                        <p:cTn id="30" dur="2000"/>
                                        <p:tgtEl>
                                          <p:spTgt spid="11"/>
                                        </p:tgtEl>
                                      </p:cBhvr>
                                    </p:animEffect>
                                    <p:set>
                                      <p:cBhvr>
                                        <p:cTn id="31" dur="1" fill="hold">
                                          <p:stCondLst>
                                            <p:cond delay="1999"/>
                                          </p:stCondLst>
                                        </p:cTn>
                                        <p:tgtEl>
                                          <p:spTgt spid="11"/>
                                        </p:tgtEl>
                                        <p:attrNameLst>
                                          <p:attrName>style.visibility</p:attrName>
                                        </p:attrNameLst>
                                      </p:cBhvr>
                                      <p:to>
                                        <p:strVal val="hidden"/>
                                      </p:to>
                                    </p:set>
                                  </p:childTnLst>
                                </p:cTn>
                              </p:par>
                              <p:par>
                                <p:cTn id="32" presetID="4" presetClass="exit" presetSubtype="32" fill="hold" nodeType="withEffect">
                                  <p:stCondLst>
                                    <p:cond delay="0"/>
                                  </p:stCondLst>
                                  <p:childTnLst>
                                    <p:animEffect transition="out" filter="box(out)">
                                      <p:cBhvr>
                                        <p:cTn id="33" dur="2000"/>
                                        <p:tgtEl>
                                          <p:spTgt spid="12"/>
                                        </p:tgtEl>
                                      </p:cBhvr>
                                    </p:animEffect>
                                    <p:set>
                                      <p:cBhvr>
                                        <p:cTn id="34"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5"/>
          <p:cNvSpPr txBox="1"/>
          <p:nvPr/>
        </p:nvSpPr>
        <p:spPr>
          <a:xfrm>
            <a:off x="91439" y="487419"/>
            <a:ext cx="12004766"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NHIỆM VỤ</a:t>
            </a:r>
          </a:p>
          <a:p>
            <a:pPr marL="342900" indent="-342900" algn="ctr">
              <a:buFontTx/>
              <a:buChar char="-"/>
            </a:pPr>
            <a:r>
              <a:rPr lang="vi-VN" altLang="en-US" sz="2400" b="1" dirty="0" smtClean="0">
                <a:solidFill>
                  <a:schemeClr val="tx1"/>
                </a:solidFill>
                <a:latin typeface="Arial" panose="020B0604020202020204" pitchFamily="34" charset="0"/>
                <a:cs typeface="Arial" panose="020B0604020202020204" pitchFamily="34" charset="0"/>
              </a:rPr>
              <a:t>Làm </a:t>
            </a:r>
            <a:r>
              <a:rPr lang="vi-VN" altLang="en-US" sz="2400" b="1" dirty="0">
                <a:solidFill>
                  <a:schemeClr val="tx1"/>
                </a:solidFill>
                <a:latin typeface="Arial" panose="020B0604020202020204" pitchFamily="34" charset="0"/>
                <a:cs typeface="Arial" panose="020B0604020202020204" pitchFamily="34" charset="0"/>
              </a:rPr>
              <a:t>việc theo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theo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kĩ</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thuật</a:t>
            </a:r>
            <a:r>
              <a:rPr lang="en-US" altLang="en-US" sz="2400" b="1" dirty="0" smtClean="0">
                <a:solidFill>
                  <a:schemeClr val="tx1"/>
                </a:solidFill>
                <a:latin typeface="Arial" panose="020B0604020202020204" pitchFamily="34" charset="0"/>
                <a:cs typeface="Arial" panose="020B0604020202020204" pitchFamily="34" charset="0"/>
              </a:rPr>
              <a:t> </a:t>
            </a:r>
            <a:r>
              <a:rPr lang="vi-VN" altLang="en-US" sz="2400" b="1" dirty="0" smtClean="0">
                <a:solidFill>
                  <a:schemeClr val="tx1"/>
                </a:solidFill>
                <a:latin typeface="Arial" panose="020B0604020202020204" pitchFamily="34" charset="0"/>
                <a:cs typeface="Arial" panose="020B0604020202020204" pitchFamily="34" charset="0"/>
              </a:rPr>
              <a:t>khăn trãi bàn, thống nhất ý kiến</a:t>
            </a:r>
            <a:r>
              <a:rPr lang="en-US" altLang="en-US" sz="2400" b="1" dirty="0" smtClean="0">
                <a:solidFill>
                  <a:schemeClr val="tx1"/>
                </a:solidFill>
                <a:latin typeface="Arial" panose="020B0604020202020204" pitchFamily="34" charset="0"/>
                <a:cs typeface="Arial" panose="020B0604020202020204" pitchFamily="34" charset="0"/>
              </a:rPr>
              <a:t>.</a:t>
            </a:r>
            <a:endParaRPr lang="vi-VN" altLang="en-US" sz="2400" b="1" dirty="0">
              <a:solidFill>
                <a:schemeClr val="tx1"/>
              </a:solidFill>
              <a:cs typeface="Arial" panose="020B0604020202020204" pitchFamily="34" charset="0"/>
            </a:endParaRPr>
          </a:p>
          <a:p>
            <a:pPr marL="342900" indent="-342900" algn="ctr">
              <a:buFontTx/>
              <a:buChar char="-"/>
            </a:pPr>
            <a:r>
              <a:rPr lang="vi-VN" altLang="en-US" sz="2400" b="1" dirty="0" smtClean="0">
                <a:solidFill>
                  <a:schemeClr val="tx1"/>
                </a:solidFill>
                <a:latin typeface="Arial" panose="020B0604020202020204" pitchFamily="34" charset="0"/>
                <a:cs typeface="Arial" panose="020B0604020202020204" pitchFamily="34" charset="0"/>
              </a:rPr>
              <a:t> </a:t>
            </a:r>
            <a:r>
              <a:rPr lang="vi-VN" altLang="en-US" sz="2400" b="1" dirty="0">
                <a:solidFill>
                  <a:schemeClr val="tx1"/>
                </a:solidFill>
                <a:latin typeface="Arial" panose="020B0604020202020204" pitchFamily="34" charset="0"/>
                <a:cs typeface="Arial" panose="020B0604020202020204" pitchFamily="34" charset="0"/>
              </a:rPr>
              <a:t>Thời </a:t>
            </a:r>
            <a:r>
              <a:rPr lang="vi-VN" altLang="en-US" sz="2400" b="1" dirty="0" smtClean="0">
                <a:solidFill>
                  <a:schemeClr val="tx1"/>
                </a:solidFill>
                <a:latin typeface="Arial" panose="020B0604020202020204" pitchFamily="34" charset="0"/>
                <a:cs typeface="Arial" panose="020B0604020202020204" pitchFamily="34" charset="0"/>
              </a:rPr>
              <a:t>gian</a:t>
            </a:r>
            <a:r>
              <a:rPr lang="en-US" altLang="en-US" sz="2400" b="1" dirty="0" smtClean="0">
                <a:solidFill>
                  <a:schemeClr val="tx1"/>
                </a:solidFill>
                <a:latin typeface="Arial" panose="020B0604020202020204" pitchFamily="34" charset="0"/>
                <a:cs typeface="Arial" panose="020B0604020202020204" pitchFamily="34" charset="0"/>
              </a:rPr>
              <a:t> 5</a:t>
            </a:r>
            <a:r>
              <a:rPr lang="vi-VN" altLang="en-US" sz="2400" b="1" dirty="0" smtClean="0">
                <a:solidFill>
                  <a:schemeClr val="tx1"/>
                </a:solidFill>
                <a:latin typeface="Arial" panose="020B0604020202020204" pitchFamily="34" charset="0"/>
                <a:cs typeface="Arial" panose="020B0604020202020204" pitchFamily="34" charset="0"/>
              </a:rPr>
              <a:t> phút</a:t>
            </a:r>
            <a:r>
              <a:rPr lang="en-US" altLang="en-US" sz="2400" b="1" dirty="0" smtClean="0">
                <a:solidFill>
                  <a:schemeClr val="tx1"/>
                </a:solidFill>
                <a:latin typeface="Arial" panose="020B0604020202020204" pitchFamily="34" charset="0"/>
                <a:cs typeface="Arial" panose="020B0604020202020204" pitchFamily="34" charset="0"/>
              </a:rPr>
              <a:t>.</a:t>
            </a:r>
          </a:p>
          <a:p>
            <a:pPr algn="ctr"/>
            <a:r>
              <a:rPr lang="vi-VN" altLang="en-US" sz="2400" b="1" dirty="0" smtClean="0">
                <a:solidFill>
                  <a:schemeClr val="tx1"/>
                </a:solidFill>
                <a:latin typeface="Arial" panose="020B0604020202020204" pitchFamily="34" charset="0"/>
                <a:cs typeface="Arial" panose="020B0604020202020204" pitchFamily="34" charset="0"/>
              </a:rPr>
              <a:t>- C</a:t>
            </a:r>
            <a:r>
              <a:rPr lang="en-US" altLang="en-US" sz="2400" b="1" dirty="0" smtClean="0">
                <a:solidFill>
                  <a:schemeClr val="tx1"/>
                </a:solidFill>
                <a:latin typeface="Arial" panose="020B0604020202020204" pitchFamily="34" charset="0"/>
                <a:cs typeface="Arial" panose="020B0604020202020204" pitchFamily="34" charset="0"/>
              </a:rPr>
              <a:t>ử </a:t>
            </a:r>
            <a:r>
              <a:rPr lang="en-US" altLang="en-US" sz="2400" b="1" dirty="0" err="1" smtClean="0">
                <a:solidFill>
                  <a:schemeClr val="tx1"/>
                </a:solidFill>
                <a:latin typeface="Arial" panose="020B0604020202020204" pitchFamily="34" charset="0"/>
                <a:cs typeface="Arial" panose="020B0604020202020204" pitchFamily="34" charset="0"/>
              </a:rPr>
              <a:t>đại</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diện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báo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cáo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sản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phẩm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nhận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xét</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sản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phẩm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của</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bạn</a:t>
            </a:r>
            <a:r>
              <a:rPr lang="vi-VN" altLang="en-US" sz="2400" b="1" dirty="0" smtClean="0">
                <a:solidFill>
                  <a:schemeClr val="tx1"/>
                </a:solidFill>
                <a:latin typeface="Arial" panose="020B0604020202020204" pitchFamily="34" charset="0"/>
                <a:cs typeface="Arial" panose="020B0604020202020204" pitchFamily="34" charset="0"/>
              </a:rPr>
              <a:t>.</a:t>
            </a:r>
            <a:endParaRPr lang="vi-VN" altLang="en-US" sz="24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504403" y="0"/>
            <a:ext cx="8715519" cy="461665"/>
          </a:xfrm>
          <a:prstGeom prst="rect">
            <a:avLst/>
          </a:prstGeom>
        </p:spPr>
        <p:txBody>
          <a:bodyPr wrap="square" lIns="0" tIns="0" rIns="0" bIns="0" rtlCol="0" anchor="t">
            <a:spAutoFit/>
          </a:bodyPr>
          <a:lstStyle/>
          <a:p>
            <a:pPr defTabSz="609630">
              <a:lnSpc>
                <a:spcPts val="3640"/>
              </a:lnSpc>
            </a:pPr>
            <a:r>
              <a:rPr lang="en-US" sz="3600" b="1" dirty="0">
                <a:latin typeface="Arial" panose="020B0604020202020204" pitchFamily="34" charset="0"/>
                <a:cs typeface="Arial" panose="020B0604020202020204" pitchFamily="34" charset="0"/>
              </a:rPr>
              <a:t>II. Thành </a:t>
            </a:r>
            <a:r>
              <a:rPr lang="en-US" sz="3600" b="1" dirty="0" err="1">
                <a:latin typeface="Arial" panose="020B0604020202020204" pitchFamily="34" charset="0"/>
                <a:cs typeface="Arial" panose="020B0604020202020204" pitchFamily="34" charset="0"/>
              </a:rPr>
              <a:t>tựu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chọn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tạo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giống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vật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nuôi</a:t>
            </a:r>
            <a:r>
              <a:rPr lang="en-US" sz="3600" b="1"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674CD8DB-12EC-1BDA-FD92-0FFE1F5CB81E}"/>
              </a:ext>
            </a:extLst>
          </p:cNvPr>
          <p:cNvSpPr/>
          <p:nvPr/>
        </p:nvSpPr>
        <p:spPr>
          <a:xfrm>
            <a:off x="-2178" y="2066513"/>
            <a:ext cx="12192000" cy="1272532"/>
          </a:xfrm>
          <a:prstGeom prst="rect">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ffectLst/>
                <a:latin typeface="+mj-lt"/>
                <a:ea typeface="Arial" panose="020B0604020202020204" pitchFamily="34" charset="0"/>
                <a:cs typeface="Times New Roman" panose="02020603050405020304" pitchFamily="18" charset="0"/>
              </a:rPr>
              <a:t>Nhóm</a:t>
            </a:r>
            <a:r>
              <a:rPr lang="en-US" sz="2400" b="1"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bày</a:t>
            </a:r>
            <a:r>
              <a:rPr lang="en-US" sz="2400" dirty="0">
                <a:solidFill>
                  <a:srgbClr val="000000"/>
                </a:solidFill>
                <a:effectLst/>
                <a:latin typeface="+mj-lt"/>
                <a:ea typeface="Arial" panose="020B0604020202020204" pitchFamily="34" charset="0"/>
                <a:cs typeface="Times New Roman" panose="02020603050405020304" pitchFamily="18" charset="0"/>
              </a:rPr>
              <a:t> qui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smtClean="0">
                <a:solidFill>
                  <a:srgbClr val="000000"/>
                </a:solidFill>
                <a:effectLst/>
                <a:latin typeface="+mj-lt"/>
                <a:ea typeface="Arial" panose="020B0604020202020204" pitchFamily="34" charset="0"/>
                <a:cs typeface="Times New Roman" panose="02020603050405020304" pitchFamily="18" charset="0"/>
              </a:rPr>
              <a:t>vật</a:t>
            </a:r>
            <a:r>
              <a:rPr lang="en-US" sz="2400" dirty="0" smtClean="0">
                <a:solidFill>
                  <a:srgbClr val="000000"/>
                </a:solidFill>
                <a:effectLst/>
                <a:latin typeface="+mj-lt"/>
                <a:ea typeface="Arial" panose="020B0604020202020204" pitchFamily="34" charset="0"/>
                <a:cs typeface="Times New Roman" panose="02020603050405020304" pitchFamily="18" charset="0"/>
              </a:rPr>
              <a:t> </a:t>
            </a:r>
            <a:r>
              <a:rPr lang="en-US" sz="2400" dirty="0" err="1" smtClean="0">
                <a:solidFill>
                  <a:srgbClr val="000000"/>
                </a:solidFill>
                <a:effectLst/>
                <a:latin typeface="+mj-lt"/>
                <a:ea typeface="Arial" panose="020B0604020202020204" pitchFamily="34" charset="0"/>
                <a:cs typeface="Times New Roman" panose="02020603050405020304" pitchFamily="18" charset="0"/>
              </a:rPr>
              <a:t>nuôi</a:t>
            </a:r>
            <a:r>
              <a:rPr lang="en-US" sz="2400" dirty="0" smtClean="0">
                <a:solidFill>
                  <a:srgbClr val="000000"/>
                </a:solidFill>
                <a:effectLst/>
                <a:latin typeface="+mj-lt"/>
                <a:ea typeface="Arial" panose="020B0604020202020204" pitchFamily="34" charset="0"/>
                <a:cs typeface="Times New Roman" panose="02020603050405020304" pitchFamily="18" charset="0"/>
              </a:rPr>
              <a:t> </a:t>
            </a:r>
            <a:r>
              <a:rPr lang="en-US" sz="2400" dirty="0" err="1" smtClean="0">
                <a:solidFill>
                  <a:srgbClr val="000000"/>
                </a:solidFill>
                <a:effectLst/>
                <a:latin typeface="+mj-lt"/>
                <a:ea typeface="Arial" panose="020B0604020202020204" pitchFamily="34" charset="0"/>
                <a:cs typeface="Times New Roman" panose="02020603050405020304" pitchFamily="18" charset="0"/>
              </a:rPr>
              <a:t>từ</a:t>
            </a:r>
            <a:r>
              <a:rPr lang="en-US" sz="2400" dirty="0" smtClean="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nguồn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biến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dị</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tổ</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hợp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Thuận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lợi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khó</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khăn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này</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Nêu</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số</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thành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tựu</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nguồn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biến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dị</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tổ</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hợp</a:t>
            </a:r>
            <a:r>
              <a:rPr lang="en-US" sz="2400" dirty="0">
                <a:solidFill>
                  <a:srgbClr val="000000"/>
                </a:solidFill>
                <a:effectLst/>
                <a:latin typeface="+mj-lt"/>
                <a:ea typeface="Arial" panose="020B0604020202020204" pitchFamily="34" charset="0"/>
                <a:cs typeface="Times New Roman" panose="02020603050405020304" pitchFamily="18" charset="0"/>
              </a:rPr>
              <a:t> trong </a:t>
            </a:r>
            <a:r>
              <a:rPr lang="en-US" sz="2400" dirty="0" err="1">
                <a:solidFill>
                  <a:srgbClr val="000000"/>
                </a:solidFill>
                <a:effectLst/>
                <a:latin typeface="+mj-lt"/>
                <a:ea typeface="Arial" panose="020B0604020202020204" pitchFamily="34" charset="0"/>
                <a:cs typeface="Times New Roman" panose="02020603050405020304" pitchFamily="18" charset="0"/>
              </a:rPr>
              <a:t>các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phép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lai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giữa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các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cá</a:t>
            </a:r>
            <a:r>
              <a:rPr lang="en-US" sz="2400" dirty="0">
                <a:solidFill>
                  <a:srgbClr val="000000"/>
                </a:solidFill>
                <a:effectLst/>
                <a:latin typeface="+mj-lt"/>
                <a:ea typeface="Arial" panose="020B0604020202020204" pitchFamily="34" charset="0"/>
                <a:cs typeface="Times New Roman" panose="02020603050405020304" pitchFamily="18" charset="0"/>
              </a:rPr>
              <a:t> thể </a:t>
            </a:r>
            <a:r>
              <a:rPr lang="en-US" sz="2400" dirty="0" err="1">
                <a:solidFill>
                  <a:srgbClr val="000000"/>
                </a:solidFill>
                <a:effectLst/>
                <a:latin typeface="+mj-lt"/>
                <a:ea typeface="Arial" panose="020B0604020202020204" pitchFamily="34" charset="0"/>
                <a:cs typeface="Times New Roman" panose="02020603050405020304" pitchFamily="18" charset="0"/>
              </a:rPr>
              <a:t>cùng</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mà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em</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biết</a:t>
            </a:r>
            <a:r>
              <a:rPr lang="en-US" sz="2400" dirty="0">
                <a:solidFill>
                  <a:srgbClr val="000000"/>
                </a:solidFill>
                <a:effectLst/>
                <a:latin typeface="+mj-lt"/>
                <a:ea typeface="Arial" panose="020B0604020202020204" pitchFamily="34" charset="0"/>
                <a:cs typeface="Times New Roman" panose="02020603050405020304" pitchFamily="18" charset="0"/>
              </a:rPr>
              <a:t>.</a:t>
            </a:r>
            <a:endParaRPr lang="en-US" sz="2400" dirty="0"/>
          </a:p>
        </p:txBody>
      </p:sp>
      <p:sp>
        <p:nvSpPr>
          <p:cNvPr id="9" name="Rectangle 8">
            <a:extLst>
              <a:ext uri="{FF2B5EF4-FFF2-40B4-BE49-F238E27FC236}">
                <a16:creationId xmlns:a16="http://schemas.microsoft.com/office/drawing/2014/main" id="{DE6EED1F-CA3B-AC51-A86D-AFC1C86CB0FF}"/>
              </a:ext>
            </a:extLst>
          </p:cNvPr>
          <p:cNvSpPr/>
          <p:nvPr/>
        </p:nvSpPr>
        <p:spPr>
          <a:xfrm>
            <a:off x="-2178" y="3364799"/>
            <a:ext cx="12191999" cy="12725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ffectLst/>
                <a:latin typeface="+mj-lt"/>
                <a:ea typeface="Arial" panose="020B0604020202020204" pitchFamily="34" charset="0"/>
                <a:cs typeface="Times New Roman" panose="02020603050405020304" pitchFamily="18" charset="0"/>
              </a:rPr>
              <a:t>Nhóm</a:t>
            </a:r>
            <a:r>
              <a:rPr lang="en-US" sz="2400" b="1" dirty="0">
                <a:solidFill>
                  <a:srgbClr val="000000"/>
                </a:solidFill>
                <a:effectLst/>
                <a:latin typeface="+mj-lt"/>
                <a:ea typeface="Arial" panose="020B0604020202020204" pitchFamily="34" charset="0"/>
                <a:cs typeface="Times New Roman" panose="02020603050405020304" pitchFamily="18" charset="0"/>
              </a:rPr>
              <a:t> 2: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bày</a:t>
            </a:r>
            <a:r>
              <a:rPr lang="en-US" sz="2400" dirty="0">
                <a:solidFill>
                  <a:srgbClr val="000000"/>
                </a:solidFill>
                <a:effectLst/>
                <a:latin typeface="+mj-lt"/>
                <a:ea typeface="Arial" panose="020B0604020202020204" pitchFamily="34" charset="0"/>
                <a:cs typeface="Times New Roman" panose="02020603050405020304" pitchFamily="18" charset="0"/>
              </a:rPr>
              <a:t> qui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tạo</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phép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lai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giữa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những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cá</a:t>
            </a:r>
            <a:r>
              <a:rPr lang="en-US" sz="2400" dirty="0">
                <a:solidFill>
                  <a:srgbClr val="000000"/>
                </a:solidFill>
                <a:effectLst/>
                <a:latin typeface="+mj-lt"/>
                <a:ea typeface="Arial" panose="020B0604020202020204" pitchFamily="34" charset="0"/>
                <a:cs typeface="Times New Roman" panose="02020603050405020304" pitchFamily="18" charset="0"/>
              </a:rPr>
              <a:t> thể </a:t>
            </a:r>
            <a:r>
              <a:rPr lang="en-US" sz="2400" dirty="0" err="1">
                <a:solidFill>
                  <a:srgbClr val="000000"/>
                </a:solidFill>
                <a:effectLst/>
                <a:latin typeface="+mj-lt"/>
                <a:ea typeface="Arial" panose="020B0604020202020204" pitchFamily="34" charset="0"/>
                <a:cs typeface="Times New Roman" panose="02020603050405020304" pitchFamily="18" charset="0"/>
              </a:rPr>
              <a:t>khác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trong </a:t>
            </a:r>
            <a:r>
              <a:rPr lang="en-US" sz="2400" dirty="0" err="1">
                <a:solidFill>
                  <a:srgbClr val="000000"/>
                </a:solidFill>
                <a:effectLst/>
                <a:latin typeface="+mj-lt"/>
                <a:ea typeface="Arial" panose="020B0604020202020204" pitchFamily="34" charset="0"/>
                <a:cs typeface="Times New Roman" panose="02020603050405020304" pitchFamily="18" charset="0"/>
              </a:rPr>
              <a:t>nước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Ưu</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nhươc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điểm</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này</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Nêu</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số</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thành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tựu</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quá</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tạo</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những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phép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lai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giữa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những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cá</a:t>
            </a:r>
            <a:r>
              <a:rPr lang="en-US" sz="2400" dirty="0">
                <a:solidFill>
                  <a:srgbClr val="000000"/>
                </a:solidFill>
                <a:effectLst/>
                <a:latin typeface="+mj-lt"/>
                <a:ea typeface="Arial" panose="020B0604020202020204" pitchFamily="34" charset="0"/>
                <a:cs typeface="Times New Roman" panose="02020603050405020304" pitchFamily="18" charset="0"/>
              </a:rPr>
              <a:t> thể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trong </a:t>
            </a:r>
            <a:r>
              <a:rPr lang="en-US" sz="2400" dirty="0" err="1">
                <a:solidFill>
                  <a:srgbClr val="000000"/>
                </a:solidFill>
                <a:effectLst/>
                <a:latin typeface="+mj-lt"/>
                <a:ea typeface="Arial" panose="020B0604020202020204" pitchFamily="34" charset="0"/>
                <a:cs typeface="Times New Roman" panose="02020603050405020304" pitchFamily="18" charset="0"/>
              </a:rPr>
              <a:t>nước</a:t>
            </a:r>
            <a:r>
              <a:rPr lang="en-US" sz="2400" dirty="0">
                <a:solidFill>
                  <a:srgbClr val="000000"/>
                </a:solidFill>
                <a:effectLst/>
                <a:latin typeface="+mj-lt"/>
                <a:ea typeface="Arial" panose="020B0604020202020204" pitchFamily="34" charset="0"/>
                <a:cs typeface="Times New Roman" panose="02020603050405020304" pitchFamily="18" charset="0"/>
              </a:rPr>
              <a:t>.</a:t>
            </a:r>
            <a:endParaRPr lang="en-US" sz="2400" dirty="0"/>
          </a:p>
        </p:txBody>
      </p:sp>
      <p:sp>
        <p:nvSpPr>
          <p:cNvPr id="10" name="Rectangle 9">
            <a:extLst>
              <a:ext uri="{FF2B5EF4-FFF2-40B4-BE49-F238E27FC236}">
                <a16:creationId xmlns:a16="http://schemas.microsoft.com/office/drawing/2014/main" id="{A767BB7B-ADFF-6FA5-4CDF-A36948057663}"/>
              </a:ext>
            </a:extLst>
          </p:cNvPr>
          <p:cNvSpPr/>
          <p:nvPr/>
        </p:nvSpPr>
        <p:spPr>
          <a:xfrm>
            <a:off x="0" y="4630507"/>
            <a:ext cx="12192000" cy="125621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effectLst/>
                <a:latin typeface="+mj-lt"/>
                <a:ea typeface="Arial" panose="020B0604020202020204" pitchFamily="34" charset="0"/>
                <a:cs typeface="Times New Roman" panose="02020603050405020304" pitchFamily="18" charset="0"/>
              </a:rPr>
              <a:t>Nhóm</a:t>
            </a:r>
            <a:r>
              <a:rPr lang="en-US" sz="2400" b="1" dirty="0">
                <a:solidFill>
                  <a:srgbClr val="000000"/>
                </a:solidFill>
                <a:effectLst/>
                <a:latin typeface="+mj-lt"/>
                <a:ea typeface="Arial" panose="020B0604020202020204" pitchFamily="34" charset="0"/>
                <a:cs typeface="Times New Roman" panose="02020603050405020304" pitchFamily="18" charset="0"/>
              </a:rPr>
              <a:t> 3: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bày</a:t>
            </a:r>
            <a:r>
              <a:rPr lang="en-US" sz="2400" dirty="0">
                <a:solidFill>
                  <a:srgbClr val="000000"/>
                </a:solidFill>
                <a:effectLst/>
                <a:latin typeface="+mj-lt"/>
                <a:ea typeface="Arial" panose="020B0604020202020204" pitchFamily="34" charset="0"/>
                <a:cs typeface="Times New Roman" panose="02020603050405020304" pitchFamily="18" charset="0"/>
              </a:rPr>
              <a:t> qui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tạo</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phép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lai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giữa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trong </a:t>
            </a:r>
            <a:r>
              <a:rPr lang="en-US" sz="2400" dirty="0" err="1">
                <a:solidFill>
                  <a:srgbClr val="000000"/>
                </a:solidFill>
                <a:effectLst/>
                <a:latin typeface="+mj-lt"/>
                <a:ea typeface="Arial" panose="020B0604020202020204" pitchFamily="34" charset="0"/>
                <a:cs typeface="Times New Roman" panose="02020603050405020304" pitchFamily="18" charset="0"/>
              </a:rPr>
              <a:t>nước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với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nhập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nội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Ưu</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nhược</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điểm</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này</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Nêu</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số</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thành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tựu</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trên</a:t>
            </a:r>
            <a:r>
              <a:rPr lang="en-US" sz="2400" dirty="0">
                <a:solidFill>
                  <a:srgbClr val="000000"/>
                </a:solidFill>
                <a:effectLst/>
                <a:latin typeface="+mj-lt"/>
                <a:ea typeface="Arial" panose="020B0604020202020204" pitchFamily="34" charset="0"/>
                <a:cs typeface="Times New Roman" panose="02020603050405020304" pitchFamily="18" charset="0"/>
              </a:rPr>
              <a:t>.</a:t>
            </a:r>
            <a:endParaRPr lang="en-US" sz="2400" dirty="0"/>
          </a:p>
        </p:txBody>
      </p:sp>
      <p:sp>
        <p:nvSpPr>
          <p:cNvPr id="11" name="TextBox 10">
            <a:extLst>
              <a:ext uri="{FF2B5EF4-FFF2-40B4-BE49-F238E27FC236}">
                <a16:creationId xmlns:a16="http://schemas.microsoft.com/office/drawing/2014/main" id="{EF09E29E-7406-E397-DBEF-026BFD38BDC6}"/>
              </a:ext>
            </a:extLst>
          </p:cNvPr>
          <p:cNvSpPr txBox="1"/>
          <p:nvPr/>
        </p:nvSpPr>
        <p:spPr>
          <a:xfrm>
            <a:off x="-2178" y="5903038"/>
            <a:ext cx="12191998" cy="1200329"/>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just">
              <a:spcBef>
                <a:spcPts val="600"/>
              </a:spcBef>
              <a:spcAft>
                <a:spcPts val="600"/>
              </a:spcAft>
            </a:pPr>
            <a:r>
              <a:rPr lang="en-US" sz="2400" b="1" dirty="0" err="1">
                <a:solidFill>
                  <a:srgbClr val="000000"/>
                </a:solidFill>
                <a:effectLst/>
                <a:latin typeface="+mj-lt"/>
                <a:ea typeface="Arial" panose="020B0604020202020204" pitchFamily="34" charset="0"/>
                <a:cs typeface="Times New Roman" panose="02020603050405020304" pitchFamily="18" charset="0"/>
              </a:rPr>
              <a:t>Nhóm</a:t>
            </a:r>
            <a:r>
              <a:rPr lang="en-US" sz="2400" b="1" dirty="0">
                <a:solidFill>
                  <a:srgbClr val="000000"/>
                </a:solidFill>
                <a:effectLst/>
                <a:latin typeface="+mj-lt"/>
                <a:ea typeface="Arial" panose="020B0604020202020204" pitchFamily="34" charset="0"/>
                <a:cs typeface="Times New Roman" panose="02020603050405020304" pitchFamily="18" charset="0"/>
              </a:rPr>
              <a:t> 4: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bày</a:t>
            </a:r>
            <a:r>
              <a:rPr lang="en-US" sz="2400" dirty="0">
                <a:solidFill>
                  <a:srgbClr val="000000"/>
                </a:solidFill>
                <a:effectLst/>
                <a:latin typeface="+mj-lt"/>
                <a:ea typeface="Arial" panose="020B0604020202020204" pitchFamily="34" charset="0"/>
                <a:cs typeface="Times New Roman" panose="02020603050405020304" pitchFamily="18" charset="0"/>
              </a:rPr>
              <a:t> qui </a:t>
            </a:r>
            <a:r>
              <a:rPr lang="en-US" sz="2400" dirty="0" err="1">
                <a:solidFill>
                  <a:srgbClr val="000000"/>
                </a:solidFill>
                <a:effectLst/>
                <a:latin typeface="+mj-lt"/>
                <a:ea typeface="Arial" panose="020B0604020202020204" pitchFamily="34" charset="0"/>
                <a:cs typeface="Times New Roman" panose="02020603050405020304" pitchFamily="18" charset="0"/>
              </a:rPr>
              <a:t>trình</a:t>
            </a:r>
            <a:r>
              <a:rPr lang="en-US" sz="2400" dirty="0">
                <a:solidFill>
                  <a:srgbClr val="000000"/>
                </a:solidFill>
                <a:effectLst/>
                <a:latin typeface="+mj-lt"/>
                <a:ea typeface="Arial" panose="020B0604020202020204" pitchFamily="34" charset="0"/>
                <a:cs typeface="Times New Roman" panose="02020603050405020304" pitchFamily="18" charset="0"/>
              </a:rPr>
              <a:t> chọn, </a:t>
            </a:r>
            <a:r>
              <a:rPr lang="en-US" sz="2400" dirty="0" err="1">
                <a:solidFill>
                  <a:srgbClr val="000000"/>
                </a:solidFill>
                <a:effectLst/>
                <a:latin typeface="+mj-lt"/>
                <a:ea typeface="Arial" panose="020B0604020202020204" pitchFamily="34" charset="0"/>
                <a:cs typeface="Times New Roman" panose="02020603050405020304" pitchFamily="18" charset="0"/>
              </a:rPr>
              <a:t>tạo</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từ</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nhập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nội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nhân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động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vật</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Lợi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ích</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và</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hạn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chế</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của</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nhân</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nuôi</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giống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nhập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nội</a:t>
            </a:r>
            <a:r>
              <a:rPr lang="en-US" sz="2400" dirty="0">
                <a:solidFill>
                  <a:srgbClr val="000000"/>
                </a:solidFill>
                <a:effectLst/>
                <a:latin typeface="+mj-lt"/>
                <a:ea typeface="Arial" panose="020B0604020202020204" pitchFamily="34" charset="0"/>
                <a:cs typeface="Times New Roman" panose="02020603050405020304" pitchFamily="18" charset="0"/>
              </a:rPr>
              <a:t>. Cho </a:t>
            </a:r>
            <a:r>
              <a:rPr lang="en-US" sz="2400" dirty="0" err="1">
                <a:solidFill>
                  <a:srgbClr val="000000"/>
                </a:solidFill>
                <a:effectLst/>
                <a:latin typeface="+mj-lt"/>
                <a:ea typeface="Arial" panose="020B0604020202020204" pitchFamily="34" charset="0"/>
                <a:cs typeface="Times New Roman" panose="02020603050405020304" pitchFamily="18" charset="0"/>
              </a:rPr>
              <a:t>biết</a:t>
            </a:r>
            <a:r>
              <a:rPr lang="en-US" sz="2400" dirty="0">
                <a:solidFill>
                  <a:srgbClr val="000000"/>
                </a:solidFill>
                <a:effectLst/>
                <a:latin typeface="+mj-lt"/>
                <a:ea typeface="Arial" panose="020B0604020202020204" pitchFamily="34" charset="0"/>
                <a:cs typeface="Times New Roman" panose="02020603050405020304" pitchFamily="18" charset="0"/>
              </a:rPr>
              <a:t> 1 </a:t>
            </a:r>
            <a:r>
              <a:rPr lang="en-US" sz="2400" dirty="0" err="1">
                <a:solidFill>
                  <a:srgbClr val="000000"/>
                </a:solidFill>
                <a:effectLst/>
                <a:latin typeface="+mj-lt"/>
                <a:ea typeface="Arial" panose="020B0604020202020204" pitchFamily="34" charset="0"/>
                <a:cs typeface="Times New Roman" panose="02020603050405020304" pitchFamily="18" charset="0"/>
              </a:rPr>
              <a:t>số</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ví</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dụ</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về</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phương</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pháp</a:t>
            </a:r>
            <a:r>
              <a:rPr lang="en-US" sz="2400" dirty="0">
                <a:solidFill>
                  <a:srgbClr val="000000"/>
                </a:solidFill>
                <a:effectLst/>
                <a:latin typeface="+mj-lt"/>
                <a:ea typeface="Arial" panose="020B0604020202020204" pitchFamily="34" charset="0"/>
                <a:cs typeface="Times New Roman" panose="02020603050405020304" pitchFamily="18" charset="0"/>
              </a:rPr>
              <a:t> </a:t>
            </a:r>
            <a:r>
              <a:rPr lang="en-US" sz="2400" dirty="0" err="1">
                <a:solidFill>
                  <a:srgbClr val="000000"/>
                </a:solidFill>
                <a:effectLst/>
                <a:latin typeface="+mj-lt"/>
                <a:ea typeface="Arial" panose="020B0604020202020204" pitchFamily="34" charset="0"/>
                <a:cs typeface="Times New Roman" panose="02020603050405020304" pitchFamily="18" charset="0"/>
              </a:rPr>
              <a:t>này</a:t>
            </a:r>
            <a:r>
              <a:rPr lang="en-US" sz="2400" dirty="0">
                <a:solidFill>
                  <a:srgbClr val="000000"/>
                </a:solidFill>
                <a:effectLst/>
                <a:latin typeface="+mj-lt"/>
                <a:ea typeface="Arial" panose="020B0604020202020204" pitchFamily="34" charset="0"/>
                <a:cs typeface="Times New Roman" panose="02020603050405020304" pitchFamily="18" charset="0"/>
              </a:rPr>
              <a:t>.</a:t>
            </a:r>
            <a:endParaRPr lang="en-US" sz="24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50694014"/>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F73B5711-6AA2-E340-23F1-2C4B9216A997}"/>
              </a:ext>
            </a:extLst>
          </p:cNvPr>
          <p:cNvSpPr txBox="1"/>
          <p:nvPr/>
        </p:nvSpPr>
        <p:spPr>
          <a:xfrm>
            <a:off x="143628" y="400727"/>
            <a:ext cx="10310935" cy="422103"/>
          </a:xfrm>
          <a:prstGeom prst="rect">
            <a:avLst/>
          </a:prstGeom>
        </p:spPr>
        <p:txBody>
          <a:bodyPr wrap="square" lIns="0" tIns="0" rIns="0" bIns="0" rtlCol="0" anchor="t">
            <a:spAutoFit/>
          </a:bodyPr>
          <a:lstStyle/>
          <a:p>
            <a:pPr defTabSz="609630">
              <a:lnSpc>
                <a:spcPts val="3640"/>
              </a:lnSpc>
              <a:defRPr/>
            </a:pPr>
            <a:r>
              <a:rPr lang="en-US" sz="2600" kern="0" dirty="0">
                <a:solidFill>
                  <a:srgbClr val="004AAD"/>
                </a:solidFill>
                <a:latin typeface="Arial"/>
                <a:cs typeface="Arial"/>
              </a:rPr>
              <a:t>II. Thành </a:t>
            </a:r>
            <a:r>
              <a:rPr lang="en-US" sz="2600" kern="0" dirty="0" err="1">
                <a:solidFill>
                  <a:srgbClr val="004AAD"/>
                </a:solidFill>
                <a:latin typeface="Arial"/>
                <a:cs typeface="Arial"/>
              </a:rPr>
              <a:t>tựu</a:t>
            </a:r>
            <a:r>
              <a:rPr lang="en-US" sz="2600" kern="0" dirty="0">
                <a:solidFill>
                  <a:srgbClr val="004AAD"/>
                </a:solidFill>
                <a:latin typeface="Arial"/>
                <a:cs typeface="Arial"/>
              </a:rPr>
              <a:t> </a:t>
            </a:r>
            <a:r>
              <a:rPr lang="en-US" sz="2600" kern="0" dirty="0" err="1">
                <a:solidFill>
                  <a:srgbClr val="004AAD"/>
                </a:solidFill>
                <a:latin typeface="Arial"/>
                <a:cs typeface="Arial"/>
              </a:rPr>
              <a:t>chọn</a:t>
            </a:r>
            <a:r>
              <a:rPr lang="en-US" sz="2600" kern="0" dirty="0">
                <a:solidFill>
                  <a:srgbClr val="004AAD"/>
                </a:solidFill>
                <a:latin typeface="Arial"/>
                <a:cs typeface="Arial"/>
              </a:rPr>
              <a:t>, </a:t>
            </a:r>
            <a:r>
              <a:rPr lang="en-US" sz="2600" kern="0" dirty="0" err="1">
                <a:solidFill>
                  <a:srgbClr val="004AAD"/>
                </a:solidFill>
                <a:latin typeface="Arial"/>
                <a:cs typeface="Arial"/>
              </a:rPr>
              <a:t>tạo</a:t>
            </a:r>
            <a:r>
              <a:rPr lang="en-US" sz="2600" kern="0" dirty="0">
                <a:solidFill>
                  <a:srgbClr val="004AAD"/>
                </a:solidFill>
                <a:latin typeface="Arial"/>
                <a:cs typeface="Arial"/>
              </a:rPr>
              <a:t> </a:t>
            </a:r>
            <a:r>
              <a:rPr lang="en-US" sz="2600" kern="0" dirty="0" err="1">
                <a:solidFill>
                  <a:srgbClr val="004AAD"/>
                </a:solidFill>
                <a:latin typeface="Arial"/>
                <a:cs typeface="Arial"/>
              </a:rPr>
              <a:t>giống</a:t>
            </a:r>
            <a:r>
              <a:rPr lang="en-US" sz="2600" kern="0" dirty="0">
                <a:solidFill>
                  <a:srgbClr val="004AAD"/>
                </a:solidFill>
                <a:latin typeface="Arial"/>
                <a:cs typeface="Arial"/>
              </a:rPr>
              <a:t> </a:t>
            </a:r>
            <a:r>
              <a:rPr lang="en-US" sz="2600" kern="0" dirty="0" err="1">
                <a:solidFill>
                  <a:srgbClr val="004AAD"/>
                </a:solidFill>
                <a:latin typeface="Arial"/>
                <a:cs typeface="Arial"/>
              </a:rPr>
              <a:t>vật</a:t>
            </a:r>
            <a:r>
              <a:rPr lang="en-US" sz="2600" kern="0" dirty="0">
                <a:solidFill>
                  <a:srgbClr val="004AAD"/>
                </a:solidFill>
                <a:latin typeface="Arial"/>
                <a:cs typeface="Arial"/>
              </a:rPr>
              <a:t> </a:t>
            </a:r>
            <a:r>
              <a:rPr lang="en-US" sz="2600" kern="0" dirty="0" err="1">
                <a:solidFill>
                  <a:srgbClr val="004AAD"/>
                </a:solidFill>
                <a:latin typeface="Arial"/>
                <a:cs typeface="Arial"/>
              </a:rPr>
              <a:t>nuôi</a:t>
            </a:r>
            <a:r>
              <a:rPr lang="en-US" sz="2600" kern="0" dirty="0">
                <a:solidFill>
                  <a:srgbClr val="004AAD"/>
                </a:solidFill>
                <a:latin typeface="Arial"/>
                <a:cs typeface="Arial"/>
              </a:rPr>
              <a:t>.</a:t>
            </a:r>
          </a:p>
        </p:txBody>
      </p:sp>
      <p:sp>
        <p:nvSpPr>
          <p:cNvPr id="4" name="TextBox 3">
            <a:extLst>
              <a:ext uri="{FF2B5EF4-FFF2-40B4-BE49-F238E27FC236}">
                <a16:creationId xmlns:a16="http://schemas.microsoft.com/office/drawing/2014/main" id="{6B2515FA-66F5-3DF9-7E4D-C4E608831045}"/>
              </a:ext>
            </a:extLst>
          </p:cNvPr>
          <p:cNvSpPr txBox="1"/>
          <p:nvPr/>
        </p:nvSpPr>
        <p:spPr>
          <a:xfrm>
            <a:off x="359229" y="822830"/>
            <a:ext cx="6629400" cy="492443"/>
          </a:xfrm>
          <a:prstGeom prst="rect">
            <a:avLst/>
          </a:prstGeom>
          <a:noFill/>
        </p:spPr>
        <p:txBody>
          <a:bodyPr wrap="square" rtlCol="0">
            <a:spAutoFit/>
          </a:bodyPr>
          <a:lstStyle/>
          <a:p>
            <a:r>
              <a:rPr lang="en-US" sz="2600">
                <a:latin typeface="Arial" panose="020B0604020202020204" pitchFamily="34" charset="0"/>
                <a:cs typeface="Arial" panose="020B0604020202020204" pitchFamily="34" charset="0"/>
              </a:rPr>
              <a:t>1.1 Chọn giống từ nguồn biến dị tự nhiên</a:t>
            </a:r>
          </a:p>
        </p:txBody>
      </p:sp>
      <p:pic>
        <p:nvPicPr>
          <p:cNvPr id="5" name="Picture 4">
            <a:extLst>
              <a:ext uri="{FF2B5EF4-FFF2-40B4-BE49-F238E27FC236}">
                <a16:creationId xmlns:a16="http://schemas.microsoft.com/office/drawing/2014/main" id="{EEB329FD-E56F-7AFD-D06B-E6C75C0039D8}"/>
              </a:ext>
            </a:extLst>
          </p:cNvPr>
          <p:cNvPicPr>
            <a:picLocks noChangeAspect="1"/>
          </p:cNvPicPr>
          <p:nvPr/>
        </p:nvPicPr>
        <p:blipFill rotWithShape="1">
          <a:blip r:embed="rId2"/>
          <a:srcRect l="4341" t="24703"/>
          <a:stretch/>
        </p:blipFill>
        <p:spPr>
          <a:xfrm>
            <a:off x="523199" y="1271232"/>
            <a:ext cx="5246230" cy="2433251"/>
          </a:xfrm>
          <a:prstGeom prst="rect">
            <a:avLst/>
          </a:prstGeom>
        </p:spPr>
      </p:pic>
      <p:pic>
        <p:nvPicPr>
          <p:cNvPr id="7" name="Picture 6">
            <a:extLst>
              <a:ext uri="{FF2B5EF4-FFF2-40B4-BE49-F238E27FC236}">
                <a16:creationId xmlns:a16="http://schemas.microsoft.com/office/drawing/2014/main" id="{A2020F81-8E7E-E051-F899-E5C15358CCB2}"/>
              </a:ext>
            </a:extLst>
          </p:cNvPr>
          <p:cNvPicPr>
            <a:picLocks noChangeAspect="1"/>
          </p:cNvPicPr>
          <p:nvPr/>
        </p:nvPicPr>
        <p:blipFill>
          <a:blip r:embed="rId3"/>
          <a:stretch>
            <a:fillRect/>
          </a:stretch>
        </p:blipFill>
        <p:spPr>
          <a:xfrm>
            <a:off x="7662392" y="311992"/>
            <a:ext cx="3811152" cy="3327543"/>
          </a:xfrm>
          <a:prstGeom prst="rect">
            <a:avLst/>
          </a:prstGeom>
        </p:spPr>
      </p:pic>
      <p:sp>
        <p:nvSpPr>
          <p:cNvPr id="11" name="TextBox 10">
            <a:extLst>
              <a:ext uri="{FF2B5EF4-FFF2-40B4-BE49-F238E27FC236}">
                <a16:creationId xmlns:a16="http://schemas.microsoft.com/office/drawing/2014/main" id="{C9826925-89CE-AE40-4127-F0A1301EFAD7}"/>
              </a:ext>
            </a:extLst>
          </p:cNvPr>
          <p:cNvSpPr txBox="1"/>
          <p:nvPr/>
        </p:nvSpPr>
        <p:spPr>
          <a:xfrm>
            <a:off x="6912675" y="3639536"/>
            <a:ext cx="5127171" cy="3046988"/>
          </a:xfrm>
          <a:prstGeom prst="rect">
            <a:avLst/>
          </a:prstGeom>
          <a:noFill/>
          <a:ln>
            <a:solidFill>
              <a:schemeClr val="tx1"/>
            </a:solidFill>
          </a:ln>
        </p:spPr>
        <p:txBody>
          <a:bodyPr wrap="square">
            <a:spAutoFit/>
          </a:bodyPr>
          <a:lstStyle/>
          <a:p>
            <a:pPr algn="just"/>
            <a:r>
              <a:rPr lang="vi-VN" sz="2400" b="1">
                <a:solidFill>
                  <a:srgbClr val="FF0000"/>
                </a:solidFill>
                <a:effectLst/>
                <a:ea typeface="Liberation Sans"/>
                <a:cs typeface="Liberation Sans"/>
              </a:rPr>
              <a:t>Gà</a:t>
            </a:r>
            <a:r>
              <a:rPr lang="vi-VN" sz="2400" b="1" spc="155">
                <a:solidFill>
                  <a:srgbClr val="FF0000"/>
                </a:solidFill>
                <a:effectLst/>
                <a:ea typeface="Liberation Sans"/>
                <a:cs typeface="Liberation Sans"/>
              </a:rPr>
              <a:t> </a:t>
            </a:r>
            <a:r>
              <a:rPr lang="vi-VN" sz="2400" b="1">
                <a:solidFill>
                  <a:srgbClr val="FF0000"/>
                </a:solidFill>
                <a:effectLst/>
                <a:ea typeface="Liberation Sans"/>
                <a:cs typeface="Liberation Sans"/>
              </a:rPr>
              <a:t>H’Mông</a:t>
            </a:r>
            <a:r>
              <a:rPr lang="vi-VN" sz="2400" b="1" spc="155">
                <a:solidFill>
                  <a:srgbClr val="FF0000"/>
                </a:solidFill>
                <a:effectLst/>
                <a:ea typeface="Liberation Sans"/>
                <a:cs typeface="Liberation Sans"/>
              </a:rPr>
              <a:t> </a:t>
            </a:r>
            <a:r>
              <a:rPr lang="vi-VN" sz="2400">
                <a:solidFill>
                  <a:srgbClr val="231F20"/>
                </a:solidFill>
                <a:effectLst/>
                <a:ea typeface="Liberation Sans"/>
                <a:cs typeface="Liberation Sans"/>
              </a:rPr>
              <a:t>(gà</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Mông)</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có</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nguồn</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gốc</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ở</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miền</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núi</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phía</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Bắc.</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Gà</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H’Mông</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là</a:t>
            </a:r>
            <a:r>
              <a:rPr lang="vi-VN" sz="2400" spc="155">
                <a:solidFill>
                  <a:srgbClr val="231F20"/>
                </a:solidFill>
                <a:effectLst/>
                <a:ea typeface="Liberation Sans"/>
                <a:cs typeface="Liberation Sans"/>
              </a:rPr>
              <a:t> </a:t>
            </a:r>
            <a:r>
              <a:rPr lang="vi-VN" sz="2400">
                <a:solidFill>
                  <a:srgbClr val="231F20"/>
                </a:solidFill>
                <a:effectLst/>
                <a:ea typeface="Liberation Sans"/>
                <a:cs typeface="Liberation Sans"/>
              </a:rPr>
              <a:t>giống quý hiếm được chọn lọc và phát huy các đặc tính quý hiếm như: thịt đen, xương đen, hàm</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lượng</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mỡ</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trong</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thịt</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ít,</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thịt</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chắc</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và</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thơm</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ngon</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bậc</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nhất</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trong</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các</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giống</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gà</a:t>
            </a:r>
            <a:r>
              <a:rPr lang="vi-VN" sz="2400" spc="200">
                <a:solidFill>
                  <a:srgbClr val="231F20"/>
                </a:solidFill>
                <a:effectLst/>
                <a:ea typeface="Liberation Sans"/>
                <a:cs typeface="Liberation Sans"/>
              </a:rPr>
              <a:t> </a:t>
            </a:r>
            <a:r>
              <a:rPr lang="vi-VN" sz="2400">
                <a:solidFill>
                  <a:srgbClr val="231F20"/>
                </a:solidFill>
                <a:effectLst/>
                <a:ea typeface="Liberation Sans"/>
                <a:cs typeface="Liberation Sans"/>
              </a:rPr>
              <a:t>ở Việt Nam hiện nay.</a:t>
            </a:r>
            <a:endParaRPr lang="en-US" sz="2400"/>
          </a:p>
        </p:txBody>
      </p:sp>
      <p:sp>
        <p:nvSpPr>
          <p:cNvPr id="14" name="TextBox 13">
            <a:extLst>
              <a:ext uri="{FF2B5EF4-FFF2-40B4-BE49-F238E27FC236}">
                <a16:creationId xmlns:a16="http://schemas.microsoft.com/office/drawing/2014/main" id="{10D308EF-E52B-F085-A948-D94270B7E4DD}"/>
              </a:ext>
            </a:extLst>
          </p:cNvPr>
          <p:cNvSpPr txBox="1"/>
          <p:nvPr/>
        </p:nvSpPr>
        <p:spPr>
          <a:xfrm>
            <a:off x="441214" y="3704483"/>
            <a:ext cx="5410200" cy="2988382"/>
          </a:xfrm>
          <a:prstGeom prst="rect">
            <a:avLst/>
          </a:prstGeom>
          <a:noFill/>
          <a:ln>
            <a:solidFill>
              <a:schemeClr val="tx1"/>
            </a:solidFill>
          </a:ln>
        </p:spPr>
        <p:txBody>
          <a:bodyPr wrap="square">
            <a:spAutoFit/>
          </a:bodyPr>
          <a:lstStyle/>
          <a:p>
            <a:pPr marL="144780" marR="69850" indent="185420" algn="just">
              <a:lnSpc>
                <a:spcPct val="113000"/>
              </a:lnSpc>
              <a:spcBef>
                <a:spcPts val="295"/>
              </a:spcBef>
              <a:spcAft>
                <a:spcPts val="0"/>
              </a:spcAft>
            </a:pPr>
            <a:r>
              <a:rPr lang="vi-VN" sz="2400" b="1">
                <a:solidFill>
                  <a:srgbClr val="FF0000"/>
                </a:solidFill>
                <a:effectLst/>
                <a:ea typeface="Liberation Sans"/>
                <a:cs typeface="Liberation Sans"/>
              </a:rPr>
              <a:t>Vịt</a:t>
            </a:r>
            <a:r>
              <a:rPr lang="vi-VN" sz="2400" b="1" spc="-20">
                <a:solidFill>
                  <a:srgbClr val="FF0000"/>
                </a:solidFill>
                <a:effectLst/>
                <a:ea typeface="Liberation Sans"/>
                <a:cs typeface="Liberation Sans"/>
              </a:rPr>
              <a:t> </a:t>
            </a:r>
            <a:r>
              <a:rPr lang="vi-VN" sz="2400" b="1">
                <a:solidFill>
                  <a:srgbClr val="FF0000"/>
                </a:solidFill>
                <a:effectLst/>
                <a:ea typeface="Liberation Sans"/>
                <a:cs typeface="Liberation Sans"/>
              </a:rPr>
              <a:t>cổ</a:t>
            </a:r>
            <a:r>
              <a:rPr lang="vi-VN" sz="2400" b="1" spc="-20">
                <a:solidFill>
                  <a:srgbClr val="FF0000"/>
                </a:solidFill>
                <a:effectLst/>
                <a:ea typeface="Liberation Sans"/>
                <a:cs typeface="Liberation Sans"/>
              </a:rPr>
              <a:t> </a:t>
            </a:r>
            <a:r>
              <a:rPr lang="vi-VN" sz="2400" b="1">
                <a:solidFill>
                  <a:srgbClr val="FF0000"/>
                </a:solidFill>
                <a:effectLst/>
                <a:ea typeface="Liberation Sans"/>
                <a:cs typeface="Liberation Sans"/>
              </a:rPr>
              <a:t>lũng</a:t>
            </a:r>
            <a:r>
              <a:rPr lang="vi-VN" sz="2400" b="1" spc="-20">
                <a:solidFill>
                  <a:srgbClr val="FF0000"/>
                </a:solidFill>
                <a:effectLst/>
                <a:ea typeface="Liberation Sans"/>
                <a:cs typeface="Liberation Sans"/>
              </a:rPr>
              <a:t> </a:t>
            </a:r>
            <a:r>
              <a:rPr lang="vi-VN" sz="2400">
                <a:solidFill>
                  <a:srgbClr val="231F20"/>
                </a:solidFill>
                <a:effectLst/>
                <a:ea typeface="Liberation Sans"/>
                <a:cs typeface="Liberation Sans"/>
              </a:rPr>
              <a:t>(vịt</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quốc</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thành)</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là</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giống</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vịt</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nhà</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bản</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địa</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có</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xuất</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xứ</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ở</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địa</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bàn</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xã</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Cổ</a:t>
            </a:r>
            <a:r>
              <a:rPr lang="vi-VN" sz="2400" spc="-20">
                <a:solidFill>
                  <a:srgbClr val="231F20"/>
                </a:solidFill>
                <a:effectLst/>
                <a:ea typeface="Liberation Sans"/>
                <a:cs typeface="Liberation Sans"/>
              </a:rPr>
              <a:t> </a:t>
            </a:r>
            <a:r>
              <a:rPr lang="vi-VN" sz="2400">
                <a:solidFill>
                  <a:srgbClr val="231F20"/>
                </a:solidFill>
                <a:effectLst/>
                <a:ea typeface="Liberation Sans"/>
                <a:cs typeface="Liberation Sans"/>
              </a:rPr>
              <a:t>Lũng thuộc huyện Bá Thước, Thanh Hoá. Vịt cổ lũng là giống vịt quý hiếm được chọn lọc và phát huy các đặc tính quý hiếm như thịt nhiều nạc, thơm ngon.</a:t>
            </a:r>
            <a:endParaRPr lang="en-US" sz="2400">
              <a:effectLst/>
              <a:ea typeface="Liberation Sans"/>
              <a:cs typeface="Liberation Sans"/>
            </a:endParaRPr>
          </a:p>
        </p:txBody>
      </p:sp>
    </p:spTree>
    <p:extLst>
      <p:ext uri="{BB962C8B-B14F-4D97-AF65-F5344CB8AC3E}">
        <p14:creationId xmlns:p14="http://schemas.microsoft.com/office/powerpoint/2010/main" val="1580005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3B6DBE4C-DEBC-4DEC-6922-D41AFFDBAE59}"/>
              </a:ext>
            </a:extLst>
          </p:cNvPr>
          <p:cNvSpPr txBox="1"/>
          <p:nvPr/>
        </p:nvSpPr>
        <p:spPr>
          <a:xfrm>
            <a:off x="143628" y="400727"/>
            <a:ext cx="10310935" cy="422103"/>
          </a:xfrm>
          <a:prstGeom prst="rect">
            <a:avLst/>
          </a:prstGeom>
        </p:spPr>
        <p:txBody>
          <a:bodyPr wrap="square" lIns="0" tIns="0" rIns="0" bIns="0" rtlCol="0" anchor="t">
            <a:spAutoFit/>
          </a:bodyPr>
          <a:lstStyle/>
          <a:p>
            <a:pPr defTabSz="609630">
              <a:lnSpc>
                <a:spcPts val="3640"/>
              </a:lnSpc>
              <a:defRPr/>
            </a:pPr>
            <a:r>
              <a:rPr lang="en-US" sz="2600" kern="0" dirty="0">
                <a:solidFill>
                  <a:srgbClr val="004AAD"/>
                </a:solidFill>
                <a:latin typeface="Arial"/>
                <a:cs typeface="Arial"/>
              </a:rPr>
              <a:t>II. Thành </a:t>
            </a:r>
            <a:r>
              <a:rPr lang="en-US" sz="2600" kern="0" dirty="0" err="1">
                <a:solidFill>
                  <a:srgbClr val="004AAD"/>
                </a:solidFill>
                <a:latin typeface="Arial"/>
                <a:cs typeface="Arial"/>
              </a:rPr>
              <a:t>tựu</a:t>
            </a:r>
            <a:r>
              <a:rPr lang="en-US" sz="2600" kern="0" dirty="0">
                <a:solidFill>
                  <a:srgbClr val="004AAD"/>
                </a:solidFill>
                <a:latin typeface="Arial"/>
                <a:cs typeface="Arial"/>
              </a:rPr>
              <a:t> </a:t>
            </a:r>
            <a:r>
              <a:rPr lang="en-US" sz="2600" kern="0" dirty="0" err="1">
                <a:solidFill>
                  <a:srgbClr val="004AAD"/>
                </a:solidFill>
                <a:latin typeface="Arial"/>
                <a:cs typeface="Arial"/>
              </a:rPr>
              <a:t>chọn</a:t>
            </a:r>
            <a:r>
              <a:rPr lang="en-US" sz="2600" kern="0" dirty="0">
                <a:solidFill>
                  <a:srgbClr val="004AAD"/>
                </a:solidFill>
                <a:latin typeface="Arial"/>
                <a:cs typeface="Arial"/>
              </a:rPr>
              <a:t>, </a:t>
            </a:r>
            <a:r>
              <a:rPr lang="en-US" sz="2600" kern="0" dirty="0" err="1">
                <a:solidFill>
                  <a:srgbClr val="004AAD"/>
                </a:solidFill>
                <a:latin typeface="Arial"/>
                <a:cs typeface="Arial"/>
              </a:rPr>
              <a:t>tạo</a:t>
            </a:r>
            <a:r>
              <a:rPr lang="en-US" sz="2600" kern="0" dirty="0">
                <a:solidFill>
                  <a:srgbClr val="004AAD"/>
                </a:solidFill>
                <a:latin typeface="Arial"/>
                <a:cs typeface="Arial"/>
              </a:rPr>
              <a:t> </a:t>
            </a:r>
            <a:r>
              <a:rPr lang="en-US" sz="2600" kern="0" dirty="0" err="1">
                <a:solidFill>
                  <a:srgbClr val="004AAD"/>
                </a:solidFill>
                <a:latin typeface="Arial"/>
                <a:cs typeface="Arial"/>
              </a:rPr>
              <a:t>giống</a:t>
            </a:r>
            <a:r>
              <a:rPr lang="en-US" sz="2600" kern="0" dirty="0">
                <a:solidFill>
                  <a:srgbClr val="004AAD"/>
                </a:solidFill>
                <a:latin typeface="Arial"/>
                <a:cs typeface="Arial"/>
              </a:rPr>
              <a:t> </a:t>
            </a:r>
            <a:r>
              <a:rPr lang="en-US" sz="2600" kern="0" dirty="0" err="1">
                <a:solidFill>
                  <a:srgbClr val="004AAD"/>
                </a:solidFill>
                <a:latin typeface="Arial"/>
                <a:cs typeface="Arial"/>
              </a:rPr>
              <a:t>vật</a:t>
            </a:r>
            <a:r>
              <a:rPr lang="en-US" sz="2600" kern="0" dirty="0">
                <a:solidFill>
                  <a:srgbClr val="004AAD"/>
                </a:solidFill>
                <a:latin typeface="Arial"/>
                <a:cs typeface="Arial"/>
              </a:rPr>
              <a:t> </a:t>
            </a:r>
            <a:r>
              <a:rPr lang="en-US" sz="2600" kern="0" dirty="0" err="1">
                <a:solidFill>
                  <a:srgbClr val="004AAD"/>
                </a:solidFill>
                <a:latin typeface="Arial"/>
                <a:cs typeface="Arial"/>
              </a:rPr>
              <a:t>nuôi</a:t>
            </a:r>
            <a:r>
              <a:rPr lang="en-US" sz="2600" kern="0" dirty="0">
                <a:solidFill>
                  <a:srgbClr val="004AAD"/>
                </a:solidFill>
                <a:latin typeface="Arial"/>
                <a:cs typeface="Arial"/>
              </a:rPr>
              <a:t>.</a:t>
            </a:r>
          </a:p>
        </p:txBody>
      </p:sp>
      <p:sp>
        <p:nvSpPr>
          <p:cNvPr id="4" name="TextBox 3">
            <a:extLst>
              <a:ext uri="{FF2B5EF4-FFF2-40B4-BE49-F238E27FC236}">
                <a16:creationId xmlns:a16="http://schemas.microsoft.com/office/drawing/2014/main" id="{9945DADE-E3EC-4DEE-1B92-497E4A76BD43}"/>
              </a:ext>
            </a:extLst>
          </p:cNvPr>
          <p:cNvSpPr txBox="1"/>
          <p:nvPr/>
        </p:nvSpPr>
        <p:spPr>
          <a:xfrm>
            <a:off x="304799" y="775124"/>
            <a:ext cx="8683339" cy="461665"/>
          </a:xfrm>
          <a:prstGeom prst="rect">
            <a:avLst/>
          </a:prstGeom>
          <a:noFill/>
        </p:spPr>
        <p:txBody>
          <a:bodyPr wrap="none" rtlCol="0">
            <a:spAutoFit/>
          </a:bodyPr>
          <a:lstStyle/>
          <a:p>
            <a:r>
              <a:rPr lang="en-US" sz="2400"/>
              <a:t>2. Con lai sinh ra tron phép lai giữa các cá thể khác giống trong nước</a:t>
            </a:r>
          </a:p>
        </p:txBody>
      </p:sp>
      <p:pic>
        <p:nvPicPr>
          <p:cNvPr id="5" name="Picture 4">
            <a:extLst>
              <a:ext uri="{FF2B5EF4-FFF2-40B4-BE49-F238E27FC236}">
                <a16:creationId xmlns:a16="http://schemas.microsoft.com/office/drawing/2014/main" id="{4851B1BB-D785-A88D-0F61-88FDED72FCD2}"/>
              </a:ext>
            </a:extLst>
          </p:cNvPr>
          <p:cNvPicPr>
            <a:picLocks noChangeAspect="1"/>
          </p:cNvPicPr>
          <p:nvPr/>
        </p:nvPicPr>
        <p:blipFill rotWithShape="1">
          <a:blip r:embed="rId2"/>
          <a:srcRect t="20538" r="5810"/>
          <a:stretch/>
        </p:blipFill>
        <p:spPr>
          <a:xfrm>
            <a:off x="304799" y="1197227"/>
            <a:ext cx="4580060" cy="3030990"/>
          </a:xfrm>
          <a:prstGeom prst="rect">
            <a:avLst/>
          </a:prstGeom>
        </p:spPr>
      </p:pic>
      <p:pic>
        <p:nvPicPr>
          <p:cNvPr id="6" name="Picture 5">
            <a:extLst>
              <a:ext uri="{FF2B5EF4-FFF2-40B4-BE49-F238E27FC236}">
                <a16:creationId xmlns:a16="http://schemas.microsoft.com/office/drawing/2014/main" id="{F9352952-816A-5907-0339-2A2517D667E3}"/>
              </a:ext>
            </a:extLst>
          </p:cNvPr>
          <p:cNvPicPr>
            <a:picLocks noChangeAspect="1"/>
          </p:cNvPicPr>
          <p:nvPr/>
        </p:nvPicPr>
        <p:blipFill rotWithShape="1">
          <a:blip r:embed="rId3"/>
          <a:srcRect t="7867"/>
          <a:stretch/>
        </p:blipFill>
        <p:spPr>
          <a:xfrm>
            <a:off x="304799" y="4228218"/>
            <a:ext cx="4580060" cy="2827968"/>
          </a:xfrm>
          <a:prstGeom prst="rect">
            <a:avLst/>
          </a:prstGeom>
        </p:spPr>
      </p:pic>
      <p:sp>
        <p:nvSpPr>
          <p:cNvPr id="8" name="TextBox 7">
            <a:extLst>
              <a:ext uri="{FF2B5EF4-FFF2-40B4-BE49-F238E27FC236}">
                <a16:creationId xmlns:a16="http://schemas.microsoft.com/office/drawing/2014/main" id="{A510EC3B-CD0A-59EC-33B9-FC1372E18AEC}"/>
              </a:ext>
            </a:extLst>
          </p:cNvPr>
          <p:cNvSpPr txBox="1"/>
          <p:nvPr/>
        </p:nvSpPr>
        <p:spPr>
          <a:xfrm>
            <a:off x="5206092" y="2160712"/>
            <a:ext cx="6123214" cy="3688702"/>
          </a:xfrm>
          <a:prstGeom prst="rect">
            <a:avLst/>
          </a:prstGeom>
          <a:noFill/>
        </p:spPr>
        <p:txBody>
          <a:bodyPr wrap="square">
            <a:spAutoFit/>
          </a:bodyPr>
          <a:lstStyle/>
          <a:p>
            <a:pPr marL="70485" marR="143510" indent="185420" algn="just">
              <a:lnSpc>
                <a:spcPct val="130000"/>
              </a:lnSpc>
              <a:spcBef>
                <a:spcPts val="535"/>
              </a:spcBef>
              <a:spcAft>
                <a:spcPts val="0"/>
              </a:spcAft>
            </a:pPr>
            <a:r>
              <a:rPr lang="vi-VN" sz="2600" b="1">
                <a:solidFill>
                  <a:srgbClr val="FF0000"/>
                </a:solidFill>
                <a:effectLst/>
                <a:ea typeface="Liberation Sans"/>
                <a:cs typeface="Liberation Sans"/>
              </a:rPr>
              <a:t>Lợn rừng lai </a:t>
            </a:r>
            <a:r>
              <a:rPr lang="vi-VN" sz="2600">
                <a:solidFill>
                  <a:srgbClr val="231F20"/>
                </a:solidFill>
                <a:effectLst/>
                <a:ea typeface="Liberation Sans"/>
                <a:cs typeface="Liberation Sans"/>
              </a:rPr>
              <a:t>(con lai giữa lợn móng cái và lợn rừng) có đặc điểm tương đối giống lợn rừng, khả năng thích nghi khí hậu, chịu kham khổ và chống chọi với dịch bệnh hơn hẳn một số giống lợn lai ngoại đang nuôi tại địa phương.</a:t>
            </a:r>
            <a:endParaRPr lang="en-US" sz="2600">
              <a:effectLst/>
              <a:ea typeface="Liberation Sans"/>
              <a:cs typeface="Liberation Sans"/>
            </a:endParaRPr>
          </a:p>
        </p:txBody>
      </p:sp>
    </p:spTree>
    <p:extLst>
      <p:ext uri="{BB962C8B-B14F-4D97-AF65-F5344CB8AC3E}">
        <p14:creationId xmlns:p14="http://schemas.microsoft.com/office/powerpoint/2010/main" val="246949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3B6DBE4C-DEBC-4DEC-6922-D41AFFDBAE59}"/>
              </a:ext>
            </a:extLst>
          </p:cNvPr>
          <p:cNvSpPr txBox="1"/>
          <p:nvPr/>
        </p:nvSpPr>
        <p:spPr>
          <a:xfrm>
            <a:off x="143628" y="400727"/>
            <a:ext cx="10310935" cy="422103"/>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4AAD"/>
                </a:solidFill>
                <a:effectLst/>
                <a:uLnTx/>
                <a:uFillTx/>
                <a:latin typeface="Arial"/>
                <a:ea typeface="+mn-ea"/>
                <a:cs typeface="Arial"/>
              </a:rPr>
              <a:t>II. Thành </a:t>
            </a:r>
            <a:r>
              <a:rPr kumimoji="0" lang="en-US" sz="2600" b="0" i="0" u="none" strike="noStrike" kern="0" cap="none" spc="0" normalizeH="0" baseline="0" noProof="0" dirty="0" err="1">
                <a:ln>
                  <a:noFill/>
                </a:ln>
                <a:solidFill>
                  <a:srgbClr val="004AAD"/>
                </a:solidFill>
                <a:effectLst/>
                <a:uLnTx/>
                <a:uFillTx/>
                <a:latin typeface="Arial"/>
                <a:ea typeface="+mn-ea"/>
                <a:cs typeface="Arial"/>
              </a:rPr>
              <a:t>tựu</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chọn</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tạo</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giống</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vật</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nuôi</a:t>
            </a:r>
            <a:r>
              <a:rPr kumimoji="0" lang="en-US" sz="2600" b="0" i="0" u="none" strike="noStrike" kern="0" cap="none" spc="0" normalizeH="0" baseline="0" noProof="0" dirty="0">
                <a:ln>
                  <a:noFill/>
                </a:ln>
                <a:solidFill>
                  <a:srgbClr val="004AAD"/>
                </a:solidFill>
                <a:effectLst/>
                <a:uLnTx/>
                <a:uFillTx/>
                <a:latin typeface="Arial"/>
                <a:ea typeface="+mn-ea"/>
                <a:cs typeface="Arial"/>
              </a:rPr>
              <a:t>.</a:t>
            </a:r>
          </a:p>
        </p:txBody>
      </p:sp>
      <p:sp>
        <p:nvSpPr>
          <p:cNvPr id="4" name="TextBox 3">
            <a:extLst>
              <a:ext uri="{FF2B5EF4-FFF2-40B4-BE49-F238E27FC236}">
                <a16:creationId xmlns:a16="http://schemas.microsoft.com/office/drawing/2014/main" id="{9945DADE-E3EC-4DEE-1B92-497E4A76BD43}"/>
              </a:ext>
            </a:extLst>
          </p:cNvPr>
          <p:cNvSpPr txBox="1"/>
          <p:nvPr/>
        </p:nvSpPr>
        <p:spPr>
          <a:xfrm>
            <a:off x="272142" y="911139"/>
            <a:ext cx="8683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 Con lai sinh ra tron phép lai giữa các cá thể khác giống trong nước</a:t>
            </a:r>
          </a:p>
        </p:txBody>
      </p:sp>
      <p:pic>
        <p:nvPicPr>
          <p:cNvPr id="9" name="Picture 8">
            <a:extLst>
              <a:ext uri="{FF2B5EF4-FFF2-40B4-BE49-F238E27FC236}">
                <a16:creationId xmlns:a16="http://schemas.microsoft.com/office/drawing/2014/main" id="{C2B07557-FF4C-A2AB-1F81-6EE91C068FDE}"/>
              </a:ext>
            </a:extLst>
          </p:cNvPr>
          <p:cNvPicPr>
            <a:picLocks noChangeAspect="1"/>
          </p:cNvPicPr>
          <p:nvPr/>
        </p:nvPicPr>
        <p:blipFill rotWithShape="1">
          <a:blip r:embed="rId2"/>
          <a:srcRect l="10536" r="15714"/>
          <a:stretch/>
        </p:blipFill>
        <p:spPr>
          <a:xfrm>
            <a:off x="533400" y="1789722"/>
            <a:ext cx="5833836" cy="3892621"/>
          </a:xfrm>
          <a:prstGeom prst="rect">
            <a:avLst/>
          </a:prstGeom>
        </p:spPr>
      </p:pic>
      <p:sp>
        <p:nvSpPr>
          <p:cNvPr id="11" name="TextBox 10">
            <a:extLst>
              <a:ext uri="{FF2B5EF4-FFF2-40B4-BE49-F238E27FC236}">
                <a16:creationId xmlns:a16="http://schemas.microsoft.com/office/drawing/2014/main" id="{5DF0CDA9-33A5-3AC5-6191-46FF155DE0C7}"/>
              </a:ext>
            </a:extLst>
          </p:cNvPr>
          <p:cNvSpPr txBox="1"/>
          <p:nvPr/>
        </p:nvSpPr>
        <p:spPr>
          <a:xfrm>
            <a:off x="6815664" y="2199947"/>
            <a:ext cx="4842936" cy="2648417"/>
          </a:xfrm>
          <a:prstGeom prst="rect">
            <a:avLst/>
          </a:prstGeom>
          <a:noFill/>
        </p:spPr>
        <p:txBody>
          <a:bodyPr wrap="square">
            <a:spAutoFit/>
          </a:bodyPr>
          <a:lstStyle/>
          <a:p>
            <a:pPr marL="70485" marR="145415" indent="185420" algn="just">
              <a:lnSpc>
                <a:spcPct val="130000"/>
              </a:lnSpc>
              <a:spcBef>
                <a:spcPts val="310"/>
              </a:spcBef>
              <a:spcAft>
                <a:spcPts val="0"/>
              </a:spcAft>
            </a:pPr>
            <a:r>
              <a:rPr lang="vi-VN" sz="2600" b="1">
                <a:solidFill>
                  <a:srgbClr val="FF0000"/>
                </a:solidFill>
                <a:effectLst/>
                <a:ea typeface="Liberation Sans"/>
                <a:cs typeface="Liberation Sans"/>
              </a:rPr>
              <a:t>Bò</a:t>
            </a:r>
            <a:r>
              <a:rPr lang="vi-VN" sz="2600" b="1" spc="-80">
                <a:solidFill>
                  <a:srgbClr val="FF0000"/>
                </a:solidFill>
                <a:effectLst/>
                <a:ea typeface="Liberation Sans"/>
                <a:cs typeface="Liberation Sans"/>
              </a:rPr>
              <a:t> </a:t>
            </a:r>
            <a:r>
              <a:rPr lang="vi-VN" sz="2600" b="1">
                <a:solidFill>
                  <a:srgbClr val="FF0000"/>
                </a:solidFill>
                <a:effectLst/>
                <a:ea typeface="Liberation Sans"/>
                <a:cs typeface="Liberation Sans"/>
              </a:rPr>
              <a:t>tót</a:t>
            </a:r>
            <a:r>
              <a:rPr lang="vi-VN" sz="2600" b="1" spc="-80">
                <a:solidFill>
                  <a:srgbClr val="FF0000"/>
                </a:solidFill>
                <a:effectLst/>
                <a:ea typeface="Liberation Sans"/>
                <a:cs typeface="Liberation Sans"/>
              </a:rPr>
              <a:t> </a:t>
            </a:r>
            <a:r>
              <a:rPr lang="vi-VN" sz="2600" b="1">
                <a:solidFill>
                  <a:srgbClr val="FF0000"/>
                </a:solidFill>
                <a:effectLst/>
                <a:ea typeface="Liberation Sans"/>
                <a:cs typeface="Liberation Sans"/>
              </a:rPr>
              <a:t>lai</a:t>
            </a:r>
            <a:r>
              <a:rPr lang="vi-VN" sz="2600" b="1" spc="-80">
                <a:solidFill>
                  <a:srgbClr val="FF0000"/>
                </a:solidFill>
                <a:effectLst/>
                <a:ea typeface="Liberation Sans"/>
                <a:cs typeface="Liberation Sans"/>
              </a:rPr>
              <a:t> </a:t>
            </a:r>
            <a:r>
              <a:rPr lang="vi-VN" sz="2600">
                <a:solidFill>
                  <a:srgbClr val="231F20"/>
                </a:solidFill>
                <a:effectLst/>
                <a:ea typeface="Liberation Sans"/>
                <a:cs typeface="Liberation Sans"/>
              </a:rPr>
              <a:t>(con</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lai</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giữa</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bò</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nhà</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và</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bò</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rừng),</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F</a:t>
            </a:r>
            <a:r>
              <a:rPr lang="vi-VN" sz="2600" baseline="-25000">
                <a:solidFill>
                  <a:srgbClr val="231F20"/>
                </a:solidFill>
                <a:effectLst/>
                <a:ea typeface="Liberation Sans"/>
                <a:cs typeface="Liberation Sans"/>
              </a:rPr>
              <a:t>1</a:t>
            </a:r>
            <a:r>
              <a:rPr lang="vi-VN" sz="2600" spc="-75">
                <a:solidFill>
                  <a:srgbClr val="231F20"/>
                </a:solidFill>
                <a:effectLst/>
                <a:ea typeface="Liberation Sans"/>
                <a:cs typeface="Liberation Sans"/>
              </a:rPr>
              <a:t> </a:t>
            </a:r>
            <a:r>
              <a:rPr lang="vi-VN" sz="2600">
                <a:solidFill>
                  <a:srgbClr val="231F20"/>
                </a:solidFill>
                <a:effectLst/>
                <a:ea typeface="Liberation Sans"/>
                <a:cs typeface="Liberation Sans"/>
              </a:rPr>
              <a:t>vượt</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trội</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về</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thể</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trọng</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và</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có</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các</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đặc</a:t>
            </a:r>
            <a:r>
              <a:rPr lang="vi-VN" sz="2600" spc="-80">
                <a:solidFill>
                  <a:srgbClr val="231F20"/>
                </a:solidFill>
                <a:effectLst/>
                <a:ea typeface="Liberation Sans"/>
                <a:cs typeface="Liberation Sans"/>
              </a:rPr>
              <a:t> </a:t>
            </a:r>
            <a:r>
              <a:rPr lang="vi-VN" sz="2600">
                <a:solidFill>
                  <a:srgbClr val="231F20"/>
                </a:solidFill>
                <a:effectLst/>
                <a:ea typeface="Liberation Sans"/>
                <a:cs typeface="Liberation Sans"/>
              </a:rPr>
              <a:t>điểm về màu lông, sừng,... rất giống “bố”.</a:t>
            </a:r>
            <a:endParaRPr lang="en-US" sz="2600">
              <a:effectLst/>
              <a:ea typeface="Liberation Sans"/>
              <a:cs typeface="Liberation Sans"/>
            </a:endParaRPr>
          </a:p>
        </p:txBody>
      </p:sp>
    </p:spTree>
    <p:extLst>
      <p:ext uri="{BB962C8B-B14F-4D97-AF65-F5344CB8AC3E}">
        <p14:creationId xmlns:p14="http://schemas.microsoft.com/office/powerpoint/2010/main" val="2830231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950F97B3-5B14-4B5F-8A30-2ADE99E59AC0}"/>
              </a:ext>
            </a:extLst>
          </p:cNvPr>
          <p:cNvSpPr txBox="1"/>
          <p:nvPr/>
        </p:nvSpPr>
        <p:spPr>
          <a:xfrm>
            <a:off x="143628" y="400727"/>
            <a:ext cx="10310935" cy="422103"/>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4AAD"/>
                </a:solidFill>
                <a:effectLst/>
                <a:uLnTx/>
                <a:uFillTx/>
                <a:latin typeface="Arial"/>
                <a:ea typeface="+mn-ea"/>
                <a:cs typeface="Arial"/>
              </a:rPr>
              <a:t>II. Thành </a:t>
            </a:r>
            <a:r>
              <a:rPr kumimoji="0" lang="en-US" sz="2600" b="0" i="0" u="none" strike="noStrike" kern="0" cap="none" spc="0" normalizeH="0" baseline="0" noProof="0" dirty="0" err="1">
                <a:ln>
                  <a:noFill/>
                </a:ln>
                <a:solidFill>
                  <a:srgbClr val="004AAD"/>
                </a:solidFill>
                <a:effectLst/>
                <a:uLnTx/>
                <a:uFillTx/>
                <a:latin typeface="Arial"/>
                <a:ea typeface="+mn-ea"/>
                <a:cs typeface="Arial"/>
              </a:rPr>
              <a:t>tựu</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chọn</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tạo</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giống</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vật</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nuôi</a:t>
            </a:r>
            <a:r>
              <a:rPr kumimoji="0" lang="en-US" sz="2600" b="0" i="0" u="none" strike="noStrike" kern="0" cap="none" spc="0" normalizeH="0" baseline="0" noProof="0" dirty="0">
                <a:ln>
                  <a:noFill/>
                </a:ln>
                <a:solidFill>
                  <a:srgbClr val="004AAD"/>
                </a:solidFill>
                <a:effectLst/>
                <a:uLnTx/>
                <a:uFillTx/>
                <a:latin typeface="Arial"/>
                <a:ea typeface="+mn-ea"/>
                <a:cs typeface="Arial"/>
              </a:rPr>
              <a:t>.</a:t>
            </a:r>
          </a:p>
        </p:txBody>
      </p:sp>
      <p:sp>
        <p:nvSpPr>
          <p:cNvPr id="4" name="TextBox 3">
            <a:extLst>
              <a:ext uri="{FF2B5EF4-FFF2-40B4-BE49-F238E27FC236}">
                <a16:creationId xmlns:a16="http://schemas.microsoft.com/office/drawing/2014/main" id="{45A3D9E8-2D29-5941-4400-E98AFA90F57F}"/>
              </a:ext>
            </a:extLst>
          </p:cNvPr>
          <p:cNvSpPr txBox="1"/>
          <p:nvPr/>
        </p:nvSpPr>
        <p:spPr>
          <a:xfrm>
            <a:off x="315686" y="814686"/>
            <a:ext cx="11136085" cy="492443"/>
          </a:xfrm>
          <a:prstGeom prst="rect">
            <a:avLst/>
          </a:prstGeom>
          <a:noFill/>
        </p:spPr>
        <p:txBody>
          <a:bodyPr wrap="square" rtlCol="0">
            <a:spAutoFit/>
          </a:bodyPr>
          <a:lstStyle/>
          <a:p>
            <a:r>
              <a:rPr lang="en-US" sz="2600">
                <a:latin typeface="Arial" panose="020B0604020202020204" pitchFamily="34" charset="0"/>
                <a:cs typeface="Arial" panose="020B0604020202020204" pitchFamily="34" charset="0"/>
              </a:rPr>
              <a:t>3. Con lai sinh ra trong phép lai giữa giống trong nước với giống nhập nội</a:t>
            </a:r>
          </a:p>
        </p:txBody>
      </p:sp>
      <p:sp>
        <p:nvSpPr>
          <p:cNvPr id="6" name="TextBox 5">
            <a:extLst>
              <a:ext uri="{FF2B5EF4-FFF2-40B4-BE49-F238E27FC236}">
                <a16:creationId xmlns:a16="http://schemas.microsoft.com/office/drawing/2014/main" id="{FDC4CE06-B719-61A9-7BB4-E7D6CD3073DF}"/>
              </a:ext>
            </a:extLst>
          </p:cNvPr>
          <p:cNvSpPr txBox="1"/>
          <p:nvPr/>
        </p:nvSpPr>
        <p:spPr>
          <a:xfrm>
            <a:off x="594634" y="4681891"/>
            <a:ext cx="10697934" cy="1608133"/>
          </a:xfrm>
          <a:prstGeom prst="rect">
            <a:avLst/>
          </a:prstGeom>
          <a:noFill/>
        </p:spPr>
        <p:txBody>
          <a:bodyPr wrap="square">
            <a:spAutoFit/>
          </a:bodyPr>
          <a:lstStyle/>
          <a:p>
            <a:pPr marL="70485" marR="142875" indent="185420" algn="just">
              <a:lnSpc>
                <a:spcPct val="130000"/>
              </a:lnSpc>
              <a:spcBef>
                <a:spcPts val="675"/>
              </a:spcBef>
              <a:spcAft>
                <a:spcPts val="0"/>
              </a:spcAft>
            </a:pPr>
            <a:r>
              <a:rPr lang="vi-VN" sz="2600" b="1" spc="-10">
                <a:solidFill>
                  <a:srgbClr val="C00000"/>
                </a:solidFill>
                <a:effectLst/>
                <a:ea typeface="Liberation Sans"/>
                <a:cs typeface="Liberation Sans"/>
              </a:rPr>
              <a:t>Lợn</a:t>
            </a:r>
            <a:r>
              <a:rPr lang="vi-VN" sz="2600" b="1" spc="-70">
                <a:solidFill>
                  <a:srgbClr val="C00000"/>
                </a:solidFill>
                <a:effectLst/>
                <a:ea typeface="Liberation Sans"/>
                <a:cs typeface="Liberation Sans"/>
              </a:rPr>
              <a:t> </a:t>
            </a:r>
            <a:r>
              <a:rPr lang="vi-VN" sz="2600" b="1" spc="-10">
                <a:solidFill>
                  <a:srgbClr val="C00000"/>
                </a:solidFill>
                <a:effectLst/>
                <a:ea typeface="Liberation Sans"/>
                <a:cs typeface="Liberation Sans"/>
              </a:rPr>
              <a:t>ba</a:t>
            </a:r>
            <a:r>
              <a:rPr lang="vi-VN" sz="2600" b="1" spc="-70">
                <a:solidFill>
                  <a:srgbClr val="C00000"/>
                </a:solidFill>
                <a:effectLst/>
                <a:ea typeface="Liberation Sans"/>
                <a:cs typeface="Liberation Sans"/>
              </a:rPr>
              <a:t> </a:t>
            </a:r>
            <a:r>
              <a:rPr lang="vi-VN" sz="2600" b="1" spc="-10">
                <a:solidFill>
                  <a:srgbClr val="C00000"/>
                </a:solidFill>
                <a:effectLst/>
                <a:ea typeface="Liberation Sans"/>
                <a:cs typeface="Liberation Sans"/>
              </a:rPr>
              <a:t>xuyên</a:t>
            </a:r>
            <a:r>
              <a:rPr lang="vi-VN" sz="2600" spc="-70">
                <a:solidFill>
                  <a:srgbClr val="C00000"/>
                </a:solidFill>
                <a:effectLst/>
                <a:ea typeface="Liberation Sans"/>
                <a:cs typeface="Liberation Sans"/>
              </a:rPr>
              <a:t> </a:t>
            </a:r>
            <a:r>
              <a:rPr lang="vi-VN" sz="2600" spc="-10">
                <a:effectLst/>
                <a:ea typeface="Liberation Sans"/>
                <a:cs typeface="Liberation Sans"/>
              </a:rPr>
              <a:t>(con</a:t>
            </a:r>
            <a:r>
              <a:rPr lang="vi-VN" sz="2600" spc="-70">
                <a:effectLst/>
                <a:ea typeface="Liberation Sans"/>
                <a:cs typeface="Liberation Sans"/>
              </a:rPr>
              <a:t> </a:t>
            </a:r>
            <a:r>
              <a:rPr lang="vi-VN" sz="2600" spc="-10">
                <a:effectLst/>
                <a:ea typeface="Liberation Sans"/>
                <a:cs typeface="Liberation Sans"/>
              </a:rPr>
              <a:t>lai</a:t>
            </a:r>
            <a:r>
              <a:rPr lang="vi-VN" sz="2600" spc="-70">
                <a:effectLst/>
                <a:ea typeface="Liberation Sans"/>
                <a:cs typeface="Liberation Sans"/>
              </a:rPr>
              <a:t> </a:t>
            </a:r>
            <a:r>
              <a:rPr lang="vi-VN" sz="2600" spc="-10">
                <a:effectLst/>
                <a:ea typeface="Liberation Sans"/>
                <a:cs typeface="Liberation Sans"/>
              </a:rPr>
              <a:t>giữa</a:t>
            </a:r>
            <a:r>
              <a:rPr lang="vi-VN" sz="2600" spc="-70">
                <a:effectLst/>
                <a:ea typeface="Liberation Sans"/>
                <a:cs typeface="Liberation Sans"/>
              </a:rPr>
              <a:t> </a:t>
            </a:r>
            <a:r>
              <a:rPr lang="vi-VN" sz="2600" spc="-10">
                <a:effectLst/>
                <a:ea typeface="Liberation Sans"/>
                <a:cs typeface="Liberation Sans"/>
              </a:rPr>
              <a:t>lợn</a:t>
            </a:r>
            <a:r>
              <a:rPr lang="vi-VN" sz="2600" spc="-70">
                <a:effectLst/>
                <a:ea typeface="Liberation Sans"/>
                <a:cs typeface="Liberation Sans"/>
              </a:rPr>
              <a:t> </a:t>
            </a:r>
            <a:r>
              <a:rPr lang="vi-VN" sz="2600" spc="-10">
                <a:effectLst/>
                <a:ea typeface="Liberation Sans"/>
                <a:cs typeface="Liberation Sans"/>
              </a:rPr>
              <a:t>berkshire</a:t>
            </a:r>
            <a:r>
              <a:rPr lang="vi-VN" sz="2600" spc="-70">
                <a:effectLst/>
                <a:ea typeface="Liberation Sans"/>
                <a:cs typeface="Liberation Sans"/>
              </a:rPr>
              <a:t> </a:t>
            </a:r>
            <a:r>
              <a:rPr lang="vi-VN" sz="2600" spc="-10">
                <a:effectLst/>
                <a:ea typeface="Liberation Sans"/>
                <a:cs typeface="Liberation Sans"/>
              </a:rPr>
              <a:t>với</a:t>
            </a:r>
            <a:r>
              <a:rPr lang="vi-VN" sz="2600" spc="-70">
                <a:effectLst/>
                <a:ea typeface="Liberation Sans"/>
                <a:cs typeface="Liberation Sans"/>
              </a:rPr>
              <a:t> </a:t>
            </a:r>
            <a:r>
              <a:rPr lang="vi-VN" sz="2600" spc="-10">
                <a:effectLst/>
                <a:ea typeface="Liberation Sans"/>
                <a:cs typeface="Liberation Sans"/>
              </a:rPr>
              <a:t>lợn</a:t>
            </a:r>
            <a:r>
              <a:rPr lang="vi-VN" sz="2600" spc="-70">
                <a:effectLst/>
                <a:ea typeface="Liberation Sans"/>
                <a:cs typeface="Liberation Sans"/>
              </a:rPr>
              <a:t> </a:t>
            </a:r>
            <a:r>
              <a:rPr lang="vi-VN" sz="2600" spc="-10">
                <a:effectLst/>
                <a:ea typeface="Liberation Sans"/>
                <a:cs typeface="Liberation Sans"/>
              </a:rPr>
              <a:t>địa</a:t>
            </a:r>
            <a:r>
              <a:rPr lang="vi-VN" sz="2600" spc="-70">
                <a:effectLst/>
                <a:ea typeface="Liberation Sans"/>
                <a:cs typeface="Liberation Sans"/>
              </a:rPr>
              <a:t> </a:t>
            </a:r>
            <a:r>
              <a:rPr lang="vi-VN" sz="2600" spc="-10">
                <a:effectLst/>
                <a:ea typeface="Liberation Sans"/>
                <a:cs typeface="Liberation Sans"/>
              </a:rPr>
              <a:t>phương</a:t>
            </a:r>
            <a:r>
              <a:rPr lang="vi-VN" sz="2600" spc="-70">
                <a:effectLst/>
                <a:ea typeface="Liberation Sans"/>
                <a:cs typeface="Liberation Sans"/>
              </a:rPr>
              <a:t> </a:t>
            </a:r>
            <a:r>
              <a:rPr lang="vi-VN" sz="2600" spc="-10">
                <a:effectLst/>
                <a:ea typeface="Liberation Sans"/>
                <a:cs typeface="Liberation Sans"/>
              </a:rPr>
              <a:t>là</a:t>
            </a:r>
            <a:r>
              <a:rPr lang="vi-VN" sz="2600" spc="-70">
                <a:effectLst/>
                <a:ea typeface="Liberation Sans"/>
                <a:cs typeface="Liberation Sans"/>
              </a:rPr>
              <a:t> </a:t>
            </a:r>
            <a:r>
              <a:rPr lang="vi-VN" sz="2600" spc="-10">
                <a:effectLst/>
                <a:ea typeface="Liberation Sans"/>
                <a:cs typeface="Liberation Sans"/>
              </a:rPr>
              <a:t>lợn</a:t>
            </a:r>
            <a:r>
              <a:rPr lang="vi-VN" sz="2600" spc="-70">
                <a:effectLst/>
                <a:ea typeface="Liberation Sans"/>
                <a:cs typeface="Liberation Sans"/>
              </a:rPr>
              <a:t> </a:t>
            </a:r>
            <a:r>
              <a:rPr lang="vi-VN" sz="2600" spc="-10">
                <a:effectLst/>
                <a:ea typeface="Liberation Sans"/>
                <a:cs typeface="Liberation Sans"/>
              </a:rPr>
              <a:t>bồ</a:t>
            </a:r>
            <a:r>
              <a:rPr lang="vi-VN" sz="2600" spc="-70">
                <a:effectLst/>
                <a:ea typeface="Liberation Sans"/>
                <a:cs typeface="Liberation Sans"/>
              </a:rPr>
              <a:t> </a:t>
            </a:r>
            <a:r>
              <a:rPr lang="vi-VN" sz="2600" spc="-10">
                <a:effectLst/>
                <a:ea typeface="Liberation Sans"/>
                <a:cs typeface="Liberation Sans"/>
              </a:rPr>
              <a:t>xụ</a:t>
            </a:r>
            <a:r>
              <a:rPr lang="vi-VN" sz="2600" spc="-70">
                <a:effectLst/>
                <a:ea typeface="Liberation Sans"/>
                <a:cs typeface="Liberation Sans"/>
              </a:rPr>
              <a:t> </a:t>
            </a:r>
            <a:r>
              <a:rPr lang="vi-VN" sz="2600" spc="-10">
                <a:effectLst/>
                <a:ea typeface="Liberation Sans"/>
                <a:cs typeface="Liberation Sans"/>
              </a:rPr>
              <a:t>ở</a:t>
            </a:r>
            <a:r>
              <a:rPr lang="vi-VN" sz="2600" spc="-70">
                <a:effectLst/>
                <a:ea typeface="Liberation Sans"/>
                <a:cs typeface="Liberation Sans"/>
              </a:rPr>
              <a:t> </a:t>
            </a:r>
            <a:r>
              <a:rPr lang="vi-VN" sz="2600" spc="-10">
                <a:effectLst/>
                <a:ea typeface="Liberation Sans"/>
                <a:cs typeface="Liberation Sans"/>
              </a:rPr>
              <a:t>Sóc</a:t>
            </a:r>
            <a:r>
              <a:rPr lang="vi-VN" sz="2600" spc="-70">
                <a:effectLst/>
                <a:ea typeface="Liberation Sans"/>
                <a:cs typeface="Liberation Sans"/>
              </a:rPr>
              <a:t> </a:t>
            </a:r>
            <a:r>
              <a:rPr lang="vi-VN" sz="2600" spc="-10">
                <a:effectLst/>
                <a:ea typeface="Liberation Sans"/>
                <a:cs typeface="Liberation Sans"/>
              </a:rPr>
              <a:t>Trăng), </a:t>
            </a:r>
            <a:r>
              <a:rPr lang="vi-VN" sz="2600">
                <a:effectLst/>
                <a:ea typeface="Liberation Sans"/>
                <a:cs typeface="Liberation Sans"/>
              </a:rPr>
              <a:t>lợn</a:t>
            </a:r>
            <a:r>
              <a:rPr lang="vi-VN" sz="2600" spc="-50">
                <a:effectLst/>
                <a:ea typeface="Liberation Sans"/>
                <a:cs typeface="Liberation Sans"/>
              </a:rPr>
              <a:t> </a:t>
            </a:r>
            <a:r>
              <a:rPr lang="vi-VN" sz="2600">
                <a:effectLst/>
                <a:ea typeface="Liberation Sans"/>
                <a:cs typeface="Liberation Sans"/>
              </a:rPr>
              <a:t>ba</a:t>
            </a:r>
            <a:r>
              <a:rPr lang="vi-VN" sz="2600" spc="-50">
                <a:effectLst/>
                <a:ea typeface="Liberation Sans"/>
                <a:cs typeface="Liberation Sans"/>
              </a:rPr>
              <a:t> </a:t>
            </a:r>
            <a:r>
              <a:rPr lang="vi-VN" sz="2600">
                <a:effectLst/>
                <a:ea typeface="Liberation Sans"/>
                <a:cs typeface="Liberation Sans"/>
              </a:rPr>
              <a:t>xuyên</a:t>
            </a:r>
            <a:r>
              <a:rPr lang="vi-VN" sz="2600" spc="-50">
                <a:effectLst/>
                <a:ea typeface="Liberation Sans"/>
                <a:cs typeface="Liberation Sans"/>
              </a:rPr>
              <a:t> </a:t>
            </a:r>
            <a:r>
              <a:rPr lang="vi-VN" sz="2600">
                <a:effectLst/>
                <a:ea typeface="Liberation Sans"/>
                <a:cs typeface="Liberation Sans"/>
              </a:rPr>
              <a:t>có</a:t>
            </a:r>
            <a:r>
              <a:rPr lang="vi-VN" sz="2600" spc="-50">
                <a:effectLst/>
                <a:ea typeface="Liberation Sans"/>
                <a:cs typeface="Liberation Sans"/>
              </a:rPr>
              <a:t> </a:t>
            </a:r>
            <a:r>
              <a:rPr lang="vi-VN" sz="2600">
                <a:effectLst/>
                <a:ea typeface="Liberation Sans"/>
                <a:cs typeface="Liberation Sans"/>
              </a:rPr>
              <a:t>khả</a:t>
            </a:r>
            <a:r>
              <a:rPr lang="vi-VN" sz="2600" spc="-50">
                <a:effectLst/>
                <a:ea typeface="Liberation Sans"/>
                <a:cs typeface="Liberation Sans"/>
              </a:rPr>
              <a:t> </a:t>
            </a:r>
            <a:r>
              <a:rPr lang="vi-VN" sz="2600">
                <a:effectLst/>
                <a:ea typeface="Liberation Sans"/>
                <a:cs typeface="Liberation Sans"/>
              </a:rPr>
              <a:t>năng</a:t>
            </a:r>
            <a:r>
              <a:rPr lang="vi-VN" sz="2600" spc="-50">
                <a:effectLst/>
                <a:ea typeface="Liberation Sans"/>
                <a:cs typeface="Liberation Sans"/>
              </a:rPr>
              <a:t> </a:t>
            </a:r>
            <a:r>
              <a:rPr lang="vi-VN" sz="2600">
                <a:effectLst/>
                <a:ea typeface="Liberation Sans"/>
                <a:cs typeface="Liberation Sans"/>
              </a:rPr>
              <a:t>cho</a:t>
            </a:r>
            <a:r>
              <a:rPr lang="vi-VN" sz="2600" spc="-50">
                <a:effectLst/>
                <a:ea typeface="Liberation Sans"/>
                <a:cs typeface="Liberation Sans"/>
              </a:rPr>
              <a:t> </a:t>
            </a:r>
            <a:r>
              <a:rPr lang="vi-VN" sz="2600">
                <a:effectLst/>
                <a:ea typeface="Liberation Sans"/>
                <a:cs typeface="Liberation Sans"/>
              </a:rPr>
              <a:t>thịt</a:t>
            </a:r>
            <a:r>
              <a:rPr lang="vi-VN" sz="2600" spc="-50">
                <a:effectLst/>
                <a:ea typeface="Liberation Sans"/>
                <a:cs typeface="Liberation Sans"/>
              </a:rPr>
              <a:t> </a:t>
            </a:r>
            <a:r>
              <a:rPr lang="vi-VN" sz="2600">
                <a:effectLst/>
                <a:ea typeface="Liberation Sans"/>
                <a:cs typeface="Liberation Sans"/>
              </a:rPr>
              <a:t>khá,</a:t>
            </a:r>
            <a:r>
              <a:rPr lang="vi-VN" sz="2600" spc="-50">
                <a:effectLst/>
                <a:ea typeface="Liberation Sans"/>
                <a:cs typeface="Liberation Sans"/>
              </a:rPr>
              <a:t> </a:t>
            </a:r>
            <a:r>
              <a:rPr lang="vi-VN" sz="2600">
                <a:effectLst/>
                <a:ea typeface="Liberation Sans"/>
                <a:cs typeface="Liberation Sans"/>
              </a:rPr>
              <a:t>thích</a:t>
            </a:r>
            <a:r>
              <a:rPr lang="vi-VN" sz="2600" spc="-50">
                <a:effectLst/>
                <a:ea typeface="Liberation Sans"/>
                <a:cs typeface="Liberation Sans"/>
              </a:rPr>
              <a:t> </a:t>
            </a:r>
            <a:r>
              <a:rPr lang="vi-VN" sz="2600">
                <a:effectLst/>
                <a:ea typeface="Liberation Sans"/>
                <a:cs typeface="Liberation Sans"/>
              </a:rPr>
              <a:t>hợp</a:t>
            </a:r>
            <a:r>
              <a:rPr lang="vi-VN" sz="2600" spc="-50">
                <a:effectLst/>
                <a:ea typeface="Liberation Sans"/>
                <a:cs typeface="Liberation Sans"/>
              </a:rPr>
              <a:t> </a:t>
            </a:r>
            <a:r>
              <a:rPr lang="vi-VN" sz="2600">
                <a:effectLst/>
                <a:ea typeface="Liberation Sans"/>
                <a:cs typeface="Liberation Sans"/>
              </a:rPr>
              <a:t>với</a:t>
            </a:r>
            <a:r>
              <a:rPr lang="vi-VN" sz="2600" spc="-50">
                <a:effectLst/>
                <a:ea typeface="Liberation Sans"/>
                <a:cs typeface="Liberation Sans"/>
              </a:rPr>
              <a:t> </a:t>
            </a:r>
            <a:r>
              <a:rPr lang="vi-VN" sz="2600">
                <a:effectLst/>
                <a:ea typeface="Liberation Sans"/>
                <a:cs typeface="Liberation Sans"/>
              </a:rPr>
              <a:t>vùng</a:t>
            </a:r>
            <a:r>
              <a:rPr lang="vi-VN" sz="2600" spc="-50">
                <a:effectLst/>
                <a:ea typeface="Liberation Sans"/>
                <a:cs typeface="Liberation Sans"/>
              </a:rPr>
              <a:t> </a:t>
            </a:r>
            <a:r>
              <a:rPr lang="vi-VN" sz="2600">
                <a:effectLst/>
                <a:ea typeface="Liberation Sans"/>
                <a:cs typeface="Liberation Sans"/>
              </a:rPr>
              <a:t>lúa</a:t>
            </a:r>
            <a:r>
              <a:rPr lang="vi-VN" sz="2600" spc="-50">
                <a:effectLst/>
                <a:ea typeface="Liberation Sans"/>
                <a:cs typeface="Liberation Sans"/>
              </a:rPr>
              <a:t> </a:t>
            </a:r>
            <a:r>
              <a:rPr lang="vi-VN" sz="2600">
                <a:effectLst/>
                <a:ea typeface="Liberation Sans"/>
                <a:cs typeface="Liberation Sans"/>
              </a:rPr>
              <a:t>đồng</a:t>
            </a:r>
            <a:r>
              <a:rPr lang="vi-VN" sz="2600" spc="-50">
                <a:effectLst/>
                <a:ea typeface="Liberation Sans"/>
                <a:cs typeface="Liberation Sans"/>
              </a:rPr>
              <a:t> </a:t>
            </a:r>
            <a:r>
              <a:rPr lang="vi-VN" sz="2600">
                <a:effectLst/>
                <a:ea typeface="Liberation Sans"/>
                <a:cs typeface="Liberation Sans"/>
              </a:rPr>
              <a:t>bằng</a:t>
            </a:r>
            <a:r>
              <a:rPr lang="vi-VN" sz="2600" spc="-50">
                <a:effectLst/>
                <a:ea typeface="Liberation Sans"/>
                <a:cs typeface="Liberation Sans"/>
              </a:rPr>
              <a:t> </a:t>
            </a:r>
            <a:r>
              <a:rPr lang="vi-VN" sz="2600">
                <a:effectLst/>
                <a:ea typeface="Liberation Sans"/>
                <a:cs typeface="Liberation Sans"/>
              </a:rPr>
              <a:t>sông</a:t>
            </a:r>
            <a:r>
              <a:rPr lang="vi-VN" sz="2600" spc="-50">
                <a:effectLst/>
                <a:ea typeface="Liberation Sans"/>
                <a:cs typeface="Liberation Sans"/>
              </a:rPr>
              <a:t> </a:t>
            </a:r>
            <a:r>
              <a:rPr lang="vi-VN" sz="2600">
                <a:effectLst/>
                <a:ea typeface="Liberation Sans"/>
                <a:cs typeface="Liberation Sans"/>
              </a:rPr>
              <a:t>Cửu</a:t>
            </a:r>
            <a:r>
              <a:rPr lang="vi-VN" sz="2600" spc="-50">
                <a:effectLst/>
                <a:ea typeface="Liberation Sans"/>
                <a:cs typeface="Liberation Sans"/>
              </a:rPr>
              <a:t> </a:t>
            </a:r>
            <a:r>
              <a:rPr lang="vi-VN" sz="2600">
                <a:effectLst/>
                <a:ea typeface="Liberation Sans"/>
                <a:cs typeface="Liberation Sans"/>
              </a:rPr>
              <a:t>Long.</a:t>
            </a:r>
            <a:endParaRPr lang="en-US" sz="2600">
              <a:effectLst/>
              <a:ea typeface="Liberation Sans"/>
              <a:cs typeface="Liberation Sans"/>
            </a:endParaRPr>
          </a:p>
        </p:txBody>
      </p:sp>
      <p:pic>
        <p:nvPicPr>
          <p:cNvPr id="10" name="Picture 9">
            <a:extLst>
              <a:ext uri="{FF2B5EF4-FFF2-40B4-BE49-F238E27FC236}">
                <a16:creationId xmlns:a16="http://schemas.microsoft.com/office/drawing/2014/main" id="{7A080721-65B7-4774-74A1-3049530FC917}"/>
              </a:ext>
            </a:extLst>
          </p:cNvPr>
          <p:cNvPicPr>
            <a:picLocks noChangeAspect="1"/>
          </p:cNvPicPr>
          <p:nvPr/>
        </p:nvPicPr>
        <p:blipFill>
          <a:blip r:embed="rId2"/>
          <a:stretch>
            <a:fillRect/>
          </a:stretch>
        </p:blipFill>
        <p:spPr>
          <a:xfrm>
            <a:off x="614746" y="1502430"/>
            <a:ext cx="5328855" cy="2984159"/>
          </a:xfrm>
          <a:prstGeom prst="rect">
            <a:avLst/>
          </a:prstGeom>
        </p:spPr>
      </p:pic>
      <p:pic>
        <p:nvPicPr>
          <p:cNvPr id="11" name="Picture 10">
            <a:extLst>
              <a:ext uri="{FF2B5EF4-FFF2-40B4-BE49-F238E27FC236}">
                <a16:creationId xmlns:a16="http://schemas.microsoft.com/office/drawing/2014/main" id="{ACF65FB8-C308-10A3-698C-5A042D4B08DA}"/>
              </a:ext>
            </a:extLst>
          </p:cNvPr>
          <p:cNvPicPr>
            <a:picLocks noChangeAspect="1"/>
          </p:cNvPicPr>
          <p:nvPr/>
        </p:nvPicPr>
        <p:blipFill>
          <a:blip r:embed="rId3"/>
          <a:stretch>
            <a:fillRect/>
          </a:stretch>
        </p:blipFill>
        <p:spPr>
          <a:xfrm>
            <a:off x="6939346" y="1502430"/>
            <a:ext cx="4512425" cy="2984158"/>
          </a:xfrm>
          <a:prstGeom prst="rect">
            <a:avLst/>
          </a:prstGeom>
        </p:spPr>
      </p:pic>
    </p:spTree>
    <p:extLst>
      <p:ext uri="{BB962C8B-B14F-4D97-AF65-F5344CB8AC3E}">
        <p14:creationId xmlns:p14="http://schemas.microsoft.com/office/powerpoint/2010/main" val="4277310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6">
            <a:extLst>
              <a:ext uri="{FF2B5EF4-FFF2-40B4-BE49-F238E27FC236}">
                <a16:creationId xmlns:a16="http://schemas.microsoft.com/office/drawing/2014/main" id="{E8982AE6-65F8-AD34-D011-EFD6D844CC2E}"/>
              </a:ext>
            </a:extLst>
          </p:cNvPr>
          <p:cNvSpPr txBox="1"/>
          <p:nvPr/>
        </p:nvSpPr>
        <p:spPr>
          <a:xfrm>
            <a:off x="143628" y="400727"/>
            <a:ext cx="10310935" cy="422103"/>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004AAD"/>
                </a:solidFill>
                <a:effectLst/>
                <a:uLnTx/>
                <a:uFillTx/>
                <a:latin typeface="Arial"/>
                <a:ea typeface="+mn-ea"/>
                <a:cs typeface="Arial"/>
              </a:rPr>
              <a:t>II. Thành </a:t>
            </a:r>
            <a:r>
              <a:rPr kumimoji="0" lang="en-US" sz="2600" b="0" i="0" u="none" strike="noStrike" kern="0" cap="none" spc="0" normalizeH="0" baseline="0" noProof="0" dirty="0" err="1">
                <a:ln>
                  <a:noFill/>
                </a:ln>
                <a:solidFill>
                  <a:srgbClr val="004AAD"/>
                </a:solidFill>
                <a:effectLst/>
                <a:uLnTx/>
                <a:uFillTx/>
                <a:latin typeface="Arial"/>
                <a:ea typeface="+mn-ea"/>
                <a:cs typeface="Arial"/>
              </a:rPr>
              <a:t>tựu</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chọn</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tạo</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giống</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vật</a:t>
            </a:r>
            <a:r>
              <a:rPr kumimoji="0" lang="en-US" sz="2600" b="0" i="0" u="none" strike="noStrike" kern="0" cap="none" spc="0" normalizeH="0" baseline="0" noProof="0" dirty="0">
                <a:ln>
                  <a:noFill/>
                </a:ln>
                <a:solidFill>
                  <a:srgbClr val="004AAD"/>
                </a:solidFill>
                <a:effectLst/>
                <a:uLnTx/>
                <a:uFillTx/>
                <a:latin typeface="Arial"/>
                <a:ea typeface="+mn-ea"/>
                <a:cs typeface="Arial"/>
              </a:rPr>
              <a:t> </a:t>
            </a:r>
            <a:r>
              <a:rPr kumimoji="0" lang="en-US" sz="2600" b="0" i="0" u="none" strike="noStrike" kern="0" cap="none" spc="0" normalizeH="0" baseline="0" noProof="0" dirty="0" err="1">
                <a:ln>
                  <a:noFill/>
                </a:ln>
                <a:solidFill>
                  <a:srgbClr val="004AAD"/>
                </a:solidFill>
                <a:effectLst/>
                <a:uLnTx/>
                <a:uFillTx/>
                <a:latin typeface="Arial"/>
                <a:ea typeface="+mn-ea"/>
                <a:cs typeface="Arial"/>
              </a:rPr>
              <a:t>nuôi</a:t>
            </a:r>
            <a:r>
              <a:rPr kumimoji="0" lang="en-US" sz="2600" b="0" i="0" u="none" strike="noStrike" kern="0" cap="none" spc="0" normalizeH="0" baseline="0" noProof="0" dirty="0">
                <a:ln>
                  <a:noFill/>
                </a:ln>
                <a:solidFill>
                  <a:srgbClr val="004AAD"/>
                </a:solidFill>
                <a:effectLst/>
                <a:uLnTx/>
                <a:uFillTx/>
                <a:latin typeface="Arial"/>
                <a:ea typeface="+mn-ea"/>
                <a:cs typeface="Arial"/>
              </a:rPr>
              <a:t>.</a:t>
            </a:r>
          </a:p>
        </p:txBody>
      </p:sp>
      <p:sp>
        <p:nvSpPr>
          <p:cNvPr id="4" name="TextBox 3">
            <a:extLst>
              <a:ext uri="{FF2B5EF4-FFF2-40B4-BE49-F238E27FC236}">
                <a16:creationId xmlns:a16="http://schemas.microsoft.com/office/drawing/2014/main" id="{3873563B-8D35-831D-1E2C-7D0593602DB2}"/>
              </a:ext>
            </a:extLst>
          </p:cNvPr>
          <p:cNvSpPr txBox="1"/>
          <p:nvPr/>
        </p:nvSpPr>
        <p:spPr>
          <a:xfrm>
            <a:off x="696684" y="841852"/>
            <a:ext cx="5203371" cy="461665"/>
          </a:xfrm>
          <a:prstGeom prst="rect">
            <a:avLst/>
          </a:prstGeom>
          <a:noFill/>
        </p:spPr>
        <p:txBody>
          <a:bodyPr wrap="square" rtlCol="0">
            <a:spAutoFit/>
          </a:bodyPr>
          <a:lstStyle/>
          <a:p>
            <a:r>
              <a:rPr lang="en-US" sz="2400"/>
              <a:t>4. Nhập nội và nhân giống năng suất cao</a:t>
            </a:r>
          </a:p>
        </p:txBody>
      </p:sp>
      <p:pic>
        <p:nvPicPr>
          <p:cNvPr id="5" name="Picture 4">
            <a:extLst>
              <a:ext uri="{FF2B5EF4-FFF2-40B4-BE49-F238E27FC236}">
                <a16:creationId xmlns:a16="http://schemas.microsoft.com/office/drawing/2014/main" id="{60ECE1EC-ACBD-E408-F74F-27257BC159C8}"/>
              </a:ext>
            </a:extLst>
          </p:cNvPr>
          <p:cNvPicPr>
            <a:picLocks noChangeAspect="1"/>
          </p:cNvPicPr>
          <p:nvPr/>
        </p:nvPicPr>
        <p:blipFill>
          <a:blip r:embed="rId2"/>
          <a:stretch>
            <a:fillRect/>
          </a:stretch>
        </p:blipFill>
        <p:spPr>
          <a:xfrm>
            <a:off x="656221" y="3978526"/>
            <a:ext cx="5000065" cy="2879474"/>
          </a:xfrm>
          <a:prstGeom prst="rect">
            <a:avLst/>
          </a:prstGeom>
        </p:spPr>
      </p:pic>
      <p:sp>
        <p:nvSpPr>
          <p:cNvPr id="6" name="Rectangle: Rounded Corners 5">
            <a:extLst>
              <a:ext uri="{FF2B5EF4-FFF2-40B4-BE49-F238E27FC236}">
                <a16:creationId xmlns:a16="http://schemas.microsoft.com/office/drawing/2014/main" id="{B84FBA5F-B51E-7BEA-785F-396A4B965637}"/>
              </a:ext>
            </a:extLst>
          </p:cNvPr>
          <p:cNvSpPr/>
          <p:nvPr/>
        </p:nvSpPr>
        <p:spPr>
          <a:xfrm>
            <a:off x="2450618" y="6470978"/>
            <a:ext cx="1411269" cy="3810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BÒ BBB</a:t>
            </a:r>
          </a:p>
        </p:txBody>
      </p:sp>
      <p:pic>
        <p:nvPicPr>
          <p:cNvPr id="7" name="Picture 6">
            <a:extLst>
              <a:ext uri="{FF2B5EF4-FFF2-40B4-BE49-F238E27FC236}">
                <a16:creationId xmlns:a16="http://schemas.microsoft.com/office/drawing/2014/main" id="{288D798C-2A50-9D5A-72E9-1D90C30FDD52}"/>
              </a:ext>
            </a:extLst>
          </p:cNvPr>
          <p:cNvPicPr>
            <a:picLocks noChangeAspect="1"/>
          </p:cNvPicPr>
          <p:nvPr/>
        </p:nvPicPr>
        <p:blipFill rotWithShape="1">
          <a:blip r:embed="rId3"/>
          <a:srcRect l="3986" t="24738" r="19603" b="16667"/>
          <a:stretch/>
        </p:blipFill>
        <p:spPr>
          <a:xfrm>
            <a:off x="6535714" y="4051440"/>
            <a:ext cx="5000065" cy="2879474"/>
          </a:xfrm>
          <a:prstGeom prst="rect">
            <a:avLst/>
          </a:prstGeom>
        </p:spPr>
      </p:pic>
      <p:sp>
        <p:nvSpPr>
          <p:cNvPr id="8" name="Rectangle: Rounded Corners 7">
            <a:extLst>
              <a:ext uri="{FF2B5EF4-FFF2-40B4-BE49-F238E27FC236}">
                <a16:creationId xmlns:a16="http://schemas.microsoft.com/office/drawing/2014/main" id="{5D1A0AFA-E011-B29E-70D5-082CFD429877}"/>
              </a:ext>
            </a:extLst>
          </p:cNvPr>
          <p:cNvSpPr/>
          <p:nvPr/>
        </p:nvSpPr>
        <p:spPr>
          <a:xfrm>
            <a:off x="7125051" y="6594127"/>
            <a:ext cx="4028653" cy="3810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b="1" i="0">
                <a:solidFill>
                  <a:srgbClr val="212529"/>
                </a:solidFill>
                <a:effectLst/>
                <a:latin typeface="Arial" panose="020B0604020202020204" pitchFamily="34" charset="0"/>
              </a:rPr>
              <a:t>Giống lợn Yorkshire (lợn đại bạch)</a:t>
            </a:r>
          </a:p>
        </p:txBody>
      </p:sp>
      <p:pic>
        <p:nvPicPr>
          <p:cNvPr id="9" name="Picture 8">
            <a:extLst>
              <a:ext uri="{FF2B5EF4-FFF2-40B4-BE49-F238E27FC236}">
                <a16:creationId xmlns:a16="http://schemas.microsoft.com/office/drawing/2014/main" id="{E84357C5-ECF8-E71D-ABD5-2E79F9BF11FC}"/>
              </a:ext>
            </a:extLst>
          </p:cNvPr>
          <p:cNvPicPr>
            <a:picLocks noChangeAspect="1"/>
          </p:cNvPicPr>
          <p:nvPr/>
        </p:nvPicPr>
        <p:blipFill>
          <a:blip r:embed="rId4"/>
          <a:stretch>
            <a:fillRect/>
          </a:stretch>
        </p:blipFill>
        <p:spPr>
          <a:xfrm>
            <a:off x="1194511" y="1236789"/>
            <a:ext cx="4182252" cy="2651251"/>
          </a:xfrm>
          <a:prstGeom prst="rect">
            <a:avLst/>
          </a:prstGeom>
        </p:spPr>
      </p:pic>
      <p:sp>
        <p:nvSpPr>
          <p:cNvPr id="10" name="Rectangle: Rounded Corners 9">
            <a:extLst>
              <a:ext uri="{FF2B5EF4-FFF2-40B4-BE49-F238E27FC236}">
                <a16:creationId xmlns:a16="http://schemas.microsoft.com/office/drawing/2014/main" id="{0A54E20B-F556-AF04-8420-52F6E16B2436}"/>
              </a:ext>
            </a:extLst>
          </p:cNvPr>
          <p:cNvSpPr/>
          <p:nvPr/>
        </p:nvSpPr>
        <p:spPr>
          <a:xfrm>
            <a:off x="2643041" y="3556423"/>
            <a:ext cx="1310659" cy="3810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GÀ TÂY</a:t>
            </a:r>
          </a:p>
        </p:txBody>
      </p:sp>
      <p:pic>
        <p:nvPicPr>
          <p:cNvPr id="11" name="Picture 10">
            <a:extLst>
              <a:ext uri="{FF2B5EF4-FFF2-40B4-BE49-F238E27FC236}">
                <a16:creationId xmlns:a16="http://schemas.microsoft.com/office/drawing/2014/main" id="{3A2CCAA6-5B26-3EBA-C15D-0FB4D7AA5E05}"/>
              </a:ext>
            </a:extLst>
          </p:cNvPr>
          <p:cNvPicPr>
            <a:picLocks noChangeAspect="1"/>
          </p:cNvPicPr>
          <p:nvPr/>
        </p:nvPicPr>
        <p:blipFill>
          <a:blip r:embed="rId5"/>
          <a:stretch>
            <a:fillRect/>
          </a:stretch>
        </p:blipFill>
        <p:spPr>
          <a:xfrm>
            <a:off x="7017076" y="1313228"/>
            <a:ext cx="3980413" cy="2648784"/>
          </a:xfrm>
          <a:prstGeom prst="rect">
            <a:avLst/>
          </a:prstGeom>
        </p:spPr>
      </p:pic>
      <p:sp>
        <p:nvSpPr>
          <p:cNvPr id="12" name="Rectangle: Rounded Corners 11">
            <a:extLst>
              <a:ext uri="{FF2B5EF4-FFF2-40B4-BE49-F238E27FC236}">
                <a16:creationId xmlns:a16="http://schemas.microsoft.com/office/drawing/2014/main" id="{C5FCACE7-4B65-B13D-D23F-2F1E215514DE}"/>
              </a:ext>
            </a:extLst>
          </p:cNvPr>
          <p:cNvSpPr/>
          <p:nvPr/>
        </p:nvSpPr>
        <p:spPr>
          <a:xfrm>
            <a:off x="8380416" y="3574397"/>
            <a:ext cx="1310659" cy="38100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Dê Alpine</a:t>
            </a:r>
          </a:p>
        </p:txBody>
      </p:sp>
    </p:spTree>
    <p:extLst>
      <p:ext uri="{BB962C8B-B14F-4D97-AF65-F5344CB8AC3E}">
        <p14:creationId xmlns:p14="http://schemas.microsoft.com/office/powerpoint/2010/main" val="197306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5"/>
          <p:cNvSpPr txBox="1"/>
          <p:nvPr/>
        </p:nvSpPr>
        <p:spPr>
          <a:xfrm>
            <a:off x="91439" y="487419"/>
            <a:ext cx="12004766"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2400" b="1" u="sng" dirty="0">
                <a:solidFill>
                  <a:srgbClr val="FF0000"/>
                </a:solidFill>
                <a:latin typeface="Arial" panose="020B0604020202020204" pitchFamily="34" charset="0"/>
                <a:cs typeface="Arial" panose="020B0604020202020204" pitchFamily="34" charset="0"/>
              </a:rPr>
              <a:t>NHIỆM VỤ</a:t>
            </a:r>
          </a:p>
          <a:p>
            <a:pPr marL="342900" indent="-342900" algn="ctr">
              <a:buFontTx/>
              <a:buChar char="-"/>
            </a:pPr>
            <a:r>
              <a:rPr lang="vi-VN" altLang="en-US" sz="2400" b="1" dirty="0" smtClean="0">
                <a:solidFill>
                  <a:schemeClr val="tx1"/>
                </a:solidFill>
                <a:latin typeface="Arial" panose="020B0604020202020204" pitchFamily="34" charset="0"/>
                <a:cs typeface="Arial" panose="020B0604020202020204" pitchFamily="34" charset="0"/>
              </a:rPr>
              <a:t>Làm </a:t>
            </a:r>
            <a:r>
              <a:rPr lang="vi-VN" altLang="en-US" sz="2400" b="1" dirty="0">
                <a:solidFill>
                  <a:schemeClr val="tx1"/>
                </a:solidFill>
                <a:latin typeface="Arial" panose="020B0604020202020204" pitchFamily="34" charset="0"/>
                <a:cs typeface="Arial" panose="020B0604020202020204" pitchFamily="34" charset="0"/>
              </a:rPr>
              <a:t>việc theo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theo</a:t>
            </a:r>
            <a:r>
              <a:rPr lang="en-US" altLang="en-US" sz="2400" b="1" dirty="0" smtClean="0">
                <a:solidFill>
                  <a:schemeClr val="tx1"/>
                </a:solidFill>
                <a:latin typeface="Arial" panose="020B0604020202020204" pitchFamily="34" charset="0"/>
                <a:cs typeface="Arial" panose="020B0604020202020204" pitchFamily="34" charset="0"/>
              </a:rPr>
              <a:t> </a:t>
            </a:r>
            <a:r>
              <a:rPr lang="vi-VN" altLang="en-US" sz="2400" b="1" dirty="0" smtClean="0">
                <a:solidFill>
                  <a:schemeClr val="tx1"/>
                </a:solidFill>
                <a:latin typeface="Arial" panose="020B0604020202020204" pitchFamily="34" charset="0"/>
                <a:cs typeface="Arial" panose="020B0604020202020204" pitchFamily="34" charset="0"/>
              </a:rPr>
              <a:t>mảnh ghép, di chuyển theo hiệu lệnh </a:t>
            </a:r>
            <a:r>
              <a:rPr lang="en-US" altLang="en-US" sz="2400" b="1" dirty="0" smtClean="0">
                <a:solidFill>
                  <a:schemeClr val="tx1"/>
                </a:solidFill>
                <a:latin typeface="Arial" panose="020B0604020202020204" pitchFamily="34" charset="0"/>
                <a:cs typeface="Arial" panose="020B0604020202020204" pitchFamily="34" charset="0"/>
              </a:rPr>
              <a:t>.</a:t>
            </a:r>
            <a:endParaRPr lang="vi-VN" altLang="en-US" sz="2400" b="1" dirty="0">
              <a:solidFill>
                <a:schemeClr val="tx1"/>
              </a:solidFill>
              <a:cs typeface="Arial" panose="020B0604020202020204" pitchFamily="34" charset="0"/>
            </a:endParaRPr>
          </a:p>
          <a:p>
            <a:pPr marL="342900" indent="-342900" algn="ctr">
              <a:buFontTx/>
              <a:buChar char="-"/>
            </a:pPr>
            <a:r>
              <a:rPr lang="vi-VN" altLang="en-US" sz="2400" b="1" dirty="0" smtClean="0">
                <a:solidFill>
                  <a:schemeClr val="tx1"/>
                </a:solidFill>
                <a:latin typeface="Arial" panose="020B0604020202020204" pitchFamily="34" charset="0"/>
                <a:cs typeface="Arial" panose="020B0604020202020204" pitchFamily="34" charset="0"/>
              </a:rPr>
              <a:t> </a:t>
            </a:r>
            <a:r>
              <a:rPr lang="vi-VN" altLang="en-US" sz="2400" b="1" dirty="0">
                <a:solidFill>
                  <a:schemeClr val="tx1"/>
                </a:solidFill>
                <a:latin typeface="Arial" panose="020B0604020202020204" pitchFamily="34" charset="0"/>
                <a:cs typeface="Arial" panose="020B0604020202020204" pitchFamily="34" charset="0"/>
              </a:rPr>
              <a:t>Thời </a:t>
            </a:r>
            <a:r>
              <a:rPr lang="vi-VN" altLang="en-US" sz="2400" b="1" dirty="0" smtClean="0">
                <a:solidFill>
                  <a:schemeClr val="tx1"/>
                </a:solidFill>
                <a:latin typeface="Arial" panose="020B0604020202020204" pitchFamily="34" charset="0"/>
                <a:cs typeface="Arial" panose="020B0604020202020204" pitchFamily="34" charset="0"/>
              </a:rPr>
              <a:t>gian</a:t>
            </a:r>
            <a:r>
              <a:rPr lang="en-US" altLang="en-US" sz="2400" b="1" dirty="0" smtClean="0">
                <a:solidFill>
                  <a:schemeClr val="tx1"/>
                </a:solidFill>
                <a:latin typeface="Arial" panose="020B0604020202020204" pitchFamily="34" charset="0"/>
                <a:cs typeface="Arial" panose="020B0604020202020204" pitchFamily="34" charset="0"/>
              </a:rPr>
              <a:t> 5</a:t>
            </a:r>
            <a:r>
              <a:rPr lang="vi-VN" altLang="en-US" sz="2400" b="1" dirty="0" smtClean="0">
                <a:solidFill>
                  <a:schemeClr val="tx1"/>
                </a:solidFill>
                <a:latin typeface="Arial" panose="020B0604020202020204" pitchFamily="34" charset="0"/>
                <a:cs typeface="Arial" panose="020B0604020202020204" pitchFamily="34" charset="0"/>
              </a:rPr>
              <a:t> phút</a:t>
            </a:r>
            <a:r>
              <a:rPr lang="en-US" altLang="en-US" sz="2400" b="1" dirty="0" smtClean="0">
                <a:solidFill>
                  <a:schemeClr val="tx1"/>
                </a:solidFill>
                <a:latin typeface="Arial" panose="020B0604020202020204" pitchFamily="34" charset="0"/>
                <a:cs typeface="Arial" panose="020B0604020202020204" pitchFamily="34" charset="0"/>
              </a:rPr>
              <a:t>.</a:t>
            </a:r>
          </a:p>
          <a:p>
            <a:pPr algn="ctr"/>
            <a:r>
              <a:rPr lang="vi-VN" altLang="en-US" sz="2400" b="1" dirty="0" smtClean="0">
                <a:solidFill>
                  <a:schemeClr val="tx1"/>
                </a:solidFill>
                <a:latin typeface="Arial" panose="020B0604020202020204" pitchFamily="34" charset="0"/>
                <a:cs typeface="Arial" panose="020B0604020202020204" pitchFamily="34" charset="0"/>
              </a:rPr>
              <a:t>- C</a:t>
            </a:r>
            <a:r>
              <a:rPr lang="en-US" altLang="en-US" sz="2400" b="1" dirty="0" smtClean="0">
                <a:solidFill>
                  <a:schemeClr val="tx1"/>
                </a:solidFill>
                <a:latin typeface="Arial" panose="020B0604020202020204" pitchFamily="34" charset="0"/>
                <a:cs typeface="Arial" panose="020B0604020202020204" pitchFamily="34" charset="0"/>
              </a:rPr>
              <a:t>ử </a:t>
            </a:r>
            <a:r>
              <a:rPr lang="en-US" altLang="en-US" sz="2400" b="1" dirty="0" err="1" smtClean="0">
                <a:solidFill>
                  <a:schemeClr val="tx1"/>
                </a:solidFill>
                <a:latin typeface="Arial" panose="020B0604020202020204" pitchFamily="34" charset="0"/>
                <a:cs typeface="Arial" panose="020B0604020202020204" pitchFamily="34" charset="0"/>
              </a:rPr>
              <a:t>đại</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diện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báo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cáo</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sản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phẩm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nhận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xét</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sản</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phẩm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của</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nhóm</a:t>
            </a:r>
            <a:r>
              <a:rPr lang="en-US" altLang="en-US" sz="2400" b="1" dirty="0" smtClean="0">
                <a:solidFill>
                  <a:schemeClr val="tx1"/>
                </a:solidFill>
                <a:latin typeface="Arial" panose="020B0604020202020204" pitchFamily="34" charset="0"/>
                <a:cs typeface="Arial" panose="020B0604020202020204" pitchFamily="34" charset="0"/>
              </a:rPr>
              <a:t> </a:t>
            </a:r>
            <a:r>
              <a:rPr lang="en-US" altLang="en-US" sz="2400" b="1" dirty="0" err="1" smtClean="0">
                <a:solidFill>
                  <a:schemeClr val="tx1"/>
                </a:solidFill>
                <a:latin typeface="Arial" panose="020B0604020202020204" pitchFamily="34" charset="0"/>
                <a:cs typeface="Arial" panose="020B0604020202020204" pitchFamily="34" charset="0"/>
              </a:rPr>
              <a:t>bạn</a:t>
            </a:r>
            <a:r>
              <a:rPr lang="vi-VN" altLang="en-US" sz="2400" b="1" dirty="0" smtClean="0">
                <a:solidFill>
                  <a:schemeClr val="tx1"/>
                </a:solidFill>
                <a:latin typeface="Arial" panose="020B0604020202020204" pitchFamily="34" charset="0"/>
                <a:cs typeface="Arial" panose="020B0604020202020204" pitchFamily="34" charset="0"/>
              </a:rPr>
              <a:t>.</a:t>
            </a:r>
            <a:endParaRPr lang="vi-VN" altLang="en-US" sz="24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504403" y="0"/>
            <a:ext cx="11212980" cy="461665"/>
          </a:xfrm>
          <a:prstGeom prst="rect">
            <a:avLst/>
          </a:prstGeom>
        </p:spPr>
        <p:txBody>
          <a:bodyPr wrap="square" lIns="0" tIns="0" rIns="0" bIns="0" rtlCol="0" anchor="t">
            <a:spAutoFit/>
          </a:bodyPr>
          <a:lstStyle/>
          <a:p>
            <a:pPr defTabSz="609630">
              <a:lnSpc>
                <a:spcPts val="3640"/>
              </a:lnSpc>
            </a:pPr>
            <a:r>
              <a:rPr lang="en-US" sz="3600" b="1" dirty="0" smtClean="0">
                <a:latin typeface="Arial" panose="020B0604020202020204" pitchFamily="34" charset="0"/>
                <a:cs typeface="Arial" panose="020B0604020202020204" pitchFamily="34" charset="0"/>
              </a:rPr>
              <a:t>II</a:t>
            </a:r>
            <a:r>
              <a:rPr lang="vi-VN" sz="3600" b="1" dirty="0" smtClean="0">
                <a:latin typeface="Arial" panose="020B0604020202020204" pitchFamily="34" charset="0"/>
                <a:cs typeface="Arial" panose="020B0604020202020204" pitchFamily="34" charset="0"/>
              </a:rPr>
              <a:t>I</a:t>
            </a:r>
            <a:r>
              <a:rPr lang="en-US" sz="3600" b="1" dirty="0" smtClean="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Thành </a:t>
            </a:r>
            <a:r>
              <a:rPr lang="en-US" sz="3600" b="1" dirty="0" err="1">
                <a:latin typeface="Arial" panose="020B0604020202020204" pitchFamily="34" charset="0"/>
                <a:cs typeface="Arial" panose="020B0604020202020204" pitchFamily="34" charset="0"/>
              </a:rPr>
              <a:t>tựu</a:t>
            </a:r>
            <a:r>
              <a:rPr lang="en-US" sz="3600" b="1" dirty="0">
                <a:latin typeface="Arial" panose="020B0604020202020204" pitchFamily="34" charset="0"/>
                <a:cs typeface="Arial" panose="020B0604020202020204" pitchFamily="34" charset="0"/>
              </a:rPr>
              <a:t> chọn, </a:t>
            </a:r>
            <a:r>
              <a:rPr lang="en-US" sz="3600" b="1" dirty="0" err="1">
                <a:latin typeface="Arial" panose="020B0604020202020204" pitchFamily="34" charset="0"/>
                <a:cs typeface="Arial" panose="020B0604020202020204" pitchFamily="34" charset="0"/>
              </a:rPr>
              <a:t>tạo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giống</a:t>
            </a:r>
            <a:r>
              <a:rPr lang="en-US" sz="3600" b="1" dirty="0">
                <a:latin typeface="Arial" panose="020B0604020202020204" pitchFamily="34" charset="0"/>
                <a:cs typeface="Arial" panose="020B0604020202020204" pitchFamily="34" charset="0"/>
              </a:rPr>
              <a:t> </a:t>
            </a:r>
            <a:r>
              <a:rPr lang="vi-VN" sz="3600" b="1" dirty="0" smtClean="0">
                <a:latin typeface="Arial" panose="020B0604020202020204" pitchFamily="34" charset="0"/>
                <a:cs typeface="Arial" panose="020B0604020202020204" pitchFamily="34" charset="0"/>
              </a:rPr>
              <a:t>cây trồng</a:t>
            </a:r>
            <a:r>
              <a:rPr lang="en-US" sz="3600" b="1" dirty="0" smtClean="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265EE1-83FD-D3BE-2F1D-22EF9A976CC1}"/>
              </a:ext>
            </a:extLst>
          </p:cNvPr>
          <p:cNvSpPr txBox="1"/>
          <p:nvPr/>
        </p:nvSpPr>
        <p:spPr>
          <a:xfrm>
            <a:off x="881061" y="2186915"/>
            <a:ext cx="6123214" cy="341247"/>
          </a:xfrm>
          <a:prstGeom prst="rect">
            <a:avLst/>
          </a:prstGeom>
          <a:noFill/>
        </p:spPr>
        <p:txBody>
          <a:bodyPr wrap="square">
            <a:spAutoFit/>
          </a:bodyPr>
          <a:lstStyle/>
          <a:p>
            <a:pPr algn="just">
              <a:lnSpc>
                <a:spcPts val="1700"/>
              </a:lnSpc>
              <a:spcAft>
                <a:spcPts val="400"/>
              </a:spcAft>
            </a:pPr>
            <a:r>
              <a:rPr lang="vi-VN" sz="2600" b="1" dirty="0">
                <a:solidFill>
                  <a:srgbClr val="C00000"/>
                </a:solidFill>
                <a:effectLst/>
                <a:ea typeface="Arial" panose="020B0604020202020204" pitchFamily="34" charset="0"/>
                <a:cs typeface="Times New Roman" panose="02020603050405020304" pitchFamily="18" charset="0"/>
              </a:rPr>
              <a:t>Vòng 1. Nhóm chuyên gia</a:t>
            </a:r>
            <a:r>
              <a:rPr lang="vi-VN" sz="2600" dirty="0">
                <a:solidFill>
                  <a:srgbClr val="C00000"/>
                </a:solidFill>
                <a:effectLst/>
                <a:ea typeface="Arial" panose="020B0604020202020204" pitchFamily="34" charset="0"/>
                <a:cs typeface="Times New Roman" panose="02020603050405020304" pitchFamily="18" charset="0"/>
              </a:rPr>
              <a:t> </a:t>
            </a:r>
            <a:endParaRPr lang="en-US" sz="2600" dirty="0">
              <a:solidFill>
                <a:srgbClr val="C00000"/>
              </a:solidFill>
              <a:effectLst/>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09156A3F-E02E-DF42-6991-AEE2B1DDA9BF}"/>
              </a:ext>
            </a:extLst>
          </p:cNvPr>
          <p:cNvSpPr txBox="1"/>
          <p:nvPr/>
        </p:nvSpPr>
        <p:spPr>
          <a:xfrm>
            <a:off x="5972991" y="2186915"/>
            <a:ext cx="6123214" cy="341247"/>
          </a:xfrm>
          <a:prstGeom prst="rect">
            <a:avLst/>
          </a:prstGeom>
          <a:noFill/>
        </p:spPr>
        <p:txBody>
          <a:bodyPr wrap="square">
            <a:spAutoFit/>
          </a:bodyPr>
          <a:lstStyle/>
          <a:p>
            <a:pPr algn="just">
              <a:lnSpc>
                <a:spcPts val="1700"/>
              </a:lnSpc>
              <a:spcAft>
                <a:spcPts val="400"/>
              </a:spcAft>
            </a:pPr>
            <a:r>
              <a:rPr lang="vi-VN" sz="2600" b="1" dirty="0">
                <a:solidFill>
                  <a:srgbClr val="C00000"/>
                </a:solidFill>
                <a:effectLst/>
                <a:ea typeface="Arial" panose="020B0604020202020204" pitchFamily="34" charset="0"/>
                <a:cs typeface="Times New Roman" panose="02020603050405020304" pitchFamily="18" charset="0"/>
              </a:rPr>
              <a:t>Vòng 2. Nhóm các mảnh ghép</a:t>
            </a:r>
            <a:endParaRPr lang="en-US" sz="2600" dirty="0">
              <a:solidFill>
                <a:srgbClr val="C00000"/>
              </a:solidFill>
              <a:effectLst/>
              <a:ea typeface="Arial" panose="020B0604020202020204" pitchFamily="34" charset="0"/>
              <a:cs typeface="Times New Roman" panose="02020603050405020304" pitchFamily="18" charset="0"/>
            </a:endParaRPr>
          </a:p>
        </p:txBody>
      </p:sp>
      <p:sp>
        <p:nvSpPr>
          <p:cNvPr id="14" name="Rectangle: Rounded Corners 5">
            <a:extLst>
              <a:ext uri="{FF2B5EF4-FFF2-40B4-BE49-F238E27FC236}">
                <a16:creationId xmlns:a16="http://schemas.microsoft.com/office/drawing/2014/main" id="{4C87B2D0-65C7-17BC-8252-9DF21737C394}"/>
              </a:ext>
            </a:extLst>
          </p:cNvPr>
          <p:cNvSpPr/>
          <p:nvPr/>
        </p:nvSpPr>
        <p:spPr>
          <a:xfrm>
            <a:off x="513667" y="2528162"/>
            <a:ext cx="3901579" cy="4329838"/>
          </a:xfrm>
          <a:prstGeom prst="roundRect">
            <a:avLst/>
          </a:prstGeom>
          <a:solidFill>
            <a:srgbClr val="FBE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effectLst/>
                <a:ea typeface="Arial" panose="020B0604020202020204" pitchFamily="34" charset="0"/>
                <a:cs typeface="Times New Roman" panose="02020603050405020304" pitchFamily="18" charset="0"/>
              </a:rPr>
              <a:t> Nhóm 1: </a:t>
            </a:r>
            <a:endParaRPr lang="en-US" sz="2500" dirty="0">
              <a:solidFill>
                <a:schemeClr val="tx1"/>
              </a:solidFill>
              <a:effectLst/>
              <a:ea typeface="Arial" panose="020B0604020202020204" pitchFamily="34" charset="0"/>
              <a:cs typeface="Times New Roman" panose="02020603050405020304" pitchFamily="18" charset="0"/>
            </a:endParaRPr>
          </a:p>
          <a:p>
            <a:pPr algn="ctr"/>
            <a:r>
              <a:rPr lang="en-US" sz="2500" dirty="0">
                <a:solidFill>
                  <a:schemeClr val="tx1"/>
                </a:solidFill>
                <a:effectLst/>
                <a:ea typeface="Arial" panose="020B0604020202020204" pitchFamily="34" charset="0"/>
                <a:cs typeface="Times New Roman" panose="02020603050405020304" pitchFamily="18" charset="0"/>
              </a:rPr>
              <a:t>Xem video </a:t>
            </a:r>
            <a:r>
              <a:rPr lang="en-US" sz="2500" dirty="0" err="1">
                <a:solidFill>
                  <a:schemeClr val="tx1"/>
                </a:solidFill>
                <a:effectLst/>
                <a:ea typeface="Arial" panose="020B0604020202020204" pitchFamily="34" charset="0"/>
                <a:cs typeface="Times New Roman" panose="02020603050405020304" pitchFamily="18" charset="0"/>
              </a:rPr>
              <a:t>giống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lúa</a:t>
            </a:r>
            <a:r>
              <a:rPr lang="en-US" sz="2500" dirty="0">
                <a:solidFill>
                  <a:schemeClr val="tx1"/>
                </a:solidFill>
                <a:effectLst/>
                <a:ea typeface="Arial" panose="020B0604020202020204" pitchFamily="34" charset="0"/>
                <a:cs typeface="Times New Roman" panose="02020603050405020304" pitchFamily="18" charset="0"/>
              </a:rPr>
              <a:t> ST25, </a:t>
            </a:r>
            <a:r>
              <a:rPr lang="en-US" sz="2500" dirty="0" err="1">
                <a:solidFill>
                  <a:schemeClr val="tx1"/>
                </a:solidFill>
                <a:effectLst/>
                <a:ea typeface="Arial" panose="020B0604020202020204" pitchFamily="34" charset="0"/>
                <a:cs typeface="Times New Roman" panose="02020603050405020304" pitchFamily="18" charset="0"/>
              </a:rPr>
              <a:t>trả</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lời</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câu</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hỏi</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Nêu</a:t>
            </a:r>
            <a:r>
              <a:rPr lang="en-US" sz="2500" dirty="0">
                <a:solidFill>
                  <a:schemeClr val="tx1"/>
                </a:solidFill>
                <a:effectLst/>
                <a:ea typeface="Arial" panose="020B0604020202020204" pitchFamily="34" charset="0"/>
                <a:cs typeface="Times New Roman" panose="02020603050405020304" pitchFamily="18" charset="0"/>
              </a:rPr>
              <a:t> 1 </a:t>
            </a:r>
            <a:r>
              <a:rPr lang="en-US" sz="2500" dirty="0" err="1">
                <a:solidFill>
                  <a:schemeClr val="tx1"/>
                </a:solidFill>
                <a:effectLst/>
                <a:ea typeface="Arial" panose="020B0604020202020204" pitchFamily="34" charset="0"/>
                <a:cs typeface="Times New Roman" panose="02020603050405020304" pitchFamily="18" charset="0"/>
              </a:rPr>
              <a:t>số</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giống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cây</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trồng</a:t>
            </a:r>
            <a:r>
              <a:rPr lang="en-US" sz="2500" dirty="0">
                <a:solidFill>
                  <a:schemeClr val="tx1"/>
                </a:solidFill>
                <a:effectLst/>
                <a:ea typeface="Arial" panose="020B0604020202020204" pitchFamily="34" charset="0"/>
                <a:cs typeface="Times New Roman" panose="02020603050405020304" pitchFamily="18" charset="0"/>
              </a:rPr>
              <a:t> là </a:t>
            </a:r>
            <a:r>
              <a:rPr lang="en-US" sz="2500" dirty="0" err="1">
                <a:solidFill>
                  <a:schemeClr val="tx1"/>
                </a:solidFill>
                <a:effectLst/>
                <a:ea typeface="Arial" panose="020B0604020202020204" pitchFamily="34" charset="0"/>
                <a:cs typeface="Times New Roman" panose="02020603050405020304" pitchFamily="18" charset="0"/>
              </a:rPr>
              <a:t>sản</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phẩm</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của</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quá</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trình</a:t>
            </a:r>
            <a:r>
              <a:rPr lang="en-US" sz="2500" dirty="0">
                <a:solidFill>
                  <a:schemeClr val="tx1"/>
                </a:solidFill>
                <a:effectLst/>
                <a:ea typeface="Arial" panose="020B0604020202020204" pitchFamily="34" charset="0"/>
                <a:cs typeface="Times New Roman" panose="02020603050405020304" pitchFamily="18" charset="0"/>
              </a:rPr>
              <a:t> chọn, </a:t>
            </a:r>
            <a:r>
              <a:rPr lang="en-US" sz="2500" dirty="0" err="1">
                <a:solidFill>
                  <a:schemeClr val="tx1"/>
                </a:solidFill>
                <a:effectLst/>
                <a:ea typeface="Arial" panose="020B0604020202020204" pitchFamily="34" charset="0"/>
                <a:cs typeface="Times New Roman" panose="02020603050405020304" pitchFamily="18" charset="0"/>
              </a:rPr>
              <a:t>tạo</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giống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từ</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nguồn</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biến</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dị</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tự</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nhiên</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Trình</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bày</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các</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ưu</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điểm</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nổi</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bật</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của</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những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giống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cây</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trồng</a:t>
            </a:r>
            <a:r>
              <a:rPr lang="en-US" sz="2500" dirty="0">
                <a:solidFill>
                  <a:schemeClr val="tx1"/>
                </a:solidFill>
                <a:effectLst/>
                <a:ea typeface="Arial" panose="020B0604020202020204" pitchFamily="34" charset="0"/>
                <a:cs typeface="Times New Roman" panose="02020603050405020304" pitchFamily="18" charset="0"/>
              </a:rPr>
              <a:t> </a:t>
            </a:r>
            <a:r>
              <a:rPr lang="en-US" sz="2500" dirty="0" err="1">
                <a:solidFill>
                  <a:schemeClr val="tx1"/>
                </a:solidFill>
                <a:effectLst/>
                <a:ea typeface="Arial" panose="020B0604020202020204" pitchFamily="34" charset="0"/>
                <a:cs typeface="Times New Roman" panose="02020603050405020304" pitchFamily="18" charset="0"/>
              </a:rPr>
              <a:t>đó</a:t>
            </a:r>
            <a:r>
              <a:rPr lang="vi-VN" sz="2500" dirty="0">
                <a:solidFill>
                  <a:schemeClr val="tx1"/>
                </a:solidFill>
                <a:effectLst/>
                <a:ea typeface="Arial" panose="020B0604020202020204" pitchFamily="34" charset="0"/>
                <a:cs typeface="Times New Roman" panose="02020603050405020304" pitchFamily="18" charset="0"/>
              </a:rPr>
              <a:t>. </a:t>
            </a:r>
            <a:endParaRPr lang="en-US" sz="2500" dirty="0">
              <a:solidFill>
                <a:schemeClr val="tx1"/>
              </a:solidFill>
              <a:effectLst/>
              <a:ea typeface="Arial" panose="020B0604020202020204" pitchFamily="34" charset="0"/>
              <a:cs typeface="Times New Roman" panose="02020603050405020304" pitchFamily="18" charset="0"/>
            </a:endParaRPr>
          </a:p>
        </p:txBody>
      </p:sp>
      <p:sp>
        <p:nvSpPr>
          <p:cNvPr id="15" name="Rectangle: Rounded Corners 6">
            <a:extLst>
              <a:ext uri="{FF2B5EF4-FFF2-40B4-BE49-F238E27FC236}">
                <a16:creationId xmlns:a16="http://schemas.microsoft.com/office/drawing/2014/main" id="{3C6E1331-0E25-093A-0863-FFD3D5353621}"/>
              </a:ext>
            </a:extLst>
          </p:cNvPr>
          <p:cNvSpPr/>
          <p:nvPr/>
        </p:nvSpPr>
        <p:spPr>
          <a:xfrm>
            <a:off x="4534443" y="2528162"/>
            <a:ext cx="3499213" cy="4238398"/>
          </a:xfrm>
          <a:prstGeom prst="roundRect">
            <a:avLst/>
          </a:prstGeom>
          <a:solidFill>
            <a:srgbClr val="CBE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effectLst/>
                <a:ea typeface="Arial" panose="020B0604020202020204" pitchFamily="34" charset="0"/>
                <a:cs typeface="Times New Roman" panose="02020603050405020304" pitchFamily="18" charset="0"/>
              </a:rPr>
              <a:t>Nhóm 2:</a:t>
            </a:r>
            <a:endParaRPr lang="en-US" sz="2600" dirty="0">
              <a:solidFill>
                <a:schemeClr val="tx1"/>
              </a:solidFill>
              <a:effectLst/>
              <a:ea typeface="Arial" panose="020B0604020202020204" pitchFamily="34" charset="0"/>
              <a:cs typeface="Times New Roman" panose="02020603050405020304" pitchFamily="18" charset="0"/>
            </a:endParaRPr>
          </a:p>
          <a:p>
            <a:pPr algn="ctr"/>
            <a:r>
              <a:rPr lang="vi-VN" sz="2600" dirty="0">
                <a:solidFill>
                  <a:schemeClr val="tx1"/>
                </a:solidFill>
                <a:effectLst/>
                <a:ea typeface="Arial" panose="020B0604020202020204" pitchFamily="34" charset="0"/>
                <a:cs typeface="Times New Roman" panose="02020603050405020304" pitchFamily="18" charset="0"/>
              </a:rPr>
              <a:t> H</a:t>
            </a:r>
            <a:r>
              <a:rPr lang="en-US" sz="2600" dirty="0" err="1">
                <a:solidFill>
                  <a:schemeClr val="tx1"/>
                </a:solidFill>
                <a:effectLst/>
                <a:ea typeface="Arial" panose="020B0604020202020204" pitchFamily="34" charset="0"/>
                <a:cs typeface="Times New Roman" panose="02020603050405020304" pitchFamily="18" charset="0"/>
              </a:rPr>
              <a:t>ãy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nêu</a:t>
            </a:r>
            <a:r>
              <a:rPr lang="en-US" sz="2600" dirty="0">
                <a:solidFill>
                  <a:schemeClr val="tx1"/>
                </a:solidFill>
                <a:effectLst/>
                <a:ea typeface="Arial" panose="020B0604020202020204" pitchFamily="34" charset="0"/>
                <a:cs typeface="Times New Roman" panose="02020603050405020304" pitchFamily="18" charset="0"/>
              </a:rPr>
              <a:t> 1 </a:t>
            </a:r>
            <a:r>
              <a:rPr lang="en-US" sz="2600" dirty="0" err="1">
                <a:solidFill>
                  <a:schemeClr val="tx1"/>
                </a:solidFill>
                <a:effectLst/>
                <a:ea typeface="Arial" panose="020B0604020202020204" pitchFamily="34" charset="0"/>
                <a:cs typeface="Times New Roman" panose="02020603050405020304" pitchFamily="18" charset="0"/>
              </a:rPr>
              <a:t>số</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cây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trồng</a:t>
            </a:r>
            <a:r>
              <a:rPr lang="en-US" sz="2600" dirty="0">
                <a:solidFill>
                  <a:schemeClr val="tx1"/>
                </a:solidFill>
                <a:effectLst/>
                <a:ea typeface="Arial" panose="020B0604020202020204" pitchFamily="34" charset="0"/>
                <a:cs typeface="Times New Roman" panose="02020603050405020304" pitchFamily="18" charset="0"/>
              </a:rPr>
              <a:t> là </a:t>
            </a:r>
            <a:r>
              <a:rPr lang="en-US" sz="2600" dirty="0" err="1">
                <a:solidFill>
                  <a:schemeClr val="tx1"/>
                </a:solidFill>
                <a:effectLst/>
                <a:ea typeface="Arial" panose="020B0604020202020204" pitchFamily="34" charset="0"/>
                <a:cs typeface="Times New Roman" panose="02020603050405020304" pitchFamily="18" charset="0"/>
              </a:rPr>
              <a:t>sản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phẩm</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của</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phép</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lai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giữa</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các</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trong </a:t>
            </a:r>
            <a:r>
              <a:rPr lang="en-US" sz="2600" dirty="0" err="1">
                <a:solidFill>
                  <a:schemeClr val="tx1"/>
                </a:solidFill>
                <a:effectLst/>
                <a:ea typeface="Arial" panose="020B0604020202020204" pitchFamily="34" charset="0"/>
                <a:cs typeface="Times New Roman" panose="02020603050405020304" pitchFamily="18" charset="0"/>
              </a:rPr>
              <a:t>nước</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Trình</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bày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những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thuận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lợi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khó</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khăn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của</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phương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pháp</a:t>
            </a:r>
            <a:r>
              <a:rPr lang="en-US" sz="2600" dirty="0">
                <a:solidFill>
                  <a:schemeClr val="tx1"/>
                </a:solidFill>
                <a:effectLst/>
                <a:ea typeface="Arial" panose="020B0604020202020204" pitchFamily="34" charset="0"/>
                <a:cs typeface="Times New Roman" panose="02020603050405020304" pitchFamily="18" charset="0"/>
              </a:rPr>
              <a:t> chọn </a:t>
            </a:r>
            <a:r>
              <a:rPr lang="en-US" sz="2600" dirty="0" err="1">
                <a:solidFill>
                  <a:schemeClr val="tx1"/>
                </a:solidFill>
                <a:effectLst/>
                <a:ea typeface="Arial" panose="020B0604020202020204" pitchFamily="34" charset="0"/>
                <a:cs typeface="Times New Roman" panose="02020603050405020304" pitchFamily="18" charset="0"/>
              </a:rPr>
              <a:t>tạo</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này</a:t>
            </a:r>
            <a:r>
              <a:rPr lang="vi-VN" sz="2600" dirty="0">
                <a:solidFill>
                  <a:schemeClr val="tx1"/>
                </a:solidFill>
                <a:effectLst/>
                <a:ea typeface="Arial" panose="020B0604020202020204" pitchFamily="34" charset="0"/>
                <a:cs typeface="Times New Roman" panose="02020603050405020304" pitchFamily="18" charset="0"/>
              </a:rPr>
              <a:t>. </a:t>
            </a:r>
            <a:endParaRPr lang="en-US" sz="2600" dirty="0">
              <a:solidFill>
                <a:schemeClr val="tx1"/>
              </a:solidFill>
              <a:effectLst/>
              <a:ea typeface="Arial" panose="020B0604020202020204" pitchFamily="34" charset="0"/>
              <a:cs typeface="Times New Roman" panose="02020603050405020304" pitchFamily="18" charset="0"/>
            </a:endParaRPr>
          </a:p>
        </p:txBody>
      </p:sp>
      <p:sp>
        <p:nvSpPr>
          <p:cNvPr id="17" name="Rectangle: Rounded Corners 7">
            <a:extLst>
              <a:ext uri="{FF2B5EF4-FFF2-40B4-BE49-F238E27FC236}">
                <a16:creationId xmlns:a16="http://schemas.microsoft.com/office/drawing/2014/main" id="{0094E051-C811-84C7-8B35-C8A95DDB6F79}"/>
              </a:ext>
            </a:extLst>
          </p:cNvPr>
          <p:cNvSpPr/>
          <p:nvPr/>
        </p:nvSpPr>
        <p:spPr>
          <a:xfrm>
            <a:off x="8248104" y="2657998"/>
            <a:ext cx="3612969" cy="4108562"/>
          </a:xfrm>
          <a:prstGeom prst="roundRect">
            <a:avLst/>
          </a:prstGeom>
          <a:solidFill>
            <a:srgbClr val="E5CC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effectLst/>
                <a:ea typeface="Arial" panose="020B0604020202020204" pitchFamily="34" charset="0"/>
                <a:cs typeface="Times New Roman" panose="02020603050405020304" pitchFamily="18" charset="0"/>
              </a:rPr>
              <a:t> Nhóm 3: </a:t>
            </a:r>
            <a:endParaRPr lang="en-US" sz="2600" dirty="0">
              <a:solidFill>
                <a:schemeClr val="tx1"/>
              </a:solidFill>
              <a:effectLst/>
              <a:ea typeface="Arial" panose="020B0604020202020204" pitchFamily="34" charset="0"/>
              <a:cs typeface="Times New Roman" panose="02020603050405020304" pitchFamily="18" charset="0"/>
            </a:endParaRPr>
          </a:p>
          <a:p>
            <a:pPr algn="ctr"/>
            <a:r>
              <a:rPr lang="vi-VN" sz="2600" dirty="0">
                <a:solidFill>
                  <a:schemeClr val="tx1"/>
                </a:solidFill>
                <a:effectLst/>
                <a:ea typeface="Arial" panose="020B0604020202020204" pitchFamily="34" charset="0"/>
                <a:cs typeface="Times New Roman" panose="02020603050405020304" pitchFamily="18" charset="0"/>
              </a:rPr>
              <a:t>H</a:t>
            </a:r>
            <a:r>
              <a:rPr lang="en-US" sz="2600" dirty="0" err="1">
                <a:solidFill>
                  <a:schemeClr val="tx1"/>
                </a:solidFill>
                <a:effectLst/>
                <a:ea typeface="Arial" panose="020B0604020202020204" pitchFamily="34" charset="0"/>
                <a:cs typeface="Times New Roman" panose="02020603050405020304" pitchFamily="18" charset="0"/>
              </a:rPr>
              <a:t>ãy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nêu</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thành</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tựu</a:t>
            </a:r>
            <a:r>
              <a:rPr lang="en-US" sz="2600" dirty="0">
                <a:solidFill>
                  <a:schemeClr val="tx1"/>
                </a:solidFill>
                <a:effectLst/>
                <a:ea typeface="Arial" panose="020B0604020202020204" pitchFamily="34" charset="0"/>
                <a:cs typeface="Times New Roman" panose="02020603050405020304" pitchFamily="18" charset="0"/>
              </a:rPr>
              <a:t> trong </a:t>
            </a:r>
            <a:r>
              <a:rPr lang="en-US" sz="2600" dirty="0" err="1">
                <a:solidFill>
                  <a:schemeClr val="tx1"/>
                </a:solidFill>
                <a:effectLst/>
                <a:ea typeface="Arial" panose="020B0604020202020204" pitchFamily="34" charset="0"/>
                <a:cs typeface="Times New Roman" panose="02020603050405020304" pitchFamily="18" charset="0"/>
              </a:rPr>
              <a:t>việc</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nhập</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nội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cây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trồng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về</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Việt</a:t>
            </a:r>
            <a:r>
              <a:rPr lang="en-US" sz="2600" dirty="0">
                <a:solidFill>
                  <a:schemeClr val="tx1"/>
                </a:solidFill>
                <a:effectLst/>
                <a:ea typeface="Arial" panose="020B0604020202020204" pitchFamily="34" charset="0"/>
                <a:cs typeface="Times New Roman" panose="02020603050405020304" pitchFamily="18" charset="0"/>
              </a:rPr>
              <a:t> Nam</a:t>
            </a:r>
            <a:r>
              <a:rPr lang="vi-VN" sz="2600" dirty="0">
                <a:solidFill>
                  <a:schemeClr val="tx1"/>
                </a:solidFill>
                <a:effectLst/>
                <a:ea typeface="Arial" panose="020B0604020202020204" pitchFamily="34" charset="0"/>
                <a:cs typeface="Times New Roman" panose="02020603050405020304" pitchFamily="18" charset="0"/>
              </a:rPr>
              <a:t>. Đồng thời ph</a:t>
            </a:r>
            <a:r>
              <a:rPr lang="en-US" sz="2600" dirty="0" err="1">
                <a:solidFill>
                  <a:schemeClr val="tx1"/>
                </a:solidFill>
                <a:effectLst/>
                <a:ea typeface="Arial" panose="020B0604020202020204" pitchFamily="34" charset="0"/>
                <a:cs typeface="Times New Roman" panose="02020603050405020304" pitchFamily="18" charset="0"/>
              </a:rPr>
              <a:t>ân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tích</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những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thuận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lợi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khó</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khăn</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khi</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trồng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những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giống</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cây</a:t>
            </a:r>
            <a:r>
              <a:rPr lang="en-US" sz="2600" dirty="0">
                <a:solidFill>
                  <a:schemeClr val="tx1"/>
                </a:solidFill>
                <a:effectLst/>
                <a:ea typeface="Arial" panose="020B0604020202020204" pitchFamily="34" charset="0"/>
                <a:cs typeface="Times New Roman" panose="02020603050405020304" pitchFamily="18" charset="0"/>
              </a:rPr>
              <a:t> </a:t>
            </a:r>
            <a:r>
              <a:rPr lang="en-US" sz="2600" dirty="0" err="1">
                <a:solidFill>
                  <a:schemeClr val="tx1"/>
                </a:solidFill>
                <a:effectLst/>
                <a:ea typeface="Arial" panose="020B0604020202020204" pitchFamily="34" charset="0"/>
                <a:cs typeface="Times New Roman" panose="02020603050405020304" pitchFamily="18" charset="0"/>
              </a:rPr>
              <a:t>này</a:t>
            </a:r>
            <a:r>
              <a:rPr lang="en-US" sz="2600" dirty="0" smtClean="0">
                <a:solidFill>
                  <a:schemeClr val="tx1"/>
                </a:solidFill>
                <a:effectLst/>
                <a:ea typeface="Arial" panose="020B0604020202020204" pitchFamily="34" charset="0"/>
                <a:cs typeface="Times New Roman" panose="02020603050405020304" pitchFamily="18" charset="0"/>
              </a:rPr>
              <a:t>.</a:t>
            </a:r>
            <a:endParaRPr lang="en-US" sz="2600" dirty="0">
              <a:solidFill>
                <a:schemeClr val="tx1"/>
              </a:solidFill>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12242776"/>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39443">
            <a:off x="-1062871" y="5270720"/>
            <a:ext cx="15292235" cy="5162973"/>
          </a:xfrm>
          <a:custGeom>
            <a:avLst/>
            <a:gdLst/>
            <a:ahLst/>
            <a:cxnLst/>
            <a:rect l="l" t="t" r="r" b="b"/>
            <a:pathLst>
              <a:path w="22938353" h="7744460">
                <a:moveTo>
                  <a:pt x="0" y="0"/>
                </a:moveTo>
                <a:lnTo>
                  <a:pt x="22938353" y="0"/>
                </a:lnTo>
                <a:lnTo>
                  <a:pt x="22938353" y="7744460"/>
                </a:lnTo>
                <a:lnTo>
                  <a:pt x="0" y="77444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556207" y="4511038"/>
            <a:ext cx="4169417" cy="1538894"/>
          </a:xfrm>
          <a:custGeom>
            <a:avLst/>
            <a:gdLst/>
            <a:ahLst/>
            <a:cxnLst/>
            <a:rect l="l" t="t" r="r" b="b"/>
            <a:pathLst>
              <a:path w="6254125" h="2308341">
                <a:moveTo>
                  <a:pt x="6254125" y="0"/>
                </a:moveTo>
                <a:lnTo>
                  <a:pt x="0" y="0"/>
                </a:lnTo>
                <a:lnTo>
                  <a:pt x="0" y="2308340"/>
                </a:lnTo>
                <a:lnTo>
                  <a:pt x="6254125" y="2308340"/>
                </a:lnTo>
                <a:lnTo>
                  <a:pt x="6254125"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589430">
            <a:off x="7580432" y="198737"/>
            <a:ext cx="1268660" cy="1604053"/>
          </a:xfrm>
          <a:custGeom>
            <a:avLst/>
            <a:gdLst/>
            <a:ahLst/>
            <a:cxnLst/>
            <a:rect l="l" t="t" r="r" b="b"/>
            <a:pathLst>
              <a:path w="1902990" h="2406080">
                <a:moveTo>
                  <a:pt x="0" y="0"/>
                </a:moveTo>
                <a:lnTo>
                  <a:pt x="1902990" y="0"/>
                </a:lnTo>
                <a:lnTo>
                  <a:pt x="1902990" y="2406079"/>
                </a:lnTo>
                <a:lnTo>
                  <a:pt x="0" y="24060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flipH="1">
            <a:off x="-472758" y="-460428"/>
            <a:ext cx="2501179" cy="2292455"/>
          </a:xfrm>
          <a:custGeom>
            <a:avLst/>
            <a:gdLst/>
            <a:ahLst/>
            <a:cxnLst/>
            <a:rect l="l" t="t" r="r" b="b"/>
            <a:pathLst>
              <a:path w="3751768" h="3438683">
                <a:moveTo>
                  <a:pt x="3751768" y="0"/>
                </a:moveTo>
                <a:lnTo>
                  <a:pt x="0" y="0"/>
                </a:lnTo>
                <a:lnTo>
                  <a:pt x="0" y="3438684"/>
                </a:lnTo>
                <a:lnTo>
                  <a:pt x="3751768" y="3438684"/>
                </a:lnTo>
                <a:lnTo>
                  <a:pt x="3751768" y="0"/>
                </a:lnTo>
                <a:close/>
              </a:path>
            </a:pathLst>
          </a:custGeom>
          <a:blipFill>
            <a:blip r:embed="rId8">
              <a:extLst>
                <a:ext uri="{96DAC541-7B7A-43D3-8B79-37D633B846F1}">
                  <asvg:svgBlip xmlns:asvg="http://schemas.microsoft.com/office/drawing/2016/SVG/main" xmlns="" r:embed="rId9"/>
                </a:ext>
              </a:extLst>
            </a:blip>
            <a:stretch>
              <a:fillRect r="-172487"/>
            </a:stretch>
          </a:blipFill>
        </p:spPr>
      </p:sp>
      <p:sp>
        <p:nvSpPr>
          <p:cNvPr id="6" name="Freeform 6"/>
          <p:cNvSpPr/>
          <p:nvPr/>
        </p:nvSpPr>
        <p:spPr>
          <a:xfrm flipH="1">
            <a:off x="2517371" y="-313886"/>
            <a:ext cx="1344972" cy="1232735"/>
          </a:xfrm>
          <a:custGeom>
            <a:avLst/>
            <a:gdLst/>
            <a:ahLst/>
            <a:cxnLst/>
            <a:rect l="l" t="t" r="r" b="b"/>
            <a:pathLst>
              <a:path w="2017458" h="1849102">
                <a:moveTo>
                  <a:pt x="2017458" y="0"/>
                </a:moveTo>
                <a:lnTo>
                  <a:pt x="0" y="0"/>
                </a:lnTo>
                <a:lnTo>
                  <a:pt x="0" y="1849101"/>
                </a:lnTo>
                <a:lnTo>
                  <a:pt x="2017458" y="1849101"/>
                </a:lnTo>
                <a:lnTo>
                  <a:pt x="2017458" y="0"/>
                </a:lnTo>
                <a:close/>
              </a:path>
            </a:pathLst>
          </a:custGeom>
          <a:blipFill>
            <a:blip r:embed="rId8">
              <a:extLst>
                <a:ext uri="{96DAC541-7B7A-43D3-8B79-37D633B846F1}">
                  <asvg:svgBlip xmlns:asvg="http://schemas.microsoft.com/office/drawing/2016/SVG/main" xmlns="" r:embed="rId9"/>
                </a:ext>
              </a:extLst>
            </a:blip>
            <a:stretch>
              <a:fillRect r="-172487"/>
            </a:stretch>
          </a:blipFill>
        </p:spPr>
      </p:sp>
      <p:sp>
        <p:nvSpPr>
          <p:cNvPr id="7" name="Freeform 7"/>
          <p:cNvSpPr/>
          <p:nvPr/>
        </p:nvSpPr>
        <p:spPr>
          <a:xfrm flipH="1">
            <a:off x="10161228" y="0"/>
            <a:ext cx="1344972" cy="1232735"/>
          </a:xfrm>
          <a:custGeom>
            <a:avLst/>
            <a:gdLst/>
            <a:ahLst/>
            <a:cxnLst/>
            <a:rect l="l" t="t" r="r" b="b"/>
            <a:pathLst>
              <a:path w="2017458" h="1849102">
                <a:moveTo>
                  <a:pt x="2017458" y="0"/>
                </a:moveTo>
                <a:lnTo>
                  <a:pt x="0" y="0"/>
                </a:lnTo>
                <a:lnTo>
                  <a:pt x="0" y="1849102"/>
                </a:lnTo>
                <a:lnTo>
                  <a:pt x="2017458" y="1849102"/>
                </a:lnTo>
                <a:lnTo>
                  <a:pt x="2017458" y="0"/>
                </a:lnTo>
                <a:close/>
              </a:path>
            </a:pathLst>
          </a:custGeom>
          <a:blipFill>
            <a:blip r:embed="rId8">
              <a:extLst>
                <a:ext uri="{96DAC541-7B7A-43D3-8B79-37D633B846F1}">
                  <asvg:svgBlip xmlns:asvg="http://schemas.microsoft.com/office/drawing/2016/SVG/main" xmlns="" r:embed="rId9"/>
                </a:ext>
              </a:extLst>
            </a:blip>
            <a:stretch>
              <a:fillRect r="-172487"/>
            </a:stretch>
          </a:blipFill>
        </p:spPr>
      </p:sp>
      <p:sp>
        <p:nvSpPr>
          <p:cNvPr id="8" name="Freeform 8"/>
          <p:cNvSpPr/>
          <p:nvPr/>
        </p:nvSpPr>
        <p:spPr>
          <a:xfrm rot="-609393">
            <a:off x="235888" y="6170210"/>
            <a:ext cx="4876800" cy="1853184"/>
          </a:xfrm>
          <a:custGeom>
            <a:avLst/>
            <a:gdLst/>
            <a:ahLst/>
            <a:cxnLst/>
            <a:rect l="l" t="t" r="r" b="b"/>
            <a:pathLst>
              <a:path w="7315200" h="2779776">
                <a:moveTo>
                  <a:pt x="0" y="0"/>
                </a:moveTo>
                <a:lnTo>
                  <a:pt x="7315200" y="0"/>
                </a:lnTo>
                <a:lnTo>
                  <a:pt x="7315200" y="2779776"/>
                </a:lnTo>
                <a:lnTo>
                  <a:pt x="0" y="277977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TextBox 10"/>
          <p:cNvSpPr txBox="1"/>
          <p:nvPr/>
        </p:nvSpPr>
        <p:spPr>
          <a:xfrm>
            <a:off x="3454400" y="2616200"/>
            <a:ext cx="5708227" cy="1102866"/>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ctr">
              <a:lnSpc>
                <a:spcPts val="8587"/>
              </a:lnSpc>
            </a:pPr>
            <a:r>
              <a:rPr lang="en-US" sz="6134" i="1">
                <a:solidFill>
                  <a:srgbClr val="FF0000"/>
                </a:solidFill>
                <a:latin typeface="Arial Black" panose="020B0A04020102020204" charset="0"/>
                <a:cs typeface="Arial Black" panose="020B0A04020102020204" charset="0"/>
              </a:rPr>
              <a:t>KHỞI ĐỘNG</a:t>
            </a:r>
          </a:p>
        </p:txBody>
      </p:sp>
      <p:cxnSp>
        <p:nvCxnSpPr>
          <p:cNvPr id="11" name="Straight Connector 10"/>
          <p:cNvCxnSpPr/>
          <p:nvPr/>
        </p:nvCxnSpPr>
        <p:spPr>
          <a:xfrm flipV="1">
            <a:off x="3709671" y="3713903"/>
            <a:ext cx="5197263" cy="3387"/>
          </a:xfrm>
          <a:prstGeom prst="line">
            <a:avLst/>
          </a:prstGeom>
          <a:ln w="57150">
            <a:prstDash val="solid"/>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pic>
        <p:nvPicPr>
          <p:cNvPr id="12" name="Picture 11">
            <a:extLst>
              <a:ext uri="{FF2B5EF4-FFF2-40B4-BE49-F238E27FC236}">
                <a16:creationId xmlns:a16="http://schemas.microsoft.com/office/drawing/2014/main" id="{CBB01444-267A-A9FC-CBA5-B64F2EB020F1}"/>
              </a:ext>
            </a:extLst>
          </p:cNvPr>
          <p:cNvPicPr>
            <a:picLocks noChangeAspect="1"/>
          </p:cNvPicPr>
          <p:nvPr/>
        </p:nvPicPr>
        <p:blipFill>
          <a:blip r:embed="rId12"/>
          <a:stretch>
            <a:fillRect/>
          </a:stretch>
        </p:blipFill>
        <p:spPr>
          <a:xfrm>
            <a:off x="80433" y="1"/>
            <a:ext cx="12111567" cy="7442199"/>
          </a:xfrm>
          <a:prstGeom prst="rect">
            <a:avLst/>
          </a:prstGeom>
          <a:noFill/>
        </p:spPr>
      </p:pic>
    </p:spTree>
    <p:extLst>
      <p:ext uri="{BB962C8B-B14F-4D97-AF65-F5344CB8AC3E}">
        <p14:creationId xmlns:p14="http://schemas.microsoft.com/office/powerpoint/2010/main" val="3976887700"/>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pic>
        <p:nvPicPr>
          <p:cNvPr id="2" name="Gạo ST25 - Gạo Ông Cua Đoạt Giải Gạo Ngon Nhất Thế Giới Năm 2019">
            <a:hlinkClick r:id="" action="ppaction://media"/>
            <a:extLst>
              <a:ext uri="{FF2B5EF4-FFF2-40B4-BE49-F238E27FC236}">
                <a16:creationId xmlns:a16="http://schemas.microsoft.com/office/drawing/2014/main" id="{AED810B8-5598-EA05-C63A-3945D4CA6A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3529" y="410255"/>
            <a:ext cx="11462656" cy="6447745"/>
          </a:xfrm>
          <a:prstGeom prst="rect">
            <a:avLst/>
          </a:prstGeom>
        </p:spPr>
      </p:pic>
    </p:spTree>
    <p:extLst>
      <p:ext uri="{BB962C8B-B14F-4D97-AF65-F5344CB8AC3E}">
        <p14:creationId xmlns:p14="http://schemas.microsoft.com/office/powerpoint/2010/main" val="2662634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1">
            <a:extLst>
              <a:ext uri="{FF2B5EF4-FFF2-40B4-BE49-F238E27FC236}">
                <a16:creationId xmlns:a16="http://schemas.microsoft.com/office/drawing/2014/main" id="{BCDFFDAE-7277-4069-D2B4-0D01013B480B}"/>
              </a:ext>
            </a:extLst>
          </p:cNvPr>
          <p:cNvSpPr txBox="1"/>
          <p:nvPr/>
        </p:nvSpPr>
        <p:spPr>
          <a:xfrm>
            <a:off x="925286" y="467215"/>
            <a:ext cx="9427581" cy="492443"/>
          </a:xfrm>
          <a:prstGeom prst="rect">
            <a:avLst/>
          </a:prstGeom>
          <a:noFill/>
        </p:spPr>
        <p:txBody>
          <a:bodyPr wrap="none" rtlCol="0">
            <a:spAutoFit/>
          </a:bodyPr>
          <a:lstStyle/>
          <a:p>
            <a:r>
              <a:rPr lang="en-US" sz="2600">
                <a:latin typeface="Arial" panose="020B0604020202020204" pitchFamily="34" charset="0"/>
                <a:cs typeface="Arial" panose="020B0604020202020204" pitchFamily="34" charset="0"/>
              </a:rPr>
              <a:t>2. Cây lai sinh ra từ các phép lai giữa những giống trong nước</a:t>
            </a:r>
          </a:p>
        </p:txBody>
      </p:sp>
      <p:pic>
        <p:nvPicPr>
          <p:cNvPr id="6" name="Picture 5">
            <a:extLst>
              <a:ext uri="{FF2B5EF4-FFF2-40B4-BE49-F238E27FC236}">
                <a16:creationId xmlns:a16="http://schemas.microsoft.com/office/drawing/2014/main" id="{27BF4A57-63D0-065A-69FE-4BBE273585A3}"/>
              </a:ext>
            </a:extLst>
          </p:cNvPr>
          <p:cNvPicPr>
            <a:picLocks noChangeAspect="1"/>
          </p:cNvPicPr>
          <p:nvPr/>
        </p:nvPicPr>
        <p:blipFill>
          <a:blip r:embed="rId3"/>
          <a:stretch>
            <a:fillRect/>
          </a:stretch>
        </p:blipFill>
        <p:spPr>
          <a:xfrm>
            <a:off x="290733" y="3890986"/>
            <a:ext cx="11638346" cy="2735141"/>
          </a:xfrm>
          <a:prstGeom prst="rect">
            <a:avLst/>
          </a:prstGeom>
        </p:spPr>
      </p:pic>
      <p:pic>
        <p:nvPicPr>
          <p:cNvPr id="8" name="Picture 7">
            <a:extLst>
              <a:ext uri="{FF2B5EF4-FFF2-40B4-BE49-F238E27FC236}">
                <a16:creationId xmlns:a16="http://schemas.microsoft.com/office/drawing/2014/main" id="{734E70B9-B8F4-D397-A732-3986C9D216FE}"/>
              </a:ext>
            </a:extLst>
          </p:cNvPr>
          <p:cNvPicPr>
            <a:picLocks noChangeAspect="1"/>
          </p:cNvPicPr>
          <p:nvPr/>
        </p:nvPicPr>
        <p:blipFill>
          <a:blip r:embed="rId4"/>
          <a:stretch>
            <a:fillRect/>
          </a:stretch>
        </p:blipFill>
        <p:spPr>
          <a:xfrm>
            <a:off x="323390" y="975447"/>
            <a:ext cx="11668013" cy="2735141"/>
          </a:xfrm>
          <a:prstGeom prst="rect">
            <a:avLst/>
          </a:prstGeom>
        </p:spPr>
      </p:pic>
    </p:spTree>
    <p:extLst>
      <p:ext uri="{BB962C8B-B14F-4D97-AF65-F5344CB8AC3E}">
        <p14:creationId xmlns:p14="http://schemas.microsoft.com/office/powerpoint/2010/main" val="671784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TextBox 1">
            <a:extLst>
              <a:ext uri="{FF2B5EF4-FFF2-40B4-BE49-F238E27FC236}">
                <a16:creationId xmlns:a16="http://schemas.microsoft.com/office/drawing/2014/main" id="{05998F71-B613-D23D-E3DE-A916298D49EB}"/>
              </a:ext>
            </a:extLst>
          </p:cNvPr>
          <p:cNvSpPr txBox="1"/>
          <p:nvPr/>
        </p:nvSpPr>
        <p:spPr>
          <a:xfrm>
            <a:off x="805543" y="424540"/>
            <a:ext cx="8697686" cy="492443"/>
          </a:xfrm>
          <a:prstGeom prst="rect">
            <a:avLst/>
          </a:prstGeom>
          <a:noFill/>
        </p:spPr>
        <p:txBody>
          <a:bodyPr wrap="square" rtlCol="0">
            <a:spAutoFit/>
          </a:bodyPr>
          <a:lstStyle/>
          <a:p>
            <a:r>
              <a:rPr lang="en-US" sz="2600">
                <a:latin typeface="Arial" panose="020B0604020202020204" pitchFamily="34" charset="0"/>
                <a:cs typeface="Arial" panose="020B0604020202020204" pitchFamily="34" charset="0"/>
              </a:rPr>
              <a:t>3. Nhâp nội và trồng giống năng suất cao</a:t>
            </a:r>
          </a:p>
        </p:txBody>
      </p:sp>
      <p:pic>
        <p:nvPicPr>
          <p:cNvPr id="4" name="Picture 3">
            <a:extLst>
              <a:ext uri="{FF2B5EF4-FFF2-40B4-BE49-F238E27FC236}">
                <a16:creationId xmlns:a16="http://schemas.microsoft.com/office/drawing/2014/main" id="{BE850699-7124-2C40-1586-25D1CA863D6C}"/>
              </a:ext>
            </a:extLst>
          </p:cNvPr>
          <p:cNvPicPr>
            <a:picLocks noChangeAspect="1"/>
          </p:cNvPicPr>
          <p:nvPr/>
        </p:nvPicPr>
        <p:blipFill>
          <a:blip r:embed="rId3"/>
          <a:stretch>
            <a:fillRect/>
          </a:stretch>
        </p:blipFill>
        <p:spPr>
          <a:xfrm>
            <a:off x="1" y="1244935"/>
            <a:ext cx="3494314" cy="4665089"/>
          </a:xfrm>
          <a:prstGeom prst="rect">
            <a:avLst/>
          </a:prstGeom>
        </p:spPr>
      </p:pic>
      <p:sp>
        <p:nvSpPr>
          <p:cNvPr id="5" name="Rectangle: Rounded Corners 4">
            <a:extLst>
              <a:ext uri="{FF2B5EF4-FFF2-40B4-BE49-F238E27FC236}">
                <a16:creationId xmlns:a16="http://schemas.microsoft.com/office/drawing/2014/main" id="{5CD49377-411E-333D-DC47-A15DB59EC2CC}"/>
              </a:ext>
            </a:extLst>
          </p:cNvPr>
          <p:cNvSpPr/>
          <p:nvPr/>
        </p:nvSpPr>
        <p:spPr>
          <a:xfrm>
            <a:off x="119743" y="1244936"/>
            <a:ext cx="45719" cy="457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B35179-6999-BD42-735F-5A0B14E2C5E8}"/>
              </a:ext>
            </a:extLst>
          </p:cNvPr>
          <p:cNvSpPr txBox="1"/>
          <p:nvPr/>
        </p:nvSpPr>
        <p:spPr>
          <a:xfrm>
            <a:off x="272153" y="5967008"/>
            <a:ext cx="6096000" cy="461665"/>
          </a:xfrm>
          <a:prstGeom prst="rect">
            <a:avLst/>
          </a:prstGeom>
          <a:noFill/>
        </p:spPr>
        <p:txBody>
          <a:bodyPr wrap="square">
            <a:spAutoFit/>
          </a:bodyPr>
          <a:lstStyle/>
          <a:p>
            <a:r>
              <a:rPr lang="en-US" sz="2400" b="1">
                <a:latin typeface="Arial" panose="020B0604020202020204" pitchFamily="34" charset="0"/>
                <a:cs typeface="Arial" panose="020B0604020202020204" pitchFamily="34" charset="0"/>
              </a:rPr>
              <a:t>Sầu riêng monthong</a:t>
            </a:r>
          </a:p>
        </p:txBody>
      </p:sp>
      <p:pic>
        <p:nvPicPr>
          <p:cNvPr id="8" name="Picture 7">
            <a:extLst>
              <a:ext uri="{FF2B5EF4-FFF2-40B4-BE49-F238E27FC236}">
                <a16:creationId xmlns:a16="http://schemas.microsoft.com/office/drawing/2014/main" id="{7C814571-2546-3FB1-8159-AD1EF7CF88E3}"/>
              </a:ext>
            </a:extLst>
          </p:cNvPr>
          <p:cNvPicPr>
            <a:picLocks noChangeAspect="1"/>
          </p:cNvPicPr>
          <p:nvPr/>
        </p:nvPicPr>
        <p:blipFill rotWithShape="1">
          <a:blip r:embed="rId4"/>
          <a:srcRect l="4493" r="4794" b="4348"/>
          <a:stretch/>
        </p:blipFill>
        <p:spPr>
          <a:xfrm>
            <a:off x="3608614" y="940796"/>
            <a:ext cx="5231684" cy="5516477"/>
          </a:xfrm>
          <a:prstGeom prst="rect">
            <a:avLst/>
          </a:prstGeom>
        </p:spPr>
      </p:pic>
      <p:pic>
        <p:nvPicPr>
          <p:cNvPr id="9" name="Picture 8">
            <a:extLst>
              <a:ext uri="{FF2B5EF4-FFF2-40B4-BE49-F238E27FC236}">
                <a16:creationId xmlns:a16="http://schemas.microsoft.com/office/drawing/2014/main" id="{E3AC78AC-92A1-D53C-9269-3320A68F2A7A}"/>
              </a:ext>
            </a:extLst>
          </p:cNvPr>
          <p:cNvPicPr>
            <a:picLocks noChangeAspect="1"/>
          </p:cNvPicPr>
          <p:nvPr/>
        </p:nvPicPr>
        <p:blipFill>
          <a:blip r:embed="rId5"/>
          <a:stretch>
            <a:fillRect/>
          </a:stretch>
        </p:blipFill>
        <p:spPr>
          <a:xfrm>
            <a:off x="8954598" y="1290654"/>
            <a:ext cx="3237402" cy="4459507"/>
          </a:xfrm>
          <a:prstGeom prst="rect">
            <a:avLst/>
          </a:prstGeom>
        </p:spPr>
      </p:pic>
      <p:sp>
        <p:nvSpPr>
          <p:cNvPr id="10" name="TextBox 9">
            <a:extLst>
              <a:ext uri="{FF2B5EF4-FFF2-40B4-BE49-F238E27FC236}">
                <a16:creationId xmlns:a16="http://schemas.microsoft.com/office/drawing/2014/main" id="{ADE8CB33-1862-6B0F-B007-1378CEF64841}"/>
              </a:ext>
            </a:extLst>
          </p:cNvPr>
          <p:cNvSpPr txBox="1"/>
          <p:nvPr/>
        </p:nvSpPr>
        <p:spPr>
          <a:xfrm>
            <a:off x="9128759" y="5921141"/>
            <a:ext cx="2889079" cy="492443"/>
          </a:xfrm>
          <a:prstGeom prst="rect">
            <a:avLst/>
          </a:prstGeom>
          <a:noFill/>
        </p:spPr>
        <p:txBody>
          <a:bodyPr wrap="square" rtlCol="0">
            <a:spAutoFit/>
          </a:bodyPr>
          <a:lstStyle/>
          <a:p>
            <a:pPr algn="ctr"/>
            <a:r>
              <a:rPr lang="en-US" sz="2600" b="1">
                <a:latin typeface="Arial" panose="020B0604020202020204" pitchFamily="34" charset="0"/>
                <a:cs typeface="Arial" panose="020B0604020202020204" pitchFamily="34" charset="0"/>
              </a:rPr>
              <a:t>Chôm chôm thái</a:t>
            </a:r>
          </a:p>
        </p:txBody>
      </p:sp>
    </p:spTree>
    <p:extLst>
      <p:ext uri="{BB962C8B-B14F-4D97-AF65-F5344CB8AC3E}">
        <p14:creationId xmlns:p14="http://schemas.microsoft.com/office/powerpoint/2010/main" val="2724877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2" name="Oval 1">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949104CA-4934-A956-3C49-83349439592C}"/>
              </a:ext>
            </a:extLst>
          </p:cNvPr>
          <p:cNvSpPr txBox="1"/>
          <p:nvPr/>
        </p:nvSpPr>
        <p:spPr>
          <a:xfrm>
            <a:off x="-119744" y="1311625"/>
            <a:ext cx="12191999" cy="3634585"/>
          </a:xfrm>
          <a:prstGeom prst="rect">
            <a:avLst/>
          </a:prstGeom>
          <a:noFill/>
        </p:spPr>
        <p:txBody>
          <a:bodyPr wrap="square">
            <a:spAutoFit/>
          </a:bodyPr>
          <a:lstStyle/>
          <a:p>
            <a:pPr marL="328930" indent="288290" algn="l">
              <a:lnSpc>
                <a:spcPct val="150000"/>
              </a:lnSpc>
              <a:spcBef>
                <a:spcPts val="600"/>
              </a:spcBef>
              <a:spcAft>
                <a:spcPts val="600"/>
              </a:spcAft>
              <a:tabLst>
                <a:tab pos="661670" algn="l"/>
              </a:tabLst>
            </a:pPr>
            <a:r>
              <a:rPr lang="en-US" sz="2600" b="1">
                <a:solidFill>
                  <a:srgbClr val="231F20"/>
                </a:solidFill>
                <a:effectLst/>
                <a:latin typeface="Arial" panose="020B0604020202020204" pitchFamily="34" charset="0"/>
                <a:ea typeface="Arial" panose="020B0604020202020204" pitchFamily="34" charset="0"/>
                <a:cs typeface="Arial" panose="020B0604020202020204" pitchFamily="34" charset="0"/>
              </a:rPr>
              <a:t>Câu 1.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Kết</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quả</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dị</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tổ</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do</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chọn</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b="1"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b="1" spc="-25">
                <a:solidFill>
                  <a:srgbClr val="231F20"/>
                </a:solidFill>
                <a:effectLst/>
                <a:latin typeface="Arial" panose="020B0604020202020204" pitchFamily="34" charset="0"/>
                <a:ea typeface="Arial" panose="020B0604020202020204" pitchFamily="34" charset="0"/>
                <a:cs typeface="Arial" panose="020B0604020202020204" pitchFamily="34" charset="0"/>
              </a:rPr>
              <a:t>là</a:t>
            </a:r>
            <a:endParaRPr lang="en-US" sz="2600" b="1">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00"/>
              </a:spcBef>
              <a:spcAft>
                <a:spcPts val="600"/>
              </a:spcAf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A.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vật</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trồng</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cho</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năng</a:t>
            </a:r>
            <a:r>
              <a:rPr lang="vi-VN" sz="2600" spc="-4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suất</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a:solidFill>
                  <a:srgbClr val="231F20"/>
                </a:solidFill>
                <a:effectLst/>
                <a:latin typeface="Arial" panose="020B0604020202020204" pitchFamily="34" charset="0"/>
                <a:ea typeface="Arial" panose="020B0604020202020204" pitchFamily="34" charset="0"/>
                <a:cs typeface="Arial" panose="020B0604020202020204" pitchFamily="34" charset="0"/>
              </a:rPr>
              <a:t>cao.</a:t>
            </a:r>
            <a:endParaRPr lang="en-US" sz="260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00"/>
              </a:spcBef>
              <a:spcAft>
                <a:spcPts val="600"/>
              </a:spcAft>
              <a:tabLst>
                <a:tab pos="713105" algn="l"/>
              </a:tabLs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B.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sự</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đa</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dạng</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về</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chọn</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vật</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 trồng.</a:t>
            </a:r>
            <a:endParaRPr lang="en-US" sz="260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00"/>
              </a:spcBef>
              <a:spcAft>
                <a:spcPts val="600"/>
              </a:spcAft>
              <a:tabLst>
                <a:tab pos="716915" algn="l"/>
              </a:tabLs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C.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chỉ</a:t>
            </a:r>
            <a:r>
              <a:rPr lang="vi-VN" sz="2600" spc="-1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sự</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đa</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dạng</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về</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hình</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vật</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11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trồng</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chọn</a:t>
            </a:r>
            <a:r>
              <a:rPr lang="vi-VN" sz="2600" spc="-10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endParaRPr lang="en-US" sz="260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00"/>
              </a:spcBef>
              <a:spcAft>
                <a:spcPts val="600"/>
              </a:spcAft>
              <a:tabLst>
                <a:tab pos="710565" algn="l"/>
              </a:tabLst>
            </a:pPr>
            <a:r>
              <a:rPr lang="en-US"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vật</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trồng</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phù</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điều</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kiện</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sản</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a:solidFill>
                  <a:srgbClr val="231F20"/>
                </a:solidFill>
                <a:effectLst/>
                <a:latin typeface="Arial" panose="020B0604020202020204" pitchFamily="34" charset="0"/>
                <a:ea typeface="Arial" panose="020B0604020202020204" pitchFamily="34" charset="0"/>
                <a:cs typeface="Arial" panose="020B0604020202020204" pitchFamily="34" charset="0"/>
              </a:rPr>
              <a:t>xuất</a:t>
            </a:r>
            <a:r>
              <a:rPr lang="vi-VN" sz="26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a:solidFill>
                  <a:srgbClr val="231F20"/>
                </a:solidFill>
                <a:effectLst/>
                <a:latin typeface="Arial" panose="020B0604020202020204" pitchFamily="34" charset="0"/>
                <a:ea typeface="Arial" panose="020B0604020202020204" pitchFamily="34" charset="0"/>
                <a:cs typeface="Arial" panose="020B0604020202020204" pitchFamily="34" charset="0"/>
              </a:rPr>
              <a:t>mới.</a:t>
            </a:r>
            <a:endParaRPr lang="en-US" sz="2600">
              <a:effectLst/>
              <a:latin typeface="Arial" panose="020B0604020202020204" pitchFamily="34" charset="0"/>
              <a:ea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6A4FC83-9611-7B70-B1D8-99028FDD64DF}"/>
              </a:ext>
            </a:extLst>
          </p:cNvPr>
          <p:cNvSpPr/>
          <p:nvPr/>
        </p:nvSpPr>
        <p:spPr>
          <a:xfrm>
            <a:off x="576943" y="3015342"/>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t>B</a:t>
            </a:r>
          </a:p>
        </p:txBody>
      </p:sp>
      <p:pic>
        <p:nvPicPr>
          <p:cNvPr id="4" name="Picture 3">
            <a:extLst>
              <a:ext uri="{FF2B5EF4-FFF2-40B4-BE49-F238E27FC236}">
                <a16:creationId xmlns:a16="http://schemas.microsoft.com/office/drawing/2014/main" id="{208FC56E-305B-381D-560F-78E757B7EFF5}"/>
              </a:ext>
            </a:extLst>
          </p:cNvPr>
          <p:cNvPicPr>
            <a:picLocks noChangeAspect="1"/>
          </p:cNvPicPr>
          <p:nvPr/>
        </p:nvPicPr>
        <p:blipFill>
          <a:blip r:embed="rId3"/>
          <a:stretch>
            <a:fillRect/>
          </a:stretch>
        </p:blipFill>
        <p:spPr>
          <a:xfrm>
            <a:off x="1672904" y="422841"/>
            <a:ext cx="645753" cy="748487"/>
          </a:xfrm>
          <a:prstGeom prst="rect">
            <a:avLst/>
          </a:prstGeom>
        </p:spPr>
      </p:pic>
    </p:spTree>
    <p:extLst>
      <p:ext uri="{BB962C8B-B14F-4D97-AF65-F5344CB8AC3E}">
        <p14:creationId xmlns:p14="http://schemas.microsoft.com/office/powerpoint/2010/main" val="871704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5" name="TextBox 4">
            <a:extLst>
              <a:ext uri="{FF2B5EF4-FFF2-40B4-BE49-F238E27FC236}">
                <a16:creationId xmlns:a16="http://schemas.microsoft.com/office/drawing/2014/main" id="{949104CA-4934-A956-3C49-83349439592C}"/>
              </a:ext>
            </a:extLst>
          </p:cNvPr>
          <p:cNvSpPr txBox="1"/>
          <p:nvPr/>
        </p:nvSpPr>
        <p:spPr>
          <a:xfrm>
            <a:off x="-119744" y="1311625"/>
            <a:ext cx="12191999" cy="6214778"/>
          </a:xfrm>
          <a:prstGeom prst="rect">
            <a:avLst/>
          </a:prstGeom>
          <a:noFill/>
        </p:spPr>
        <p:txBody>
          <a:bodyPr wrap="square">
            <a:spAutoFit/>
          </a:bodyPr>
          <a:lstStyle/>
          <a:p>
            <a:pPr marL="328930" marR="804545" indent="288290" algn="l">
              <a:lnSpc>
                <a:spcPct val="150000"/>
              </a:lnSpc>
              <a:spcBef>
                <a:spcPts val="715"/>
              </a:spcBef>
              <a:spcAft>
                <a:spcPts val="600"/>
              </a:spcAft>
              <a:tabLst>
                <a:tab pos="683895" algn="l"/>
              </a:tabLst>
            </a:pPr>
            <a:r>
              <a:rPr lang="en-US" sz="2600" b="1"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Câu</a:t>
            </a:r>
            <a:r>
              <a:rPr lang="en-US" sz="2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 2: </a:t>
            </a:r>
            <a:r>
              <a:rPr lang="vi-VN" sz="2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Giao phối gần hoặc tự thụ phấn qua nhiều thế hệ sẽ dẫn đến thoái hoá giống vì</a:t>
            </a:r>
            <a:endParaRPr lang="en-US" sz="2600" b="1" dirty="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30"/>
              </a:spcBef>
              <a:spcAft>
                <a:spcPts val="600"/>
              </a:spcAft>
              <a:tabLst>
                <a:tab pos="70421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A.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lặn</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có</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hại</a:t>
            </a:r>
            <a:r>
              <a:rPr lang="vi-VN" sz="2600"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bị</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trội</a:t>
            </a:r>
            <a:r>
              <a:rPr lang="vi-VN" sz="2600"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át</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chế</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dị</a:t>
            </a:r>
            <a:r>
              <a:rPr lang="vi-VN" sz="2600" spc="-1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532765" marR="804545" indent="288290" algn="just">
              <a:lnSpc>
                <a:spcPct val="150000"/>
              </a:lnSpc>
              <a:spcBef>
                <a:spcPts val="715"/>
              </a:spcBef>
              <a:spcAft>
                <a:spcPts val="600"/>
              </a:spcAft>
              <a:tabLst>
                <a:tab pos="714375" algn="l"/>
              </a:tabLst>
            </a:pPr>
            <a:r>
              <a:rPr lang="en-US"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lặn</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có</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hại</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biểu</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hiện</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thành</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hình</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do</a:t>
            </a:r>
            <a:r>
              <a:rPr lang="vi-VN" sz="2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en-US" sz="26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trạng</a:t>
            </a:r>
            <a:r>
              <a:rPr lang="vi-VN" sz="26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thái</a:t>
            </a:r>
            <a:r>
              <a:rPr lang="vi-VN" sz="26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đồng</a:t>
            </a:r>
            <a:r>
              <a:rPr lang="vi-VN" sz="26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635"/>
              </a:spcBef>
              <a:spcAft>
                <a:spcPts val="600"/>
              </a:spcAft>
              <a:tabLst>
                <a:tab pos="727710"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xuất</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hiện</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ngày</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càng</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có</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hại</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cho</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cây</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trồng</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715"/>
              </a:spcBef>
              <a:spcAft>
                <a:spcPts val="600"/>
              </a:spcAft>
              <a:tabLst>
                <a:tab pos="72199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tập</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trung</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trội</a:t>
            </a:r>
            <a:r>
              <a:rPr lang="vi-VN" sz="2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có</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hại</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thế</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hệ</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sau</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vì</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thế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tất</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cả</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đều</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đồng</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loạt</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biểu</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hiện</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kiểu</a:t>
            </a:r>
            <a:r>
              <a:rPr lang="en-US"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spc="-2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hình</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328930" marR="0" lvl="0" indent="288290" algn="l" defTabSz="914400" rtl="0" eaLnBrk="1" fontAlgn="auto" latinLnBrk="0" hangingPunct="1">
              <a:lnSpc>
                <a:spcPct val="150000"/>
              </a:lnSpc>
              <a:spcBef>
                <a:spcPts val="600"/>
              </a:spcBef>
              <a:spcAft>
                <a:spcPts val="600"/>
              </a:spcAft>
              <a:buClrTx/>
              <a:buSzTx/>
              <a:buFontTx/>
              <a:buNone/>
              <a:tabLst>
                <a:tab pos="661670" algn="l"/>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66A4FC83-9611-7B70-B1D8-99028FDD64DF}"/>
              </a:ext>
            </a:extLst>
          </p:cNvPr>
          <p:cNvSpPr/>
          <p:nvPr/>
        </p:nvSpPr>
        <p:spPr>
          <a:xfrm>
            <a:off x="609600" y="3644537"/>
            <a:ext cx="522514" cy="470262"/>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B</a:t>
            </a:r>
          </a:p>
        </p:txBody>
      </p:sp>
      <p:sp>
        <p:nvSpPr>
          <p:cNvPr id="8" name="Oval 7">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36404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5" name="TextBox 4">
            <a:extLst>
              <a:ext uri="{FF2B5EF4-FFF2-40B4-BE49-F238E27FC236}">
                <a16:creationId xmlns:a16="http://schemas.microsoft.com/office/drawing/2014/main" id="{949104CA-4934-A956-3C49-83349439592C}"/>
              </a:ext>
            </a:extLst>
          </p:cNvPr>
          <p:cNvSpPr txBox="1"/>
          <p:nvPr/>
        </p:nvSpPr>
        <p:spPr>
          <a:xfrm>
            <a:off x="228600" y="1311625"/>
            <a:ext cx="11843655" cy="2765116"/>
          </a:xfrm>
          <a:prstGeom prst="rect">
            <a:avLst/>
          </a:prstGeom>
          <a:noFill/>
        </p:spPr>
        <p:txBody>
          <a:bodyPr wrap="square">
            <a:spAutoFit/>
          </a:bodyPr>
          <a:lstStyle/>
          <a:p>
            <a:pPr marL="328930" indent="288290" algn="l">
              <a:lnSpc>
                <a:spcPct val="150000"/>
              </a:lnSpc>
              <a:spcBef>
                <a:spcPts val="715"/>
              </a:spcBef>
              <a:spcAft>
                <a:spcPts val="600"/>
              </a:spcAft>
              <a:tabLst>
                <a:tab pos="688975" algn="l"/>
              </a:tabLs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Câu 3.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Loại</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dị</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di</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truyền</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phát</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sinh</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quá</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trình</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4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3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là</a:t>
            </a:r>
            <a:endParaRPr lang="en-US" sz="2600">
              <a:effectLst/>
              <a:latin typeface="Arial" panose="020B0604020202020204" pitchFamily="34" charset="0"/>
              <a:ea typeface="Arial" panose="020B0604020202020204" pitchFamily="34" charset="0"/>
              <a:cs typeface="Arial" panose="020B0604020202020204" pitchFamily="34" charset="0"/>
            </a:endParaRPr>
          </a:p>
          <a:p>
            <a:pPr marL="532765" indent="288290" algn="just">
              <a:lnSpc>
                <a:spcPct val="150000"/>
              </a:lnSpc>
              <a:spcBef>
                <a:spcPts val="390"/>
              </a:spcBef>
              <a:spcAft>
                <a:spcPts val="600"/>
              </a:spcAft>
              <a:tabLst>
                <a:tab pos="719455" algn="l"/>
                <a:tab pos="3184525" algn="l"/>
              </a:tabLst>
            </a:pP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A.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20">
                <a:solidFill>
                  <a:srgbClr val="231F20"/>
                </a:solidFill>
                <a:effectLst/>
                <a:latin typeface="Arial" panose="020B0604020202020204" pitchFamily="34" charset="0"/>
                <a:ea typeface="Arial" panose="020B0604020202020204" pitchFamily="34" charset="0"/>
                <a:cs typeface="Arial" panose="020B0604020202020204" pitchFamily="34" charset="0"/>
              </a:rPr>
              <a:t> gene.</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6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vi-VN" sz="26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đột</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biến</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nhiễm</a:t>
            </a:r>
            <a:r>
              <a:rPr lang="vi-VN" sz="26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a:solidFill>
                  <a:srgbClr val="231F20"/>
                </a:solidFill>
                <a:effectLst/>
                <a:latin typeface="Arial" panose="020B0604020202020204" pitchFamily="34" charset="0"/>
                <a:ea typeface="Arial" panose="020B0604020202020204" pitchFamily="34" charset="0"/>
                <a:cs typeface="Arial" panose="020B0604020202020204" pitchFamily="34" charset="0"/>
              </a:rPr>
              <a:t>sắc</a:t>
            </a:r>
            <a:r>
              <a:rPr lang="vi-VN" sz="2600" spc="-2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endParaRPr lang="en-US" sz="2600">
              <a:effectLst/>
              <a:latin typeface="Arial" panose="020B0604020202020204" pitchFamily="34" charset="0"/>
              <a:ea typeface="Arial" panose="020B0604020202020204" pitchFamily="34" charset="0"/>
              <a:cs typeface="Arial" panose="020B0604020202020204" pitchFamily="34" charset="0"/>
            </a:endParaRPr>
          </a:p>
          <a:p>
            <a:pPr marL="70485" indent="185420" algn="just">
              <a:lnSpc>
                <a:spcPct val="150000"/>
              </a:lnSpc>
              <a:spcBef>
                <a:spcPts val="470"/>
              </a:spcBef>
              <a:tabLst>
                <a:tab pos="3184525" algn="l"/>
              </a:tabLst>
            </a:pPr>
            <a:r>
              <a:rPr lang="en-US" sz="260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C.</a:t>
            </a:r>
            <a:r>
              <a:rPr lang="vi-VN" sz="2600" spc="-25">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biến</a:t>
            </a:r>
            <a:r>
              <a:rPr lang="vi-VN" sz="2600" spc="-2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dị</a:t>
            </a:r>
            <a:r>
              <a:rPr lang="vi-VN" sz="2600" spc="-2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tổ</a:t>
            </a:r>
            <a:r>
              <a:rPr lang="vi-VN" sz="2600" spc="-25">
                <a:solidFill>
                  <a:srgbClr val="231F20"/>
                </a:solidFill>
                <a:effectLst/>
                <a:latin typeface="Arial" panose="020B0604020202020204" pitchFamily="34" charset="0"/>
                <a:ea typeface="Liberation Sans"/>
                <a:cs typeface="Arial" panose="020B0604020202020204" pitchFamily="34" charset="0"/>
              </a:rPr>
              <a:t> </a:t>
            </a:r>
            <a:r>
              <a:rPr lang="vi-VN" sz="2600" spc="-20">
                <a:solidFill>
                  <a:srgbClr val="231F20"/>
                </a:solidFill>
                <a:effectLst/>
                <a:latin typeface="Arial" panose="020B0604020202020204" pitchFamily="34" charset="0"/>
                <a:ea typeface="Liberation Sans"/>
                <a:cs typeface="Arial" panose="020B0604020202020204" pitchFamily="34" charset="0"/>
              </a:rPr>
              <a:t>hợp.</a:t>
            </a:r>
            <a:r>
              <a:rPr lang="vi-VN" sz="2600">
                <a:solidFill>
                  <a:srgbClr val="231F20"/>
                </a:solidFill>
                <a:effectLst/>
                <a:latin typeface="Arial" panose="020B0604020202020204" pitchFamily="34" charset="0"/>
                <a:ea typeface="Liberation Sans"/>
                <a:cs typeface="Arial" panose="020B0604020202020204" pitchFamily="34" charset="0"/>
              </a:rPr>
              <a:t>	</a:t>
            </a:r>
            <a:r>
              <a:rPr lang="en-US" sz="260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D.</a:t>
            </a:r>
            <a:r>
              <a:rPr lang="vi-VN" sz="2600" spc="-40">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biến</a:t>
            </a:r>
            <a:r>
              <a:rPr lang="vi-VN" sz="2600" spc="-35">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dị</a:t>
            </a:r>
            <a:r>
              <a:rPr lang="vi-VN" sz="2600" spc="-35">
                <a:solidFill>
                  <a:srgbClr val="231F20"/>
                </a:solidFill>
                <a:effectLst/>
                <a:latin typeface="Arial" panose="020B0604020202020204" pitchFamily="34" charset="0"/>
                <a:ea typeface="Liberation Sans"/>
                <a:cs typeface="Arial" panose="020B0604020202020204" pitchFamily="34" charset="0"/>
              </a:rPr>
              <a:t> </a:t>
            </a:r>
            <a:r>
              <a:rPr lang="vi-VN" sz="2600">
                <a:solidFill>
                  <a:srgbClr val="231F20"/>
                </a:solidFill>
                <a:effectLst/>
                <a:latin typeface="Arial" panose="020B0604020202020204" pitchFamily="34" charset="0"/>
                <a:ea typeface="Liberation Sans"/>
                <a:cs typeface="Arial" panose="020B0604020202020204" pitchFamily="34" charset="0"/>
              </a:rPr>
              <a:t>đột</a:t>
            </a:r>
            <a:r>
              <a:rPr lang="vi-VN" sz="2600" spc="-40">
                <a:solidFill>
                  <a:srgbClr val="231F20"/>
                </a:solidFill>
                <a:effectLst/>
                <a:latin typeface="Arial" panose="020B0604020202020204" pitchFamily="34" charset="0"/>
                <a:ea typeface="Liberation Sans"/>
                <a:cs typeface="Arial" panose="020B0604020202020204" pitchFamily="34" charset="0"/>
              </a:rPr>
              <a:t> </a:t>
            </a:r>
            <a:r>
              <a:rPr lang="vi-VN" sz="2600" spc="-10">
                <a:solidFill>
                  <a:srgbClr val="231F20"/>
                </a:solidFill>
                <a:effectLst/>
                <a:latin typeface="Arial" panose="020B0604020202020204" pitchFamily="34" charset="0"/>
                <a:ea typeface="Liberation Sans"/>
                <a:cs typeface="Arial" panose="020B0604020202020204" pitchFamily="34" charset="0"/>
              </a:rPr>
              <a:t>biến.</a:t>
            </a:r>
            <a:endParaRPr lang="en-US" sz="2600">
              <a:effectLst/>
              <a:latin typeface="Arial" panose="020B0604020202020204" pitchFamily="34" charset="0"/>
              <a:ea typeface="Liberation Sans"/>
              <a:cs typeface="Arial" panose="020B0604020202020204" pitchFamily="34" charset="0"/>
            </a:endParaRPr>
          </a:p>
          <a:p>
            <a:pPr marL="328930" marR="0" lvl="0" indent="288290" algn="l" defTabSz="914400" rtl="0" eaLnBrk="1" fontAlgn="auto" latinLnBrk="0" hangingPunct="1">
              <a:lnSpc>
                <a:spcPct val="150000"/>
              </a:lnSpc>
              <a:spcBef>
                <a:spcPts val="600"/>
              </a:spcBef>
              <a:spcAft>
                <a:spcPts val="600"/>
              </a:spcAft>
              <a:buClrTx/>
              <a:buSzTx/>
              <a:buFontTx/>
              <a:buNone/>
              <a:tabLst>
                <a:tab pos="661670" algn="l"/>
              </a:tabLst>
              <a:defRPr/>
            </a:pPr>
            <a:endParaRPr kumimoji="0" lang="en-US" sz="2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6A4FC83-9611-7B70-B1D8-99028FDD64DF}"/>
              </a:ext>
            </a:extLst>
          </p:cNvPr>
          <p:cNvSpPr/>
          <p:nvPr/>
        </p:nvSpPr>
        <p:spPr>
          <a:xfrm>
            <a:off x="1164772" y="2928257"/>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t>
            </a:r>
          </a:p>
        </p:txBody>
      </p:sp>
      <p:sp>
        <p:nvSpPr>
          <p:cNvPr id="7" name="Oval 6">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27723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5" name="TextBox 4">
            <a:extLst>
              <a:ext uri="{FF2B5EF4-FFF2-40B4-BE49-F238E27FC236}">
                <a16:creationId xmlns:a16="http://schemas.microsoft.com/office/drawing/2014/main" id="{949104CA-4934-A956-3C49-83349439592C}"/>
              </a:ext>
            </a:extLst>
          </p:cNvPr>
          <p:cNvSpPr txBox="1"/>
          <p:nvPr/>
        </p:nvSpPr>
        <p:spPr>
          <a:xfrm>
            <a:off x="-108858" y="1266639"/>
            <a:ext cx="12191999" cy="5293757"/>
          </a:xfrm>
          <a:prstGeom prst="rect">
            <a:avLst/>
          </a:prstGeom>
          <a:noFill/>
        </p:spPr>
        <p:txBody>
          <a:bodyPr wrap="square">
            <a:spAutoFit/>
          </a:bodyPr>
          <a:lstStyle/>
          <a:p>
            <a:pPr marL="328930" marR="805180" indent="288290" algn="just">
              <a:spcBef>
                <a:spcPts val="600"/>
              </a:spcBef>
              <a:spcAft>
                <a:spcPts val="600"/>
              </a:spcAft>
              <a:tabLst>
                <a:tab pos="691515" algn="l"/>
              </a:tabLst>
            </a:pPr>
            <a:r>
              <a:rPr lang="en-US"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Câu 4.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nhà</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khoa</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học</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luôn</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muốn</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từ</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phép</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khác</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6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để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tập</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đặc</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tính</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quý</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hai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khác</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nhau</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một</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cơ</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Nhưng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lai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thường</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bất</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thụ,</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nguyên</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nhân</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chủ</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yếu</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là</a:t>
            </a:r>
            <a:r>
              <a:rPr lang="vi-VN" sz="2400" spc="-9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do</a:t>
            </a:r>
            <a:endParaRPr lang="en-US" sz="2400">
              <a:effectLst/>
              <a:latin typeface="Arial" panose="020B0604020202020204" pitchFamily="34" charset="0"/>
              <a:ea typeface="Arial" panose="020B0604020202020204" pitchFamily="34" charset="0"/>
              <a:cs typeface="Arial" panose="020B0604020202020204" pitchFamily="34" charset="0"/>
            </a:endParaRPr>
          </a:p>
          <a:p>
            <a:pPr marL="532765" marR="803910" indent="288290" algn="just">
              <a:spcBef>
                <a:spcPts val="600"/>
              </a:spcBef>
              <a:spcAft>
                <a:spcPts val="600"/>
              </a:spcAft>
              <a:tabLst>
                <a:tab pos="714375" algn="l"/>
              </a:tabLst>
            </a:pPr>
            <a:r>
              <a:rPr lang="en-US" sz="2400">
                <a:solidFill>
                  <a:srgbClr val="231F20"/>
                </a:solidFill>
                <a:effectLst/>
                <a:latin typeface="Arial" panose="020B0604020202020204" pitchFamily="34" charset="0"/>
                <a:ea typeface="Arial" panose="020B0604020202020204" pitchFamily="34" charset="0"/>
                <a:cs typeface="Arial" panose="020B0604020202020204" pitchFamily="34" charset="0"/>
              </a:rPr>
              <a:t>A.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số</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lượng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nhiễm</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sắc</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hai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không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bằng</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nhau,</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gây</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trở</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ngại</a:t>
            </a:r>
            <a:r>
              <a:rPr lang="vi-VN" sz="2400" spc="-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cho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sự</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nhân</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đôi</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nhiễm</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sắc</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endParaRPr lang="en-US" sz="2400">
              <a:effectLst/>
              <a:latin typeface="Arial" panose="020B0604020202020204" pitchFamily="34" charset="0"/>
              <a:ea typeface="Arial" panose="020B0604020202020204" pitchFamily="34" charset="0"/>
              <a:cs typeface="Arial" panose="020B0604020202020204" pitchFamily="34" charset="0"/>
            </a:endParaRPr>
          </a:p>
          <a:p>
            <a:pPr marL="532765" indent="288290" algn="just">
              <a:spcBef>
                <a:spcPts val="600"/>
              </a:spcBef>
              <a:spcAft>
                <a:spcPts val="600"/>
              </a:spcAft>
              <a:tabLst>
                <a:tab pos="713105" algn="l"/>
              </a:tabLst>
            </a:pPr>
            <a:r>
              <a:rPr lang="en-US" sz="2400">
                <a:solidFill>
                  <a:srgbClr val="231F20"/>
                </a:solidFill>
                <a:effectLst/>
                <a:latin typeface="Arial" panose="020B0604020202020204" pitchFamily="34" charset="0"/>
                <a:ea typeface="Arial" panose="020B0604020202020204" pitchFamily="34" charset="0"/>
                <a:cs typeface="Arial" panose="020B0604020202020204" pitchFamily="34" charset="0"/>
              </a:rPr>
              <a:t>B.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cấu</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cơ</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quan</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sinh</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sản</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hai</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không</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phù</a:t>
            </a:r>
            <a:r>
              <a:rPr lang="vi-VN" sz="2400" spc="-1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en-US"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 dẫn đến không thể giao phối được</a:t>
            </a:r>
            <a:r>
              <a:rPr lang="vi-VN" sz="2400" spc="-2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US" sz="2400">
              <a:effectLst/>
              <a:latin typeface="Arial" panose="020B0604020202020204" pitchFamily="34" charset="0"/>
              <a:ea typeface="Arial" panose="020B0604020202020204" pitchFamily="34" charset="0"/>
              <a:cs typeface="Arial" panose="020B0604020202020204" pitchFamily="34" charset="0"/>
            </a:endParaRPr>
          </a:p>
          <a:p>
            <a:pPr marL="532765" marR="803910" indent="288290" algn="just">
              <a:spcBef>
                <a:spcPts val="600"/>
              </a:spcBef>
              <a:spcAft>
                <a:spcPts val="600"/>
              </a:spcAft>
              <a:tabLst>
                <a:tab pos="719455" algn="l"/>
              </a:tabLst>
            </a:pPr>
            <a:r>
              <a:rPr lang="en-US" sz="2400">
                <a:solidFill>
                  <a:srgbClr val="231F20"/>
                </a:solidFill>
                <a:effectLst/>
                <a:latin typeface="Arial" panose="020B0604020202020204" pitchFamily="34" charset="0"/>
                <a:ea typeface="Arial" panose="020B0604020202020204" pitchFamily="34" charset="0"/>
                <a:cs typeface="Arial" panose="020B0604020202020204" pitchFamily="34" charset="0"/>
              </a:rPr>
              <a:t>C.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nhiễm</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sắc</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thể</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trong</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tế</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bào</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không</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tiếp</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nhau</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khi</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giảm</a:t>
            </a:r>
            <a:r>
              <a:rPr lang="vi-VN" sz="2400" spc="-3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a:solidFill>
                  <a:srgbClr val="231F20"/>
                </a:solidFill>
                <a:effectLst/>
                <a:latin typeface="Arial" panose="020B0604020202020204" pitchFamily="34" charset="0"/>
                <a:ea typeface="Arial" panose="020B0604020202020204" pitchFamily="34" charset="0"/>
                <a:cs typeface="Arial" panose="020B0604020202020204" pitchFamily="34" charset="0"/>
              </a:rPr>
              <a:t>phân,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gây</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trở</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ngại</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cho</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sự</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phát</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sinh</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giao</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10">
                <a:solidFill>
                  <a:srgbClr val="231F20"/>
                </a:solidFill>
                <a:effectLst/>
                <a:latin typeface="Arial" panose="020B0604020202020204" pitchFamily="34" charset="0"/>
                <a:ea typeface="Arial" panose="020B0604020202020204" pitchFamily="34" charset="0"/>
                <a:cs typeface="Arial" panose="020B0604020202020204" pitchFamily="34" charset="0"/>
              </a:rPr>
              <a:t>tử.</a:t>
            </a:r>
            <a:endParaRPr lang="en-US" sz="2400">
              <a:effectLst/>
              <a:latin typeface="Arial" panose="020B0604020202020204" pitchFamily="34" charset="0"/>
              <a:ea typeface="Arial" panose="020B0604020202020204" pitchFamily="34" charset="0"/>
              <a:cs typeface="Arial" panose="020B0604020202020204" pitchFamily="34" charset="0"/>
            </a:endParaRPr>
          </a:p>
          <a:p>
            <a:pPr marL="532765" indent="288290" algn="just">
              <a:spcBef>
                <a:spcPts val="600"/>
              </a:spcBef>
              <a:spcAft>
                <a:spcPts val="600"/>
              </a:spcAft>
              <a:tabLst>
                <a:tab pos="721995" algn="l"/>
              </a:tabLst>
            </a:pPr>
            <a:r>
              <a:rPr lang="en-US"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số</a:t>
            </a:r>
            <a:r>
              <a:rPr lang="vi-VN" sz="2400" spc="-10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lượng</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gene</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của</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hai</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loài</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không</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bằng</a:t>
            </a:r>
            <a:r>
              <a:rPr lang="vi-VN" sz="2400" spc="-95">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nhau </a:t>
            </a:r>
            <a:r>
              <a:rPr lang="en-US"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nên giảm phân xảy ra không bình thường</a:t>
            </a:r>
            <a:r>
              <a:rPr lang="vi-VN" sz="2400" spc="-4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US" sz="2400">
              <a:effectLst/>
              <a:latin typeface="Arial" panose="020B0604020202020204" pitchFamily="34" charset="0"/>
              <a:ea typeface="Arial" panose="020B0604020202020204" pitchFamily="34" charset="0"/>
              <a:cs typeface="Arial" panose="020B0604020202020204" pitchFamily="34" charset="0"/>
            </a:endParaRPr>
          </a:p>
          <a:p>
            <a:pPr marL="328930" marR="0" lvl="0" indent="288290" algn="l" defTabSz="914400" rtl="0" eaLnBrk="1" fontAlgn="auto" latinLnBrk="0" hangingPunct="1">
              <a:spcBef>
                <a:spcPts val="600"/>
              </a:spcBef>
              <a:spcAft>
                <a:spcPts val="600"/>
              </a:spcAft>
              <a:buClrTx/>
              <a:buSzTx/>
              <a:buFontTx/>
              <a:buNone/>
              <a:tabLst>
                <a:tab pos="661670" algn="l"/>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6A4FC83-9611-7B70-B1D8-99028FDD64DF}"/>
              </a:ext>
            </a:extLst>
          </p:cNvPr>
          <p:cNvSpPr/>
          <p:nvPr/>
        </p:nvSpPr>
        <p:spPr>
          <a:xfrm>
            <a:off x="620486" y="4305404"/>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rPr>
              <a:t>C</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1747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A6759B3D-01E5-7B28-DF2E-959A84F9E15F}"/>
              </a:ext>
            </a:extLst>
          </p:cNvPr>
          <p:cNvSpPr>
            <a:spLocks noChangeArrowheads="1"/>
          </p:cNvSpPr>
          <p:nvPr/>
        </p:nvSpPr>
        <p:spPr bwMode="auto">
          <a:xfrm>
            <a:off x="235304" y="1130857"/>
            <a:ext cx="11721392"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88925" eaLnBrk="0" fontAlgn="base" hangingPunct="0">
              <a:spcBef>
                <a:spcPct val="0"/>
              </a:spcBef>
              <a:spcAft>
                <a:spcPct val="0"/>
              </a:spcAft>
              <a:tabLst>
                <a:tab pos="635000" algn="l"/>
              </a:tabLst>
              <a:defRPr>
                <a:solidFill>
                  <a:schemeClr val="tx1"/>
                </a:solidFill>
                <a:latin typeface="Arial" panose="020B0604020202020204" pitchFamily="34" charset="0"/>
              </a:defRPr>
            </a:lvl1pPr>
            <a:lvl2pPr eaLnBrk="0" fontAlgn="base" hangingPunct="0">
              <a:spcBef>
                <a:spcPct val="0"/>
              </a:spcBef>
              <a:spcAft>
                <a:spcPct val="0"/>
              </a:spcAft>
              <a:tabLst>
                <a:tab pos="635000" algn="l"/>
              </a:tabLst>
              <a:defRPr>
                <a:solidFill>
                  <a:schemeClr val="tx1"/>
                </a:solidFill>
                <a:latin typeface="Arial" panose="020B0604020202020204" pitchFamily="34" charset="0"/>
              </a:defRPr>
            </a:lvl2pPr>
            <a:lvl3pPr eaLnBrk="0" fontAlgn="base" hangingPunct="0">
              <a:spcBef>
                <a:spcPct val="0"/>
              </a:spcBef>
              <a:spcAft>
                <a:spcPct val="0"/>
              </a:spcAft>
              <a:tabLst>
                <a:tab pos="635000" algn="l"/>
              </a:tabLst>
              <a:defRPr>
                <a:solidFill>
                  <a:schemeClr val="tx1"/>
                </a:solidFill>
                <a:latin typeface="Arial" panose="020B0604020202020204" pitchFamily="34" charset="0"/>
              </a:defRPr>
            </a:lvl3pPr>
            <a:lvl4pPr eaLnBrk="0" fontAlgn="base" hangingPunct="0">
              <a:spcBef>
                <a:spcPct val="0"/>
              </a:spcBef>
              <a:spcAft>
                <a:spcPct val="0"/>
              </a:spcAft>
              <a:tabLst>
                <a:tab pos="635000" algn="l"/>
              </a:tabLst>
              <a:defRPr>
                <a:solidFill>
                  <a:schemeClr val="tx1"/>
                </a:solidFill>
                <a:latin typeface="Arial" panose="020B0604020202020204" pitchFamily="34" charset="0"/>
              </a:defRPr>
            </a:lvl4pPr>
            <a:lvl5pPr eaLnBrk="0" fontAlgn="base" hangingPunct="0">
              <a:spcBef>
                <a:spcPct val="0"/>
              </a:spcBef>
              <a:spcAft>
                <a:spcPct val="0"/>
              </a:spcAft>
              <a:tabLst>
                <a:tab pos="635000" algn="l"/>
              </a:tabLst>
              <a:defRPr>
                <a:solidFill>
                  <a:schemeClr val="tx1"/>
                </a:solidFill>
                <a:latin typeface="Arial" panose="020B0604020202020204" pitchFamily="34" charset="0"/>
              </a:defRPr>
            </a:lvl5pPr>
            <a:lvl6pPr eaLnBrk="0" fontAlgn="base" hangingPunct="0">
              <a:spcBef>
                <a:spcPct val="0"/>
              </a:spcBef>
              <a:spcAft>
                <a:spcPct val="0"/>
              </a:spcAft>
              <a:tabLst>
                <a:tab pos="635000" algn="l"/>
              </a:tabLst>
              <a:defRPr>
                <a:solidFill>
                  <a:schemeClr val="tx1"/>
                </a:solidFill>
                <a:latin typeface="Arial" panose="020B0604020202020204" pitchFamily="34" charset="0"/>
              </a:defRPr>
            </a:lvl6pPr>
            <a:lvl7pPr eaLnBrk="0" fontAlgn="base" hangingPunct="0">
              <a:spcBef>
                <a:spcPct val="0"/>
              </a:spcBef>
              <a:spcAft>
                <a:spcPct val="0"/>
              </a:spcAft>
              <a:tabLst>
                <a:tab pos="635000" algn="l"/>
              </a:tabLst>
              <a:defRPr>
                <a:solidFill>
                  <a:schemeClr val="tx1"/>
                </a:solidFill>
                <a:latin typeface="Arial" panose="020B0604020202020204" pitchFamily="34" charset="0"/>
              </a:defRPr>
            </a:lvl7pPr>
            <a:lvl8pPr eaLnBrk="0" fontAlgn="base" hangingPunct="0">
              <a:spcBef>
                <a:spcPct val="0"/>
              </a:spcBef>
              <a:spcAft>
                <a:spcPct val="0"/>
              </a:spcAft>
              <a:tabLst>
                <a:tab pos="635000" algn="l"/>
              </a:tabLst>
              <a:defRPr>
                <a:solidFill>
                  <a:schemeClr val="tx1"/>
                </a:solidFill>
                <a:latin typeface="Arial" panose="020B0604020202020204" pitchFamily="34" charset="0"/>
              </a:defRPr>
            </a:lvl8pPr>
            <a:lvl9pPr eaLnBrk="0" fontAlgn="base" hangingPunct="0">
              <a:spcBef>
                <a:spcPct val="0"/>
              </a:spcBef>
              <a:spcAft>
                <a:spcPct val="0"/>
              </a:spcAft>
              <a:tabLst>
                <a:tab pos="635000" algn="l"/>
              </a:tabLst>
              <a:defRPr>
                <a:solidFill>
                  <a:schemeClr val="tx1"/>
                </a:solidFill>
                <a:latin typeface="Arial" panose="020B0604020202020204" pitchFamily="34" charset="0"/>
              </a:defRPr>
            </a:lvl9pPr>
          </a:lstStyle>
          <a:p>
            <a:pPr marL="0" marR="0" lvl="0" indent="288925" algn="l" defTabSz="914400" rtl="0" eaLnBrk="0" fontAlgn="base" latinLnBrk="0" hangingPunct="0">
              <a:lnSpc>
                <a:spcPct val="100000"/>
              </a:lnSpc>
              <a:spcBef>
                <a:spcPct val="0"/>
              </a:spcBef>
              <a:spcAft>
                <a:spcPct val="0"/>
              </a:spcAft>
              <a:buClrTx/>
              <a:buSzTx/>
              <a:buFontTx/>
              <a:buNone/>
              <a:tabLst>
                <a:tab pos="714375" algn="l"/>
              </a:tabLst>
            </a:pPr>
            <a:r>
              <a:rPr kumimoji="0" lang="en-US"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Câu 5. </a:t>
            </a:r>
            <a:r>
              <a:rPr kumimoji="0" lang="vi-VN"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Khi nói về phép lai được sinh ra từ bố/mẹ thuộc hai dòng thuần khác nhau. Các phát biểu sau đây là đúng hay sai?</a:t>
            </a:r>
            <a:endParaRPr kumimoji="0" lang="en-US" altLang="en-US" sz="2600" b="0" i="0" u="none" strike="noStrike" cap="none" normalizeH="0" baseline="0">
              <a:ln>
                <a:noFill/>
              </a:ln>
              <a:solidFill>
                <a:schemeClr val="tx1"/>
              </a:solidFill>
              <a:effectLst/>
              <a:cs typeface="Arial" panose="020B0604020202020204" pitchFamily="34" charset="0"/>
            </a:endParaRPr>
          </a:p>
          <a:p>
            <a:pPr marL="0" marR="0" lvl="0" indent="288925" algn="l" defTabSz="914400" rtl="0" eaLnBrk="0" fontAlgn="base" latinLnBrk="0" hangingPunct="0">
              <a:lnSpc>
                <a:spcPct val="100000"/>
              </a:lnSpc>
              <a:spcBef>
                <a:spcPct val="0"/>
              </a:spcBef>
              <a:spcAft>
                <a:spcPct val="0"/>
              </a:spcAft>
              <a:buClrTx/>
              <a:buSzTx/>
              <a:buFontTx/>
              <a:buNone/>
              <a:tabLst>
                <a:tab pos="714375" algn="l"/>
              </a:tabLst>
            </a:pPr>
            <a:r>
              <a:rPr kumimoji="0" lang="en-US"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A. </a:t>
            </a:r>
            <a:r>
              <a:rPr kumimoji="0" lang="vi-VN"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Những con lai khác dòng có ưu thế lai cao nên được sử dụng cho việc nhân giống để thu được đời con có ưu thế lai như cá thể bố/mẹ.</a:t>
            </a:r>
            <a:endParaRPr kumimoji="0" lang="en-US" altLang="en-US" sz="2600" b="0" i="0" u="none" strike="noStrike" cap="none" normalizeH="0" baseline="0">
              <a:ln>
                <a:noFill/>
              </a:ln>
              <a:solidFill>
                <a:schemeClr val="tx1"/>
              </a:solidFill>
              <a:effectLst/>
              <a:cs typeface="Arial" panose="020B0604020202020204" pitchFamily="34" charset="0"/>
            </a:endParaRPr>
          </a:p>
          <a:p>
            <a:pPr marL="0" marR="0" lvl="0" indent="288925" algn="just" defTabSz="914400" rtl="0" eaLnBrk="0" fontAlgn="base" latinLnBrk="0" hangingPunct="0">
              <a:lnSpc>
                <a:spcPct val="100000"/>
              </a:lnSpc>
              <a:spcBef>
                <a:spcPct val="0"/>
              </a:spcBef>
              <a:spcAft>
                <a:spcPct val="0"/>
              </a:spcAft>
              <a:buClrTx/>
              <a:buSzTx/>
              <a:buFontTx/>
              <a:buNone/>
              <a:tabLst>
                <a:tab pos="635000" algn="l"/>
              </a:tabLst>
            </a:pPr>
            <a:r>
              <a:rPr kumimoji="0" lang="en-US"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B. </a:t>
            </a:r>
            <a:r>
              <a:rPr kumimoji="0" lang="vi-VN"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Để tạo ra những con lai có ưu thế lai cao về một số đặc tính nào đó, thường bắt đầu bằng cách tạo ra những dòng thuần chủng, sau đó cho các dòng thuần chủng lai với nhau.</a:t>
            </a:r>
            <a:endParaRPr kumimoji="0" lang="en-US" altLang="en-US" sz="2600" b="0" i="0" strike="noStrike" cap="none" normalizeH="0" baseline="0">
              <a:ln>
                <a:noFill/>
              </a:ln>
              <a:solidFill>
                <a:schemeClr val="tx1"/>
              </a:solidFill>
              <a:effectLst/>
              <a:cs typeface="Arial" panose="020B0604020202020204" pitchFamily="34" charset="0"/>
            </a:endParaRPr>
          </a:p>
          <a:p>
            <a:pPr marL="0" marR="0" lvl="0" indent="288925" algn="just" defTabSz="914400" rtl="0" eaLnBrk="0" fontAlgn="base" latinLnBrk="0" hangingPunct="0">
              <a:lnSpc>
                <a:spcPct val="100000"/>
              </a:lnSpc>
              <a:spcBef>
                <a:spcPct val="0"/>
              </a:spcBef>
              <a:spcAft>
                <a:spcPct val="0"/>
              </a:spcAft>
              <a:buClrTx/>
              <a:buSzTx/>
              <a:buFontTx/>
              <a:buNone/>
              <a:tabLst>
                <a:tab pos="635000" algn="l"/>
              </a:tabLst>
            </a:pPr>
            <a:r>
              <a:rPr kumimoji="0" lang="en-US"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C. </a:t>
            </a:r>
            <a:r>
              <a:rPr kumimoji="0" lang="vi-VN"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Để tạo ra những con lai có ưu thế lai cao về một số đặc tính nào đó, người ta thường  bắt  đầu  bằng  cách  tạo  ra  những  dòng  thuần  chủng  khác  nhau.</a:t>
            </a:r>
            <a:endParaRPr kumimoji="0" lang="en-US" altLang="en-US" sz="2600" b="0" i="0" strike="noStrike" cap="none" normalizeH="0" baseline="0">
              <a:ln>
                <a:noFill/>
              </a:ln>
              <a:solidFill>
                <a:schemeClr val="tx1"/>
              </a:solidFill>
              <a:effectLst/>
              <a:cs typeface="Arial" panose="020B0604020202020204" pitchFamily="34" charset="0"/>
            </a:endParaRPr>
          </a:p>
          <a:p>
            <a:pPr marL="0" marR="0" lvl="0" indent="288925" algn="just" defTabSz="914400" rtl="0" eaLnBrk="0" fontAlgn="base" latinLnBrk="0" hangingPunct="0">
              <a:lnSpc>
                <a:spcPct val="100000"/>
              </a:lnSpc>
              <a:spcBef>
                <a:spcPct val="0"/>
              </a:spcBef>
              <a:spcAft>
                <a:spcPct val="0"/>
              </a:spcAft>
              <a:buClrTx/>
              <a:buSzTx/>
              <a:buFontTx/>
              <a:buNone/>
              <a:tabLst>
                <a:tab pos="635000" algn="l"/>
              </a:tabLst>
            </a:pPr>
            <a:r>
              <a:rPr kumimoji="0" lang="en-US" altLang="en-US" sz="2600" b="0" i="0" strike="noStrike" cap="none" normalizeH="0" baseline="0">
                <a:ln>
                  <a:noFill/>
                </a:ln>
                <a:solidFill>
                  <a:srgbClr val="231F20"/>
                </a:solidFill>
                <a:effectLst/>
                <a:ea typeface="Arial" panose="020B0604020202020204" pitchFamily="34" charset="0"/>
                <a:cs typeface="Arial" panose="020B0604020202020204" pitchFamily="34" charset="0"/>
              </a:rPr>
              <a:t>D.</a:t>
            </a:r>
            <a:r>
              <a:rPr kumimoji="0" lang="en-US"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 </a:t>
            </a:r>
            <a:r>
              <a:rPr kumimoji="0" lang="vi-VN" altLang="en-US" sz="2600" b="0" i="0" u="none" strike="noStrike" cap="none" normalizeH="0" baseline="0">
                <a:ln>
                  <a:noFill/>
                </a:ln>
                <a:solidFill>
                  <a:srgbClr val="231F20"/>
                </a:solidFill>
                <a:effectLst/>
                <a:ea typeface="Arial" panose="020B0604020202020204" pitchFamily="34" charset="0"/>
                <a:cs typeface="Arial" panose="020B0604020202020204" pitchFamily="34" charset="0"/>
              </a:rPr>
              <a:t>Trong một số trường hợp, lai giữa hai dòng nhất định thu được con lai không có ưu thế lai, nhưng nếu đem con lai này lai với dòng thứ ba thì đời con lại có ưu thế lai.</a:t>
            </a:r>
            <a:endParaRPr kumimoji="0" lang="vi-VN" altLang="en-US" sz="2600" b="0" i="0" u="none" strike="noStrike" cap="none" normalizeH="0" baseline="0">
              <a:ln>
                <a:noFill/>
              </a:ln>
              <a:solidFill>
                <a:schemeClr val="tx1"/>
              </a:solidFill>
              <a:effectLst/>
              <a:cs typeface="Arial" panose="020B0604020202020204" pitchFamily="34" charset="0"/>
            </a:endParaRPr>
          </a:p>
        </p:txBody>
      </p:sp>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6" name="Oval 5">
            <a:extLst>
              <a:ext uri="{FF2B5EF4-FFF2-40B4-BE49-F238E27FC236}">
                <a16:creationId xmlns:a16="http://schemas.microsoft.com/office/drawing/2014/main" id="{66A4FC83-9611-7B70-B1D8-99028FDD64DF}"/>
              </a:ext>
            </a:extLst>
          </p:cNvPr>
          <p:cNvSpPr/>
          <p:nvPr/>
        </p:nvSpPr>
        <p:spPr>
          <a:xfrm>
            <a:off x="500743" y="3968074"/>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pic>
        <p:nvPicPr>
          <p:cNvPr id="2052" name="Image 33">
            <a:extLst>
              <a:ext uri="{FF2B5EF4-FFF2-40B4-BE49-F238E27FC236}">
                <a16:creationId xmlns:a16="http://schemas.microsoft.com/office/drawing/2014/main" id="{204AF477-C1D2-87B3-7576-8B2E764BF622}"/>
              </a:ext>
            </a:extLst>
          </p:cNvPr>
          <p:cNvPicPr>
            <a:picLocks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329488" y="457200"/>
            <a:ext cx="93662" cy="19304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64B6B8A7-2723-0548-8C6A-F4210C2E11E7}"/>
              </a:ext>
            </a:extLst>
          </p:cNvPr>
          <p:cNvSpPr/>
          <p:nvPr/>
        </p:nvSpPr>
        <p:spPr>
          <a:xfrm>
            <a:off x="500743" y="2748717"/>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1" name="Oval 10">
            <a:extLst>
              <a:ext uri="{FF2B5EF4-FFF2-40B4-BE49-F238E27FC236}">
                <a16:creationId xmlns:a16="http://schemas.microsoft.com/office/drawing/2014/main" id="{B9618A08-0703-8CE9-5039-F717278A706E}"/>
              </a:ext>
            </a:extLst>
          </p:cNvPr>
          <p:cNvSpPr/>
          <p:nvPr/>
        </p:nvSpPr>
        <p:spPr>
          <a:xfrm>
            <a:off x="413657" y="5084253"/>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id="{A11AEE9C-8A14-CB91-3755-E8A3002EE629}"/>
              </a:ext>
            </a:extLst>
          </p:cNvPr>
          <p:cNvSpPr/>
          <p:nvPr/>
        </p:nvSpPr>
        <p:spPr>
          <a:xfrm>
            <a:off x="500743" y="1947913"/>
            <a:ext cx="522514" cy="500743"/>
          </a:xfrm>
          <a:prstGeom prst="ellipse">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S</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11899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E148F8-2249-5254-9369-F07EA0A414D4}"/>
              </a:ext>
            </a:extLst>
          </p:cNvPr>
          <p:cNvSpPr txBox="1"/>
          <p:nvPr/>
        </p:nvSpPr>
        <p:spPr>
          <a:xfrm>
            <a:off x="299357" y="863169"/>
            <a:ext cx="11593285" cy="5983946"/>
          </a:xfrm>
          <a:prstGeom prst="rect">
            <a:avLst/>
          </a:prstGeom>
          <a:noFill/>
        </p:spPr>
        <p:txBody>
          <a:bodyPr wrap="square">
            <a:spAutoFit/>
          </a:bodyPr>
          <a:lstStyle/>
          <a:p>
            <a:pPr marL="247015" marR="886460" indent="288290" algn="just">
              <a:lnSpc>
                <a:spcPct val="150000"/>
              </a:lnSpc>
              <a:spcBef>
                <a:spcPts val="630"/>
              </a:spcBef>
              <a:spcAft>
                <a:spcPts val="600"/>
              </a:spcAft>
              <a:tabLst>
                <a:tab pos="615315" algn="l"/>
              </a:tabLst>
            </a:pPr>
            <a:r>
              <a:rPr lang="en-US" sz="2600" spc="-40" dirty="0" err="1">
                <a:solidFill>
                  <a:srgbClr val="231F20"/>
                </a:solidFill>
                <a:effectLst/>
                <a:latin typeface="Arial" panose="020B0604020202020204" pitchFamily="34" charset="0"/>
                <a:ea typeface="Arial" panose="020B0604020202020204" pitchFamily="34" charset="0"/>
                <a:cs typeface="Arial" panose="020B0604020202020204" pitchFamily="34" charset="0"/>
              </a:rPr>
              <a:t>Câu</a:t>
            </a:r>
            <a:r>
              <a:rPr lang="en-US"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6 (2điểm).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Thực</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hiện</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phép</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giữa</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bò</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đực</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Hà</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Lan</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(Holstein</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friezian)</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bò</a:t>
            </a:r>
            <a:r>
              <a:rPr lang="vi-VN" sz="2600"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vàng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hoặc</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bò</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sind</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Việt</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Nam</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để</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tạo</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vi-VN" sz="2600" spc="-50" baseline="-25000" dirty="0">
                <a:solidFill>
                  <a:srgbClr val="231F20"/>
                </a:solidFill>
                <a:effectLst/>
                <a:latin typeface="Arial" panose="020B0604020202020204" pitchFamily="34" charset="0"/>
                <a:ea typeface="Arial" panose="020B0604020202020204" pitchFamily="34" charset="0"/>
                <a:cs typeface="Arial" panose="020B0604020202020204" pitchFamily="34" charset="0"/>
              </a:rPr>
              <a:t>1</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Các</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phát</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biểu</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về</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vi-VN" sz="2600" spc="-50" baseline="-25000" dirty="0">
                <a:solidFill>
                  <a:srgbClr val="231F20"/>
                </a:solidFill>
                <a:effectLst/>
                <a:latin typeface="Arial" panose="020B0604020202020204" pitchFamily="34" charset="0"/>
                <a:ea typeface="Arial" panose="020B0604020202020204" pitchFamily="34" charset="0"/>
                <a:cs typeface="Arial" panose="020B0604020202020204" pitchFamily="34" charset="0"/>
              </a:rPr>
              <a:t>1</a:t>
            </a:r>
            <a:r>
              <a:rPr lang="vi-VN" sz="2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sau</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đây</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là</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đúng</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hay</a:t>
            </a:r>
            <a:r>
              <a:rPr lang="vi-VN" sz="26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sai?</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305"/>
              </a:spcBef>
              <a:spcAft>
                <a:spcPts val="600"/>
              </a:spcAft>
              <a:tabLst>
                <a:tab pos="63436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Năng</a:t>
            </a:r>
            <a:r>
              <a:rPr lang="vi-VN" sz="2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suất</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sữa</a:t>
            </a:r>
            <a:r>
              <a:rPr lang="vi-VN" sz="2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cao.</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70"/>
              </a:spcBef>
              <a:spcAft>
                <a:spcPts val="600"/>
              </a:spcAft>
              <a:tabLst>
                <a:tab pos="63309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B.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Sinh</a:t>
            </a:r>
            <a:r>
              <a:rPr lang="vi-VN" sz="26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sản</a:t>
            </a:r>
            <a:r>
              <a:rPr lang="vi-VN" sz="2600"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tốt.</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70"/>
              </a:spcBef>
              <a:spcAft>
                <a:spcPts val="600"/>
              </a:spcAft>
              <a:tabLst>
                <a:tab pos="621030"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Thích</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nghi</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nhiều</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vùng</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khí</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hậu</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nóng</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ẩm</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Việt</a:t>
            </a:r>
            <a:r>
              <a:rPr lang="vi-VN" sz="2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Nam.</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70"/>
              </a:spcBef>
              <a:spcAft>
                <a:spcPts val="600"/>
              </a:spcAft>
              <a:tabLst>
                <a:tab pos="635635" algn="l"/>
              </a:tabLst>
            </a:pPr>
            <a:r>
              <a:rPr lang="en-US"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Phù</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hợp</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với</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điều</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kiện</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chăn</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nuôi</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(thức</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ăn,</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chuồng</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trại)</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dirty="0">
                <a:solidFill>
                  <a:srgbClr val="231F20"/>
                </a:solidFill>
                <a:effectLst/>
                <a:latin typeface="Arial" panose="020B0604020202020204" pitchFamily="34" charset="0"/>
                <a:ea typeface="Arial" panose="020B0604020202020204" pitchFamily="34" charset="0"/>
                <a:cs typeface="Arial" panose="020B0604020202020204" pitchFamily="34" charset="0"/>
              </a:rPr>
              <a:t>Việt</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Nam.</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451485" indent="288290" algn="just">
              <a:lnSpc>
                <a:spcPct val="150000"/>
              </a:lnSpc>
              <a:spcBef>
                <a:spcPts val="75"/>
              </a:spcBef>
              <a:spcAft>
                <a:spcPts val="600"/>
              </a:spcAft>
              <a:tabLst>
                <a:tab pos="625475" algn="l"/>
              </a:tabLst>
            </a:pPr>
            <a:r>
              <a:rPr lang="en-US"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Con</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cái</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lai</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vi-VN" sz="2600" spc="-40" baseline="-25000" dirty="0">
                <a:solidFill>
                  <a:srgbClr val="231F20"/>
                </a:solidFill>
                <a:effectLst/>
                <a:latin typeface="Arial" panose="020B0604020202020204" pitchFamily="34" charset="0"/>
                <a:ea typeface="Arial" panose="020B0604020202020204" pitchFamily="34" charset="0"/>
                <a:cs typeface="Arial" panose="020B0604020202020204" pitchFamily="34" charset="0"/>
              </a:rPr>
              <a:t>1</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làm</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giống</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để</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nhân</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nhanh</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số</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lượng</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đàn</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bò</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ở</a:t>
            </a:r>
            <a:r>
              <a:rPr lang="vi-VN" sz="2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Việt</a:t>
            </a:r>
            <a:r>
              <a:rPr lang="vi-VN" sz="2600"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vi-VN" sz="2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Nam.</a:t>
            </a:r>
            <a:endParaRPr lang="en-US" sz="2600" dirty="0">
              <a:effectLst/>
              <a:latin typeface="Arial" panose="020B0604020202020204" pitchFamily="34" charset="0"/>
              <a:ea typeface="Arial" panose="020B0604020202020204" pitchFamily="34" charset="0"/>
              <a:cs typeface="Arial" panose="020B0604020202020204" pitchFamily="34" charset="0"/>
            </a:endParaRPr>
          </a:p>
          <a:p>
            <a:pPr marL="70485" indent="185420" algn="just">
              <a:lnSpc>
                <a:spcPct val="150000"/>
              </a:lnSpc>
              <a:spcBef>
                <a:spcPts val="70"/>
              </a:spcBef>
            </a:pPr>
            <a:r>
              <a:rPr lang="en-US" sz="2600" dirty="0">
                <a:solidFill>
                  <a:srgbClr val="231F20"/>
                </a:solidFill>
                <a:effectLst/>
                <a:latin typeface="Arial" panose="020B0604020202020204" pitchFamily="34" charset="0"/>
                <a:ea typeface="Liberation Sans"/>
                <a:cs typeface="Arial" panose="020B0604020202020204" pitchFamily="34" charset="0"/>
              </a:rPr>
              <a:t>      F.</a:t>
            </a:r>
            <a:r>
              <a:rPr lang="en-US" sz="2600" spc="-3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Con</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cái</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lai</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F</a:t>
            </a:r>
            <a:r>
              <a:rPr lang="vi-VN" sz="2600" baseline="-25000" dirty="0">
                <a:solidFill>
                  <a:srgbClr val="231F20"/>
                </a:solidFill>
                <a:effectLst/>
                <a:latin typeface="Arial" panose="020B0604020202020204" pitchFamily="34" charset="0"/>
                <a:ea typeface="Liberation Sans"/>
                <a:cs typeface="Arial" panose="020B0604020202020204" pitchFamily="34" charset="0"/>
              </a:rPr>
              <a:t>1</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nuôi</a:t>
            </a:r>
            <a:r>
              <a:rPr lang="vi-VN" sz="2600" spc="-25" dirty="0">
                <a:solidFill>
                  <a:srgbClr val="231F20"/>
                </a:solidFill>
                <a:effectLst/>
                <a:latin typeface="Arial" panose="020B0604020202020204" pitchFamily="34" charset="0"/>
                <a:ea typeface="Liberation Sans"/>
                <a:cs typeface="Arial" panose="020B0604020202020204" pitchFamily="34" charset="0"/>
              </a:rPr>
              <a:t> </a:t>
            </a:r>
            <a:r>
              <a:rPr lang="vi-VN" sz="2600" dirty="0">
                <a:solidFill>
                  <a:srgbClr val="231F20"/>
                </a:solidFill>
                <a:effectLst/>
                <a:latin typeface="Arial" panose="020B0604020202020204" pitchFamily="34" charset="0"/>
                <a:ea typeface="Liberation Sans"/>
                <a:cs typeface="Arial" panose="020B0604020202020204" pitchFamily="34" charset="0"/>
              </a:rPr>
              <a:t>lấy</a:t>
            </a:r>
            <a:r>
              <a:rPr lang="vi-VN" sz="2600" spc="-20" dirty="0">
                <a:solidFill>
                  <a:srgbClr val="231F20"/>
                </a:solidFill>
                <a:effectLst/>
                <a:latin typeface="Arial" panose="020B0604020202020204" pitchFamily="34" charset="0"/>
                <a:ea typeface="Liberation Sans"/>
                <a:cs typeface="Arial" panose="020B0604020202020204" pitchFamily="34" charset="0"/>
              </a:rPr>
              <a:t> sữa.</a:t>
            </a:r>
            <a:endParaRPr lang="en-US" sz="2600" dirty="0">
              <a:effectLst/>
              <a:latin typeface="Arial" panose="020B0604020202020204" pitchFamily="34" charset="0"/>
              <a:ea typeface="Liberation Sans"/>
              <a:cs typeface="Arial" panose="020B0604020202020204" pitchFamily="34" charset="0"/>
            </a:endParaRPr>
          </a:p>
        </p:txBody>
      </p:sp>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sp>
        <p:nvSpPr>
          <p:cNvPr id="4" name="Oval 3">
            <a:extLst>
              <a:ext uri="{FF2B5EF4-FFF2-40B4-BE49-F238E27FC236}">
                <a16:creationId xmlns:a16="http://schemas.microsoft.com/office/drawing/2014/main" id="{2813E290-4784-805E-D65D-84131AB7AEF2}"/>
              </a:ext>
            </a:extLst>
          </p:cNvPr>
          <p:cNvSpPr/>
          <p:nvPr/>
        </p:nvSpPr>
        <p:spPr>
          <a:xfrm>
            <a:off x="925286" y="2925665"/>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rPr>
              <a:t>Đ</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A96DCB76-988D-2CEE-E44C-D0F79D2A6685}"/>
              </a:ext>
            </a:extLst>
          </p:cNvPr>
          <p:cNvSpPr/>
          <p:nvPr/>
        </p:nvSpPr>
        <p:spPr>
          <a:xfrm>
            <a:off x="925286" y="5616398"/>
            <a:ext cx="522514" cy="500743"/>
          </a:xfrm>
          <a:prstGeom prst="ellipse">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S</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1" name="Oval 10">
            <a:extLst>
              <a:ext uri="{FF2B5EF4-FFF2-40B4-BE49-F238E27FC236}">
                <a16:creationId xmlns:a16="http://schemas.microsoft.com/office/drawing/2014/main" id="{B3C518F9-E4AE-7A95-9575-EF4A7BB5B11E}"/>
              </a:ext>
            </a:extLst>
          </p:cNvPr>
          <p:cNvSpPr/>
          <p:nvPr/>
        </p:nvSpPr>
        <p:spPr>
          <a:xfrm>
            <a:off x="925286" y="5009879"/>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id="{D3380E41-BC57-6A2D-36F9-F98CB30C5039}"/>
              </a:ext>
            </a:extLst>
          </p:cNvPr>
          <p:cNvSpPr/>
          <p:nvPr/>
        </p:nvSpPr>
        <p:spPr>
          <a:xfrm>
            <a:off x="925286" y="6328693"/>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rPr>
              <a:t>Đ</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96AD1D10-8889-A37E-4B93-1F52781A23D7}"/>
              </a:ext>
            </a:extLst>
          </p:cNvPr>
          <p:cNvSpPr/>
          <p:nvPr/>
        </p:nvSpPr>
        <p:spPr>
          <a:xfrm>
            <a:off x="925286" y="4284234"/>
            <a:ext cx="522514" cy="500743"/>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Calibri"/>
              </a:rPr>
              <a:t>Đ</a:t>
            </a: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4" name="Oval 13">
            <a:extLst>
              <a:ext uri="{FF2B5EF4-FFF2-40B4-BE49-F238E27FC236}">
                <a16:creationId xmlns:a16="http://schemas.microsoft.com/office/drawing/2014/main" id="{589980EA-B283-F2B6-2812-26C206E885EC}"/>
              </a:ext>
            </a:extLst>
          </p:cNvPr>
          <p:cNvSpPr/>
          <p:nvPr/>
        </p:nvSpPr>
        <p:spPr>
          <a:xfrm>
            <a:off x="925286" y="3571939"/>
            <a:ext cx="522514" cy="500743"/>
          </a:xfrm>
          <a:prstGeom prst="ellipse">
            <a:avLst/>
          </a:prstGeom>
          <a:solidFill>
            <a:schemeClr val="accent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rPr>
              <a:t>S</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val 15">
            <a:extLst>
              <a:ext uri="{FF2B5EF4-FFF2-40B4-BE49-F238E27FC236}">
                <a16:creationId xmlns:a16="http://schemas.microsoft.com/office/drawing/2014/main" id="{05144F9C-48C2-20AA-07B2-8382B227BE1E}"/>
              </a:ext>
            </a:extLst>
          </p:cNvPr>
          <p:cNvSpPr/>
          <p:nvPr/>
        </p:nvSpPr>
        <p:spPr>
          <a:xfrm>
            <a:off x="2960915" y="466043"/>
            <a:ext cx="7064828" cy="53544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smtClean="0">
                <a:ln w="0"/>
                <a:solidFill>
                  <a:schemeClr val="tx1"/>
                </a:solidFill>
                <a:effectLst>
                  <a:outerShdw blurRad="38100" dist="19050" dir="2700000" algn="tl" rotWithShape="0">
                    <a:schemeClr val="dk1">
                      <a:alpha val="40000"/>
                    </a:schemeClr>
                  </a:outerShdw>
                </a:effectLst>
              </a:rPr>
              <a:t>LUYỆN TẬP</a:t>
            </a:r>
            <a:endParaRPr lang="en-US"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02147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98C168D-8C0A-9FDB-259A-9CCB8261D725}"/>
              </a:ext>
            </a:extLst>
          </p:cNvPr>
          <p:cNvSpPr txBox="1"/>
          <p:nvPr/>
        </p:nvSpPr>
        <p:spPr>
          <a:xfrm>
            <a:off x="0" y="-13232"/>
            <a:ext cx="12192000" cy="413959"/>
          </a:xfrm>
          <a:prstGeom prst="rect">
            <a:avLst/>
          </a:prstGeom>
          <a:solidFill>
            <a:srgbClr val="00B0F0"/>
          </a:solidFill>
        </p:spPr>
        <p:txBody>
          <a:bodyPr wrap="square" lIns="0" tIns="0" rIns="0" bIns="0" rtlCol="0" anchor="t">
            <a:spAutoFit/>
          </a:bodyPr>
          <a:lstStyle/>
          <a:p>
            <a:pPr marL="0" marR="0" lvl="0" indent="0" algn="ctr" defTabSz="609630" rtl="0" eaLnBrk="1" fontAlgn="auto" latinLnBrk="0" hangingPunct="1">
              <a:lnSpc>
                <a:spcPct val="150000"/>
              </a:lnSpc>
              <a:spcBef>
                <a:spcPts val="600"/>
              </a:spcBef>
              <a:spcAft>
                <a:spcPts val="600"/>
              </a:spcAft>
              <a:buClrTx/>
              <a:buSzTx/>
              <a:buFontTx/>
              <a:buNone/>
              <a:tabLst/>
              <a:defRPr/>
            </a:pPr>
            <a:r>
              <a:rPr kumimoji="0" lang="en-US" sz="2000" b="1" i="0" u="none" strike="noStrike" kern="1200" cap="none" spc="0" normalizeH="0" baseline="0" noProof="0" err="1">
                <a:ln>
                  <a:noFill/>
                </a:ln>
                <a:solidFill>
                  <a:prstClr val="white"/>
                </a:solidFill>
                <a:effectLst/>
                <a:uLnTx/>
                <a:uFillTx/>
                <a:latin typeface="A"/>
                <a:ea typeface="+mn-ea"/>
                <a:cs typeface="+mn-cs"/>
              </a:rPr>
              <a:t>Bài</a:t>
            </a:r>
            <a:r>
              <a:rPr kumimoji="0" lang="en-US" sz="2000" b="1" i="0" u="none" strike="noStrike" kern="1200" cap="none" spc="0" normalizeH="0" baseline="0" noProof="0">
                <a:ln>
                  <a:noFill/>
                </a:ln>
                <a:solidFill>
                  <a:prstClr val="white"/>
                </a:solidFill>
                <a:effectLst/>
                <a:uLnTx/>
                <a:uFillTx/>
                <a:latin typeface="A"/>
                <a:ea typeface="+mn-ea"/>
                <a:cs typeface="+mn-cs"/>
              </a:rPr>
              <a:t> 12. THÀNH TỰU CHỌN, </a:t>
            </a:r>
            <a:r>
              <a:rPr kumimoji="0" lang="en-US" sz="2000" b="1" i="0" u="none" strike="noStrike" kern="1200" cap="none" spc="0" normalizeH="0" baseline="0" noProof="0" dirty="0">
                <a:ln>
                  <a:noFill/>
                </a:ln>
                <a:solidFill>
                  <a:prstClr val="white"/>
                </a:solidFill>
                <a:effectLst/>
                <a:uLnTx/>
                <a:uFillTx/>
                <a:latin typeface="A"/>
                <a:ea typeface="+mn-ea"/>
                <a:cs typeface="+mn-cs"/>
              </a:rPr>
              <a:t>TẠO GIỐNG BẰNG PHƯƠNG PHÁP LAI </a:t>
            </a:r>
            <a:r>
              <a:rPr kumimoji="0" lang="en-US" sz="2000" b="1" i="0" u="none" strike="noStrike" kern="1200" cap="none" spc="0" normalizeH="0" baseline="0" noProof="0">
                <a:ln>
                  <a:noFill/>
                </a:ln>
                <a:solidFill>
                  <a:prstClr val="white"/>
                </a:solidFill>
                <a:effectLst/>
                <a:uLnTx/>
                <a:uFillTx/>
                <a:latin typeface="A"/>
                <a:ea typeface="+mn-ea"/>
                <a:cs typeface="+mn-cs"/>
              </a:rPr>
              <a:t>HỮU TÍNH</a:t>
            </a:r>
            <a:endParaRPr kumimoji="0" lang="en-US" sz="2000" b="1" i="0" u="none" strike="noStrike" kern="1200" cap="none" spc="0" normalizeH="0" baseline="0" noProof="0" dirty="0">
              <a:ln>
                <a:noFill/>
              </a:ln>
              <a:solidFill>
                <a:prstClr val="white"/>
              </a:solidFill>
              <a:effectLst/>
              <a:uLnTx/>
              <a:uFillTx/>
              <a:latin typeface="A"/>
              <a:ea typeface="+mn-ea"/>
              <a:cs typeface="+mn-cs"/>
            </a:endParaRPr>
          </a:p>
        </p:txBody>
      </p:sp>
      <p:pic>
        <p:nvPicPr>
          <p:cNvPr id="2" name="Picture 1">
            <a:extLst>
              <a:ext uri="{FF2B5EF4-FFF2-40B4-BE49-F238E27FC236}">
                <a16:creationId xmlns:a16="http://schemas.microsoft.com/office/drawing/2014/main" id="{E4D3EC71-F5EC-E084-7CE0-6DF1CC2D1F03}"/>
              </a:ext>
            </a:extLst>
          </p:cNvPr>
          <p:cNvPicPr>
            <a:picLocks noChangeAspect="1"/>
          </p:cNvPicPr>
          <p:nvPr/>
        </p:nvPicPr>
        <p:blipFill>
          <a:blip r:embed="rId3"/>
          <a:stretch>
            <a:fillRect/>
          </a:stretch>
        </p:blipFill>
        <p:spPr>
          <a:xfrm>
            <a:off x="2786743" y="476927"/>
            <a:ext cx="1055914" cy="1175905"/>
          </a:xfrm>
          <a:prstGeom prst="rect">
            <a:avLst/>
          </a:prstGeom>
        </p:spPr>
      </p:pic>
      <p:sp>
        <p:nvSpPr>
          <p:cNvPr id="4" name="Oval 3">
            <a:extLst>
              <a:ext uri="{FF2B5EF4-FFF2-40B4-BE49-F238E27FC236}">
                <a16:creationId xmlns:a16="http://schemas.microsoft.com/office/drawing/2014/main" id="{DE0107C0-C065-D395-5799-52BF4BC0FC85}"/>
              </a:ext>
            </a:extLst>
          </p:cNvPr>
          <p:cNvSpPr/>
          <p:nvPr/>
        </p:nvSpPr>
        <p:spPr>
          <a:xfrm>
            <a:off x="4071257" y="576943"/>
            <a:ext cx="4626429" cy="598714"/>
          </a:xfrm>
          <a:prstGeom prst="ellipse">
            <a:avLst/>
          </a:prstGeom>
          <a:solidFill>
            <a:srgbClr val="05FF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VẬN DỤNG</a:t>
            </a:r>
          </a:p>
        </p:txBody>
      </p:sp>
      <p:sp>
        <p:nvSpPr>
          <p:cNvPr id="5" name="Cloud 4">
            <a:extLst>
              <a:ext uri="{FF2B5EF4-FFF2-40B4-BE49-F238E27FC236}">
                <a16:creationId xmlns:a16="http://schemas.microsoft.com/office/drawing/2014/main" id="{1B6AF798-4615-4F75-F462-BA59A6B709CA}"/>
              </a:ext>
            </a:extLst>
          </p:cNvPr>
          <p:cNvSpPr/>
          <p:nvPr/>
        </p:nvSpPr>
        <p:spPr>
          <a:xfrm>
            <a:off x="1970314" y="1741714"/>
            <a:ext cx="8632371" cy="3374571"/>
          </a:xfrm>
          <a:prstGeom prst="cloud">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Arial" panose="020B0604020202020204" pitchFamily="34" charset="0"/>
                <a:cs typeface="Arial" panose="020B0604020202020204" pitchFamily="34" charset="0"/>
              </a:rPr>
              <a:t>Hãy đưa ra ý tưởng chọn và tạo giống vật nuôi hoặc cây trồng cụ thể bằng phương pháp lai hữu tính?</a:t>
            </a:r>
          </a:p>
        </p:txBody>
      </p:sp>
    </p:spTree>
    <p:extLst>
      <p:ext uri="{BB962C8B-B14F-4D97-AF65-F5344CB8AC3E}">
        <p14:creationId xmlns:p14="http://schemas.microsoft.com/office/powerpoint/2010/main" val="477647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22226">
            <a:off x="2341282" y="-151791"/>
            <a:ext cx="1259148" cy="1275380"/>
          </a:xfrm>
          <a:custGeom>
            <a:avLst/>
            <a:gdLst/>
            <a:ahLst/>
            <a:cxnLst/>
            <a:rect l="l" t="t" r="r" b="b"/>
            <a:pathLst>
              <a:path w="1888722" h="1913070">
                <a:moveTo>
                  <a:pt x="0" y="0"/>
                </a:moveTo>
                <a:lnTo>
                  <a:pt x="1888722" y="0"/>
                </a:lnTo>
                <a:lnTo>
                  <a:pt x="1888722" y="1913070"/>
                </a:lnTo>
                <a:lnTo>
                  <a:pt x="0" y="19130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12857" y="-770705"/>
            <a:ext cx="3655489" cy="1909993"/>
          </a:xfrm>
          <a:custGeom>
            <a:avLst/>
            <a:gdLst/>
            <a:ahLst/>
            <a:cxnLst/>
            <a:rect l="l" t="t" r="r" b="b"/>
            <a:pathLst>
              <a:path w="5483234" h="2864990">
                <a:moveTo>
                  <a:pt x="0" y="0"/>
                </a:moveTo>
                <a:lnTo>
                  <a:pt x="5483235" y="0"/>
                </a:lnTo>
                <a:lnTo>
                  <a:pt x="5483235" y="2864990"/>
                </a:lnTo>
                <a:lnTo>
                  <a:pt x="0" y="2864990"/>
                </a:lnTo>
                <a:lnTo>
                  <a:pt x="0" y="0"/>
                </a:lnTo>
                <a:close/>
              </a:path>
            </a:pathLst>
          </a:custGeom>
          <a:blipFill>
            <a:blip r:embed="rId4"/>
            <a:stretch>
              <a:fillRect/>
            </a:stretch>
          </a:blipFill>
        </p:spPr>
      </p:sp>
      <p:sp>
        <p:nvSpPr>
          <p:cNvPr id="4" name="Freeform 4"/>
          <p:cNvSpPr/>
          <p:nvPr/>
        </p:nvSpPr>
        <p:spPr>
          <a:xfrm>
            <a:off x="10384351" y="4672910"/>
            <a:ext cx="2286056" cy="2350700"/>
          </a:xfrm>
          <a:custGeom>
            <a:avLst/>
            <a:gdLst/>
            <a:ahLst/>
            <a:cxnLst/>
            <a:rect l="l" t="t" r="r" b="b"/>
            <a:pathLst>
              <a:path w="3429084" h="3526050">
                <a:moveTo>
                  <a:pt x="0" y="0"/>
                </a:moveTo>
                <a:lnTo>
                  <a:pt x="3429084" y="0"/>
                </a:lnTo>
                <a:lnTo>
                  <a:pt x="3429084" y="3526050"/>
                </a:lnTo>
                <a:lnTo>
                  <a:pt x="0" y="3526050"/>
                </a:lnTo>
                <a:lnTo>
                  <a:pt x="0" y="0"/>
                </a:lnTo>
                <a:close/>
              </a:path>
            </a:pathLst>
          </a:custGeom>
          <a:blipFill>
            <a:blip r:embed="rId5"/>
            <a:stretch>
              <a:fillRect/>
            </a:stretch>
          </a:blipFill>
        </p:spPr>
      </p:sp>
      <p:sp>
        <p:nvSpPr>
          <p:cNvPr id="5" name="Freeform 5"/>
          <p:cNvSpPr/>
          <p:nvPr/>
        </p:nvSpPr>
        <p:spPr>
          <a:xfrm>
            <a:off x="9188305" y="5406787"/>
            <a:ext cx="1762995" cy="1812849"/>
          </a:xfrm>
          <a:custGeom>
            <a:avLst/>
            <a:gdLst/>
            <a:ahLst/>
            <a:cxnLst/>
            <a:rect l="l" t="t" r="r" b="b"/>
            <a:pathLst>
              <a:path w="2644493" h="2719273">
                <a:moveTo>
                  <a:pt x="0" y="0"/>
                </a:moveTo>
                <a:lnTo>
                  <a:pt x="2644493" y="0"/>
                </a:lnTo>
                <a:lnTo>
                  <a:pt x="2644493" y="2719273"/>
                </a:lnTo>
                <a:lnTo>
                  <a:pt x="0" y="2719273"/>
                </a:lnTo>
                <a:lnTo>
                  <a:pt x="0" y="0"/>
                </a:lnTo>
                <a:close/>
              </a:path>
            </a:pathLst>
          </a:custGeom>
          <a:blipFill>
            <a:blip r:embed="rId5"/>
            <a:stretch>
              <a:fillRect/>
            </a:stretch>
          </a:blipFill>
        </p:spPr>
      </p:sp>
      <p:sp>
        <p:nvSpPr>
          <p:cNvPr id="6" name="Freeform 6"/>
          <p:cNvSpPr/>
          <p:nvPr/>
        </p:nvSpPr>
        <p:spPr>
          <a:xfrm>
            <a:off x="7899615" y="5909661"/>
            <a:ext cx="1288688" cy="1309975"/>
          </a:xfrm>
          <a:custGeom>
            <a:avLst/>
            <a:gdLst/>
            <a:ahLst/>
            <a:cxnLst/>
            <a:rect l="l" t="t" r="r" b="b"/>
            <a:pathLst>
              <a:path w="1933032" h="1964963">
                <a:moveTo>
                  <a:pt x="0" y="0"/>
                </a:moveTo>
                <a:lnTo>
                  <a:pt x="1933033" y="0"/>
                </a:lnTo>
                <a:lnTo>
                  <a:pt x="1933033" y="1964963"/>
                </a:lnTo>
                <a:lnTo>
                  <a:pt x="0" y="1964963"/>
                </a:lnTo>
                <a:lnTo>
                  <a:pt x="0" y="0"/>
                </a:lnTo>
                <a:close/>
              </a:path>
            </a:pathLst>
          </a:custGeom>
          <a:blipFill>
            <a:blip r:embed="rId6"/>
            <a:stretch>
              <a:fillRect/>
            </a:stretch>
          </a:blipFill>
        </p:spPr>
      </p:sp>
      <p:sp>
        <p:nvSpPr>
          <p:cNvPr id="27" name="Freeform 27"/>
          <p:cNvSpPr/>
          <p:nvPr/>
        </p:nvSpPr>
        <p:spPr>
          <a:xfrm flipH="1">
            <a:off x="7589519" y="155045"/>
            <a:ext cx="4602480" cy="1585240"/>
          </a:xfrm>
          <a:custGeom>
            <a:avLst/>
            <a:gdLst/>
            <a:ahLst/>
            <a:cxnLst/>
            <a:rect l="l" t="t" r="r" b="b"/>
            <a:pathLst>
              <a:path w="8085502" h="3163453">
                <a:moveTo>
                  <a:pt x="8085502" y="0"/>
                </a:moveTo>
                <a:lnTo>
                  <a:pt x="0" y="0"/>
                </a:lnTo>
                <a:lnTo>
                  <a:pt x="0" y="3163452"/>
                </a:lnTo>
                <a:lnTo>
                  <a:pt x="8085502" y="3163452"/>
                </a:lnTo>
                <a:lnTo>
                  <a:pt x="8085502" y="0"/>
                </a:lnTo>
                <a:close/>
              </a:path>
            </a:pathLst>
          </a:custGeom>
          <a:blipFill>
            <a:blip r:embed="rId7">
              <a:extLst>
                <a:ext uri="{96DAC541-7B7A-43D3-8B79-37D633B846F1}">
                  <asvg:svgBlip xmlns:asvg="http://schemas.microsoft.com/office/drawing/2016/SVG/main" xmlns="" r:embed="rId19"/>
                </a:ext>
              </a:extLst>
            </a:blip>
            <a:stretch>
              <a:fillRect/>
            </a:stretch>
          </a:blipFill>
        </p:spPr>
      </p:sp>
      <p:pic>
        <p:nvPicPr>
          <p:cNvPr id="28" name="Picture 28"/>
          <p:cNvPicPr>
            <a:picLocks noChangeAspect="1"/>
          </p:cNvPicPr>
          <p:nvPr/>
        </p:nvPicPr>
        <p:blipFill>
          <a:blip r:embed="rId20"/>
          <a:srcRect/>
          <a:stretch>
            <a:fillRect/>
          </a:stretch>
        </p:blipFill>
        <p:spPr>
          <a:xfrm flipH="1">
            <a:off x="11112239" y="232413"/>
            <a:ext cx="1079761" cy="1877845"/>
          </a:xfrm>
          <a:prstGeom prst="rect">
            <a:avLst/>
          </a:prstGeom>
        </p:spPr>
      </p:pic>
      <p:sp>
        <p:nvSpPr>
          <p:cNvPr id="29" name="TextBox 29"/>
          <p:cNvSpPr txBox="1"/>
          <p:nvPr/>
        </p:nvSpPr>
        <p:spPr>
          <a:xfrm>
            <a:off x="877576" y="4533324"/>
            <a:ext cx="2436813" cy="577081"/>
          </a:xfrm>
          <a:prstGeom prst="rect">
            <a:avLst/>
          </a:prstGeom>
        </p:spPr>
        <p:txBody>
          <a:bodyPr lIns="0" tIns="0" rIns="0" bIns="0" rtlCol="0" anchor="t">
            <a:spAutoFit/>
          </a:bodyPr>
          <a:lstStyle/>
          <a:p>
            <a:pPr algn="ctr">
              <a:lnSpc>
                <a:spcPts val="4480"/>
              </a:lnSpc>
            </a:pPr>
            <a:r>
              <a:rPr lang="en-US" sz="3200" b="1" dirty="0">
                <a:solidFill>
                  <a:srgbClr val="C6302C"/>
                </a:solidFill>
                <a:latin typeface="Times New Roman" panose="02020603050405020304" pitchFamily="18" charset="0"/>
                <a:cs typeface="Times New Roman" panose="02020603050405020304" pitchFamily="18" charset="0"/>
              </a:rPr>
              <a:t>VÂT NUÔI</a:t>
            </a:r>
          </a:p>
        </p:txBody>
      </p:sp>
      <p:sp>
        <p:nvSpPr>
          <p:cNvPr id="30" name="Freeform 30"/>
          <p:cNvSpPr/>
          <p:nvPr/>
        </p:nvSpPr>
        <p:spPr>
          <a:xfrm>
            <a:off x="1655853" y="5702329"/>
            <a:ext cx="2583131" cy="1136578"/>
          </a:xfrm>
          <a:custGeom>
            <a:avLst/>
            <a:gdLst/>
            <a:ahLst/>
            <a:cxnLst/>
            <a:rect l="l" t="t" r="r" b="b"/>
            <a:pathLst>
              <a:path w="3874697" h="1704867">
                <a:moveTo>
                  <a:pt x="0" y="0"/>
                </a:moveTo>
                <a:lnTo>
                  <a:pt x="3874697" y="0"/>
                </a:lnTo>
                <a:lnTo>
                  <a:pt x="3874697" y="1704867"/>
                </a:lnTo>
                <a:lnTo>
                  <a:pt x="0" y="1704867"/>
                </a:lnTo>
                <a:lnTo>
                  <a:pt x="0" y="0"/>
                </a:lnTo>
                <a:close/>
              </a:path>
            </a:pathLst>
          </a:custGeom>
          <a:blipFill>
            <a:blip r:embed="rId21"/>
            <a:stretch>
              <a:fillRect/>
            </a:stretch>
          </a:blipFill>
        </p:spPr>
      </p:sp>
      <p:sp>
        <p:nvSpPr>
          <p:cNvPr id="31" name="TextBox 31"/>
          <p:cNvSpPr txBox="1"/>
          <p:nvPr/>
        </p:nvSpPr>
        <p:spPr>
          <a:xfrm>
            <a:off x="6628266" y="4657748"/>
            <a:ext cx="2757667" cy="577081"/>
          </a:xfrm>
          <a:prstGeom prst="rect">
            <a:avLst/>
          </a:prstGeom>
        </p:spPr>
        <p:txBody>
          <a:bodyPr wrap="square" lIns="0" tIns="0" rIns="0" bIns="0" rtlCol="0" anchor="t">
            <a:spAutoFit/>
          </a:bodyPr>
          <a:lstStyle/>
          <a:p>
            <a:pPr algn="ctr">
              <a:lnSpc>
                <a:spcPts val="4480"/>
              </a:lnSpc>
            </a:pPr>
            <a:r>
              <a:rPr lang="en-US" sz="3200" b="1" dirty="0">
                <a:solidFill>
                  <a:srgbClr val="C6302C"/>
                </a:solidFill>
                <a:latin typeface="+mj-lt"/>
              </a:rPr>
              <a:t>CÂY</a:t>
            </a:r>
            <a:r>
              <a:rPr lang="en-US" sz="3200" b="1" dirty="0">
                <a:solidFill>
                  <a:srgbClr val="C6302C"/>
                </a:solidFill>
                <a:latin typeface="Arial Nova Bold" panose="020B0804020202020204"/>
              </a:rPr>
              <a:t> TRỒNG</a:t>
            </a:r>
          </a:p>
        </p:txBody>
      </p:sp>
      <p:sp>
        <p:nvSpPr>
          <p:cNvPr id="34" name="Freeform 34"/>
          <p:cNvSpPr/>
          <p:nvPr/>
        </p:nvSpPr>
        <p:spPr>
          <a:xfrm>
            <a:off x="5311475" y="5996358"/>
            <a:ext cx="2583131" cy="1136578"/>
          </a:xfrm>
          <a:custGeom>
            <a:avLst/>
            <a:gdLst/>
            <a:ahLst/>
            <a:cxnLst/>
            <a:rect l="l" t="t" r="r" b="b"/>
            <a:pathLst>
              <a:path w="3874697" h="1704867">
                <a:moveTo>
                  <a:pt x="0" y="0"/>
                </a:moveTo>
                <a:lnTo>
                  <a:pt x="3874697" y="0"/>
                </a:lnTo>
                <a:lnTo>
                  <a:pt x="3874697" y="1704867"/>
                </a:lnTo>
                <a:lnTo>
                  <a:pt x="0" y="1704867"/>
                </a:lnTo>
                <a:lnTo>
                  <a:pt x="0" y="0"/>
                </a:lnTo>
                <a:close/>
              </a:path>
            </a:pathLst>
          </a:custGeom>
          <a:blipFill>
            <a:blip r:embed="rId21"/>
            <a:stretch>
              <a:fillRect/>
            </a:stretch>
          </a:blipFill>
        </p:spPr>
      </p:sp>
      <p:sp>
        <p:nvSpPr>
          <p:cNvPr id="37" name="Freeform 37"/>
          <p:cNvSpPr/>
          <p:nvPr/>
        </p:nvSpPr>
        <p:spPr>
          <a:xfrm>
            <a:off x="1759679" y="5599489"/>
            <a:ext cx="1072403" cy="1022754"/>
          </a:xfrm>
          <a:custGeom>
            <a:avLst/>
            <a:gdLst/>
            <a:ahLst/>
            <a:cxnLst/>
            <a:rect l="l" t="t" r="r" b="b"/>
            <a:pathLst>
              <a:path w="1608604" h="1608604">
                <a:moveTo>
                  <a:pt x="0" y="0"/>
                </a:moveTo>
                <a:lnTo>
                  <a:pt x="1608604" y="0"/>
                </a:lnTo>
                <a:lnTo>
                  <a:pt x="1608604" y="1608604"/>
                </a:lnTo>
                <a:lnTo>
                  <a:pt x="0" y="160860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8" name="Freeform 38"/>
          <p:cNvSpPr/>
          <p:nvPr/>
        </p:nvSpPr>
        <p:spPr>
          <a:xfrm>
            <a:off x="7493000" y="5562715"/>
            <a:ext cx="1001932" cy="1001932"/>
          </a:xfrm>
          <a:custGeom>
            <a:avLst/>
            <a:gdLst/>
            <a:ahLst/>
            <a:cxnLst/>
            <a:rect l="l" t="t" r="r" b="b"/>
            <a:pathLst>
              <a:path w="1502898" h="1502898">
                <a:moveTo>
                  <a:pt x="0" y="0"/>
                </a:moveTo>
                <a:lnTo>
                  <a:pt x="1502898" y="0"/>
                </a:lnTo>
                <a:lnTo>
                  <a:pt x="1502898" y="1502898"/>
                </a:lnTo>
                <a:lnTo>
                  <a:pt x="0" y="150289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4" name="Flowchart: Terminator 43">
            <a:extLst>
              <a:ext uri="{FF2B5EF4-FFF2-40B4-BE49-F238E27FC236}">
                <a16:creationId xmlns:a16="http://schemas.microsoft.com/office/drawing/2014/main" id="{2FCBAE87-C20C-2BFF-B13A-01AD7B2DB557}"/>
              </a:ext>
            </a:extLst>
          </p:cNvPr>
          <p:cNvSpPr/>
          <p:nvPr/>
        </p:nvSpPr>
        <p:spPr>
          <a:xfrm>
            <a:off x="406400" y="2472473"/>
            <a:ext cx="2844534" cy="1655444"/>
          </a:xfrm>
          <a:prstGeom prst="flowChartTerminato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BÒ VÀNG</a:t>
            </a:r>
          </a:p>
        </p:txBody>
      </p:sp>
      <p:sp>
        <p:nvSpPr>
          <p:cNvPr id="46" name="Flowchart: Terminator 45">
            <a:extLst>
              <a:ext uri="{FF2B5EF4-FFF2-40B4-BE49-F238E27FC236}">
                <a16:creationId xmlns:a16="http://schemas.microsoft.com/office/drawing/2014/main" id="{5B8CFE08-7EA3-E23C-E26D-153BA101035D}"/>
              </a:ext>
            </a:extLst>
          </p:cNvPr>
          <p:cNvSpPr/>
          <p:nvPr/>
        </p:nvSpPr>
        <p:spPr>
          <a:xfrm>
            <a:off x="359778" y="2558812"/>
            <a:ext cx="3021929" cy="1387878"/>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GÀ ĐÔNG TẢO</a:t>
            </a:r>
          </a:p>
        </p:txBody>
      </p:sp>
      <p:sp>
        <p:nvSpPr>
          <p:cNvPr id="47" name="Flowchart: Terminator 46">
            <a:extLst>
              <a:ext uri="{FF2B5EF4-FFF2-40B4-BE49-F238E27FC236}">
                <a16:creationId xmlns:a16="http://schemas.microsoft.com/office/drawing/2014/main" id="{F8F0DD6C-0116-F5CD-126B-04CCDF520B46}"/>
              </a:ext>
            </a:extLst>
          </p:cNvPr>
          <p:cNvSpPr/>
          <p:nvPr/>
        </p:nvSpPr>
        <p:spPr>
          <a:xfrm>
            <a:off x="311673" y="2494722"/>
            <a:ext cx="2962688" cy="1663930"/>
          </a:xfrm>
          <a:prstGeom prst="flowChartTerminator">
            <a:avLst/>
          </a:prstGeom>
          <a:solidFill>
            <a:srgbClr val="EAD6E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CÁ CHÉP VHI</a:t>
            </a:r>
          </a:p>
        </p:txBody>
      </p:sp>
      <p:sp>
        <p:nvSpPr>
          <p:cNvPr id="48" name="Flowchart: Terminator 47">
            <a:extLst>
              <a:ext uri="{FF2B5EF4-FFF2-40B4-BE49-F238E27FC236}">
                <a16:creationId xmlns:a16="http://schemas.microsoft.com/office/drawing/2014/main" id="{E373EA19-E1CA-D75D-6834-753A2D5DDDD2}"/>
              </a:ext>
            </a:extLst>
          </p:cNvPr>
          <p:cNvSpPr/>
          <p:nvPr/>
        </p:nvSpPr>
        <p:spPr>
          <a:xfrm>
            <a:off x="596594" y="2537590"/>
            <a:ext cx="2677767" cy="1547962"/>
          </a:xfrm>
          <a:prstGeom prst="flowChartTerminator">
            <a:avLst/>
          </a:prstGeom>
          <a:solidFill>
            <a:srgbClr val="FEDD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a:solidFill>
                  <a:schemeClr val="tx1"/>
                </a:solidFill>
              </a:rPr>
              <a:t>LỢN LANDRACE</a:t>
            </a:r>
          </a:p>
        </p:txBody>
      </p:sp>
      <p:sp>
        <p:nvSpPr>
          <p:cNvPr id="49" name="Flowchart: Terminator 48">
            <a:extLst>
              <a:ext uri="{FF2B5EF4-FFF2-40B4-BE49-F238E27FC236}">
                <a16:creationId xmlns:a16="http://schemas.microsoft.com/office/drawing/2014/main" id="{A81AC9BA-44E7-798A-15D3-E4A85B8E7113}"/>
              </a:ext>
            </a:extLst>
          </p:cNvPr>
          <p:cNvSpPr/>
          <p:nvPr/>
        </p:nvSpPr>
        <p:spPr>
          <a:xfrm>
            <a:off x="835032" y="2449373"/>
            <a:ext cx="2461142" cy="1735339"/>
          </a:xfrm>
          <a:prstGeom prst="flowChartTerminator">
            <a:avLst/>
          </a:prstGeom>
          <a:solidFill>
            <a:srgbClr val="BD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933" b="1" dirty="0">
                <a:solidFill>
                  <a:schemeClr val="tx1"/>
                </a:solidFill>
              </a:rPr>
              <a:t>BÒ LAI SIND</a:t>
            </a:r>
          </a:p>
        </p:txBody>
      </p:sp>
      <p:sp>
        <p:nvSpPr>
          <p:cNvPr id="50" name="Flowchart: Terminator 49">
            <a:extLst>
              <a:ext uri="{FF2B5EF4-FFF2-40B4-BE49-F238E27FC236}">
                <a16:creationId xmlns:a16="http://schemas.microsoft.com/office/drawing/2014/main" id="{1B7E055A-A554-0F33-13AA-F5A6EE1D991A}"/>
              </a:ext>
            </a:extLst>
          </p:cNvPr>
          <p:cNvSpPr/>
          <p:nvPr/>
        </p:nvSpPr>
        <p:spPr>
          <a:xfrm>
            <a:off x="1063355" y="2596616"/>
            <a:ext cx="2583131" cy="1494073"/>
          </a:xfrm>
          <a:prstGeom prst="flowChartTerminator">
            <a:avLst/>
          </a:prstGeom>
          <a:solidFill>
            <a:srgbClr val="DAC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VỊT CỎ</a:t>
            </a:r>
          </a:p>
        </p:txBody>
      </p:sp>
      <p:sp>
        <p:nvSpPr>
          <p:cNvPr id="52" name="Flowchart: Terminator 51">
            <a:extLst>
              <a:ext uri="{FF2B5EF4-FFF2-40B4-BE49-F238E27FC236}">
                <a16:creationId xmlns:a16="http://schemas.microsoft.com/office/drawing/2014/main" id="{F49A1C60-6CDD-60C1-D5AF-525066A1ACE1}"/>
              </a:ext>
            </a:extLst>
          </p:cNvPr>
          <p:cNvSpPr/>
          <p:nvPr/>
        </p:nvSpPr>
        <p:spPr>
          <a:xfrm>
            <a:off x="5892800" y="2494722"/>
            <a:ext cx="3200400" cy="1801073"/>
          </a:xfrm>
          <a:prstGeom prst="flowChartTerminator">
            <a:avLst/>
          </a:prstGeom>
          <a:solidFill>
            <a:srgbClr val="D1C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tx1"/>
                </a:solidFill>
              </a:rPr>
              <a:t>SẦU RIÊNG  MUSANG KING</a:t>
            </a:r>
          </a:p>
        </p:txBody>
      </p:sp>
      <p:sp>
        <p:nvSpPr>
          <p:cNvPr id="53" name="Flowchart: Terminator 52">
            <a:extLst>
              <a:ext uri="{FF2B5EF4-FFF2-40B4-BE49-F238E27FC236}">
                <a16:creationId xmlns:a16="http://schemas.microsoft.com/office/drawing/2014/main" id="{A0A3D621-AC2A-4184-A56E-731DF672B3D5}"/>
              </a:ext>
            </a:extLst>
          </p:cNvPr>
          <p:cNvSpPr/>
          <p:nvPr/>
        </p:nvSpPr>
        <p:spPr>
          <a:xfrm>
            <a:off x="6139300" y="2413322"/>
            <a:ext cx="3465286" cy="2051430"/>
          </a:xfrm>
          <a:prstGeom prst="flowChartTerminator">
            <a:avLst/>
          </a:prstGeom>
          <a:solidFill>
            <a:srgbClr val="E5CC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CÀ PHÊ ARABICA</a:t>
            </a:r>
          </a:p>
        </p:txBody>
      </p:sp>
      <p:sp>
        <p:nvSpPr>
          <p:cNvPr id="55" name="Flowchart: Terminator 54">
            <a:extLst>
              <a:ext uri="{FF2B5EF4-FFF2-40B4-BE49-F238E27FC236}">
                <a16:creationId xmlns:a16="http://schemas.microsoft.com/office/drawing/2014/main" id="{FED40585-2792-84DD-48CD-30B5041CFD4E}"/>
              </a:ext>
            </a:extLst>
          </p:cNvPr>
          <p:cNvSpPr/>
          <p:nvPr/>
        </p:nvSpPr>
        <p:spPr>
          <a:xfrm>
            <a:off x="6303374" y="2358067"/>
            <a:ext cx="3012575" cy="2116884"/>
          </a:xfrm>
          <a:prstGeom prst="flowChartTerminator">
            <a:avLst/>
          </a:prstGeom>
          <a:solidFill>
            <a:srgbClr val="FBE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933" b="1" dirty="0">
                <a:solidFill>
                  <a:srgbClr val="000000"/>
                </a:solidFill>
                <a:latin typeface="Arial"/>
                <a:cs typeface="Arial"/>
              </a:rPr>
              <a:t>LÚA ST25</a:t>
            </a:r>
          </a:p>
        </p:txBody>
      </p:sp>
      <p:sp>
        <p:nvSpPr>
          <p:cNvPr id="57" name="Flowchart: Terminator 56">
            <a:extLst>
              <a:ext uri="{FF2B5EF4-FFF2-40B4-BE49-F238E27FC236}">
                <a16:creationId xmlns:a16="http://schemas.microsoft.com/office/drawing/2014/main" id="{F49A1C60-6CDD-60C1-D5AF-525066A1ACE1}"/>
              </a:ext>
            </a:extLst>
          </p:cNvPr>
          <p:cNvSpPr/>
          <p:nvPr/>
        </p:nvSpPr>
        <p:spPr>
          <a:xfrm>
            <a:off x="6311141" y="2504296"/>
            <a:ext cx="3391916" cy="1907431"/>
          </a:xfrm>
          <a:prstGeom prst="flowChartTerminator">
            <a:avLst/>
          </a:prstGeom>
          <a:solidFill>
            <a:srgbClr val="D1C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09630">
              <a:defRPr/>
            </a:pPr>
            <a:r>
              <a:rPr lang="en-US" sz="2933" b="1" dirty="0">
                <a:solidFill>
                  <a:srgbClr val="000000"/>
                </a:solidFill>
                <a:latin typeface="Arial"/>
                <a:cs typeface="Arial"/>
              </a:rPr>
              <a:t>TIÊU  VĨNH LINH</a:t>
            </a:r>
          </a:p>
        </p:txBody>
      </p:sp>
      <p:sp>
        <p:nvSpPr>
          <p:cNvPr id="58" name="Flowchart: Terminator 57">
            <a:extLst>
              <a:ext uri="{FF2B5EF4-FFF2-40B4-BE49-F238E27FC236}">
                <a16:creationId xmlns:a16="http://schemas.microsoft.com/office/drawing/2014/main" id="{1B7E055A-A554-0F33-13AA-F5A6EE1D991A}"/>
              </a:ext>
            </a:extLst>
          </p:cNvPr>
          <p:cNvSpPr/>
          <p:nvPr/>
        </p:nvSpPr>
        <p:spPr>
          <a:xfrm>
            <a:off x="6425601" y="2404636"/>
            <a:ext cx="3341877" cy="1737417"/>
          </a:xfrm>
          <a:prstGeom prst="flowChartTerminator">
            <a:avLst/>
          </a:prstGeom>
          <a:solidFill>
            <a:srgbClr val="DAC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2933" b="1" dirty="0">
                <a:solidFill>
                  <a:srgbClr val="000000"/>
                </a:solidFill>
                <a:latin typeface="Arial"/>
                <a:cs typeface="Arial"/>
              </a:rPr>
              <a:t>VẢI THIỀU LỤC NGẠN</a:t>
            </a:r>
          </a:p>
        </p:txBody>
      </p:sp>
      <p:sp>
        <p:nvSpPr>
          <p:cNvPr id="59" name="Flowchart: Terminator 58">
            <a:extLst>
              <a:ext uri="{FF2B5EF4-FFF2-40B4-BE49-F238E27FC236}">
                <a16:creationId xmlns:a16="http://schemas.microsoft.com/office/drawing/2014/main" id="{C0FC2AC8-D00F-3871-B8DE-D451DBB52059}"/>
              </a:ext>
            </a:extLst>
          </p:cNvPr>
          <p:cNvSpPr/>
          <p:nvPr/>
        </p:nvSpPr>
        <p:spPr>
          <a:xfrm>
            <a:off x="6540546" y="2435797"/>
            <a:ext cx="3326174" cy="1859998"/>
          </a:xfrm>
          <a:prstGeom prst="flowChartTerminator">
            <a:avLst/>
          </a:prstGeom>
          <a:solidFill>
            <a:srgbClr val="CBE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en-US" sz="1733" b="1" dirty="0">
                <a:solidFill>
                  <a:srgbClr val="000000"/>
                </a:solidFill>
                <a:latin typeface="Arial"/>
                <a:cs typeface="Arial"/>
              </a:rPr>
              <a:t>NGÔ ĐH17.5</a:t>
            </a:r>
          </a:p>
        </p:txBody>
      </p:sp>
      <p:sp>
        <p:nvSpPr>
          <p:cNvPr id="61" name="TextBox 10"/>
          <p:cNvSpPr txBox="1"/>
          <p:nvPr/>
        </p:nvSpPr>
        <p:spPr>
          <a:xfrm>
            <a:off x="1384339" y="-85923"/>
            <a:ext cx="8392795" cy="2205732"/>
          </a:xfrm>
          <a:prstGeom prst="rect">
            <a:avLst/>
          </a:prstGeom>
        </p:spPr>
        <p:txBody>
          <a:bodyPr lIns="0" tIns="0" rIns="0" bIns="0" rtlCol="0" anchor="t">
            <a:spAutoFit/>
          </a:bodyPr>
          <a:lstStyle/>
          <a:p>
            <a:pPr algn="ctr">
              <a:lnSpc>
                <a:spcPts val="8587"/>
              </a:lnSpc>
            </a:pPr>
            <a:r>
              <a:rPr lang="en-US" sz="3600" b="1" u="sng" dirty="0">
                <a:solidFill>
                  <a:srgbClr val="BE1931"/>
                </a:solidFill>
                <a:latin typeface="+mj-lt"/>
              </a:rPr>
              <a:t>THỬ THÁCH</a:t>
            </a:r>
            <a:r>
              <a:rPr lang="en-US" sz="3600" b="1" dirty="0">
                <a:solidFill>
                  <a:srgbClr val="000000"/>
                </a:solidFill>
                <a:latin typeface="+mj-lt"/>
              </a:rPr>
              <a:t> </a:t>
            </a:r>
          </a:p>
          <a:p>
            <a:pPr algn="ctr">
              <a:lnSpc>
                <a:spcPts val="8587"/>
              </a:lnSpc>
            </a:pPr>
            <a:r>
              <a:rPr lang="en-US" sz="3600" b="1" dirty="0">
                <a:solidFill>
                  <a:srgbClr val="000000"/>
                </a:solidFill>
                <a:latin typeface="+mj-lt"/>
                <a:cs typeface="Times New Roman" panose="02020603050405020304" pitchFamily="18" charset="0"/>
              </a:rPr>
              <a:t>TRÍ NHỚ SIÊU PHÀM</a:t>
            </a:r>
          </a:p>
        </p:txBody>
      </p:sp>
    </p:spTree>
    <p:extLst>
      <p:ext uri="{BB962C8B-B14F-4D97-AF65-F5344CB8AC3E}">
        <p14:creationId xmlns:p14="http://schemas.microsoft.com/office/powerpoint/2010/main" val="981065254"/>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xit" presetSubtype="32" fill="hold" nodeType="withEffect">
                                  <p:stCondLst>
                                    <p:cond delay="0"/>
                                  </p:stCondLst>
                                  <p:childTnLst>
                                    <p:animEffect transition="out" filter="box(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2000"/>
                                        <p:tgtEl>
                                          <p:spTgt spid="37"/>
                                        </p:tgtEl>
                                      </p:cBhvr>
                                    </p:animEffect>
                                    <p:set>
                                      <p:cBhvr>
                                        <p:cTn id="10" dur="1" fill="hold">
                                          <p:stCondLst>
                                            <p:cond delay="1999"/>
                                          </p:stCondLst>
                                        </p:cTn>
                                        <p:tgtEl>
                                          <p:spTgt spid="37"/>
                                        </p:tgtEl>
                                        <p:attrNameLst>
                                          <p:attrName>style.visibility</p:attrName>
                                        </p:attrNameLst>
                                      </p:cBhvr>
                                      <p:to>
                                        <p:strVal val="hidden"/>
                                      </p:to>
                                    </p:set>
                                  </p:childTnLst>
                                </p:cTn>
                              </p:par>
                              <p:par>
                                <p:cTn id="11" presetID="4" presetClass="exit" presetSubtype="32" fill="hold" nodeType="withEffect">
                                  <p:stCondLst>
                                    <p:cond delay="0"/>
                                  </p:stCondLst>
                                  <p:childTnLst>
                                    <p:animEffect transition="out" filter="box(out)">
                                      <p:cBhvr>
                                        <p:cTn id="12" dur="2000"/>
                                        <p:tgtEl>
                                          <p:spTgt spid="38"/>
                                        </p:tgtEl>
                                      </p:cBhvr>
                                    </p:animEffect>
                                    <p:set>
                                      <p:cBhvr>
                                        <p:cTn id="13" dur="1" fill="hold">
                                          <p:stCondLst>
                                            <p:cond delay="1999"/>
                                          </p:stCondLst>
                                        </p:cTn>
                                        <p:tgtEl>
                                          <p:spTgt spid="38"/>
                                        </p:tgtEl>
                                        <p:attrNameLst>
                                          <p:attrName>style.visibility</p:attrName>
                                        </p:attrNameLst>
                                      </p:cBhvr>
                                      <p:to>
                                        <p:strVal val="hidden"/>
                                      </p:to>
                                    </p:set>
                                  </p:childTnLst>
                                </p:cTn>
                              </p:par>
                              <p:par>
                                <p:cTn id="14" presetID="4" presetClass="exit" presetSubtype="32" fill="hold" nodeType="withEffect">
                                  <p:stCondLst>
                                    <p:cond delay="0"/>
                                  </p:stCondLst>
                                  <p:childTnLst>
                                    <p:animEffect transition="out" filter="box(out)">
                                      <p:cBhvr>
                                        <p:cTn id="15" dur="2000"/>
                                        <p:tgtEl>
                                          <p:spTgt spid="34"/>
                                        </p:tgtEl>
                                      </p:cBhvr>
                                    </p:animEffect>
                                    <p:set>
                                      <p:cBhvr>
                                        <p:cTn id="16" dur="1" fill="hold">
                                          <p:stCondLst>
                                            <p:cond delay="1999"/>
                                          </p:stCondLst>
                                        </p:cTn>
                                        <p:tgtEl>
                                          <p:spTgt spid="3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anim calcmode="lin" valueType="num">
                                      <p:cBhvr>
                                        <p:cTn id="35" dur="1000" fill="hold"/>
                                        <p:tgtEl>
                                          <p:spTgt spid="47"/>
                                        </p:tgtEl>
                                        <p:attrNameLst>
                                          <p:attrName>ppt_x</p:attrName>
                                        </p:attrNameLst>
                                      </p:cBhvr>
                                      <p:tavLst>
                                        <p:tav tm="0">
                                          <p:val>
                                            <p:strVal val="#ppt_x"/>
                                          </p:val>
                                        </p:tav>
                                        <p:tav tm="100000">
                                          <p:val>
                                            <p:strVal val="#ppt_x"/>
                                          </p:val>
                                        </p:tav>
                                      </p:tavLst>
                                    </p:anim>
                                    <p:anim calcmode="lin" valueType="num">
                                      <p:cBhvr>
                                        <p:cTn id="3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additive="base">
                                        <p:cTn id="41" dur="500" fill="hold"/>
                                        <p:tgtEl>
                                          <p:spTgt spid="48"/>
                                        </p:tgtEl>
                                        <p:attrNameLst>
                                          <p:attrName>ppt_x</p:attrName>
                                        </p:attrNameLst>
                                      </p:cBhvr>
                                      <p:tavLst>
                                        <p:tav tm="0">
                                          <p:val>
                                            <p:strVal val="#ppt_x"/>
                                          </p:val>
                                        </p:tav>
                                        <p:tav tm="100000">
                                          <p:val>
                                            <p:strVal val="#ppt_x"/>
                                          </p:val>
                                        </p:tav>
                                      </p:tavLst>
                                    </p:anim>
                                    <p:anim calcmode="lin" valueType="num">
                                      <p:cBhvr additive="base">
                                        <p:cTn id="4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1000"/>
                                        <p:tgtEl>
                                          <p:spTgt spid="49"/>
                                        </p:tgtEl>
                                      </p:cBhvr>
                                    </p:animEffect>
                                    <p:anim calcmode="lin" valueType="num">
                                      <p:cBhvr>
                                        <p:cTn id="48" dur="1000" fill="hold"/>
                                        <p:tgtEl>
                                          <p:spTgt spid="49"/>
                                        </p:tgtEl>
                                        <p:attrNameLst>
                                          <p:attrName>ppt_x</p:attrName>
                                        </p:attrNameLst>
                                      </p:cBhvr>
                                      <p:tavLst>
                                        <p:tav tm="0">
                                          <p:val>
                                            <p:strVal val="#ppt_x"/>
                                          </p:val>
                                        </p:tav>
                                        <p:tav tm="100000">
                                          <p:val>
                                            <p:strVal val="#ppt_x"/>
                                          </p:val>
                                        </p:tav>
                                      </p:tavLst>
                                    </p:anim>
                                    <p:anim calcmode="lin" valueType="num">
                                      <p:cBhvr>
                                        <p:cTn id="4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1000"/>
                                        <p:tgtEl>
                                          <p:spTgt spid="50"/>
                                        </p:tgtEl>
                                      </p:cBhvr>
                                    </p:animEffect>
                                    <p:anim calcmode="lin" valueType="num">
                                      <p:cBhvr>
                                        <p:cTn id="55" dur="1000" fill="hold"/>
                                        <p:tgtEl>
                                          <p:spTgt spid="50"/>
                                        </p:tgtEl>
                                        <p:attrNameLst>
                                          <p:attrName>ppt_x</p:attrName>
                                        </p:attrNameLst>
                                      </p:cBhvr>
                                      <p:tavLst>
                                        <p:tav tm="0">
                                          <p:val>
                                            <p:strVal val="#ppt_x"/>
                                          </p:val>
                                        </p:tav>
                                        <p:tav tm="100000">
                                          <p:val>
                                            <p:strVal val="#ppt_x"/>
                                          </p:val>
                                        </p:tav>
                                      </p:tavLst>
                                    </p:anim>
                                    <p:anim calcmode="lin" valueType="num">
                                      <p:cBhvr>
                                        <p:cTn id="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 calcmode="lin" valueType="num">
                                      <p:cBhvr additive="base">
                                        <p:cTn id="74" dur="500" fill="hold"/>
                                        <p:tgtEl>
                                          <p:spTgt spid="55"/>
                                        </p:tgtEl>
                                        <p:attrNameLst>
                                          <p:attrName>ppt_x</p:attrName>
                                        </p:attrNameLst>
                                      </p:cBhvr>
                                      <p:tavLst>
                                        <p:tav tm="0">
                                          <p:val>
                                            <p:strVal val="#ppt_x"/>
                                          </p:val>
                                        </p:tav>
                                        <p:tav tm="100000">
                                          <p:val>
                                            <p:strVal val="#ppt_x"/>
                                          </p:val>
                                        </p:tav>
                                      </p:tavLst>
                                    </p:anim>
                                    <p:anim calcmode="lin" valueType="num">
                                      <p:cBhvr additive="base">
                                        <p:cTn id="7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57"/>
                                        </p:tgtEl>
                                        <p:attrNameLst>
                                          <p:attrName>style.visibility</p:attrName>
                                        </p:attrNameLst>
                                      </p:cBhvr>
                                      <p:to>
                                        <p:strVal val="visible"/>
                                      </p:to>
                                    </p:set>
                                    <p:anim calcmode="lin" valueType="num">
                                      <p:cBhvr additive="base">
                                        <p:cTn id="80" dur="500" fill="hold"/>
                                        <p:tgtEl>
                                          <p:spTgt spid="57"/>
                                        </p:tgtEl>
                                        <p:attrNameLst>
                                          <p:attrName>ppt_x</p:attrName>
                                        </p:attrNameLst>
                                      </p:cBhvr>
                                      <p:tavLst>
                                        <p:tav tm="0">
                                          <p:val>
                                            <p:strVal val="#ppt_x"/>
                                          </p:val>
                                        </p:tav>
                                        <p:tav tm="100000">
                                          <p:val>
                                            <p:strVal val="#ppt_x"/>
                                          </p:val>
                                        </p:tav>
                                      </p:tavLst>
                                    </p:anim>
                                    <p:anim calcmode="lin" valueType="num">
                                      <p:cBhvr additive="base">
                                        <p:cTn id="8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 calcmode="lin" valueType="num">
                                      <p:cBhvr additive="base">
                                        <p:cTn id="86" dur="500" fill="hold"/>
                                        <p:tgtEl>
                                          <p:spTgt spid="58"/>
                                        </p:tgtEl>
                                        <p:attrNameLst>
                                          <p:attrName>ppt_x</p:attrName>
                                        </p:attrNameLst>
                                      </p:cBhvr>
                                      <p:tavLst>
                                        <p:tav tm="0">
                                          <p:val>
                                            <p:strVal val="#ppt_x"/>
                                          </p:val>
                                        </p:tav>
                                        <p:tav tm="100000">
                                          <p:val>
                                            <p:strVal val="#ppt_x"/>
                                          </p:val>
                                        </p:tav>
                                      </p:tavLst>
                                    </p:anim>
                                    <p:anim calcmode="lin" valueType="num">
                                      <p:cBhvr additive="base">
                                        <p:cTn id="87"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 calcmode="lin" valueType="num">
                                      <p:cBhvr additive="base">
                                        <p:cTn id="92" dur="500" fill="hold"/>
                                        <p:tgtEl>
                                          <p:spTgt spid="59"/>
                                        </p:tgtEl>
                                        <p:attrNameLst>
                                          <p:attrName>ppt_x</p:attrName>
                                        </p:attrNameLst>
                                      </p:cBhvr>
                                      <p:tavLst>
                                        <p:tav tm="0">
                                          <p:val>
                                            <p:strVal val="#ppt_x"/>
                                          </p:val>
                                        </p:tav>
                                        <p:tav tm="100000">
                                          <p:val>
                                            <p:strVal val="#ppt_x"/>
                                          </p:val>
                                        </p:tav>
                                      </p:tavLst>
                                    </p:anim>
                                    <p:anim calcmode="lin" valueType="num">
                                      <p:cBhvr additive="base">
                                        <p:cTn id="9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0" grpId="0" animBg="1"/>
      <p:bldP spid="52" grpId="0" animBg="1"/>
      <p:bldP spid="53" grpId="0" animBg="1"/>
      <p:bldP spid="55" grpId="0" animBg="1"/>
      <p:bldP spid="57" grpId="0" animBg="1"/>
      <p:bldP spid="58"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flipH="1" flipV="1">
            <a:off x="-831750" y="177800"/>
            <a:ext cx="13988949" cy="7407937"/>
          </a:xfrm>
          <a:prstGeom prst="rect">
            <a:avLst/>
          </a:prstGeom>
        </p:spPr>
      </p:pic>
      <p:pic>
        <p:nvPicPr>
          <p:cNvPr id="6" name="Picture 6"/>
          <p:cNvPicPr>
            <a:picLocks noChangeAspect="1"/>
          </p:cNvPicPr>
          <p:nvPr/>
        </p:nvPicPr>
        <p:blipFill>
          <a:blip r:embed="rId3"/>
          <a:srcRect/>
          <a:stretch>
            <a:fillRect/>
          </a:stretch>
        </p:blipFill>
        <p:spPr>
          <a:xfrm>
            <a:off x="1401215" y="2575752"/>
            <a:ext cx="9500428" cy="2660120"/>
          </a:xfrm>
          <a:prstGeom prst="rect">
            <a:avLst/>
          </a:prstGeom>
          <a:solidFill>
            <a:schemeClr val="accent2">
              <a:lumMod val="20000"/>
              <a:lumOff val="80000"/>
            </a:schemeClr>
          </a:solidFill>
        </p:spPr>
      </p:pic>
      <p:sp>
        <p:nvSpPr>
          <p:cNvPr id="7" name="TextBox 7"/>
          <p:cNvSpPr txBox="1"/>
          <p:nvPr/>
        </p:nvSpPr>
        <p:spPr>
          <a:xfrm>
            <a:off x="2275158" y="2936868"/>
            <a:ext cx="7752541" cy="1767279"/>
          </a:xfrm>
          <a:prstGeom prst="rect">
            <a:avLst/>
          </a:prstGeom>
        </p:spPr>
        <p:txBody>
          <a:bodyPr lIns="0" tIns="0" rIns="0" bIns="0" rtlCol="0" anchor="t">
            <a:spAutoFit/>
          </a:bodyPr>
          <a:lstStyle/>
          <a:p>
            <a:pPr algn="ctr" defTabSz="609630">
              <a:lnSpc>
                <a:spcPts val="15094"/>
              </a:lnSpc>
            </a:pPr>
            <a:r>
              <a:rPr lang="en-US" sz="10782" dirty="0">
                <a:solidFill>
                  <a:srgbClr val="442F03"/>
                </a:solidFill>
                <a:latin typeface="Apricots"/>
              </a:rPr>
              <a:t>Thank You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254295" y="828564"/>
            <a:ext cx="6569233" cy="5994425"/>
          </a:xfrm>
          <a:custGeom>
            <a:avLst/>
            <a:gdLst/>
            <a:ahLst/>
            <a:cxnLst/>
            <a:rect l="l" t="t" r="r" b="b"/>
            <a:pathLst>
              <a:path w="9853850" h="8991638">
                <a:moveTo>
                  <a:pt x="0" y="0"/>
                </a:moveTo>
                <a:lnTo>
                  <a:pt x="9853850" y="0"/>
                </a:lnTo>
                <a:lnTo>
                  <a:pt x="9853850" y="8991638"/>
                </a:lnTo>
                <a:lnTo>
                  <a:pt x="0" y="89916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rot="-3045570">
            <a:off x="1191715" y="777264"/>
            <a:ext cx="2716136" cy="1377821"/>
          </a:xfrm>
          <a:custGeom>
            <a:avLst/>
            <a:gdLst/>
            <a:ahLst/>
            <a:cxnLst/>
            <a:rect l="l" t="t" r="r" b="b"/>
            <a:pathLst>
              <a:path w="4074204" h="2066732">
                <a:moveTo>
                  <a:pt x="0" y="0"/>
                </a:moveTo>
                <a:lnTo>
                  <a:pt x="4074203" y="0"/>
                </a:lnTo>
                <a:lnTo>
                  <a:pt x="4074203" y="2066732"/>
                </a:lnTo>
                <a:lnTo>
                  <a:pt x="0" y="20667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7162688" y="1955603"/>
            <a:ext cx="1352607" cy="2049403"/>
          </a:xfrm>
          <a:custGeom>
            <a:avLst/>
            <a:gdLst/>
            <a:ahLst/>
            <a:cxnLst/>
            <a:rect l="l" t="t" r="r" b="b"/>
            <a:pathLst>
              <a:path w="2028910" h="3074105">
                <a:moveTo>
                  <a:pt x="0" y="0"/>
                </a:moveTo>
                <a:lnTo>
                  <a:pt x="2028910" y="0"/>
                </a:lnTo>
                <a:lnTo>
                  <a:pt x="2028910" y="3074105"/>
                </a:lnTo>
                <a:lnTo>
                  <a:pt x="0" y="30741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7569304" y="4953199"/>
            <a:ext cx="780044" cy="792929"/>
          </a:xfrm>
          <a:custGeom>
            <a:avLst/>
            <a:gdLst/>
            <a:ahLst/>
            <a:cxnLst/>
            <a:rect l="l" t="t" r="r" b="b"/>
            <a:pathLst>
              <a:path w="1170066" h="1189393">
                <a:moveTo>
                  <a:pt x="0" y="0"/>
                </a:moveTo>
                <a:lnTo>
                  <a:pt x="1170066" y="0"/>
                </a:lnTo>
                <a:lnTo>
                  <a:pt x="1170066" y="1189394"/>
                </a:lnTo>
                <a:lnTo>
                  <a:pt x="0" y="1189394"/>
                </a:lnTo>
                <a:lnTo>
                  <a:pt x="0" y="0"/>
                </a:lnTo>
                <a:close/>
              </a:path>
            </a:pathLst>
          </a:custGeom>
          <a:blipFill>
            <a:blip r:embed="rId10"/>
            <a:stretch>
              <a:fillRect/>
            </a:stretch>
          </a:blipFill>
        </p:spPr>
      </p:sp>
      <p:sp>
        <p:nvSpPr>
          <p:cNvPr id="11" name="Freeform 11"/>
          <p:cNvSpPr/>
          <p:nvPr/>
        </p:nvSpPr>
        <p:spPr>
          <a:xfrm>
            <a:off x="8839050" y="25581"/>
            <a:ext cx="3099797" cy="1871502"/>
          </a:xfrm>
          <a:custGeom>
            <a:avLst/>
            <a:gdLst/>
            <a:ahLst/>
            <a:cxnLst/>
            <a:rect l="l" t="t" r="r" b="b"/>
            <a:pathLst>
              <a:path w="4649695" h="2807253">
                <a:moveTo>
                  <a:pt x="0" y="0"/>
                </a:moveTo>
                <a:lnTo>
                  <a:pt x="4649695" y="0"/>
                </a:lnTo>
                <a:lnTo>
                  <a:pt x="4649695" y="2807253"/>
                </a:lnTo>
                <a:lnTo>
                  <a:pt x="0" y="280725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402253" y="4351915"/>
            <a:ext cx="2135719" cy="2307752"/>
          </a:xfrm>
          <a:custGeom>
            <a:avLst/>
            <a:gdLst/>
            <a:ahLst/>
            <a:cxnLst/>
            <a:rect l="l" t="t" r="r" b="b"/>
            <a:pathLst>
              <a:path w="3203579" h="3461628">
                <a:moveTo>
                  <a:pt x="0" y="0"/>
                </a:moveTo>
                <a:lnTo>
                  <a:pt x="3203579" y="0"/>
                </a:lnTo>
                <a:lnTo>
                  <a:pt x="3203579" y="3461628"/>
                </a:lnTo>
                <a:lnTo>
                  <a:pt x="0" y="346162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9194618" y="1962700"/>
            <a:ext cx="2784055" cy="2088041"/>
          </a:xfrm>
          <a:custGeom>
            <a:avLst/>
            <a:gdLst/>
            <a:ahLst/>
            <a:cxnLst/>
            <a:rect l="l" t="t" r="r" b="b"/>
            <a:pathLst>
              <a:path w="4176083" h="3132062">
                <a:moveTo>
                  <a:pt x="0" y="0"/>
                </a:moveTo>
                <a:lnTo>
                  <a:pt x="4176083" y="0"/>
                </a:lnTo>
                <a:lnTo>
                  <a:pt x="4176083" y="3132062"/>
                </a:lnTo>
                <a:lnTo>
                  <a:pt x="0" y="3132062"/>
                </a:lnTo>
                <a:lnTo>
                  <a:pt x="0" y="0"/>
                </a:lnTo>
                <a:close/>
              </a:path>
            </a:pathLst>
          </a:custGeom>
          <a:blipFill>
            <a:blip r:embed="rId15"/>
            <a:stretch>
              <a:fillRect/>
            </a:stretch>
          </a:blipFill>
        </p:spPr>
      </p:sp>
      <p:pic>
        <p:nvPicPr>
          <p:cNvPr id="14" name="Picture 14"/>
          <p:cNvPicPr>
            <a:picLocks noChangeAspect="1"/>
          </p:cNvPicPr>
          <p:nvPr/>
        </p:nvPicPr>
        <p:blipFill>
          <a:blip r:embed="rId16"/>
          <a:srcRect/>
          <a:stretch>
            <a:fillRect/>
          </a:stretch>
        </p:blipFill>
        <p:spPr>
          <a:xfrm>
            <a:off x="338730" y="2412275"/>
            <a:ext cx="1261515" cy="1638331"/>
          </a:xfrm>
          <a:prstGeom prst="rect">
            <a:avLst/>
          </a:prstGeom>
        </p:spPr>
      </p:pic>
      <p:pic>
        <p:nvPicPr>
          <p:cNvPr id="19" name="videoplayback">
            <a:hlinkClick r:id="" action="ppaction://media"/>
          </p:cNvPr>
          <p:cNvPicPr/>
          <p:nvPr>
            <a:videoFile r:link="rId2"/>
            <p:extLst>
              <p:ext uri="{DAA4B4D4-6D71-4841-9C94-3DE7FCFB9230}">
                <p14:media xmlns:p14="http://schemas.microsoft.com/office/powerpoint/2010/main" r:embed="rId1"/>
              </p:ext>
            </p:extLst>
          </p:nvPr>
        </p:nvPicPr>
        <p:blipFill>
          <a:blip r:embed="rId17"/>
          <a:stretch>
            <a:fillRect/>
          </a:stretch>
        </p:blipFill>
        <p:spPr>
          <a:xfrm>
            <a:off x="50800" y="48683"/>
            <a:ext cx="1598930" cy="779780"/>
          </a:xfrm>
          <a:prstGeom prst="rect">
            <a:avLst/>
          </a:prstGeom>
        </p:spPr>
      </p:pic>
      <p:sp>
        <p:nvSpPr>
          <p:cNvPr id="20" name="Thought Bubble: Cloud 5">
            <a:extLst>
              <a:ext uri="{FF2B5EF4-FFF2-40B4-BE49-F238E27FC236}">
                <a16:creationId xmlns:a16="http://schemas.microsoft.com/office/drawing/2014/main" id="{98C4ED48-8342-5F5B-46CE-228242E0AE9D}"/>
              </a:ext>
            </a:extLst>
          </p:cNvPr>
          <p:cNvSpPr/>
          <p:nvPr/>
        </p:nvSpPr>
        <p:spPr>
          <a:xfrm>
            <a:off x="1912884" y="1030344"/>
            <a:ext cx="5656420" cy="5061626"/>
          </a:xfrm>
          <a:prstGeom prst="cloudCallou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33" b="1" dirty="0">
                <a:solidFill>
                  <a:schemeClr val="tx1"/>
                </a:solidFill>
              </a:rPr>
              <a:t>	Trong </a:t>
            </a:r>
            <a:r>
              <a:rPr lang="en-US" sz="2133" b="1" dirty="0" err="1">
                <a:solidFill>
                  <a:schemeClr val="tx1"/>
                </a:solidFill>
              </a:rPr>
              <a:t>các</a:t>
            </a:r>
            <a:r>
              <a:rPr lang="en-US" sz="2133" b="1" dirty="0">
                <a:solidFill>
                  <a:schemeClr val="tx1"/>
                </a:solidFill>
              </a:rPr>
              <a:t> </a:t>
            </a:r>
            <a:r>
              <a:rPr lang="en-US" sz="2133" b="1" dirty="0" err="1">
                <a:solidFill>
                  <a:schemeClr val="tx1"/>
                </a:solidFill>
              </a:rPr>
              <a:t>vật</a:t>
            </a:r>
            <a:r>
              <a:rPr lang="en-US" sz="2133" b="1" dirty="0">
                <a:solidFill>
                  <a:schemeClr val="tx1"/>
                </a:solidFill>
              </a:rPr>
              <a:t> </a:t>
            </a:r>
            <a:r>
              <a:rPr lang="en-US" sz="2133" b="1" dirty="0" err="1">
                <a:solidFill>
                  <a:schemeClr val="tx1"/>
                </a:solidFill>
              </a:rPr>
              <a:t>nuôi</a:t>
            </a:r>
            <a:r>
              <a:rPr lang="en-US" sz="2133" b="1" dirty="0">
                <a:solidFill>
                  <a:schemeClr val="tx1"/>
                </a:solidFill>
              </a:rPr>
              <a:t> </a:t>
            </a:r>
            <a:r>
              <a:rPr lang="en-US" sz="2133" b="1" dirty="0" err="1">
                <a:solidFill>
                  <a:schemeClr val="tx1"/>
                </a:solidFill>
              </a:rPr>
              <a:t>cây</a:t>
            </a:r>
            <a:r>
              <a:rPr lang="en-US" sz="2133" b="1" dirty="0">
                <a:solidFill>
                  <a:schemeClr val="tx1"/>
                </a:solidFill>
              </a:rPr>
              <a:t> </a:t>
            </a:r>
            <a:r>
              <a:rPr lang="en-US" sz="2133" b="1" dirty="0" err="1">
                <a:solidFill>
                  <a:schemeClr val="tx1"/>
                </a:solidFill>
              </a:rPr>
              <a:t>trồng</a:t>
            </a:r>
            <a:r>
              <a:rPr lang="en-US" sz="2133" b="1" dirty="0">
                <a:solidFill>
                  <a:schemeClr val="tx1"/>
                </a:solidFill>
              </a:rPr>
              <a:t> </a:t>
            </a:r>
            <a:r>
              <a:rPr lang="en-US" sz="2133" b="1" dirty="0" err="1">
                <a:solidFill>
                  <a:schemeClr val="tx1"/>
                </a:solidFill>
              </a:rPr>
              <a:t>trên</a:t>
            </a:r>
            <a:r>
              <a:rPr lang="en-US" sz="2133" b="1" dirty="0">
                <a:solidFill>
                  <a:schemeClr val="tx1"/>
                </a:solidFill>
              </a:rPr>
              <a:t>, </a:t>
            </a:r>
            <a:r>
              <a:rPr lang="en-US" sz="2133" b="1" dirty="0" err="1">
                <a:solidFill>
                  <a:schemeClr val="tx1"/>
                </a:solidFill>
              </a:rPr>
              <a:t>giống</a:t>
            </a:r>
            <a:r>
              <a:rPr lang="en-US" sz="2133" b="1" dirty="0">
                <a:solidFill>
                  <a:schemeClr val="tx1"/>
                </a:solidFill>
              </a:rPr>
              <a:t> </a:t>
            </a:r>
            <a:r>
              <a:rPr lang="en-US" sz="2133" b="1" dirty="0" err="1">
                <a:solidFill>
                  <a:schemeClr val="tx1"/>
                </a:solidFill>
              </a:rPr>
              <a:t>nào</a:t>
            </a:r>
            <a:r>
              <a:rPr lang="en-US" sz="2133" b="1" dirty="0">
                <a:solidFill>
                  <a:schemeClr val="tx1"/>
                </a:solidFill>
              </a:rPr>
              <a:t> </a:t>
            </a:r>
            <a:r>
              <a:rPr lang="en-US" sz="2133" b="1" dirty="0" err="1">
                <a:solidFill>
                  <a:schemeClr val="tx1"/>
                </a:solidFill>
              </a:rPr>
              <a:t>được</a:t>
            </a:r>
            <a:r>
              <a:rPr lang="en-US" sz="2133" b="1" dirty="0">
                <a:solidFill>
                  <a:schemeClr val="tx1"/>
                </a:solidFill>
              </a:rPr>
              <a:t> chọn </a:t>
            </a:r>
            <a:r>
              <a:rPr lang="en-US" sz="2133" b="1" dirty="0" err="1">
                <a:solidFill>
                  <a:schemeClr val="tx1"/>
                </a:solidFill>
              </a:rPr>
              <a:t>tạo</a:t>
            </a:r>
            <a:r>
              <a:rPr lang="en-US" sz="2133" b="1" dirty="0">
                <a:solidFill>
                  <a:schemeClr val="tx1"/>
                </a:solidFill>
              </a:rPr>
              <a:t> </a:t>
            </a:r>
            <a:r>
              <a:rPr lang="en-US" sz="2133" b="1" dirty="0" err="1">
                <a:solidFill>
                  <a:schemeClr val="tx1"/>
                </a:solidFill>
              </a:rPr>
              <a:t>ra</a:t>
            </a:r>
            <a:r>
              <a:rPr lang="en-US" sz="2133" b="1" dirty="0">
                <a:solidFill>
                  <a:schemeClr val="tx1"/>
                </a:solidFill>
              </a:rPr>
              <a:t> </a:t>
            </a:r>
            <a:r>
              <a:rPr lang="en-US" sz="2133" b="1" dirty="0" err="1">
                <a:solidFill>
                  <a:schemeClr val="tx1"/>
                </a:solidFill>
              </a:rPr>
              <a:t>nhờ</a:t>
            </a:r>
            <a:r>
              <a:rPr lang="en-US" sz="2133" b="1" dirty="0">
                <a:solidFill>
                  <a:schemeClr val="tx1"/>
                </a:solidFill>
              </a:rPr>
              <a:t> </a:t>
            </a:r>
            <a:r>
              <a:rPr lang="en-US" sz="2133" b="1" dirty="0" err="1">
                <a:solidFill>
                  <a:schemeClr val="tx1"/>
                </a:solidFill>
              </a:rPr>
              <a:t>phương</a:t>
            </a:r>
            <a:r>
              <a:rPr lang="en-US" sz="2133" b="1" dirty="0">
                <a:solidFill>
                  <a:schemeClr val="tx1"/>
                </a:solidFill>
              </a:rPr>
              <a:t> </a:t>
            </a:r>
            <a:r>
              <a:rPr lang="en-US" sz="2133" b="1" dirty="0" err="1">
                <a:solidFill>
                  <a:schemeClr val="tx1"/>
                </a:solidFill>
              </a:rPr>
              <a:t>pháp</a:t>
            </a:r>
            <a:r>
              <a:rPr lang="en-US" sz="2133" b="1" dirty="0">
                <a:solidFill>
                  <a:schemeClr val="tx1"/>
                </a:solidFill>
              </a:rPr>
              <a:t> </a:t>
            </a:r>
            <a:r>
              <a:rPr lang="en-US" sz="2133" b="1" dirty="0" err="1">
                <a:solidFill>
                  <a:schemeClr val="tx1"/>
                </a:solidFill>
              </a:rPr>
              <a:t>lai</a:t>
            </a:r>
            <a:r>
              <a:rPr lang="en-US" sz="2133" b="1" dirty="0">
                <a:solidFill>
                  <a:schemeClr val="tx1"/>
                </a:solidFill>
              </a:rPr>
              <a:t> </a:t>
            </a:r>
            <a:r>
              <a:rPr lang="en-US" sz="2133" b="1" dirty="0" err="1">
                <a:solidFill>
                  <a:schemeClr val="tx1"/>
                </a:solidFill>
              </a:rPr>
              <a:t>hữu</a:t>
            </a:r>
            <a:r>
              <a:rPr lang="en-US" sz="2133" b="1" dirty="0">
                <a:solidFill>
                  <a:schemeClr val="tx1"/>
                </a:solidFill>
              </a:rPr>
              <a:t> </a:t>
            </a:r>
            <a:r>
              <a:rPr lang="en-US" sz="2133" b="1" dirty="0" err="1">
                <a:solidFill>
                  <a:schemeClr val="tx1"/>
                </a:solidFill>
              </a:rPr>
              <a:t>tính</a:t>
            </a:r>
            <a:r>
              <a:rPr lang="en-US" sz="2133" b="1" dirty="0">
                <a:solidFill>
                  <a:schemeClr val="tx1"/>
                </a:solidFill>
              </a:rPr>
              <a:t>? </a:t>
            </a:r>
            <a:r>
              <a:rPr lang="en-US" sz="2133" b="1" dirty="0" err="1">
                <a:solidFill>
                  <a:schemeClr val="tx1"/>
                </a:solidFill>
              </a:rPr>
              <a:t>Em</a:t>
            </a:r>
            <a:r>
              <a:rPr lang="en-US" sz="2133" b="1" dirty="0">
                <a:solidFill>
                  <a:schemeClr val="tx1"/>
                </a:solidFill>
              </a:rPr>
              <a:t> </a:t>
            </a:r>
            <a:r>
              <a:rPr lang="en-US" sz="2133" b="1" dirty="0" err="1">
                <a:solidFill>
                  <a:schemeClr val="tx1"/>
                </a:solidFill>
              </a:rPr>
              <a:t>có</a:t>
            </a:r>
            <a:r>
              <a:rPr lang="en-US" sz="2133" b="1" dirty="0">
                <a:solidFill>
                  <a:schemeClr val="tx1"/>
                </a:solidFill>
              </a:rPr>
              <a:t> </a:t>
            </a:r>
            <a:r>
              <a:rPr lang="en-US" sz="2133" b="1" dirty="0" err="1">
                <a:solidFill>
                  <a:schemeClr val="tx1"/>
                </a:solidFill>
              </a:rPr>
              <a:t>biết</a:t>
            </a:r>
            <a:r>
              <a:rPr lang="en-US" sz="2133" b="1" dirty="0">
                <a:solidFill>
                  <a:schemeClr val="tx1"/>
                </a:solidFill>
              </a:rPr>
              <a:t>  </a:t>
            </a:r>
            <a:r>
              <a:rPr lang="en-US" sz="2133" b="1" dirty="0" err="1">
                <a:solidFill>
                  <a:schemeClr val="tx1"/>
                </a:solidFill>
              </a:rPr>
              <a:t>phương</a:t>
            </a:r>
            <a:r>
              <a:rPr lang="en-US" sz="2133" b="1" dirty="0">
                <a:solidFill>
                  <a:schemeClr val="tx1"/>
                </a:solidFill>
              </a:rPr>
              <a:t> </a:t>
            </a:r>
            <a:r>
              <a:rPr lang="en-US" sz="2133" b="1" dirty="0" err="1">
                <a:solidFill>
                  <a:schemeClr val="tx1"/>
                </a:solidFill>
              </a:rPr>
              <a:t>pháp</a:t>
            </a:r>
            <a:r>
              <a:rPr lang="en-US" sz="2133" b="1" dirty="0">
                <a:solidFill>
                  <a:schemeClr val="tx1"/>
                </a:solidFill>
              </a:rPr>
              <a:t> </a:t>
            </a:r>
            <a:r>
              <a:rPr lang="en-US" sz="2133" b="1" dirty="0" err="1">
                <a:solidFill>
                  <a:schemeClr val="tx1"/>
                </a:solidFill>
              </a:rPr>
              <a:t>tiến</a:t>
            </a:r>
            <a:r>
              <a:rPr lang="en-US" sz="2133" b="1" dirty="0">
                <a:solidFill>
                  <a:schemeClr val="tx1"/>
                </a:solidFill>
              </a:rPr>
              <a:t> </a:t>
            </a:r>
            <a:r>
              <a:rPr lang="en-US" sz="2133" b="1" dirty="0" err="1">
                <a:solidFill>
                  <a:schemeClr val="tx1"/>
                </a:solidFill>
              </a:rPr>
              <a:t>hành</a:t>
            </a:r>
            <a:r>
              <a:rPr lang="en-US" sz="2133" b="1" dirty="0">
                <a:solidFill>
                  <a:schemeClr val="tx1"/>
                </a:solidFill>
              </a:rPr>
              <a:t> </a:t>
            </a:r>
            <a:r>
              <a:rPr lang="en-US" sz="2133" b="1" dirty="0" err="1">
                <a:solidFill>
                  <a:schemeClr val="tx1"/>
                </a:solidFill>
              </a:rPr>
              <a:t>và</a:t>
            </a:r>
            <a:r>
              <a:rPr lang="en-US" sz="2133" b="1" dirty="0">
                <a:solidFill>
                  <a:schemeClr val="tx1"/>
                </a:solidFill>
              </a:rPr>
              <a:t> </a:t>
            </a:r>
            <a:r>
              <a:rPr lang="en-US" sz="2133" b="1" dirty="0" err="1">
                <a:solidFill>
                  <a:schemeClr val="tx1"/>
                </a:solidFill>
              </a:rPr>
              <a:t>ưu</a:t>
            </a:r>
            <a:r>
              <a:rPr lang="en-US" sz="2133" b="1" dirty="0">
                <a:solidFill>
                  <a:schemeClr val="tx1"/>
                </a:solidFill>
              </a:rPr>
              <a:t>, </a:t>
            </a:r>
            <a:r>
              <a:rPr lang="en-US" sz="2133" b="1" dirty="0" err="1">
                <a:solidFill>
                  <a:schemeClr val="tx1"/>
                </a:solidFill>
              </a:rPr>
              <a:t>nhược</a:t>
            </a:r>
            <a:r>
              <a:rPr lang="en-US" sz="2133" b="1" dirty="0">
                <a:solidFill>
                  <a:schemeClr val="tx1"/>
                </a:solidFill>
              </a:rPr>
              <a:t> </a:t>
            </a:r>
            <a:r>
              <a:rPr lang="en-US" sz="2133" b="1" dirty="0" err="1">
                <a:solidFill>
                  <a:schemeClr val="tx1"/>
                </a:solidFill>
              </a:rPr>
              <a:t>điểm</a:t>
            </a:r>
            <a:r>
              <a:rPr lang="en-US" sz="2133" b="1" dirty="0">
                <a:solidFill>
                  <a:schemeClr val="tx1"/>
                </a:solidFill>
              </a:rPr>
              <a:t> </a:t>
            </a:r>
            <a:r>
              <a:rPr lang="en-US" sz="2133" b="1" dirty="0" err="1">
                <a:solidFill>
                  <a:schemeClr val="tx1"/>
                </a:solidFill>
              </a:rPr>
              <a:t>của</a:t>
            </a:r>
            <a:r>
              <a:rPr lang="en-US" sz="2133" b="1" dirty="0">
                <a:solidFill>
                  <a:schemeClr val="tx1"/>
                </a:solidFill>
              </a:rPr>
              <a:t> </a:t>
            </a:r>
            <a:r>
              <a:rPr lang="en-US" sz="2133" b="1" dirty="0" err="1">
                <a:solidFill>
                  <a:schemeClr val="tx1"/>
                </a:solidFill>
              </a:rPr>
              <a:t>phương</a:t>
            </a:r>
            <a:r>
              <a:rPr lang="en-US" sz="2133" b="1" dirty="0">
                <a:solidFill>
                  <a:schemeClr val="tx1"/>
                </a:solidFill>
              </a:rPr>
              <a:t> </a:t>
            </a:r>
            <a:r>
              <a:rPr lang="en-US" sz="2133" b="1" dirty="0" err="1">
                <a:solidFill>
                  <a:schemeClr val="tx1"/>
                </a:solidFill>
              </a:rPr>
              <a:t>pháp</a:t>
            </a:r>
            <a:r>
              <a:rPr lang="en-US" sz="2133" b="1" dirty="0">
                <a:solidFill>
                  <a:schemeClr val="tx1"/>
                </a:solidFill>
              </a:rPr>
              <a:t> </a:t>
            </a:r>
            <a:r>
              <a:rPr lang="en-US" sz="2133" b="1" dirty="0" err="1">
                <a:solidFill>
                  <a:schemeClr val="tx1"/>
                </a:solidFill>
              </a:rPr>
              <a:t>đó</a:t>
            </a:r>
            <a:r>
              <a:rPr lang="en-US" sz="2133" b="1" dirty="0">
                <a:solidFill>
                  <a:schemeClr val="tx1"/>
                </a:solidFill>
              </a:rPr>
              <a:t> </a:t>
            </a:r>
            <a:r>
              <a:rPr lang="en-US" sz="2133" b="1" dirty="0" err="1">
                <a:solidFill>
                  <a:schemeClr val="tx1"/>
                </a:solidFill>
              </a:rPr>
              <a:t>không</a:t>
            </a:r>
            <a:r>
              <a:rPr lang="en-US" sz="2133" b="1" dirty="0">
                <a:solidFill>
                  <a:schemeClr val="tx1"/>
                </a:solidFill>
              </a:rPr>
              <a:t>?</a:t>
            </a:r>
          </a:p>
        </p:txBody>
      </p:sp>
    </p:spTree>
    <p:extLst>
      <p:ext uri="{BB962C8B-B14F-4D97-AF65-F5344CB8AC3E}">
        <p14:creationId xmlns:p14="http://schemas.microsoft.com/office/powerpoint/2010/main" val="939615087"/>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video>
              <p:cMediaNode>
                <p:cTn id="2" fill="hold" display="1">
                  <p:stCondLst>
                    <p:cond delay="indefinite"/>
                  </p:stCondLst>
                </p:cTn>
                <p:tgtEl>
                  <p:spTgt spid="19"/>
                </p:tgtEl>
              </p:cMediaNode>
            </p:vide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p:cNvGrpSpPr/>
          <p:nvPr/>
        </p:nvGrpSpPr>
        <p:grpSpPr>
          <a:xfrm>
            <a:off x="101741" y="72172"/>
            <a:ext cx="4751321" cy="1366336"/>
            <a:chOff x="0" y="144344"/>
            <a:chExt cx="9502642" cy="2732673"/>
          </a:xfrm>
        </p:grpSpPr>
        <p:sp>
          <p:nvSpPr>
            <p:cNvPr id="12" name="Freeform 3"/>
            <p:cNvSpPr/>
            <p:nvPr/>
          </p:nvSpPr>
          <p:spPr>
            <a:xfrm rot="105809">
              <a:off x="39816" y="144344"/>
              <a:ext cx="9423010" cy="2732673"/>
            </a:xfrm>
            <a:custGeom>
              <a:avLst/>
              <a:gdLst/>
              <a:ahLst/>
              <a:cxnLst/>
              <a:rect l="l" t="t" r="r" b="b"/>
              <a:pathLst>
                <a:path w="9423010" h="2732673">
                  <a:moveTo>
                    <a:pt x="0" y="0"/>
                  </a:moveTo>
                  <a:lnTo>
                    <a:pt x="9423010" y="0"/>
                  </a:lnTo>
                  <a:lnTo>
                    <a:pt x="9423010" y="2732673"/>
                  </a:lnTo>
                  <a:lnTo>
                    <a:pt x="0" y="27326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4"/>
            <p:cNvSpPr txBox="1"/>
            <p:nvPr/>
          </p:nvSpPr>
          <p:spPr>
            <a:xfrm>
              <a:off x="0" y="966724"/>
              <a:ext cx="9502642" cy="1359346"/>
            </a:xfrm>
            <a:prstGeom prst="rect">
              <a:avLst/>
            </a:prstGeom>
          </p:spPr>
          <p:txBody>
            <a:bodyPr lIns="0" tIns="0" rIns="0" bIns="0" rtlCol="0" anchor="t">
              <a:spAutoFit/>
            </a:bodyPr>
            <a:lstStyle/>
            <a:p>
              <a:pPr algn="ctr">
                <a:lnSpc>
                  <a:spcPts val="5304"/>
                </a:lnSpc>
                <a:spcBef>
                  <a:spcPct val="0"/>
                </a:spcBef>
              </a:pPr>
              <a:r>
                <a:rPr lang="en-US" sz="3787" dirty="0">
                  <a:solidFill>
                    <a:srgbClr val="FFC519"/>
                  </a:solidFill>
                  <a:latin typeface="Eras Demi ITC" panose="020B0805030504020804" charset="0"/>
                  <a:cs typeface="Eras Demi ITC" panose="020B0805030504020804" charset="0"/>
                </a:rPr>
                <a:t>A. </a:t>
              </a:r>
              <a:r>
                <a:rPr lang="en-US" sz="3787" dirty="0" err="1">
                  <a:solidFill>
                    <a:srgbClr val="FFC519"/>
                  </a:solidFill>
                  <a:latin typeface="Eras Demi ITC" panose="020B0805030504020804" charset="0"/>
                  <a:cs typeface="Eras Demi ITC" panose="020B0805030504020804" charset="0"/>
                </a:rPr>
                <a:t>Kết</a:t>
              </a:r>
              <a:r>
                <a:rPr lang="en-US" sz="3787" dirty="0">
                  <a:solidFill>
                    <a:srgbClr val="FFC519"/>
                  </a:solidFill>
                  <a:latin typeface="Eras Demi ITC" panose="020B0805030504020804" charset="0"/>
                  <a:cs typeface="Eras Demi ITC" panose="020B0805030504020804" charset="0"/>
                </a:rPr>
                <a:t> </a:t>
              </a:r>
              <a:r>
                <a:rPr lang="en-US" sz="3787" dirty="0" err="1">
                  <a:solidFill>
                    <a:srgbClr val="FFC519"/>
                  </a:solidFill>
                  <a:latin typeface="Eras Demi ITC" panose="020B0805030504020804" charset="0"/>
                  <a:cs typeface="Eras Demi ITC" panose="020B0805030504020804" charset="0"/>
                </a:rPr>
                <a:t>nối</a:t>
              </a:r>
              <a:endParaRPr lang="en-US" sz="3787" dirty="0">
                <a:solidFill>
                  <a:srgbClr val="FFC519"/>
                </a:solidFill>
                <a:latin typeface="Eras Demi ITC" panose="020B0805030504020804" charset="0"/>
                <a:cs typeface="Eras Demi ITC" panose="020B0805030504020804" charset="0"/>
              </a:endParaRPr>
            </a:p>
          </p:txBody>
        </p:sp>
      </p:grpSp>
      <p:sp>
        <p:nvSpPr>
          <p:cNvPr id="14" name="object 3"/>
          <p:cNvSpPr/>
          <p:nvPr/>
        </p:nvSpPr>
        <p:spPr>
          <a:xfrm>
            <a:off x="2220807" y="1803400"/>
            <a:ext cx="8185150" cy="4175760"/>
          </a:xfrm>
          <a:custGeom>
            <a:avLst/>
            <a:gdLst/>
            <a:ahLst/>
            <a:cxnLst/>
            <a:rect l="l" t="t" r="r" b="b"/>
            <a:pathLst>
              <a:path w="10788650" h="2677795">
                <a:moveTo>
                  <a:pt x="0" y="2677667"/>
                </a:moveTo>
                <a:lnTo>
                  <a:pt x="10788396" y="2677667"/>
                </a:lnTo>
                <a:lnTo>
                  <a:pt x="10788396" y="0"/>
                </a:lnTo>
                <a:lnTo>
                  <a:pt x="0" y="0"/>
                </a:lnTo>
                <a:lnTo>
                  <a:pt x="0" y="2677667"/>
                </a:lnTo>
                <a:close/>
              </a:path>
            </a:pathLst>
          </a:custGeom>
          <a:ln w="38100">
            <a:solidFill>
              <a:srgbClr val="6FAC46"/>
            </a:solidFill>
            <a:prstDash val="lgDashDot"/>
          </a:ln>
        </p:spPr>
        <p:txBody>
          <a:bodyPr wrap="square" lIns="0" tIns="0" rIns="0" bIns="0" rtlCol="0"/>
          <a:lstStyle/>
          <a:p>
            <a:endParaRPr sz="1200"/>
          </a:p>
        </p:txBody>
      </p:sp>
      <p:sp>
        <p:nvSpPr>
          <p:cNvPr id="15" name="object 4"/>
          <p:cNvSpPr txBox="1"/>
          <p:nvPr/>
        </p:nvSpPr>
        <p:spPr>
          <a:xfrm>
            <a:off x="2235200" y="1803400"/>
            <a:ext cx="8347287" cy="3702446"/>
          </a:xfrm>
          <a:prstGeom prst="rect">
            <a:avLst/>
          </a:prstGeom>
        </p:spPr>
        <p:txBody>
          <a:bodyPr vert="horz" wrap="square" lIns="0" tIns="8467" rIns="0" bIns="0" rtlCol="0">
            <a:spAutoFit/>
          </a:bodyPr>
          <a:lstStyle/>
          <a:p>
            <a:pPr>
              <a:spcBef>
                <a:spcPts val="13"/>
              </a:spcBef>
            </a:pPr>
            <a:endParaRPr sz="2667" dirty="0">
              <a:latin typeface="Arial" panose="020B0604020202020204" pitchFamily="34" charset="0"/>
              <a:cs typeface="Arial" panose="020B0604020202020204" pitchFamily="34" charset="0"/>
            </a:endParaRPr>
          </a:p>
          <a:p>
            <a:pPr marL="8467"/>
            <a:r>
              <a:rPr sz="2667" spc="-230" dirty="0">
                <a:latin typeface="Arial" panose="020B0604020202020204" pitchFamily="34" charset="0"/>
                <a:cs typeface="Arial" panose="020B0604020202020204" pitchFamily="34" charset="0"/>
              </a:rPr>
              <a:t>Suy</a:t>
            </a:r>
            <a:r>
              <a:rPr sz="2667" spc="-180" dirty="0">
                <a:latin typeface="Arial" panose="020B0604020202020204" pitchFamily="34" charset="0"/>
                <a:cs typeface="Arial" panose="020B0604020202020204" pitchFamily="34" charset="0"/>
              </a:rPr>
              <a:t> </a:t>
            </a:r>
            <a:r>
              <a:rPr sz="2667" spc="-253" dirty="0">
                <a:latin typeface="Arial" panose="020B0604020202020204" pitchFamily="34" charset="0"/>
                <a:cs typeface="Arial" panose="020B0604020202020204" pitchFamily="34" charset="0"/>
              </a:rPr>
              <a:t>nghĩ</a:t>
            </a:r>
            <a:r>
              <a:rPr sz="2667" spc="-193" dirty="0">
                <a:latin typeface="Arial" panose="020B0604020202020204" pitchFamily="34" charset="0"/>
                <a:cs typeface="Arial" panose="020B0604020202020204" pitchFamily="34" charset="0"/>
              </a:rPr>
              <a:t> </a:t>
            </a:r>
            <a:r>
              <a:rPr sz="2667" spc="-573" dirty="0">
                <a:solidFill>
                  <a:srgbClr val="FF0000"/>
                </a:solidFill>
                <a:latin typeface="Arial" panose="020B0604020202020204" pitchFamily="34" charset="0"/>
                <a:cs typeface="Arial" panose="020B0604020202020204" pitchFamily="34" charset="0"/>
              </a:rPr>
              <a:t>1</a:t>
            </a:r>
            <a:r>
              <a:rPr sz="2667" spc="-183" dirty="0">
                <a:solidFill>
                  <a:srgbClr val="FF0000"/>
                </a:solidFill>
                <a:latin typeface="Arial" panose="020B0604020202020204" pitchFamily="34" charset="0"/>
                <a:cs typeface="Arial" panose="020B0604020202020204" pitchFamily="34" charset="0"/>
              </a:rPr>
              <a:t> </a:t>
            </a:r>
            <a:r>
              <a:rPr sz="2667" spc="-237" dirty="0">
                <a:solidFill>
                  <a:srgbClr val="FF0000"/>
                </a:solidFill>
                <a:latin typeface="Arial" panose="020B0604020202020204" pitchFamily="34" charset="0"/>
                <a:cs typeface="Arial" panose="020B0604020202020204" pitchFamily="34" charset="0"/>
              </a:rPr>
              <a:t>phút</a:t>
            </a:r>
            <a:r>
              <a:rPr sz="2667" spc="-187" dirty="0">
                <a:solidFill>
                  <a:srgbClr val="FF0000"/>
                </a:solidFill>
                <a:latin typeface="Arial" panose="020B0604020202020204" pitchFamily="34" charset="0"/>
                <a:cs typeface="Arial" panose="020B0604020202020204" pitchFamily="34" charset="0"/>
              </a:rPr>
              <a:t> </a:t>
            </a:r>
            <a:r>
              <a:rPr sz="2667" spc="-257" dirty="0">
                <a:latin typeface="Arial" panose="020B0604020202020204" pitchFamily="34" charset="0"/>
                <a:cs typeface="Arial" panose="020B0604020202020204" pitchFamily="34" charset="0"/>
              </a:rPr>
              <a:t>–</a:t>
            </a:r>
            <a:r>
              <a:rPr sz="2667" spc="-187" dirty="0">
                <a:latin typeface="Arial" panose="020B0604020202020204" pitchFamily="34" charset="0"/>
                <a:cs typeface="Arial" panose="020B0604020202020204" pitchFamily="34" charset="0"/>
              </a:rPr>
              <a:t> </a:t>
            </a:r>
            <a:r>
              <a:rPr sz="2667" spc="-270" dirty="0" err="1">
                <a:latin typeface="Arial" panose="020B0604020202020204" pitchFamily="34" charset="0"/>
                <a:cs typeface="Arial" panose="020B0604020202020204" pitchFamily="34" charset="0"/>
              </a:rPr>
              <a:t>cử</a:t>
            </a:r>
            <a:r>
              <a:rPr sz="2667" spc="-190" dirty="0">
                <a:latin typeface="Arial" panose="020B0604020202020204" pitchFamily="34" charset="0"/>
                <a:cs typeface="Arial" panose="020B0604020202020204" pitchFamily="34" charset="0"/>
              </a:rPr>
              <a:t> </a:t>
            </a:r>
            <a:r>
              <a:rPr sz="2667" spc="-190" dirty="0" smtClean="0">
                <a:latin typeface="Arial" panose="020B0604020202020204" pitchFamily="34" charset="0"/>
                <a:cs typeface="Arial" panose="020B0604020202020204" pitchFamily="34" charset="0"/>
              </a:rPr>
              <a:t> </a:t>
            </a:r>
            <a:r>
              <a:rPr sz="2667" spc="-223" dirty="0">
                <a:latin typeface="Arial" panose="020B0604020202020204" pitchFamily="34" charset="0"/>
                <a:cs typeface="Arial" panose="020B0604020202020204" pitchFamily="34" charset="0"/>
              </a:rPr>
              <a:t>đại</a:t>
            </a:r>
            <a:r>
              <a:rPr sz="2667" spc="-187" dirty="0">
                <a:latin typeface="Arial" panose="020B0604020202020204" pitchFamily="34" charset="0"/>
                <a:cs typeface="Arial" panose="020B0604020202020204" pitchFamily="34" charset="0"/>
              </a:rPr>
              <a:t> </a:t>
            </a:r>
            <a:r>
              <a:rPr sz="2667" spc="-223" dirty="0" err="1">
                <a:latin typeface="Arial" panose="020B0604020202020204" pitchFamily="34" charset="0"/>
                <a:cs typeface="Arial" panose="020B0604020202020204" pitchFamily="34" charset="0"/>
              </a:rPr>
              <a:t>diện</a:t>
            </a:r>
            <a:r>
              <a:rPr sz="2667" spc="-193" dirty="0">
                <a:latin typeface="Arial" panose="020B0604020202020204" pitchFamily="34" charset="0"/>
                <a:cs typeface="Arial" panose="020B0604020202020204" pitchFamily="34" charset="0"/>
              </a:rPr>
              <a:t> </a:t>
            </a:r>
            <a:r>
              <a:rPr lang="en-US" sz="2667" spc="-197" dirty="0" smtClean="0">
                <a:latin typeface="Arial" panose="020B0604020202020204" pitchFamily="34" charset="0"/>
                <a:cs typeface="Arial" panose="020B0604020202020204" pitchFamily="34" charset="0"/>
              </a:rPr>
              <a:t>ĐỨNG </a:t>
            </a:r>
            <a:r>
              <a:rPr lang="en-US" sz="2667" spc="-197" dirty="0">
                <a:latin typeface="Arial" panose="020B0604020202020204" pitchFamily="34" charset="0"/>
                <a:cs typeface="Arial" panose="020B0604020202020204" pitchFamily="34" charset="0"/>
              </a:rPr>
              <a:t>TẠI CHỔ.</a:t>
            </a:r>
          </a:p>
          <a:p>
            <a:pPr marL="8467"/>
            <a:r>
              <a:rPr lang="en-US" sz="2667" spc="-230" dirty="0" smtClean="0">
                <a:solidFill>
                  <a:srgbClr val="FF0000"/>
                </a:solidFill>
                <a:latin typeface="Arial" panose="020B0604020202020204" pitchFamily="34" charset="0"/>
                <a:cs typeface="Arial" panose="020B0604020202020204" pitchFamily="34" charset="0"/>
              </a:rPr>
              <a:t>TÊN </a:t>
            </a:r>
            <a:r>
              <a:rPr lang="en-US" sz="2667" spc="-230" dirty="0">
                <a:solidFill>
                  <a:srgbClr val="FF0000"/>
                </a:solidFill>
                <a:latin typeface="Arial" panose="020B0604020202020204" pitchFamily="34" charset="0"/>
                <a:cs typeface="Arial" panose="020B0604020202020204" pitchFamily="34" charset="0"/>
              </a:rPr>
              <a:t>NHÓM  + </a:t>
            </a:r>
            <a:r>
              <a:rPr lang="vi-VN" sz="2667" spc="-230" dirty="0" smtClean="0">
                <a:solidFill>
                  <a:srgbClr val="FF0000"/>
                </a:solidFill>
                <a:latin typeface="Arial" panose="020B0604020202020204" pitchFamily="34" charset="0"/>
                <a:cs typeface="Arial" panose="020B0604020202020204" pitchFamily="34" charset="0"/>
              </a:rPr>
              <a:t> </a:t>
            </a:r>
            <a:r>
              <a:rPr lang="en-US" sz="2667" spc="-230" dirty="0" err="1" smtClean="0">
                <a:solidFill>
                  <a:srgbClr val="FF0000"/>
                </a:solidFill>
                <a:latin typeface="Arial" panose="020B0604020202020204" pitchFamily="34" charset="0"/>
                <a:cs typeface="Arial" panose="020B0604020202020204" pitchFamily="34" charset="0"/>
              </a:rPr>
              <a:t>đáp</a:t>
            </a:r>
            <a:r>
              <a:rPr lang="en-US" sz="2667" spc="-230" dirty="0" smtClean="0">
                <a:solidFill>
                  <a:srgbClr val="FF0000"/>
                </a:solidFill>
                <a:latin typeface="Arial" panose="020B0604020202020204" pitchFamily="34" charset="0"/>
                <a:cs typeface="Arial" panose="020B0604020202020204" pitchFamily="34" charset="0"/>
              </a:rPr>
              <a:t> </a:t>
            </a:r>
            <a:r>
              <a:rPr lang="en-US" sz="2667" spc="-230" dirty="0" err="1" smtClean="0">
                <a:solidFill>
                  <a:srgbClr val="FF0000"/>
                </a:solidFill>
                <a:latin typeface="Arial" panose="020B0604020202020204" pitchFamily="34" charset="0"/>
                <a:cs typeface="Arial" panose="020B0604020202020204" pitchFamily="34" charset="0"/>
              </a:rPr>
              <a:t>án</a:t>
            </a:r>
            <a:r>
              <a:rPr lang="en-US" sz="2667" spc="-230" dirty="0" smtClean="0">
                <a:solidFill>
                  <a:srgbClr val="FF0000"/>
                </a:solidFill>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của</a:t>
            </a:r>
            <a:r>
              <a:rPr lang="en-US" sz="2667" spc="-230" dirty="0" smtClean="0">
                <a:latin typeface="Arial" panose="020B0604020202020204" pitchFamily="34" charset="0"/>
                <a:cs typeface="Arial" panose="020B0604020202020204" pitchFamily="34" charset="0"/>
              </a:rPr>
              <a:t> </a:t>
            </a:r>
            <a:r>
              <a:rPr lang="en-US" sz="2667" spc="-230" dirty="0" err="1">
                <a:latin typeface="Arial" panose="020B0604020202020204" pitchFamily="34" charset="0"/>
                <a:cs typeface="Arial" panose="020B0604020202020204" pitchFamily="34" charset="0"/>
              </a:rPr>
              <a:t>nhóm</a:t>
            </a:r>
            <a:r>
              <a:rPr lang="en-US" sz="2667" spc="-230" dirty="0" smtClean="0">
                <a:latin typeface="Arial" panose="020B0604020202020204" pitchFamily="34" charset="0"/>
                <a:cs typeface="Arial" panose="020B0604020202020204" pitchFamily="34" charset="0"/>
              </a:rPr>
              <a:t>.</a:t>
            </a:r>
          </a:p>
          <a:p>
            <a:pPr marL="8467"/>
            <a:r>
              <a:rPr lang="vi-VN" sz="2667" spc="-230" dirty="0" smtClean="0">
                <a:latin typeface="Arial" panose="020B0604020202020204" pitchFamily="34" charset="0"/>
                <a:cs typeface="Arial" panose="020B0604020202020204" pitchFamily="34" charset="0"/>
              </a:rPr>
              <a:t>- liệt kê tên các giống cây trồng vật nuôi.</a:t>
            </a:r>
          </a:p>
          <a:p>
            <a:pPr marL="8467"/>
            <a:r>
              <a:rPr lang="vi-VN"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Nêu</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phương</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pháp</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và</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cách</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tiên</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hành</a:t>
            </a:r>
            <a:r>
              <a:rPr lang="en-US" sz="2667" spc="-230" dirty="0" smtClean="0">
                <a:latin typeface="Arial" panose="020B0604020202020204" pitchFamily="34" charset="0"/>
                <a:cs typeface="Arial" panose="020B0604020202020204" pitchFamily="34" charset="0"/>
              </a:rPr>
              <a:t> </a:t>
            </a:r>
            <a:r>
              <a:rPr lang="en-US" sz="2667" spc="-230" dirty="0" err="1" smtClean="0">
                <a:latin typeface="Arial" panose="020B0604020202020204" pitchFamily="34" charset="0"/>
                <a:cs typeface="Arial" panose="020B0604020202020204" pitchFamily="34" charset="0"/>
              </a:rPr>
              <a:t>của</a:t>
            </a:r>
            <a:r>
              <a:rPr lang="en-US" sz="2667" spc="-230" dirty="0" smtClean="0">
                <a:latin typeface="Arial" panose="020B0604020202020204" pitchFamily="34" charset="0"/>
                <a:cs typeface="Arial" panose="020B0604020202020204" pitchFamily="34" charset="0"/>
              </a:rPr>
              <a:t> pp </a:t>
            </a:r>
            <a:r>
              <a:rPr lang="en-US" sz="2667" spc="-230" dirty="0" err="1" smtClean="0">
                <a:latin typeface="Arial" panose="020B0604020202020204" pitchFamily="34" charset="0"/>
                <a:cs typeface="Arial" panose="020B0604020202020204" pitchFamily="34" charset="0"/>
              </a:rPr>
              <a:t>tạo</a:t>
            </a:r>
            <a:r>
              <a:rPr lang="en-US" sz="2667" spc="-230" dirty="0" smtClean="0">
                <a:latin typeface="Arial" panose="020B0604020202020204" pitchFamily="34" charset="0"/>
                <a:cs typeface="Arial" panose="020B0604020202020204" pitchFamily="34" charset="0"/>
              </a:rPr>
              <a:t>, chọn </a:t>
            </a:r>
            <a:r>
              <a:rPr lang="en-US" sz="2667" spc="-230" dirty="0" err="1" smtClean="0">
                <a:latin typeface="Arial" panose="020B0604020202020204" pitchFamily="34" charset="0"/>
                <a:cs typeface="Arial" panose="020B0604020202020204" pitchFamily="34" charset="0"/>
              </a:rPr>
              <a:t>giống</a:t>
            </a:r>
            <a:endParaRPr lang="en-US" sz="2667" spc="-230" dirty="0">
              <a:latin typeface="Arial" panose="020B0604020202020204" pitchFamily="34" charset="0"/>
              <a:cs typeface="Arial" panose="020B0604020202020204" pitchFamily="34" charset="0"/>
            </a:endParaRPr>
          </a:p>
          <a:p>
            <a:pPr marL="8467"/>
            <a:r>
              <a:rPr lang="en-US" sz="2667" dirty="0" err="1" smtClean="0">
                <a:latin typeface="Arial" panose="020B0604020202020204" pitchFamily="34" charset="0"/>
                <a:cs typeface="Arial" panose="020B0604020202020204" pitchFamily="34" charset="0"/>
              </a:rPr>
              <a:t>Thời</a:t>
            </a:r>
            <a:r>
              <a:rPr lang="en-US" sz="2667" dirty="0" smtClean="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gian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giới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thiệu</a:t>
            </a:r>
            <a:r>
              <a:rPr lang="en-US" sz="2667" dirty="0">
                <a:latin typeface="Arial" panose="020B0604020202020204" pitchFamily="34" charset="0"/>
                <a:cs typeface="Arial" panose="020B0604020202020204" pitchFamily="34" charset="0"/>
              </a:rPr>
              <a:t>: </a:t>
            </a:r>
            <a:r>
              <a:rPr lang="en-US" sz="2667" dirty="0">
                <a:solidFill>
                  <a:srgbClr val="FF0000"/>
                </a:solidFill>
                <a:latin typeface="Arial" panose="020B0604020202020204" pitchFamily="34" charset="0"/>
                <a:cs typeface="Arial" panose="020B0604020202020204" pitchFamily="34" charset="0"/>
              </a:rPr>
              <a:t>30 </a:t>
            </a:r>
            <a:r>
              <a:rPr lang="en-US" sz="2667" dirty="0" err="1">
                <a:solidFill>
                  <a:srgbClr val="FF0000"/>
                </a:solidFill>
                <a:latin typeface="Arial" panose="020B0604020202020204" pitchFamily="34" charset="0"/>
                <a:cs typeface="Arial" panose="020B0604020202020204" pitchFamily="34" charset="0"/>
              </a:rPr>
              <a:t>giây</a:t>
            </a:r>
            <a:r>
              <a:rPr lang="en-US" sz="2667" dirty="0">
                <a:solidFill>
                  <a:srgbClr val="FF0000"/>
                </a:solidFill>
                <a:latin typeface="Arial" panose="020B0604020202020204" pitchFamily="34" charset="0"/>
                <a:cs typeface="Arial" panose="020B0604020202020204" pitchFamily="34" charset="0"/>
              </a:rPr>
              <a:t>. </a:t>
            </a:r>
            <a:endParaRPr lang="en-US" sz="2667" spc="-247" dirty="0">
              <a:latin typeface="Arial" panose="020B0604020202020204" pitchFamily="34" charset="0"/>
              <a:cs typeface="Arial" panose="020B0604020202020204" pitchFamily="34" charset="0"/>
            </a:endParaRPr>
          </a:p>
          <a:p>
            <a:pPr marL="8467">
              <a:spcBef>
                <a:spcPts val="3"/>
              </a:spcBef>
            </a:pPr>
            <a:r>
              <a:rPr lang="en-US" sz="2667" spc="-247" dirty="0">
                <a:latin typeface="Arial" panose="020B0604020202020204" pitchFamily="34" charset="0"/>
                <a:cs typeface="Arial" panose="020B0604020202020204" pitchFamily="34" charset="0"/>
              </a:rPr>
              <a:t>Hình thức cho điểm: </a:t>
            </a:r>
            <a:r>
              <a:rPr lang="en-US" sz="2667" spc="-247" dirty="0" smtClean="0">
                <a:latin typeface="Arial" panose="020B0604020202020204" pitchFamily="34" charset="0"/>
                <a:cs typeface="Arial" panose="020B0604020202020204" pitchFamily="34" charset="0"/>
              </a:rPr>
              <a:t>1 </a:t>
            </a:r>
            <a:r>
              <a:rPr lang="en-US" sz="2667" spc="-247" dirty="0" err="1" smtClean="0">
                <a:latin typeface="Arial" panose="020B0604020202020204" pitchFamily="34" charset="0"/>
                <a:cs typeface="Arial" panose="020B0604020202020204" pitchFamily="34" charset="0"/>
              </a:rPr>
              <a:t>từ</a:t>
            </a:r>
            <a:r>
              <a:rPr lang="en-US" sz="2667" spc="-247" dirty="0">
                <a:latin typeface="Arial" panose="020B0604020202020204" pitchFamily="34" charset="0"/>
                <a:cs typeface="Arial" panose="020B0604020202020204" pitchFamily="34" charset="0"/>
              </a:rPr>
              <a:t> </a:t>
            </a:r>
            <a:r>
              <a:rPr lang="en-US" sz="2667" spc="-247" dirty="0" err="1" smtClean="0">
                <a:latin typeface="Arial" panose="020B0604020202020204" pitchFamily="34" charset="0"/>
                <a:cs typeface="Arial" panose="020B0604020202020204" pitchFamily="34" charset="0"/>
              </a:rPr>
              <a:t>đúng</a:t>
            </a:r>
            <a:r>
              <a:rPr lang="en-US" sz="2667" spc="-247" dirty="0" smtClean="0">
                <a:latin typeface="Arial" panose="020B0604020202020204" pitchFamily="34" charset="0"/>
                <a:cs typeface="Arial" panose="020B0604020202020204" pitchFamily="34" charset="0"/>
              </a:rPr>
              <a:t> = 1 </a:t>
            </a:r>
            <a:r>
              <a:rPr lang="en-US" sz="2667" spc="-247" dirty="0" err="1" smtClean="0">
                <a:latin typeface="Arial" panose="020B0604020202020204" pitchFamily="34" charset="0"/>
                <a:cs typeface="Arial" panose="020B0604020202020204" pitchFamily="34" charset="0"/>
              </a:rPr>
              <a:t>điểm</a:t>
            </a:r>
            <a:r>
              <a:rPr lang="en-US" sz="2667" spc="-247" dirty="0" smtClean="0">
                <a:latin typeface="Arial" panose="020B0604020202020204" pitchFamily="34" charset="0"/>
                <a:cs typeface="Arial" panose="020B0604020202020204" pitchFamily="34" charset="0"/>
              </a:rPr>
              <a:t>. </a:t>
            </a:r>
            <a:endParaRPr lang="en-US" sz="2667" spc="-247" dirty="0">
              <a:latin typeface="Arial" panose="020B0604020202020204" pitchFamily="34" charset="0"/>
              <a:cs typeface="Arial" panose="020B0604020202020204" pitchFamily="34" charset="0"/>
            </a:endParaRPr>
          </a:p>
          <a:p>
            <a:pPr marL="8467">
              <a:spcBef>
                <a:spcPts val="3"/>
              </a:spcBef>
            </a:pPr>
            <a:r>
              <a:rPr lang="en-US" sz="2667" spc="-247" dirty="0" err="1">
                <a:latin typeface="Arial" panose="020B0604020202020204" pitchFamily="34" charset="0"/>
                <a:cs typeface="Arial" panose="020B0604020202020204" pitchFamily="34" charset="0"/>
              </a:rPr>
              <a:t>Điểm</a:t>
            </a:r>
            <a:r>
              <a:rPr lang="en-US" sz="2667" spc="-247" dirty="0">
                <a:latin typeface="Arial" panose="020B0604020202020204" pitchFamily="34" charset="0"/>
                <a:cs typeface="Arial" panose="020B0604020202020204" pitchFamily="34" charset="0"/>
              </a:rPr>
              <a:t> </a:t>
            </a:r>
            <a:r>
              <a:rPr lang="en-US" sz="2667" spc="-247" dirty="0" err="1" smtClean="0">
                <a:latin typeface="Arial" panose="020B0604020202020204" pitchFamily="34" charset="0"/>
                <a:cs typeface="Arial" panose="020B0604020202020204" pitchFamily="34" charset="0"/>
              </a:rPr>
              <a:t>nhóm</a:t>
            </a:r>
            <a:r>
              <a:rPr lang="en-US" sz="2667" spc="-247" dirty="0" smtClean="0">
                <a:latin typeface="Arial" panose="020B0604020202020204" pitchFamily="34" charset="0"/>
                <a:cs typeface="Arial" panose="020B0604020202020204" pitchFamily="34" charset="0"/>
              </a:rPr>
              <a:t> </a:t>
            </a:r>
            <a:r>
              <a:rPr lang="en-US" sz="2667" spc="-247" dirty="0">
                <a:latin typeface="Arial" panose="020B0604020202020204" pitchFamily="34" charset="0"/>
                <a:cs typeface="Arial" panose="020B0604020202020204" pitchFamily="34" charset="0"/>
              </a:rPr>
              <a:t>cao nhất sẽ là nhóm chiến thắng. </a:t>
            </a:r>
            <a:endParaRPr sz="2667" spc="-247" dirty="0">
              <a:latin typeface="Arial" panose="020B0604020202020204" pitchFamily="34" charset="0"/>
              <a:cs typeface="Arial" panose="020B0604020202020204" pitchFamily="34" charset="0"/>
            </a:endParaRPr>
          </a:p>
          <a:p>
            <a:pPr marL="8467">
              <a:spcBef>
                <a:spcPts val="3"/>
              </a:spcBef>
            </a:pPr>
            <a:r>
              <a:rPr lang="en-US" sz="2667" spc="-247" dirty="0">
                <a:latin typeface="Arial" panose="020B0604020202020204" pitchFamily="34" charset="0"/>
                <a:cs typeface="Arial" panose="020B0604020202020204" pitchFamily="34" charset="0"/>
              </a:rPr>
              <a:t>Tiêu chí chấm:</a:t>
            </a:r>
            <a:r>
              <a:rPr sz="2667" spc="-193" dirty="0">
                <a:latin typeface="Arial" panose="020B0604020202020204" pitchFamily="34" charset="0"/>
                <a:cs typeface="Arial" panose="020B0604020202020204" pitchFamily="34" charset="0"/>
              </a:rPr>
              <a:t> </a:t>
            </a:r>
            <a:r>
              <a:rPr sz="2667" spc="-227" dirty="0">
                <a:solidFill>
                  <a:srgbClr val="FF0000"/>
                </a:solidFill>
                <a:latin typeface="Arial" panose="020B0604020202020204" pitchFamily="34" charset="0"/>
                <a:cs typeface="Arial" panose="020B0604020202020204" pitchFamily="34" charset="0"/>
              </a:rPr>
              <a:t>dễ</a:t>
            </a:r>
            <a:r>
              <a:rPr sz="2667" spc="-193" dirty="0">
                <a:solidFill>
                  <a:srgbClr val="FF0000"/>
                </a:solidFill>
                <a:latin typeface="Arial" panose="020B0604020202020204" pitchFamily="34" charset="0"/>
                <a:cs typeface="Arial" panose="020B0604020202020204" pitchFamily="34" charset="0"/>
              </a:rPr>
              <a:t> </a:t>
            </a:r>
            <a:r>
              <a:rPr sz="2667" spc="-257" dirty="0">
                <a:solidFill>
                  <a:srgbClr val="FF0000"/>
                </a:solidFill>
                <a:latin typeface="Arial" panose="020B0604020202020204" pitchFamily="34" charset="0"/>
                <a:cs typeface="Arial" panose="020B0604020202020204" pitchFamily="34" charset="0"/>
              </a:rPr>
              <a:t>thương</a:t>
            </a:r>
            <a:r>
              <a:rPr sz="2667" spc="-187" dirty="0">
                <a:solidFill>
                  <a:srgbClr val="FF0000"/>
                </a:solidFill>
                <a:latin typeface="Arial" panose="020B0604020202020204" pitchFamily="34" charset="0"/>
                <a:cs typeface="Arial" panose="020B0604020202020204" pitchFamily="34" charset="0"/>
              </a:rPr>
              <a:t> </a:t>
            </a:r>
            <a:r>
              <a:rPr sz="2667" spc="-247" dirty="0">
                <a:latin typeface="Arial" panose="020B0604020202020204" pitchFamily="34" charset="0"/>
                <a:cs typeface="Arial" panose="020B0604020202020204" pitchFamily="34" charset="0"/>
              </a:rPr>
              <a:t>nhất</a:t>
            </a:r>
            <a:r>
              <a:rPr sz="2667" spc="-197" dirty="0">
                <a:latin typeface="Arial" panose="020B0604020202020204" pitchFamily="34" charset="0"/>
                <a:cs typeface="Arial" panose="020B0604020202020204" pitchFamily="34" charset="0"/>
              </a:rPr>
              <a:t> </a:t>
            </a:r>
            <a:r>
              <a:rPr sz="2667" spc="-267" dirty="0">
                <a:latin typeface="Arial" panose="020B0604020202020204" pitchFamily="34" charset="0"/>
                <a:cs typeface="Arial" panose="020B0604020202020204" pitchFamily="34" charset="0"/>
              </a:rPr>
              <a:t>và</a:t>
            </a:r>
            <a:r>
              <a:rPr sz="2667" spc="-190" dirty="0">
                <a:latin typeface="Arial" panose="020B0604020202020204" pitchFamily="34" charset="0"/>
                <a:cs typeface="Arial" panose="020B0604020202020204" pitchFamily="34" charset="0"/>
              </a:rPr>
              <a:t> </a:t>
            </a:r>
            <a:r>
              <a:rPr sz="2667" spc="-237" dirty="0">
                <a:solidFill>
                  <a:srgbClr val="FF0000"/>
                </a:solidFill>
                <a:latin typeface="Arial" panose="020B0604020202020204" pitchFamily="34" charset="0"/>
                <a:cs typeface="Arial" panose="020B0604020202020204" pitchFamily="34" charset="0"/>
              </a:rPr>
              <a:t>đặc</a:t>
            </a:r>
            <a:r>
              <a:rPr sz="2667" spc="-207" dirty="0">
                <a:solidFill>
                  <a:srgbClr val="FF0000"/>
                </a:solidFill>
                <a:latin typeface="Arial" panose="020B0604020202020204" pitchFamily="34" charset="0"/>
                <a:cs typeface="Arial" panose="020B0604020202020204" pitchFamily="34" charset="0"/>
              </a:rPr>
              <a:t> biệt</a:t>
            </a:r>
            <a:r>
              <a:rPr sz="2667" spc="-193" dirty="0">
                <a:solidFill>
                  <a:srgbClr val="FF0000"/>
                </a:solidFill>
                <a:latin typeface="Arial" panose="020B0604020202020204" pitchFamily="34" charset="0"/>
                <a:cs typeface="Arial" panose="020B0604020202020204" pitchFamily="34" charset="0"/>
              </a:rPr>
              <a:t> </a:t>
            </a:r>
            <a:r>
              <a:rPr sz="2667" spc="-243" dirty="0">
                <a:latin typeface="Arial" panose="020B0604020202020204" pitchFamily="34" charset="0"/>
                <a:cs typeface="Arial" panose="020B0604020202020204" pitchFamily="34" charset="0"/>
              </a:rPr>
              <a:t>nhất.</a:t>
            </a:r>
            <a:endParaRPr sz="2667" dirty="0">
              <a:latin typeface="Arial" panose="020B0604020202020204" pitchFamily="34" charset="0"/>
              <a:cs typeface="Arial" panose="020B0604020202020204" pitchFamily="34" charset="0"/>
            </a:endParaRPr>
          </a:p>
        </p:txBody>
      </p:sp>
      <p:grpSp>
        <p:nvGrpSpPr>
          <p:cNvPr id="16" name="object 5"/>
          <p:cNvGrpSpPr/>
          <p:nvPr/>
        </p:nvGrpSpPr>
        <p:grpSpPr>
          <a:xfrm>
            <a:off x="914400" y="1728047"/>
            <a:ext cx="1422400" cy="4008967"/>
            <a:chOff x="275843" y="3745991"/>
            <a:chExt cx="777240" cy="2609215"/>
          </a:xfrm>
        </p:grpSpPr>
        <p:sp>
          <p:nvSpPr>
            <p:cNvPr id="17" name="object 6"/>
            <p:cNvSpPr/>
            <p:nvPr/>
          </p:nvSpPr>
          <p:spPr>
            <a:xfrm>
              <a:off x="275843" y="4349495"/>
              <a:ext cx="777240" cy="472439"/>
            </a:xfrm>
            <a:prstGeom prst="rect">
              <a:avLst/>
            </a:prstGeom>
            <a:blipFill>
              <a:blip r:embed="rId6" cstate="print"/>
              <a:stretch>
                <a:fillRect/>
              </a:stretch>
            </a:blipFill>
          </p:spPr>
          <p:txBody>
            <a:bodyPr wrap="square" lIns="0" tIns="0" rIns="0" bIns="0" rtlCol="0"/>
            <a:lstStyle/>
            <a:p>
              <a:endParaRPr sz="1200"/>
            </a:p>
          </p:txBody>
        </p:sp>
        <p:sp>
          <p:nvSpPr>
            <p:cNvPr id="20" name="object 7"/>
            <p:cNvSpPr/>
            <p:nvPr/>
          </p:nvSpPr>
          <p:spPr>
            <a:xfrm>
              <a:off x="275843" y="5082539"/>
              <a:ext cx="777240" cy="472440"/>
            </a:xfrm>
            <a:prstGeom prst="rect">
              <a:avLst/>
            </a:prstGeom>
            <a:blipFill>
              <a:blip r:embed="rId6" cstate="print"/>
              <a:stretch>
                <a:fillRect/>
              </a:stretch>
            </a:blipFill>
          </p:spPr>
          <p:txBody>
            <a:bodyPr wrap="square" lIns="0" tIns="0" rIns="0" bIns="0" rtlCol="0"/>
            <a:lstStyle/>
            <a:p>
              <a:endParaRPr sz="1200"/>
            </a:p>
          </p:txBody>
        </p:sp>
        <p:sp>
          <p:nvSpPr>
            <p:cNvPr id="21" name="object 8"/>
            <p:cNvSpPr/>
            <p:nvPr/>
          </p:nvSpPr>
          <p:spPr>
            <a:xfrm>
              <a:off x="275843" y="5881115"/>
              <a:ext cx="777240" cy="473964"/>
            </a:xfrm>
            <a:prstGeom prst="rect">
              <a:avLst/>
            </a:prstGeom>
            <a:blipFill>
              <a:blip r:embed="rId6" cstate="print"/>
              <a:stretch>
                <a:fillRect/>
              </a:stretch>
            </a:blipFill>
          </p:spPr>
          <p:txBody>
            <a:bodyPr wrap="square" lIns="0" tIns="0" rIns="0" bIns="0" rtlCol="0"/>
            <a:lstStyle/>
            <a:p>
              <a:endParaRPr sz="1200"/>
            </a:p>
          </p:txBody>
        </p:sp>
        <p:sp>
          <p:nvSpPr>
            <p:cNvPr id="23" name="object 9"/>
            <p:cNvSpPr/>
            <p:nvPr/>
          </p:nvSpPr>
          <p:spPr>
            <a:xfrm>
              <a:off x="275843" y="3745991"/>
              <a:ext cx="777240" cy="473963"/>
            </a:xfrm>
            <a:prstGeom prst="rect">
              <a:avLst/>
            </a:prstGeom>
            <a:blipFill>
              <a:blip r:embed="rId6" cstate="print"/>
              <a:stretch>
                <a:fillRect/>
              </a:stretch>
            </a:blipFill>
          </p:spPr>
          <p:txBody>
            <a:bodyPr wrap="square" lIns="0" tIns="0" rIns="0" bIns="0" rtlCol="0"/>
            <a:lstStyle/>
            <a:p>
              <a:endParaRPr sz="1200"/>
            </a:p>
          </p:txBody>
        </p:sp>
      </p:grpSp>
      <p:pic>
        <p:nvPicPr>
          <p:cNvPr id="2" name="videoplayback">
            <a:hlinkClick r:id="" action="ppaction://media"/>
          </p:cNvPr>
          <p:cNvPicPr/>
          <p:nvPr>
            <a:videoFile r:link="rId2"/>
            <p:extLst>
              <p:ext uri="{DAA4B4D4-6D71-4841-9C94-3DE7FCFB9230}">
                <p14:media xmlns:p14="http://schemas.microsoft.com/office/powerpoint/2010/main" r:embed="rId1"/>
              </p:ext>
            </p:extLst>
          </p:nvPr>
        </p:nvPicPr>
        <p:blipFill>
          <a:blip r:embed="rId7"/>
          <a:stretch>
            <a:fillRect/>
          </a:stretch>
        </p:blipFill>
        <p:spPr>
          <a:xfrm>
            <a:off x="10261600" y="25400"/>
            <a:ext cx="1892300" cy="1323340"/>
          </a:xfrm>
          <a:prstGeom prst="rect">
            <a:avLst/>
          </a:prstGeom>
        </p:spPr>
      </p:pic>
    </p:spTree>
    <p:extLst>
      <p:ext uri="{BB962C8B-B14F-4D97-AF65-F5344CB8AC3E}">
        <p14:creationId xmlns:p14="http://schemas.microsoft.com/office/powerpoint/2010/main" val="3661103020"/>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video>
              <p:cMediaNode vol="91000">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608-1434-5188-142E-08E043372092}"/>
              </a:ext>
            </a:extLst>
          </p:cNvPr>
          <p:cNvSpPr>
            <a:spLocks noGrp="1"/>
          </p:cNvSpPr>
          <p:nvPr>
            <p:ph type="title"/>
          </p:nvPr>
        </p:nvSpPr>
        <p:spPr>
          <a:xfrm>
            <a:off x="3591602" y="89581"/>
            <a:ext cx="7990797" cy="792162"/>
          </a:xfrm>
        </p:spPr>
        <p:txBody>
          <a:bodyPr/>
          <a:lstStyle/>
          <a:p>
            <a:r>
              <a:rPr lang="en-US" sz="3400" b="1" dirty="0">
                <a:solidFill>
                  <a:srgbClr val="C00000"/>
                </a:solidFill>
              </a:rPr>
              <a:t>CÁC GIỐNG VẬT NUÔI CÂY TRỒNG</a:t>
            </a:r>
          </a:p>
        </p:txBody>
      </p:sp>
      <p:sp>
        <p:nvSpPr>
          <p:cNvPr id="6" name="Flowchart: Terminator 5">
            <a:extLst>
              <a:ext uri="{FF2B5EF4-FFF2-40B4-BE49-F238E27FC236}">
                <a16:creationId xmlns:a16="http://schemas.microsoft.com/office/drawing/2014/main" id="{5B8CFE08-7EA3-E23C-E26D-153BA101035D}"/>
              </a:ext>
            </a:extLst>
          </p:cNvPr>
          <p:cNvSpPr/>
          <p:nvPr/>
        </p:nvSpPr>
        <p:spPr>
          <a:xfrm>
            <a:off x="390533" y="1295397"/>
            <a:ext cx="2862943" cy="957943"/>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0000"/>
                </a:solidFill>
                <a:effectLst/>
                <a:uLnTx/>
                <a:uFillTx/>
                <a:latin typeface="Arial"/>
                <a:ea typeface="+mn-ea"/>
                <a:cs typeface="Arial"/>
              </a:rPr>
              <a:t>GÀ CHỌI</a:t>
            </a:r>
          </a:p>
        </p:txBody>
      </p:sp>
      <p:sp>
        <p:nvSpPr>
          <p:cNvPr id="7" name="Flowchart: Terminator 6">
            <a:extLst>
              <a:ext uri="{FF2B5EF4-FFF2-40B4-BE49-F238E27FC236}">
                <a16:creationId xmlns:a16="http://schemas.microsoft.com/office/drawing/2014/main" id="{F8F0DD6C-0116-F5CD-126B-04CCDF520B46}"/>
              </a:ext>
            </a:extLst>
          </p:cNvPr>
          <p:cNvSpPr/>
          <p:nvPr/>
        </p:nvSpPr>
        <p:spPr>
          <a:xfrm>
            <a:off x="3562757" y="1299752"/>
            <a:ext cx="2862943" cy="957943"/>
          </a:xfrm>
          <a:prstGeom prst="flowChartTerminator">
            <a:avLst/>
          </a:prstGeom>
          <a:solidFill>
            <a:srgbClr val="EAD6E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dirty="0" smtClean="0">
                <a:solidFill>
                  <a:srgbClr val="000000"/>
                </a:solidFill>
                <a:latin typeface="Arial"/>
                <a:cs typeface="Arial"/>
              </a:rPr>
              <a:t>VỊT CỎ</a:t>
            </a:r>
            <a:endParaRPr kumimoji="0" lang="en-US" sz="2600" b="1" i="0" u="none" strike="noStrike" kern="1200" cap="none" spc="0" normalizeH="0" baseline="0" noProof="0" dirty="0">
              <a:ln>
                <a:noFill/>
              </a:ln>
              <a:solidFill>
                <a:srgbClr val="000000"/>
              </a:solidFill>
              <a:effectLst/>
              <a:uLnTx/>
              <a:uFillTx/>
              <a:latin typeface="Arial"/>
              <a:ea typeface="+mn-ea"/>
              <a:cs typeface="Arial"/>
            </a:endParaRPr>
          </a:p>
        </p:txBody>
      </p:sp>
      <p:sp>
        <p:nvSpPr>
          <p:cNvPr id="9" name="Flowchart: Terminator 8">
            <a:extLst>
              <a:ext uri="{FF2B5EF4-FFF2-40B4-BE49-F238E27FC236}">
                <a16:creationId xmlns:a16="http://schemas.microsoft.com/office/drawing/2014/main" id="{C0FC2AC8-D00F-3871-B8DE-D451DBB52059}"/>
              </a:ext>
            </a:extLst>
          </p:cNvPr>
          <p:cNvSpPr/>
          <p:nvPr/>
        </p:nvSpPr>
        <p:spPr>
          <a:xfrm>
            <a:off x="7466692" y="5424673"/>
            <a:ext cx="2862943" cy="957943"/>
          </a:xfrm>
          <a:prstGeom prst="flowChartTerminator">
            <a:avLst/>
          </a:prstGeom>
          <a:solidFill>
            <a:srgbClr val="CBE0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Arial"/>
              </a:rPr>
              <a:t>NGÔ ĐH17.5</a:t>
            </a:r>
          </a:p>
        </p:txBody>
      </p:sp>
      <p:sp>
        <p:nvSpPr>
          <p:cNvPr id="10" name="Flowchart: Terminator 9">
            <a:extLst>
              <a:ext uri="{FF2B5EF4-FFF2-40B4-BE49-F238E27FC236}">
                <a16:creationId xmlns:a16="http://schemas.microsoft.com/office/drawing/2014/main" id="{F49A1C60-6CDD-60C1-D5AF-525066A1ACE1}"/>
              </a:ext>
            </a:extLst>
          </p:cNvPr>
          <p:cNvSpPr/>
          <p:nvPr/>
        </p:nvSpPr>
        <p:spPr>
          <a:xfrm>
            <a:off x="3591603" y="4892360"/>
            <a:ext cx="2862943" cy="831666"/>
          </a:xfrm>
          <a:prstGeom prst="flowChartTerminator">
            <a:avLst/>
          </a:prstGeom>
          <a:solidFill>
            <a:srgbClr val="D1C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Arial"/>
              </a:rPr>
              <a:t>TIÊU               VĨNH LINH</a:t>
            </a:r>
          </a:p>
        </p:txBody>
      </p:sp>
      <p:sp>
        <p:nvSpPr>
          <p:cNvPr id="12" name="Flowchart: Terminator 11">
            <a:extLst>
              <a:ext uri="{FF2B5EF4-FFF2-40B4-BE49-F238E27FC236}">
                <a16:creationId xmlns:a16="http://schemas.microsoft.com/office/drawing/2014/main" id="{1B7E055A-A554-0F33-13AA-F5A6EE1D991A}"/>
              </a:ext>
            </a:extLst>
          </p:cNvPr>
          <p:cNvSpPr/>
          <p:nvPr/>
        </p:nvSpPr>
        <p:spPr>
          <a:xfrm>
            <a:off x="3649300" y="5923474"/>
            <a:ext cx="2805246" cy="957943"/>
          </a:xfrm>
          <a:prstGeom prst="flowChartTerminator">
            <a:avLst/>
          </a:prstGeom>
          <a:solidFill>
            <a:srgbClr val="DAC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Arial"/>
              </a:rPr>
              <a:t>VẢI </a:t>
            </a:r>
            <a:r>
              <a:rPr kumimoji="0" lang="en-US" sz="2600" b="1" i="0" u="none" strike="noStrike" kern="1200" cap="none" spc="0" normalizeH="0" baseline="0" noProof="0" dirty="0" smtClean="0">
                <a:ln>
                  <a:noFill/>
                </a:ln>
                <a:solidFill>
                  <a:srgbClr val="000000"/>
                </a:solidFill>
                <a:effectLst/>
                <a:uLnTx/>
                <a:uFillTx/>
                <a:latin typeface="Arial"/>
                <a:ea typeface="+mn-ea"/>
                <a:cs typeface="Arial"/>
              </a:rPr>
              <a:t>THIỀU</a:t>
            </a:r>
            <a:r>
              <a:rPr kumimoji="0" lang="en-US" sz="2600" b="1" i="0" u="none" strike="noStrike" kern="1200" cap="none" spc="0" normalizeH="0" noProof="0" dirty="0" smtClean="0">
                <a:ln>
                  <a:noFill/>
                </a:ln>
                <a:solidFill>
                  <a:srgbClr val="000000"/>
                </a:solidFill>
                <a:effectLst/>
                <a:uLnTx/>
                <a:uFillTx/>
                <a:latin typeface="Arial"/>
                <a:ea typeface="+mn-ea"/>
                <a:cs typeface="Arial"/>
              </a:rPr>
              <a:t> </a:t>
            </a:r>
            <a:r>
              <a:rPr kumimoji="0" lang="en-US" sz="2600" b="1" i="0" u="none" strike="noStrike" kern="1200" cap="none" spc="0" normalizeH="0" baseline="0" noProof="0" dirty="0" smtClean="0">
                <a:ln>
                  <a:noFill/>
                </a:ln>
                <a:solidFill>
                  <a:srgbClr val="000000"/>
                </a:solidFill>
                <a:effectLst/>
                <a:uLnTx/>
                <a:uFillTx/>
                <a:latin typeface="Arial"/>
                <a:ea typeface="+mn-ea"/>
                <a:cs typeface="Arial"/>
              </a:rPr>
              <a:t>LỤC </a:t>
            </a:r>
            <a:r>
              <a:rPr kumimoji="0" lang="en-US" sz="2600" b="1" i="0" u="none" strike="noStrike" kern="1200" cap="none" spc="0" normalizeH="0" baseline="0" noProof="0" dirty="0">
                <a:ln>
                  <a:noFill/>
                </a:ln>
                <a:solidFill>
                  <a:srgbClr val="000000"/>
                </a:solidFill>
                <a:effectLst/>
                <a:uLnTx/>
                <a:uFillTx/>
                <a:latin typeface="Arial"/>
                <a:ea typeface="+mn-ea"/>
                <a:cs typeface="Arial"/>
              </a:rPr>
              <a:t>NGẠN</a:t>
            </a:r>
          </a:p>
        </p:txBody>
      </p:sp>
      <p:sp>
        <p:nvSpPr>
          <p:cNvPr id="13" name="Flowchart: Terminator 12">
            <a:extLst>
              <a:ext uri="{FF2B5EF4-FFF2-40B4-BE49-F238E27FC236}">
                <a16:creationId xmlns:a16="http://schemas.microsoft.com/office/drawing/2014/main" id="{A81AC9BA-44E7-798A-15D3-E4A85B8E7113}"/>
              </a:ext>
            </a:extLst>
          </p:cNvPr>
          <p:cNvSpPr/>
          <p:nvPr/>
        </p:nvSpPr>
        <p:spPr>
          <a:xfrm>
            <a:off x="370114" y="2432956"/>
            <a:ext cx="2862943" cy="957943"/>
          </a:xfrm>
          <a:prstGeom prst="flowChartTerminator">
            <a:avLst/>
          </a:prstGeom>
          <a:solidFill>
            <a:srgbClr val="BD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BÒ LAI SIND</a:t>
            </a:r>
          </a:p>
        </p:txBody>
      </p:sp>
      <p:sp>
        <p:nvSpPr>
          <p:cNvPr id="17" name="Flowchart: Terminator 16">
            <a:extLst>
              <a:ext uri="{FF2B5EF4-FFF2-40B4-BE49-F238E27FC236}">
                <a16:creationId xmlns:a16="http://schemas.microsoft.com/office/drawing/2014/main" id="{A81AC9BA-44E7-798A-15D3-E4A85B8E7113}"/>
              </a:ext>
            </a:extLst>
          </p:cNvPr>
          <p:cNvSpPr/>
          <p:nvPr/>
        </p:nvSpPr>
        <p:spPr>
          <a:xfrm>
            <a:off x="355962" y="3679371"/>
            <a:ext cx="2862943" cy="957943"/>
          </a:xfrm>
          <a:prstGeom prst="flowChartTerminator">
            <a:avLst/>
          </a:prstGeom>
          <a:solidFill>
            <a:srgbClr val="BD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LỢN LANDRACE</a:t>
            </a:r>
          </a:p>
        </p:txBody>
      </p:sp>
      <p:sp>
        <p:nvSpPr>
          <p:cNvPr id="18" name="Flowchart: Terminator 17">
            <a:extLst>
              <a:ext uri="{FF2B5EF4-FFF2-40B4-BE49-F238E27FC236}">
                <a16:creationId xmlns:a16="http://schemas.microsoft.com/office/drawing/2014/main" id="{A81AC9BA-44E7-798A-15D3-E4A85B8E7113}"/>
              </a:ext>
            </a:extLst>
          </p:cNvPr>
          <p:cNvSpPr/>
          <p:nvPr/>
        </p:nvSpPr>
        <p:spPr>
          <a:xfrm>
            <a:off x="355962" y="4791508"/>
            <a:ext cx="2862943" cy="957943"/>
          </a:xfrm>
          <a:prstGeom prst="flowChartTerminator">
            <a:avLst/>
          </a:prstGeom>
          <a:solidFill>
            <a:srgbClr val="BD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CÁ CHÉP VHI</a:t>
            </a:r>
          </a:p>
        </p:txBody>
      </p:sp>
      <p:sp>
        <p:nvSpPr>
          <p:cNvPr id="19" name="Flowchart: Terminator 18">
            <a:extLst>
              <a:ext uri="{FF2B5EF4-FFF2-40B4-BE49-F238E27FC236}">
                <a16:creationId xmlns:a16="http://schemas.microsoft.com/office/drawing/2014/main" id="{5B8CFE08-7EA3-E23C-E26D-153BA101035D}"/>
              </a:ext>
            </a:extLst>
          </p:cNvPr>
          <p:cNvSpPr/>
          <p:nvPr/>
        </p:nvSpPr>
        <p:spPr>
          <a:xfrm>
            <a:off x="390533" y="5903645"/>
            <a:ext cx="2842524" cy="954355"/>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GÀ ĐÔNG TẢO</a:t>
            </a:r>
          </a:p>
        </p:txBody>
      </p:sp>
      <p:sp>
        <p:nvSpPr>
          <p:cNvPr id="20" name="Flowchart: Terminator 19">
            <a:extLst>
              <a:ext uri="{FF2B5EF4-FFF2-40B4-BE49-F238E27FC236}">
                <a16:creationId xmlns:a16="http://schemas.microsoft.com/office/drawing/2014/main" id="{2FCBAE87-C20C-2BFF-B13A-01AD7B2DB557}"/>
              </a:ext>
            </a:extLst>
          </p:cNvPr>
          <p:cNvSpPr/>
          <p:nvPr/>
        </p:nvSpPr>
        <p:spPr>
          <a:xfrm>
            <a:off x="3533910" y="3739243"/>
            <a:ext cx="2920636" cy="953669"/>
          </a:xfrm>
          <a:prstGeom prst="flowChartTerminato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BÒ VÀNG</a:t>
            </a:r>
          </a:p>
        </p:txBody>
      </p:sp>
      <p:sp>
        <p:nvSpPr>
          <p:cNvPr id="21" name="Flowchart: Terminator 20">
            <a:extLst>
              <a:ext uri="{FF2B5EF4-FFF2-40B4-BE49-F238E27FC236}">
                <a16:creationId xmlns:a16="http://schemas.microsoft.com/office/drawing/2014/main" id="{FED40585-2792-84DD-48CD-30B5041CFD4E}"/>
              </a:ext>
            </a:extLst>
          </p:cNvPr>
          <p:cNvSpPr/>
          <p:nvPr/>
        </p:nvSpPr>
        <p:spPr>
          <a:xfrm>
            <a:off x="3508193" y="2496036"/>
            <a:ext cx="2972073" cy="1089252"/>
          </a:xfrm>
          <a:prstGeom prst="flowChartTerminator">
            <a:avLst/>
          </a:prstGeom>
          <a:solidFill>
            <a:srgbClr val="FBE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Arial"/>
              </a:rPr>
              <a:t>LÚA ST25</a:t>
            </a:r>
          </a:p>
        </p:txBody>
      </p:sp>
      <p:sp>
        <p:nvSpPr>
          <p:cNvPr id="22" name="Flowchart: Terminator 21">
            <a:extLst>
              <a:ext uri="{FF2B5EF4-FFF2-40B4-BE49-F238E27FC236}">
                <a16:creationId xmlns:a16="http://schemas.microsoft.com/office/drawing/2014/main" id="{A0A3D621-AC2A-4184-A56E-731DF672B3D5}"/>
              </a:ext>
            </a:extLst>
          </p:cNvPr>
          <p:cNvSpPr/>
          <p:nvPr/>
        </p:nvSpPr>
        <p:spPr>
          <a:xfrm>
            <a:off x="7336969" y="1648954"/>
            <a:ext cx="3122387" cy="1199842"/>
          </a:xfrm>
          <a:prstGeom prst="flowChartTerminator">
            <a:avLst/>
          </a:prstGeom>
          <a:solidFill>
            <a:srgbClr val="E5CC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CÀ PHÊ ARABICA</a:t>
            </a:r>
          </a:p>
        </p:txBody>
      </p:sp>
      <p:sp>
        <p:nvSpPr>
          <p:cNvPr id="23" name="Flowchart: Terminator 22">
            <a:extLst>
              <a:ext uri="{FF2B5EF4-FFF2-40B4-BE49-F238E27FC236}">
                <a16:creationId xmlns:a16="http://schemas.microsoft.com/office/drawing/2014/main" id="{F49A1C60-6CDD-60C1-D5AF-525066A1ACE1}"/>
              </a:ext>
            </a:extLst>
          </p:cNvPr>
          <p:cNvSpPr/>
          <p:nvPr/>
        </p:nvSpPr>
        <p:spPr>
          <a:xfrm>
            <a:off x="6927669" y="3483752"/>
            <a:ext cx="4654731" cy="1349179"/>
          </a:xfrm>
          <a:prstGeom prst="flowChartTerminator">
            <a:avLst/>
          </a:prstGeom>
          <a:solidFill>
            <a:srgbClr val="D1CE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SẦU RIÊNG  MUSANG KING</a:t>
            </a:r>
          </a:p>
        </p:txBody>
      </p:sp>
      <p:grpSp>
        <p:nvGrpSpPr>
          <p:cNvPr id="24" name="Group 2"/>
          <p:cNvGrpSpPr/>
          <p:nvPr/>
        </p:nvGrpSpPr>
        <p:grpSpPr>
          <a:xfrm>
            <a:off x="527051" y="128270"/>
            <a:ext cx="2726426" cy="878655"/>
            <a:chOff x="42333" y="64347"/>
            <a:chExt cx="4710007" cy="1787313"/>
          </a:xfrm>
        </p:grpSpPr>
        <p:sp>
          <p:nvSpPr>
            <p:cNvPr id="25" name="Freeform 3"/>
            <p:cNvSpPr/>
            <p:nvPr/>
          </p:nvSpPr>
          <p:spPr>
            <a:xfrm rot="105809">
              <a:off x="42333" y="64347"/>
              <a:ext cx="4212167" cy="1787313"/>
            </a:xfrm>
            <a:custGeom>
              <a:avLst/>
              <a:gdLst/>
              <a:ahLst/>
              <a:cxnLst/>
              <a:rect l="l" t="t" r="r" b="b"/>
              <a:pathLst>
                <a:path w="7890879" h="2288355">
                  <a:moveTo>
                    <a:pt x="0" y="0"/>
                  </a:moveTo>
                  <a:lnTo>
                    <a:pt x="7890879" y="0"/>
                  </a:lnTo>
                  <a:lnTo>
                    <a:pt x="7890879" y="2288355"/>
                  </a:lnTo>
                  <a:lnTo>
                    <a:pt x="0" y="2288355"/>
                  </a:lnTo>
                  <a:lnTo>
                    <a:pt x="0" y="0"/>
                  </a:lnTo>
                  <a:close/>
                </a:path>
              </a:pathLst>
            </a:custGeom>
            <a:blipFill>
              <a:blip r:embed="rId2"/>
              <a:stretch>
                <a:fillRect/>
              </a:stretch>
            </a:blipFill>
          </p:spPr>
        </p:sp>
        <p:sp>
          <p:nvSpPr>
            <p:cNvPr id="26" name="TextBox 4"/>
            <p:cNvSpPr txBox="1"/>
            <p:nvPr/>
          </p:nvSpPr>
          <p:spPr>
            <a:xfrm>
              <a:off x="254000" y="388620"/>
              <a:ext cx="4498340" cy="874159"/>
            </a:xfrm>
            <a:prstGeom prst="rect">
              <a:avLst/>
            </a:prstGeom>
          </p:spPr>
          <p:txBody>
            <a:bodyPr wrap="square" lIns="0" tIns="0" rIns="0" bIns="0" rtlCol="0" anchor="t">
              <a:spAutoFit/>
            </a:bodyPr>
            <a:lstStyle/>
            <a:p>
              <a:pPr algn="ctr">
                <a:lnSpc>
                  <a:spcPts val="6660"/>
                </a:lnSpc>
                <a:spcBef>
                  <a:spcPct val="0"/>
                </a:spcBef>
              </a:pPr>
              <a:r>
                <a:rPr lang="en-US" sz="4500" dirty="0">
                  <a:solidFill>
                    <a:srgbClr val="FFC519"/>
                  </a:solidFill>
                  <a:latin typeface="Eras Demi ITC" panose="020B0805030504020804" charset="0"/>
                  <a:cs typeface="Eras Demi ITC" panose="020B0805030504020804" charset="0"/>
                </a:rPr>
                <a:t>ĐÁP ÁN</a:t>
              </a:r>
            </a:p>
          </p:txBody>
        </p:sp>
      </p:grpSp>
    </p:spTree>
    <p:extLst>
      <p:ext uri="{BB962C8B-B14F-4D97-AF65-F5344CB8AC3E}">
        <p14:creationId xmlns:p14="http://schemas.microsoft.com/office/powerpoint/2010/main" val="127930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58E06A-72FA-83FC-FB93-AAD6EA11486E}"/>
              </a:ext>
            </a:extLst>
          </p:cNvPr>
          <p:cNvPicPr>
            <a:picLocks noChangeAspect="1"/>
          </p:cNvPicPr>
          <p:nvPr/>
        </p:nvPicPr>
        <p:blipFill>
          <a:blip r:embed="rId2"/>
          <a:srcRect b="443"/>
          <a:stretch/>
        </p:blipFill>
        <p:spPr>
          <a:xfrm>
            <a:off x="20" y="10"/>
            <a:ext cx="12191980" cy="6857990"/>
          </a:xfrm>
          <a:prstGeom prst="rect">
            <a:avLst/>
          </a:prstGeom>
          <a:noFill/>
        </p:spPr>
      </p:pic>
    </p:spTree>
    <p:extLst>
      <p:ext uri="{BB962C8B-B14F-4D97-AF65-F5344CB8AC3E}">
        <p14:creationId xmlns:p14="http://schemas.microsoft.com/office/powerpoint/2010/main" val="4160368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292428" y="280161"/>
            <a:ext cx="8208856" cy="923330"/>
          </a:xfrm>
          <a:prstGeom prst="rect">
            <a:avLst/>
          </a:prstGeom>
        </p:spPr>
        <p:txBody>
          <a:bodyPr wrap="square" lIns="0" tIns="0" rIns="0" bIns="0" rtlCol="0" anchor="t">
            <a:spAutoFit/>
          </a:bodyPr>
          <a:lstStyle/>
          <a:p>
            <a:pPr algn="ctr" defTabSz="609630">
              <a:lnSpc>
                <a:spcPts val="3640"/>
              </a:lnSpc>
            </a:pPr>
            <a:r>
              <a:rPr lang="en-US" sz="4000" dirty="0">
                <a:solidFill>
                  <a:srgbClr val="C00000"/>
                </a:solidFill>
                <a:latin typeface="Public Sans Heavy"/>
              </a:rPr>
              <a:t>I. </a:t>
            </a:r>
            <a:r>
              <a:rPr lang="en-US" sz="4000" dirty="0" err="1">
                <a:solidFill>
                  <a:srgbClr val="C00000"/>
                </a:solidFill>
                <a:latin typeface="Public Sans Heavy"/>
              </a:rPr>
              <a:t>Khái</a:t>
            </a:r>
            <a:r>
              <a:rPr lang="en-US" sz="4000" dirty="0">
                <a:solidFill>
                  <a:srgbClr val="C00000"/>
                </a:solidFill>
                <a:latin typeface="Public Sans Heavy"/>
              </a:rPr>
              <a:t> quát chọn, </a:t>
            </a:r>
            <a:r>
              <a:rPr lang="en-US" sz="4000" dirty="0" err="1">
                <a:solidFill>
                  <a:srgbClr val="C00000"/>
                </a:solidFill>
                <a:latin typeface="Public Sans Heavy"/>
              </a:rPr>
              <a:t>tạo</a:t>
            </a:r>
            <a:r>
              <a:rPr lang="en-US" sz="4000" dirty="0">
                <a:solidFill>
                  <a:srgbClr val="C00000"/>
                </a:solidFill>
                <a:latin typeface="Public Sans Heavy"/>
              </a:rPr>
              <a:t> </a:t>
            </a:r>
            <a:r>
              <a:rPr lang="en-US" sz="4000" dirty="0" err="1">
                <a:solidFill>
                  <a:srgbClr val="C00000"/>
                </a:solidFill>
                <a:latin typeface="Public Sans Heavy"/>
              </a:rPr>
              <a:t>giống</a:t>
            </a:r>
            <a:r>
              <a:rPr lang="en-US" sz="4000" dirty="0">
                <a:solidFill>
                  <a:srgbClr val="C00000"/>
                </a:solidFill>
                <a:latin typeface="Public Sans Heavy"/>
              </a:rPr>
              <a:t> </a:t>
            </a:r>
            <a:r>
              <a:rPr lang="en-US" sz="4000" dirty="0" err="1">
                <a:solidFill>
                  <a:srgbClr val="C00000"/>
                </a:solidFill>
                <a:latin typeface="Public Sans Heavy"/>
              </a:rPr>
              <a:t>bằng</a:t>
            </a:r>
            <a:r>
              <a:rPr lang="en-US" sz="4000" dirty="0">
                <a:solidFill>
                  <a:srgbClr val="C00000"/>
                </a:solidFill>
                <a:latin typeface="Public Sans Heavy"/>
              </a:rPr>
              <a:t> </a:t>
            </a:r>
            <a:r>
              <a:rPr lang="en-US" sz="4000" dirty="0" err="1">
                <a:solidFill>
                  <a:srgbClr val="C00000"/>
                </a:solidFill>
                <a:latin typeface="Public Sans Heavy"/>
              </a:rPr>
              <a:t>phương</a:t>
            </a:r>
            <a:r>
              <a:rPr lang="en-US" sz="4000" dirty="0">
                <a:solidFill>
                  <a:srgbClr val="C00000"/>
                </a:solidFill>
                <a:latin typeface="Public Sans Heavy"/>
              </a:rPr>
              <a:t> </a:t>
            </a:r>
            <a:r>
              <a:rPr lang="en-US" sz="4000" dirty="0" err="1">
                <a:solidFill>
                  <a:srgbClr val="C00000"/>
                </a:solidFill>
                <a:latin typeface="Public Sans Heavy"/>
              </a:rPr>
              <a:t>pháp</a:t>
            </a:r>
            <a:r>
              <a:rPr lang="en-US" sz="4000" dirty="0">
                <a:solidFill>
                  <a:srgbClr val="C00000"/>
                </a:solidFill>
                <a:latin typeface="Public Sans Heavy"/>
              </a:rPr>
              <a:t> </a:t>
            </a:r>
            <a:r>
              <a:rPr lang="en-US" sz="4000" dirty="0" err="1">
                <a:solidFill>
                  <a:srgbClr val="C00000"/>
                </a:solidFill>
                <a:latin typeface="Public Sans Heavy"/>
              </a:rPr>
              <a:t>lai</a:t>
            </a:r>
            <a:r>
              <a:rPr lang="en-US" sz="4000" dirty="0">
                <a:solidFill>
                  <a:srgbClr val="C00000"/>
                </a:solidFill>
                <a:latin typeface="Public Sans Heavy"/>
              </a:rPr>
              <a:t> </a:t>
            </a:r>
            <a:r>
              <a:rPr lang="en-US" sz="4000" dirty="0" err="1">
                <a:solidFill>
                  <a:srgbClr val="C00000"/>
                </a:solidFill>
                <a:latin typeface="Public Sans Heavy"/>
              </a:rPr>
              <a:t>hữu</a:t>
            </a:r>
            <a:r>
              <a:rPr lang="en-US" sz="4000" dirty="0">
                <a:solidFill>
                  <a:srgbClr val="C00000"/>
                </a:solidFill>
                <a:latin typeface="Public Sans Heavy"/>
              </a:rPr>
              <a:t> </a:t>
            </a:r>
            <a:r>
              <a:rPr lang="en-US" sz="4000" dirty="0" err="1">
                <a:solidFill>
                  <a:srgbClr val="C00000"/>
                </a:solidFill>
                <a:latin typeface="Public Sans Heavy"/>
              </a:rPr>
              <a:t>tính</a:t>
            </a:r>
            <a:r>
              <a:rPr lang="en-US" sz="4000" dirty="0">
                <a:solidFill>
                  <a:srgbClr val="C00000"/>
                </a:solidFill>
                <a:latin typeface="Public Sans Heavy"/>
              </a:rPr>
              <a:t>.</a:t>
            </a:r>
          </a:p>
        </p:txBody>
      </p:sp>
      <p:sp>
        <p:nvSpPr>
          <p:cNvPr id="4" name="Freeform 4"/>
          <p:cNvSpPr/>
          <p:nvPr/>
        </p:nvSpPr>
        <p:spPr>
          <a:xfrm>
            <a:off x="0" y="0"/>
            <a:ext cx="1933097" cy="1483652"/>
          </a:xfrm>
          <a:custGeom>
            <a:avLst/>
            <a:gdLst/>
            <a:ahLst/>
            <a:cxnLst/>
            <a:rect l="l" t="t" r="r" b="b"/>
            <a:pathLst>
              <a:path w="2899646" h="2225478">
                <a:moveTo>
                  <a:pt x="0" y="0"/>
                </a:moveTo>
                <a:lnTo>
                  <a:pt x="2899646" y="0"/>
                </a:lnTo>
                <a:lnTo>
                  <a:pt x="2899646" y="2225478"/>
                </a:lnTo>
                <a:lnTo>
                  <a:pt x="0" y="2225478"/>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9167963" y="5821170"/>
            <a:ext cx="3219524" cy="1150980"/>
          </a:xfrm>
          <a:custGeom>
            <a:avLst/>
            <a:gdLst/>
            <a:ahLst/>
            <a:cxnLst/>
            <a:rect l="l" t="t" r="r" b="b"/>
            <a:pathLst>
              <a:path w="4829286" h="1726470">
                <a:moveTo>
                  <a:pt x="0" y="0"/>
                </a:moveTo>
                <a:lnTo>
                  <a:pt x="4829286" y="0"/>
                </a:lnTo>
                <a:lnTo>
                  <a:pt x="4829286" y="1726469"/>
                </a:lnTo>
                <a:lnTo>
                  <a:pt x="0" y="1726469"/>
                </a:lnTo>
                <a:lnTo>
                  <a:pt x="0" y="0"/>
                </a:lnTo>
                <a:close/>
              </a:path>
            </a:pathLst>
          </a:custGeom>
          <a:blipFill>
            <a:blip r:embed="rId5"/>
            <a:stretch>
              <a:fillRect/>
            </a:stretch>
          </a:blipFill>
        </p:spPr>
      </p:sp>
      <p:sp>
        <p:nvSpPr>
          <p:cNvPr id="6" name="Freeform 6"/>
          <p:cNvSpPr/>
          <p:nvPr/>
        </p:nvSpPr>
        <p:spPr>
          <a:xfrm>
            <a:off x="10860616" y="0"/>
            <a:ext cx="1291170" cy="1283100"/>
          </a:xfrm>
          <a:custGeom>
            <a:avLst/>
            <a:gdLst/>
            <a:ahLst/>
            <a:cxnLst/>
            <a:rect l="l" t="t" r="r" b="b"/>
            <a:pathLst>
              <a:path w="1936755" h="1924650">
                <a:moveTo>
                  <a:pt x="0" y="0"/>
                </a:moveTo>
                <a:lnTo>
                  <a:pt x="1936754" y="0"/>
                </a:lnTo>
                <a:lnTo>
                  <a:pt x="1936754" y="1924650"/>
                </a:lnTo>
                <a:lnTo>
                  <a:pt x="0" y="1924650"/>
                </a:lnTo>
                <a:lnTo>
                  <a:pt x="0" y="0"/>
                </a:lnTo>
                <a:close/>
              </a:path>
            </a:pathLst>
          </a:custGeom>
          <a:blipFill>
            <a:blip r:embed="rId6"/>
            <a:stretch>
              <a:fillRect/>
            </a:stretch>
          </a:blipFill>
        </p:spPr>
      </p:sp>
      <p:sp>
        <p:nvSpPr>
          <p:cNvPr id="7" name="Freeform 7"/>
          <p:cNvSpPr/>
          <p:nvPr/>
        </p:nvSpPr>
        <p:spPr>
          <a:xfrm>
            <a:off x="0" y="5821170"/>
            <a:ext cx="2339661" cy="1064545"/>
          </a:xfrm>
          <a:custGeom>
            <a:avLst/>
            <a:gdLst/>
            <a:ahLst/>
            <a:cxnLst/>
            <a:rect l="l" t="t" r="r" b="b"/>
            <a:pathLst>
              <a:path w="3509491" h="1596818">
                <a:moveTo>
                  <a:pt x="0" y="0"/>
                </a:moveTo>
                <a:lnTo>
                  <a:pt x="3509491" y="0"/>
                </a:lnTo>
                <a:lnTo>
                  <a:pt x="3509491" y="1596818"/>
                </a:lnTo>
                <a:lnTo>
                  <a:pt x="0" y="15968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3629842" y="1355584"/>
            <a:ext cx="8130963" cy="5257850"/>
          </a:xfrm>
          <a:prstGeom prst="rect">
            <a:avLst/>
          </a:prstGeom>
        </p:spPr>
        <p:txBody>
          <a:bodyPr wrap="square" lIns="0" tIns="0" rIns="0" bIns="0" rtlCol="0" anchor="t">
            <a:spAutoFit/>
          </a:bodyPr>
          <a:lstStyle/>
          <a:p>
            <a:pPr marL="633338" lvl="1" indent="-316669">
              <a:lnSpc>
                <a:spcPts val="4107"/>
              </a:lnSpc>
              <a:buFont typeface="Arial" panose="020B0604020202020204"/>
              <a:buChar char="•"/>
            </a:pPr>
            <a:r>
              <a:rPr lang="en-US" sz="2933" dirty="0" err="1">
                <a:solidFill>
                  <a:srgbClr val="000000"/>
                </a:solidFill>
                <a:latin typeface="Arial" panose="020B0604020202020204" pitchFamily="34" charset="0"/>
                <a:cs typeface="Arial" panose="020B0604020202020204" pitchFamily="34" charset="0"/>
              </a:rPr>
              <a:t>Quan</a:t>
            </a:r>
            <a:r>
              <a:rPr lang="en-US" sz="2933" dirty="0">
                <a:solidFill>
                  <a:srgbClr val="000000"/>
                </a:solidFill>
                <a:latin typeface="Arial" panose="020B0604020202020204" pitchFamily="34" charset="0"/>
                <a:cs typeface="Arial" panose="020B0604020202020204" pitchFamily="34" charset="0"/>
              </a:rPr>
              <a:t> sát </a:t>
            </a:r>
            <a:r>
              <a:rPr lang="en-US" sz="2933" dirty="0" err="1" smtClean="0">
                <a:solidFill>
                  <a:srgbClr val="000000"/>
                </a:solidFill>
                <a:latin typeface="Arial" panose="020B0604020202020204" pitchFamily="34" charset="0"/>
                <a:cs typeface="Arial" panose="020B0604020202020204" pitchFamily="34" charset="0"/>
              </a:rPr>
              <a:t>hình</a:t>
            </a:r>
            <a:r>
              <a:rPr lang="en-US" sz="2933" dirty="0" smtClean="0">
                <a:solidFill>
                  <a:srgbClr val="000000"/>
                </a:solidFill>
                <a:latin typeface="Arial" panose="020B0604020202020204" pitchFamily="34" charset="0"/>
                <a:cs typeface="Arial" panose="020B0604020202020204" pitchFamily="34" charset="0"/>
              </a:rPr>
              <a:t> .</a:t>
            </a:r>
            <a:endParaRPr lang="en-US" sz="2933" dirty="0">
              <a:solidFill>
                <a:srgbClr val="000000"/>
              </a:solidFill>
              <a:latin typeface="Arial" panose="020B0604020202020204" pitchFamily="34" charset="0"/>
              <a:cs typeface="Arial" panose="020B0604020202020204" pitchFamily="34" charset="0"/>
            </a:endParaRPr>
          </a:p>
          <a:p>
            <a:pPr marL="633338" lvl="1" indent="-316669">
              <a:lnSpc>
                <a:spcPts val="4107"/>
              </a:lnSpc>
              <a:buFont typeface="Arial" panose="020B0604020202020204"/>
              <a:buChar char="•"/>
            </a:pPr>
            <a:r>
              <a:rPr lang="en-US" sz="2933" dirty="0">
                <a:solidFill>
                  <a:srgbClr val="000000"/>
                </a:solidFill>
                <a:latin typeface="Arial" panose="020B0604020202020204" pitchFamily="34" charset="0"/>
                <a:cs typeface="Arial" panose="020B0604020202020204" pitchFamily="34" charset="0"/>
              </a:rPr>
              <a:t>Làm </a:t>
            </a:r>
            <a:r>
              <a:rPr lang="en-US" sz="2933" dirty="0" err="1">
                <a:solidFill>
                  <a:srgbClr val="000000"/>
                </a:solidFill>
                <a:latin typeface="Arial" panose="020B0604020202020204" pitchFamily="34" charset="0"/>
                <a:cs typeface="Arial" panose="020B0604020202020204" pitchFamily="34" charset="0"/>
              </a:rPr>
              <a:t>việc</a:t>
            </a:r>
            <a:r>
              <a:rPr lang="en-US" sz="2933" dirty="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cặp</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đôi</a:t>
            </a:r>
            <a:r>
              <a:rPr lang="en-US" sz="2933" dirty="0" smtClean="0">
                <a:solidFill>
                  <a:srgbClr val="000000"/>
                </a:solidFill>
                <a:latin typeface="Arial" panose="020B0604020202020204" pitchFamily="34" charset="0"/>
                <a:cs typeface="Arial" panose="020B0604020202020204" pitchFamily="34" charset="0"/>
              </a:rPr>
              <a:t>.</a:t>
            </a:r>
            <a:endParaRPr lang="en-US" sz="2933" dirty="0">
              <a:solidFill>
                <a:srgbClr val="000000"/>
              </a:solidFill>
              <a:latin typeface="Arial" panose="020B0604020202020204" pitchFamily="34" charset="0"/>
              <a:cs typeface="Arial" panose="020B0604020202020204" pitchFamily="34" charset="0"/>
            </a:endParaRPr>
          </a:p>
          <a:p>
            <a:pPr marL="633338" lvl="1" indent="-316669">
              <a:lnSpc>
                <a:spcPts val="4107"/>
              </a:lnSpc>
              <a:buFont typeface="Arial" panose="020B0604020202020204"/>
              <a:buChar char="•"/>
            </a:pPr>
            <a:r>
              <a:rPr lang="en-US" sz="2933" dirty="0" err="1">
                <a:solidFill>
                  <a:srgbClr val="000000"/>
                </a:solidFill>
                <a:latin typeface="Arial" panose="020B0604020202020204" pitchFamily="34" charset="0"/>
                <a:cs typeface="Arial" panose="020B0604020202020204" pitchFamily="34" charset="0"/>
              </a:rPr>
              <a:t>Nhanh</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tay</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liệt</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kê</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vào</a:t>
            </a:r>
            <a:r>
              <a:rPr lang="en-US" sz="2933" dirty="0">
                <a:solidFill>
                  <a:srgbClr val="000000"/>
                </a:solidFill>
                <a:latin typeface="Arial" panose="020B0604020202020204" pitchFamily="34" charset="0"/>
                <a:cs typeface="Arial" panose="020B0604020202020204" pitchFamily="34" charset="0"/>
              </a:rPr>
              <a:t> VỞ </a:t>
            </a:r>
            <a:r>
              <a:rPr lang="en-US" sz="2933" dirty="0" err="1" smtClean="0">
                <a:solidFill>
                  <a:srgbClr val="000000"/>
                </a:solidFill>
                <a:latin typeface="Arial" panose="020B0604020202020204" pitchFamily="34" charset="0"/>
                <a:cs typeface="Arial" panose="020B0604020202020204" pitchFamily="34" charset="0"/>
              </a:rPr>
              <a:t>những</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ví</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dụ</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nào</a:t>
            </a:r>
            <a:r>
              <a:rPr lang="en-US" sz="2933" dirty="0" smtClean="0">
                <a:solidFill>
                  <a:srgbClr val="000000"/>
                </a:solidFill>
                <a:latin typeface="Arial" panose="020B0604020202020204" pitchFamily="34" charset="0"/>
                <a:cs typeface="Arial" panose="020B0604020202020204" pitchFamily="34" charset="0"/>
              </a:rPr>
              <a:t> là chọn </a:t>
            </a:r>
            <a:r>
              <a:rPr lang="en-US" sz="2933" dirty="0" err="1" smtClean="0">
                <a:solidFill>
                  <a:srgbClr val="000000"/>
                </a:solidFill>
                <a:latin typeface="Arial" panose="020B0604020202020204" pitchFamily="34" charset="0"/>
                <a:cs typeface="Arial" panose="020B0604020202020204" pitchFamily="34" charset="0"/>
              </a:rPr>
              <a:t>giống</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và</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tạo</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giống</a:t>
            </a:r>
            <a:r>
              <a:rPr lang="en-US" sz="2933" dirty="0" smtClean="0">
                <a:solidFill>
                  <a:srgbClr val="000000"/>
                </a:solidFill>
                <a:latin typeface="Arial" panose="020B0604020202020204" pitchFamily="34" charset="0"/>
                <a:cs typeface="Arial" panose="020B0604020202020204" pitchFamily="34" charset="0"/>
              </a:rPr>
              <a:t>.</a:t>
            </a:r>
            <a:endParaRPr lang="en-US" sz="2933" dirty="0">
              <a:solidFill>
                <a:srgbClr val="000000"/>
              </a:solidFill>
              <a:latin typeface="Arial" panose="020B0604020202020204" pitchFamily="34" charset="0"/>
              <a:cs typeface="Arial" panose="020B0604020202020204" pitchFamily="34" charset="0"/>
            </a:endParaRPr>
          </a:p>
          <a:p>
            <a:pPr marL="633338" lvl="1" indent="-316669">
              <a:lnSpc>
                <a:spcPts val="4107"/>
              </a:lnSpc>
              <a:buFont typeface="Arial" panose="020B0604020202020204"/>
              <a:buChar char="•"/>
            </a:pPr>
            <a:r>
              <a:rPr lang="en-US" sz="2933" dirty="0" err="1">
                <a:solidFill>
                  <a:srgbClr val="000000"/>
                </a:solidFill>
                <a:latin typeface="Arial" panose="020B0604020202020204" pitchFamily="34" charset="0"/>
                <a:cs typeface="Arial" panose="020B0604020202020204" pitchFamily="34" charset="0"/>
              </a:rPr>
              <a:t>Người</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liệt</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kê</a:t>
            </a:r>
            <a:r>
              <a:rPr lang="en-US" sz="2933" dirty="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những</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điểm</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khác</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nhau</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của</a:t>
            </a:r>
            <a:r>
              <a:rPr lang="en-US" sz="2933" dirty="0" smtClean="0">
                <a:solidFill>
                  <a:srgbClr val="000000"/>
                </a:solidFill>
                <a:latin typeface="Arial" panose="020B0604020202020204" pitchFamily="34" charset="0"/>
                <a:cs typeface="Arial" panose="020B0604020202020204" pitchFamily="34" charset="0"/>
              </a:rPr>
              <a:t> chọn </a:t>
            </a:r>
            <a:r>
              <a:rPr lang="en-US" sz="2933" dirty="0" err="1" smtClean="0">
                <a:solidFill>
                  <a:srgbClr val="000000"/>
                </a:solidFill>
                <a:latin typeface="Arial" panose="020B0604020202020204" pitchFamily="34" charset="0"/>
                <a:cs typeface="Arial" panose="020B0604020202020204" pitchFamily="34" charset="0"/>
              </a:rPr>
              <a:t>giống</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và</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tạo</a:t>
            </a:r>
            <a:r>
              <a:rPr lang="en-US" sz="2933" dirty="0" smtClean="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giống</a:t>
            </a:r>
            <a:r>
              <a:rPr lang="en-US" sz="2933" dirty="0" smtClean="0">
                <a:solidFill>
                  <a:srgbClr val="000000"/>
                </a:solidFill>
                <a:latin typeface="Arial" panose="020B0604020202020204" pitchFamily="34" charset="0"/>
                <a:cs typeface="Arial" panose="020B0604020202020204" pitchFamily="34" charset="0"/>
              </a:rPr>
              <a:t>.</a:t>
            </a:r>
          </a:p>
          <a:p>
            <a:pPr marL="633338" lvl="1" indent="-316669">
              <a:lnSpc>
                <a:spcPts val="4107"/>
              </a:lnSpc>
              <a:buFont typeface="Arial" panose="020B0604020202020204"/>
              <a:buChar char="•"/>
            </a:pPr>
            <a:r>
              <a:rPr lang="en-US" sz="3200" dirty="0">
                <a:latin typeface="Arial" panose="020B0604020202020204" pitchFamily="34" charset="0"/>
                <a:cs typeface="Arial" panose="020B0604020202020204" pitchFamily="34" charset="0"/>
              </a:rPr>
              <a:t>Sắp </a:t>
            </a:r>
            <a:r>
              <a:rPr lang="en-US" sz="3200" dirty="0" err="1">
                <a:latin typeface="Arial" panose="020B0604020202020204" pitchFamily="34" charset="0"/>
                <a:cs typeface="Arial" panose="020B0604020202020204" pitchFamily="34" charset="0"/>
              </a:rPr>
              <a:t>xếp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ý </a:t>
            </a:r>
            <a:r>
              <a:rPr lang="en-US" sz="3200" dirty="0" err="1">
                <a:latin typeface="Arial" panose="020B0604020202020204" pitchFamily="34" charset="0"/>
                <a:cs typeface="Arial" panose="020B0604020202020204" pitchFamily="34" charset="0"/>
              </a:rPr>
              <a:t>sau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đây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thứ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một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trình</a:t>
            </a:r>
            <a:r>
              <a:rPr lang="en-US" sz="3200" dirty="0">
                <a:latin typeface="Arial" panose="020B0604020202020204" pitchFamily="34" charset="0"/>
                <a:cs typeface="Arial" panose="020B0604020202020204" pitchFamily="34" charset="0"/>
              </a:rPr>
              <a:t> chọn </a:t>
            </a:r>
            <a:r>
              <a:rPr lang="en-US" sz="3200" dirty="0" err="1">
                <a:latin typeface="Arial" panose="020B0604020202020204" pitchFamily="34" charset="0"/>
                <a:cs typeface="Arial" panose="020B0604020202020204" pitchFamily="34" charset="0"/>
              </a:rPr>
              <a:t>giống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giống</a:t>
            </a:r>
            <a:r>
              <a:rPr lang="en-US" sz="3200" dirty="0">
                <a:latin typeface="Arial" panose="020B0604020202020204" pitchFamily="34" charset="0"/>
                <a:cs typeface="Arial" panose="020B0604020202020204" pitchFamily="34" charset="0"/>
              </a:rPr>
              <a:t>.</a:t>
            </a:r>
          </a:p>
          <a:p>
            <a:pPr marL="633338" lvl="1" indent="-316669">
              <a:lnSpc>
                <a:spcPts val="4107"/>
              </a:lnSpc>
              <a:buFont typeface="Arial" panose="020B0604020202020204"/>
              <a:buChar char="•"/>
            </a:pPr>
            <a:r>
              <a:rPr lang="en-US" sz="2933" dirty="0" err="1" smtClean="0">
                <a:solidFill>
                  <a:srgbClr val="000000"/>
                </a:solidFill>
                <a:latin typeface="Arial" panose="020B0604020202020204" pitchFamily="34" charset="0"/>
                <a:cs typeface="Arial" panose="020B0604020202020204" pitchFamily="34" charset="0"/>
              </a:rPr>
              <a:t>Sau</a:t>
            </a:r>
            <a:r>
              <a:rPr lang="en-US" sz="2933" dirty="0" smtClean="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khi</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kết</a:t>
            </a:r>
            <a:r>
              <a:rPr lang="en-US" sz="2933" dirty="0">
                <a:solidFill>
                  <a:srgbClr val="000000"/>
                </a:solidFill>
                <a:latin typeface="Arial" panose="020B0604020202020204" pitchFamily="34" charset="0"/>
                <a:cs typeface="Arial" panose="020B0604020202020204" pitchFamily="34" charset="0"/>
              </a:rPr>
              <a:t> </a:t>
            </a:r>
            <a:r>
              <a:rPr lang="en-US" sz="2933" dirty="0" err="1" smtClean="0">
                <a:solidFill>
                  <a:srgbClr val="000000"/>
                </a:solidFill>
                <a:latin typeface="Arial" panose="020B0604020202020204" pitchFamily="34" charset="0"/>
                <a:cs typeface="Arial" panose="020B0604020202020204" pitchFamily="34" charset="0"/>
              </a:rPr>
              <a:t>thúc</a:t>
            </a:r>
            <a:r>
              <a:rPr lang="en-US" sz="2933" dirty="0" smtClean="0">
                <a:solidFill>
                  <a:srgbClr val="000000"/>
                </a:solidFill>
                <a:latin typeface="Arial" panose="020B0604020202020204" pitchFamily="34" charset="0"/>
                <a:cs typeface="Arial" panose="020B0604020202020204" pitchFamily="34" charset="0"/>
              </a:rPr>
              <a:t>, </a:t>
            </a:r>
            <a:r>
              <a:rPr lang="en-US" sz="2933" dirty="0">
                <a:solidFill>
                  <a:srgbClr val="000000"/>
                </a:solidFill>
                <a:latin typeface="Arial" panose="020B0604020202020204" pitchFamily="34" charset="0"/>
                <a:cs typeface="Arial" panose="020B0604020202020204" pitchFamily="34" charset="0"/>
              </a:rPr>
              <a:t>TRAO ĐỔI VỞ </a:t>
            </a:r>
            <a:r>
              <a:rPr lang="en-US" sz="2933" dirty="0" err="1">
                <a:solidFill>
                  <a:srgbClr val="000000"/>
                </a:solidFill>
                <a:latin typeface="Arial" panose="020B0604020202020204" pitchFamily="34" charset="0"/>
                <a:cs typeface="Arial" panose="020B0604020202020204" pitchFamily="34" charset="0"/>
              </a:rPr>
              <a:t>cho</a:t>
            </a:r>
            <a:r>
              <a:rPr lang="en-US" sz="2933" dirty="0">
                <a:solidFill>
                  <a:srgbClr val="000000"/>
                </a:solidFill>
                <a:latin typeface="Arial" panose="020B0604020202020204" pitchFamily="34" charset="0"/>
                <a:cs typeface="Arial" panose="020B0604020202020204" pitchFamily="34" charset="0"/>
              </a:rPr>
              <a:t> BẠN CÙNG BÀN </a:t>
            </a:r>
            <a:r>
              <a:rPr lang="en-US" sz="2933" dirty="0" err="1">
                <a:solidFill>
                  <a:srgbClr val="000000"/>
                </a:solidFill>
                <a:latin typeface="Arial" panose="020B0604020202020204" pitchFamily="34" charset="0"/>
                <a:cs typeface="Arial" panose="020B0604020202020204" pitchFamily="34" charset="0"/>
              </a:rPr>
              <a:t>để</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chấm</a:t>
            </a:r>
            <a:r>
              <a:rPr lang="en-US" sz="2933" dirty="0">
                <a:solidFill>
                  <a:srgbClr val="000000"/>
                </a:solidFill>
                <a:latin typeface="Arial" panose="020B0604020202020204" pitchFamily="34" charset="0"/>
                <a:cs typeface="Arial" panose="020B0604020202020204" pitchFamily="34" charset="0"/>
              </a:rPr>
              <a:t> </a:t>
            </a:r>
            <a:r>
              <a:rPr lang="en-US" sz="2933" dirty="0" err="1">
                <a:solidFill>
                  <a:srgbClr val="000000"/>
                </a:solidFill>
                <a:latin typeface="Arial" panose="020B0604020202020204" pitchFamily="34" charset="0"/>
                <a:cs typeface="Arial" panose="020B0604020202020204" pitchFamily="34" charset="0"/>
              </a:rPr>
              <a:t>chéo</a:t>
            </a:r>
            <a:r>
              <a:rPr lang="en-US" sz="2933" dirty="0">
                <a:solidFill>
                  <a:srgbClr val="000000"/>
                </a:solidFill>
                <a:latin typeface="Arial" panose="020B0604020202020204" pitchFamily="34" charset="0"/>
                <a:cs typeface="Arial" panose="020B0604020202020204" pitchFamily="34" charset="0"/>
              </a:rPr>
              <a:t>.</a:t>
            </a:r>
          </a:p>
        </p:txBody>
      </p:sp>
      <p:sp>
        <p:nvSpPr>
          <p:cNvPr id="9" name="Freeform 9"/>
          <p:cNvSpPr/>
          <p:nvPr/>
        </p:nvSpPr>
        <p:spPr>
          <a:xfrm>
            <a:off x="10058242" y="4495706"/>
            <a:ext cx="467878" cy="467878"/>
          </a:xfrm>
          <a:custGeom>
            <a:avLst/>
            <a:gdLst/>
            <a:ahLst/>
            <a:cxnLst/>
            <a:rect l="l" t="t" r="r" b="b"/>
            <a:pathLst>
              <a:path w="701817" h="701817">
                <a:moveTo>
                  <a:pt x="0" y="0"/>
                </a:moveTo>
                <a:lnTo>
                  <a:pt x="701817" y="0"/>
                </a:lnTo>
                <a:lnTo>
                  <a:pt x="701817" y="701817"/>
                </a:lnTo>
                <a:lnTo>
                  <a:pt x="0" y="7018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078713" y="2251046"/>
            <a:ext cx="2901181" cy="2901181"/>
          </a:xfrm>
          <a:custGeom>
            <a:avLst/>
            <a:gdLst/>
            <a:ahLst/>
            <a:cxnLst/>
            <a:rect l="l" t="t" r="r" b="b"/>
            <a:pathLst>
              <a:path w="4351772" h="4351772">
                <a:moveTo>
                  <a:pt x="0" y="0"/>
                </a:moveTo>
                <a:lnTo>
                  <a:pt x="4351772" y="0"/>
                </a:lnTo>
                <a:lnTo>
                  <a:pt x="4351772" y="4351772"/>
                </a:lnTo>
                <a:lnTo>
                  <a:pt x="0" y="43517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92167" y="1581513"/>
            <a:ext cx="2316327" cy="1899388"/>
          </a:xfrm>
          <a:custGeom>
            <a:avLst/>
            <a:gdLst/>
            <a:ahLst/>
            <a:cxnLst/>
            <a:rect l="l" t="t" r="r" b="b"/>
            <a:pathLst>
              <a:path w="3474491" h="2849082">
                <a:moveTo>
                  <a:pt x="0" y="0"/>
                </a:moveTo>
                <a:lnTo>
                  <a:pt x="3474491" y="0"/>
                </a:lnTo>
                <a:lnTo>
                  <a:pt x="3474491" y="2849083"/>
                </a:lnTo>
                <a:lnTo>
                  <a:pt x="0" y="28490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853280" y="3625437"/>
            <a:ext cx="3126614" cy="718145"/>
          </a:xfrm>
          <a:prstGeom prst="rect">
            <a:avLst/>
          </a:prstGeom>
        </p:spPr>
        <p:txBody>
          <a:bodyPr wrap="square" lIns="0" tIns="0" rIns="0" bIns="0" rtlCol="0" anchor="t">
            <a:spAutoFit/>
          </a:bodyPr>
          <a:lstStyle/>
          <a:p>
            <a:pPr algn="ctr">
              <a:lnSpc>
                <a:spcPts val="5590"/>
              </a:lnSpc>
            </a:pPr>
            <a:r>
              <a:rPr lang="en-US" sz="3994" dirty="0" err="1">
                <a:solidFill>
                  <a:srgbClr val="000000"/>
                </a:solidFill>
                <a:latin typeface="Eras Demi ITC" panose="020B0805030504020804" charset="0"/>
                <a:cs typeface="Eras Demi ITC" panose="020B0805030504020804" charset="0"/>
              </a:rPr>
              <a:t>Thách</a:t>
            </a:r>
            <a:r>
              <a:rPr lang="en-US" sz="3994" dirty="0">
                <a:solidFill>
                  <a:srgbClr val="000000"/>
                </a:solidFill>
                <a:latin typeface="Eras Demi ITC" panose="020B0805030504020804" charset="0"/>
                <a:cs typeface="Eras Demi ITC" panose="020B0805030504020804" charset="0"/>
              </a:rPr>
              <a:t> </a:t>
            </a:r>
            <a:r>
              <a:rPr lang="en-US" sz="3994" dirty="0" err="1">
                <a:solidFill>
                  <a:srgbClr val="000000"/>
                </a:solidFill>
                <a:latin typeface="Eras Demi ITC" panose="020B0805030504020804" charset="0"/>
                <a:cs typeface="Eras Demi ITC" panose="020B0805030504020804" charset="0"/>
              </a:rPr>
              <a:t>thức</a:t>
            </a:r>
            <a:endParaRPr lang="en-US" sz="3994" dirty="0">
              <a:solidFill>
                <a:srgbClr val="000000"/>
              </a:solidFill>
              <a:latin typeface="Eras Demi ITC" panose="020B0805030504020804" charset="0"/>
              <a:cs typeface="Eras Demi ITC" panose="020B0805030504020804" charset="0"/>
            </a:endParaRPr>
          </a:p>
        </p:txBody>
      </p:sp>
    </p:spTree>
    <p:extLst>
      <p:ext uri="{BB962C8B-B14F-4D97-AF65-F5344CB8AC3E}">
        <p14:creationId xmlns:p14="http://schemas.microsoft.com/office/powerpoint/2010/main" val="1044078670"/>
      </p:ext>
    </p:extLst>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3"/>
        </a:solidFill>
        <a:effectLst/>
      </p:bgPr>
    </p:bg>
    <p:spTree>
      <p:nvGrpSpPr>
        <p:cNvPr id="1" name=""/>
        <p:cNvGrpSpPr/>
        <p:nvPr/>
      </p:nvGrpSpPr>
      <p:grpSpPr>
        <a:xfrm>
          <a:off x="0" y="0"/>
          <a:ext cx="0" cy="0"/>
          <a:chOff x="0" y="0"/>
          <a:chExt cx="0" cy="0"/>
        </a:xfrm>
      </p:grpSpPr>
      <p:sp>
        <p:nvSpPr>
          <p:cNvPr id="3" name="Freeform 3"/>
          <p:cNvSpPr/>
          <p:nvPr/>
        </p:nvSpPr>
        <p:spPr>
          <a:xfrm>
            <a:off x="886742" y="4395534"/>
            <a:ext cx="3227274" cy="1722557"/>
          </a:xfrm>
          <a:custGeom>
            <a:avLst/>
            <a:gdLst/>
            <a:ahLst/>
            <a:cxnLst/>
            <a:rect l="l" t="t" r="r" b="b"/>
            <a:pathLst>
              <a:path w="4840911" h="2583836">
                <a:moveTo>
                  <a:pt x="0" y="0"/>
                </a:moveTo>
                <a:lnTo>
                  <a:pt x="4840911" y="0"/>
                </a:lnTo>
                <a:lnTo>
                  <a:pt x="4840911" y="2583837"/>
                </a:lnTo>
                <a:lnTo>
                  <a:pt x="0" y="258383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6497867" y="4515445"/>
            <a:ext cx="4876800" cy="1134965"/>
          </a:xfrm>
          <a:custGeom>
            <a:avLst/>
            <a:gdLst/>
            <a:ahLst/>
            <a:cxnLst/>
            <a:rect l="l" t="t" r="r" b="b"/>
            <a:pathLst>
              <a:path w="7315200" h="1702447">
                <a:moveTo>
                  <a:pt x="0" y="0"/>
                </a:moveTo>
                <a:lnTo>
                  <a:pt x="7315200" y="0"/>
                </a:lnTo>
                <a:lnTo>
                  <a:pt x="7315200" y="1702447"/>
                </a:lnTo>
                <a:lnTo>
                  <a:pt x="0" y="17024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6127750" y="2692820"/>
            <a:ext cx="4850207" cy="2957589"/>
          </a:xfrm>
          <a:custGeom>
            <a:avLst/>
            <a:gdLst/>
            <a:ahLst/>
            <a:cxnLst/>
            <a:rect l="l" t="t" r="r" b="b"/>
            <a:pathLst>
              <a:path w="7275310" h="4436383">
                <a:moveTo>
                  <a:pt x="0" y="0"/>
                </a:moveTo>
                <a:lnTo>
                  <a:pt x="7275310" y="0"/>
                </a:lnTo>
                <a:lnTo>
                  <a:pt x="7275310" y="4436384"/>
                </a:lnTo>
                <a:lnTo>
                  <a:pt x="0" y="4436384"/>
                </a:lnTo>
                <a:lnTo>
                  <a:pt x="0" y="0"/>
                </a:lnTo>
                <a:close/>
              </a:path>
            </a:pathLst>
          </a:custGeom>
          <a:blipFill>
            <a:blip r:embed="rId5"/>
            <a:stretch>
              <a:fillRect b="-1147"/>
            </a:stretch>
          </a:blipFill>
        </p:spPr>
        <p:txBody>
          <a:bodyPr/>
          <a:lstStyle/>
          <a:p>
            <a:pPr defTabSz="609630"/>
            <a:endParaRPr lang="en-US" sz="1200">
              <a:solidFill>
                <a:prstClr val="black"/>
              </a:solidFill>
              <a:latin typeface="Calibri"/>
            </a:endParaRPr>
          </a:p>
        </p:txBody>
      </p:sp>
      <p:sp>
        <p:nvSpPr>
          <p:cNvPr id="7" name="TextBox 7"/>
          <p:cNvSpPr txBox="1"/>
          <p:nvPr/>
        </p:nvSpPr>
        <p:spPr>
          <a:xfrm>
            <a:off x="0" y="-13232"/>
            <a:ext cx="12192000" cy="413959"/>
          </a:xfrm>
          <a:prstGeom prst="rect">
            <a:avLst/>
          </a:prstGeom>
          <a:solidFill>
            <a:srgbClr val="00B0F0"/>
          </a:solidFill>
        </p:spPr>
        <p:txBody>
          <a:bodyPr wrap="square" lIns="0" tIns="0" rIns="0" bIns="0" rtlCol="0" anchor="t">
            <a:spAutoFit/>
          </a:bodyPr>
          <a:lstStyle/>
          <a:p>
            <a:pPr algn="ctr" defTabSz="609630">
              <a:lnSpc>
                <a:spcPct val="150000"/>
              </a:lnSpc>
              <a:spcBef>
                <a:spcPts val="600"/>
              </a:spcBef>
              <a:spcAft>
                <a:spcPts val="600"/>
              </a:spcAft>
            </a:pPr>
            <a:r>
              <a:rPr lang="en-US" sz="2000" b="1" err="1">
                <a:solidFill>
                  <a:schemeClr val="bg1"/>
                </a:solidFill>
                <a:latin typeface="A"/>
              </a:rPr>
              <a:t>Bài</a:t>
            </a:r>
            <a:r>
              <a:rPr lang="en-US" sz="2000" b="1">
                <a:solidFill>
                  <a:schemeClr val="bg1"/>
                </a:solidFill>
                <a:latin typeface="A"/>
              </a:rPr>
              <a:t> 12. THÀNH TỰU CHỌN, </a:t>
            </a:r>
            <a:r>
              <a:rPr lang="en-US" sz="2000" b="1" dirty="0">
                <a:solidFill>
                  <a:schemeClr val="bg1"/>
                </a:solidFill>
                <a:latin typeface="A"/>
              </a:rPr>
              <a:t>TẠO GIỐNG BẰNG PHƯƠNG PHÁP LAI </a:t>
            </a:r>
            <a:r>
              <a:rPr lang="en-US" sz="2000" b="1">
                <a:solidFill>
                  <a:schemeClr val="bg1"/>
                </a:solidFill>
                <a:latin typeface="A"/>
              </a:rPr>
              <a:t>HỮU TÍNH</a:t>
            </a:r>
            <a:endParaRPr lang="en-US" sz="2000" b="1" dirty="0">
              <a:solidFill>
                <a:schemeClr val="bg1"/>
              </a:solidFill>
              <a:latin typeface="A"/>
            </a:endParaRPr>
          </a:p>
        </p:txBody>
      </p:sp>
      <p:sp>
        <p:nvSpPr>
          <p:cNvPr id="9" name="TextBox 9"/>
          <p:cNvSpPr txBox="1"/>
          <p:nvPr/>
        </p:nvSpPr>
        <p:spPr>
          <a:xfrm>
            <a:off x="947390" y="1404910"/>
            <a:ext cx="9444965" cy="373949"/>
          </a:xfrm>
          <a:prstGeom prst="rect">
            <a:avLst/>
          </a:prstGeom>
        </p:spPr>
        <p:txBody>
          <a:bodyPr wrap="square" lIns="0" tIns="0" rIns="0" bIns="0" rtlCol="0" anchor="t">
            <a:spAutoFit/>
          </a:bodyPr>
          <a:lstStyle/>
          <a:p>
            <a:pPr defTabSz="609630">
              <a:lnSpc>
                <a:spcPts val="3173"/>
              </a:lnSpc>
            </a:pPr>
            <a:r>
              <a:rPr lang="en-US" sz="2266" dirty="0" err="1">
                <a:solidFill>
                  <a:srgbClr val="000000"/>
                </a:solidFill>
                <a:latin typeface="Public Sans Bold"/>
              </a:rPr>
              <a:t>Gà</a:t>
            </a:r>
            <a:r>
              <a:rPr lang="en-US" sz="2266" dirty="0">
                <a:solidFill>
                  <a:srgbClr val="000000"/>
                </a:solidFill>
                <a:latin typeface="Public Sans Bold"/>
              </a:rPr>
              <a:t> </a:t>
            </a:r>
            <a:r>
              <a:rPr lang="en-US" sz="2266" dirty="0" err="1">
                <a:solidFill>
                  <a:srgbClr val="000000"/>
                </a:solidFill>
                <a:latin typeface="Public Sans Bold"/>
              </a:rPr>
              <a:t>H’Mông</a:t>
            </a:r>
            <a:r>
              <a:rPr lang="en-US" sz="2266" dirty="0">
                <a:solidFill>
                  <a:srgbClr val="000000"/>
                </a:solidFill>
                <a:latin typeface="Public Sans Bold"/>
              </a:rPr>
              <a:t> </a:t>
            </a:r>
            <a:r>
              <a:rPr lang="en-US" sz="2266" dirty="0" err="1">
                <a:solidFill>
                  <a:srgbClr val="000000"/>
                </a:solidFill>
                <a:latin typeface="Public Sans Bold"/>
              </a:rPr>
              <a:t>và</a:t>
            </a:r>
            <a:r>
              <a:rPr lang="en-US" sz="2266" dirty="0">
                <a:solidFill>
                  <a:srgbClr val="000000"/>
                </a:solidFill>
                <a:latin typeface="Public Sans Bold"/>
              </a:rPr>
              <a:t> </a:t>
            </a:r>
            <a:r>
              <a:rPr lang="en-US" sz="2266" dirty="0" err="1">
                <a:solidFill>
                  <a:srgbClr val="000000"/>
                </a:solidFill>
                <a:latin typeface="Public Sans Bold"/>
              </a:rPr>
              <a:t>bò</a:t>
            </a:r>
            <a:r>
              <a:rPr lang="en-US" sz="2266" dirty="0">
                <a:solidFill>
                  <a:srgbClr val="000000"/>
                </a:solidFill>
                <a:latin typeface="Public Sans Bold"/>
              </a:rPr>
              <a:t> </a:t>
            </a:r>
            <a:r>
              <a:rPr lang="en-US" sz="2266" dirty="0" err="1">
                <a:solidFill>
                  <a:srgbClr val="000000"/>
                </a:solidFill>
                <a:latin typeface="Public Sans Bold"/>
              </a:rPr>
              <a:t>lai</a:t>
            </a:r>
            <a:r>
              <a:rPr lang="en-US" sz="2266" dirty="0">
                <a:solidFill>
                  <a:srgbClr val="000000"/>
                </a:solidFill>
                <a:latin typeface="Public Sans Bold"/>
              </a:rPr>
              <a:t> Sind </a:t>
            </a:r>
            <a:r>
              <a:rPr lang="en-US" sz="2266" dirty="0" err="1">
                <a:solidFill>
                  <a:srgbClr val="000000"/>
                </a:solidFill>
                <a:latin typeface="Public Sans Bold"/>
              </a:rPr>
              <a:t>là</a:t>
            </a:r>
            <a:r>
              <a:rPr lang="en-US" sz="2266" dirty="0">
                <a:solidFill>
                  <a:srgbClr val="000000"/>
                </a:solidFill>
                <a:latin typeface="Public Sans Bold"/>
              </a:rPr>
              <a:t> </a:t>
            </a:r>
            <a:r>
              <a:rPr lang="en-US" sz="2266" dirty="0" err="1">
                <a:solidFill>
                  <a:srgbClr val="000000"/>
                </a:solidFill>
                <a:latin typeface="Public Sans Bold"/>
              </a:rPr>
              <a:t>thành</a:t>
            </a:r>
            <a:r>
              <a:rPr lang="en-US" sz="2266" dirty="0">
                <a:solidFill>
                  <a:srgbClr val="000000"/>
                </a:solidFill>
                <a:latin typeface="Public Sans Bold"/>
              </a:rPr>
              <a:t> </a:t>
            </a:r>
            <a:r>
              <a:rPr lang="en-US" sz="2266" dirty="0" err="1">
                <a:solidFill>
                  <a:srgbClr val="000000"/>
                </a:solidFill>
                <a:latin typeface="Public Sans Bold"/>
              </a:rPr>
              <a:t>tựu</a:t>
            </a:r>
            <a:r>
              <a:rPr lang="en-US" sz="2266" dirty="0">
                <a:solidFill>
                  <a:srgbClr val="000000"/>
                </a:solidFill>
                <a:latin typeface="Public Sans Bold"/>
              </a:rPr>
              <a:t> </a:t>
            </a:r>
            <a:r>
              <a:rPr lang="en-US" sz="2266" dirty="0" err="1">
                <a:solidFill>
                  <a:srgbClr val="000000"/>
                </a:solidFill>
                <a:latin typeface="Public Sans Bold"/>
              </a:rPr>
              <a:t>của</a:t>
            </a:r>
            <a:r>
              <a:rPr lang="en-US" sz="2266" dirty="0">
                <a:solidFill>
                  <a:srgbClr val="000000"/>
                </a:solidFill>
                <a:latin typeface="Public Sans Bold"/>
              </a:rPr>
              <a:t> </a:t>
            </a:r>
            <a:r>
              <a:rPr lang="en-US" sz="2266" dirty="0" err="1">
                <a:solidFill>
                  <a:srgbClr val="000000"/>
                </a:solidFill>
                <a:latin typeface="Public Sans Bold"/>
              </a:rPr>
              <a:t>chọn</a:t>
            </a:r>
            <a:r>
              <a:rPr lang="en-US" sz="2266" dirty="0">
                <a:solidFill>
                  <a:srgbClr val="000000"/>
                </a:solidFill>
                <a:latin typeface="Public Sans Bold"/>
              </a:rPr>
              <a:t> </a:t>
            </a:r>
            <a:r>
              <a:rPr lang="en-US" sz="2266" dirty="0" err="1">
                <a:solidFill>
                  <a:srgbClr val="000000"/>
                </a:solidFill>
                <a:latin typeface="Public Sans Bold"/>
              </a:rPr>
              <a:t>giống</a:t>
            </a:r>
            <a:r>
              <a:rPr lang="en-US" sz="2266" dirty="0">
                <a:solidFill>
                  <a:srgbClr val="000000"/>
                </a:solidFill>
                <a:latin typeface="Public Sans Bold"/>
              </a:rPr>
              <a:t> hay </a:t>
            </a:r>
            <a:r>
              <a:rPr lang="en-US" sz="2266" dirty="0" err="1">
                <a:solidFill>
                  <a:srgbClr val="000000"/>
                </a:solidFill>
                <a:latin typeface="Public Sans Bold"/>
              </a:rPr>
              <a:t>tạo</a:t>
            </a:r>
            <a:r>
              <a:rPr lang="en-US" sz="2266" dirty="0">
                <a:solidFill>
                  <a:srgbClr val="000000"/>
                </a:solidFill>
                <a:latin typeface="Public Sans Bold"/>
              </a:rPr>
              <a:t> </a:t>
            </a:r>
            <a:r>
              <a:rPr lang="en-US" sz="2266" dirty="0" err="1">
                <a:solidFill>
                  <a:srgbClr val="000000"/>
                </a:solidFill>
                <a:latin typeface="Public Sans Bold"/>
              </a:rPr>
              <a:t>giống</a:t>
            </a:r>
            <a:r>
              <a:rPr lang="en-US" sz="2266" dirty="0">
                <a:solidFill>
                  <a:srgbClr val="000000"/>
                </a:solidFill>
                <a:latin typeface="Public Sans Bold"/>
              </a:rPr>
              <a:t>?</a:t>
            </a:r>
          </a:p>
        </p:txBody>
      </p:sp>
      <p:sp>
        <p:nvSpPr>
          <p:cNvPr id="10" name="TextBox 10"/>
          <p:cNvSpPr txBox="1"/>
          <p:nvPr/>
        </p:nvSpPr>
        <p:spPr>
          <a:xfrm>
            <a:off x="2786381" y="5821860"/>
            <a:ext cx="1520875" cy="373949"/>
          </a:xfrm>
          <a:prstGeom prst="rect">
            <a:avLst/>
          </a:prstGeom>
        </p:spPr>
        <p:txBody>
          <a:bodyPr lIns="0" tIns="0" rIns="0" bIns="0" rtlCol="0" anchor="t">
            <a:spAutoFit/>
          </a:bodyPr>
          <a:lstStyle/>
          <a:p>
            <a:pPr algn="ctr" defTabSz="609630">
              <a:lnSpc>
                <a:spcPts val="3173"/>
              </a:lnSpc>
            </a:pPr>
            <a:r>
              <a:rPr lang="en-US" sz="2266" dirty="0" err="1">
                <a:solidFill>
                  <a:srgbClr val="000000"/>
                </a:solidFill>
                <a:latin typeface="Public Sans Bold"/>
              </a:rPr>
              <a:t>Gà</a:t>
            </a:r>
            <a:r>
              <a:rPr lang="en-US" sz="2266" dirty="0">
                <a:solidFill>
                  <a:srgbClr val="000000"/>
                </a:solidFill>
                <a:latin typeface="Public Sans Bold"/>
              </a:rPr>
              <a:t> </a:t>
            </a:r>
            <a:r>
              <a:rPr lang="en-US" sz="2266" dirty="0" err="1">
                <a:solidFill>
                  <a:srgbClr val="000000"/>
                </a:solidFill>
                <a:latin typeface="Public Sans Bold"/>
              </a:rPr>
              <a:t>H’Mông</a:t>
            </a:r>
            <a:endParaRPr lang="en-US" sz="2266" dirty="0">
              <a:solidFill>
                <a:srgbClr val="000000"/>
              </a:solidFill>
              <a:latin typeface="Public Sans Bold"/>
            </a:endParaRPr>
          </a:p>
        </p:txBody>
      </p:sp>
      <p:sp>
        <p:nvSpPr>
          <p:cNvPr id="11" name="TextBox 11"/>
          <p:cNvSpPr txBox="1"/>
          <p:nvPr/>
        </p:nvSpPr>
        <p:spPr>
          <a:xfrm>
            <a:off x="8229600" y="5778924"/>
            <a:ext cx="1699393" cy="373949"/>
          </a:xfrm>
          <a:prstGeom prst="rect">
            <a:avLst/>
          </a:prstGeom>
        </p:spPr>
        <p:txBody>
          <a:bodyPr wrap="square" lIns="0" tIns="0" rIns="0" bIns="0" rtlCol="0" anchor="t">
            <a:spAutoFit/>
          </a:bodyPr>
          <a:lstStyle/>
          <a:p>
            <a:pPr algn="ctr" defTabSz="609630">
              <a:lnSpc>
                <a:spcPts val="3173"/>
              </a:lnSpc>
            </a:pPr>
            <a:r>
              <a:rPr lang="en-US" sz="2266" dirty="0" err="1">
                <a:solidFill>
                  <a:srgbClr val="000000"/>
                </a:solidFill>
                <a:latin typeface="Public Sans Bold"/>
              </a:rPr>
              <a:t>Bò</a:t>
            </a:r>
            <a:r>
              <a:rPr lang="en-US" sz="2266" dirty="0">
                <a:solidFill>
                  <a:srgbClr val="000000"/>
                </a:solidFill>
                <a:latin typeface="Public Sans Bold"/>
              </a:rPr>
              <a:t> </a:t>
            </a:r>
            <a:r>
              <a:rPr lang="en-US" sz="2266" dirty="0" err="1">
                <a:solidFill>
                  <a:srgbClr val="000000"/>
                </a:solidFill>
                <a:latin typeface="Public Sans Bold"/>
              </a:rPr>
              <a:t>lai</a:t>
            </a:r>
            <a:r>
              <a:rPr lang="en-US" sz="2266" dirty="0">
                <a:solidFill>
                  <a:srgbClr val="000000"/>
                </a:solidFill>
                <a:latin typeface="Public Sans Bold"/>
              </a:rPr>
              <a:t> Sind</a:t>
            </a:r>
          </a:p>
        </p:txBody>
      </p:sp>
      <p:sp>
        <p:nvSpPr>
          <p:cNvPr id="12" name="TextBox 12"/>
          <p:cNvSpPr txBox="1"/>
          <p:nvPr/>
        </p:nvSpPr>
        <p:spPr>
          <a:xfrm>
            <a:off x="2325460" y="2017145"/>
            <a:ext cx="1952183" cy="383631"/>
          </a:xfrm>
          <a:prstGeom prst="rect">
            <a:avLst/>
          </a:prstGeom>
        </p:spPr>
        <p:txBody>
          <a:bodyPr wrap="square" lIns="0" tIns="0" rIns="0" bIns="0" rtlCol="0" anchor="t">
            <a:spAutoFit/>
          </a:bodyPr>
          <a:lstStyle/>
          <a:p>
            <a:pPr algn="ctr" defTabSz="609630">
              <a:lnSpc>
                <a:spcPts val="3173"/>
              </a:lnSpc>
            </a:pPr>
            <a:r>
              <a:rPr lang="en-US" sz="2600" b="1" dirty="0" err="1">
                <a:solidFill>
                  <a:srgbClr val="BE1931"/>
                </a:solidFill>
                <a:latin typeface="Arial" panose="020B0604020202020204" pitchFamily="34" charset="0"/>
                <a:cs typeface="Arial" panose="020B0604020202020204" pitchFamily="34" charset="0"/>
              </a:rPr>
              <a:t>Chọn</a:t>
            </a:r>
            <a:r>
              <a:rPr lang="en-US" sz="2600" b="1" dirty="0">
                <a:solidFill>
                  <a:srgbClr val="BE1931"/>
                </a:solidFill>
                <a:latin typeface="Arial" panose="020B0604020202020204" pitchFamily="34" charset="0"/>
                <a:cs typeface="Arial" panose="020B0604020202020204" pitchFamily="34" charset="0"/>
              </a:rPr>
              <a:t> </a:t>
            </a:r>
            <a:r>
              <a:rPr lang="en-US" sz="2600" b="1" dirty="0" err="1">
                <a:solidFill>
                  <a:srgbClr val="BE1931"/>
                </a:solidFill>
                <a:latin typeface="Arial" panose="020B0604020202020204" pitchFamily="34" charset="0"/>
                <a:cs typeface="Arial" panose="020B0604020202020204" pitchFamily="34" charset="0"/>
              </a:rPr>
              <a:t>giống</a:t>
            </a:r>
            <a:endParaRPr lang="en-US" sz="2600" b="1" dirty="0">
              <a:solidFill>
                <a:srgbClr val="BE1931"/>
              </a:solidFill>
              <a:latin typeface="Arial" panose="020B0604020202020204" pitchFamily="34" charset="0"/>
              <a:cs typeface="Arial" panose="020B0604020202020204" pitchFamily="34" charset="0"/>
            </a:endParaRPr>
          </a:p>
        </p:txBody>
      </p:sp>
      <p:sp>
        <p:nvSpPr>
          <p:cNvPr id="13" name="TextBox 13"/>
          <p:cNvSpPr txBox="1"/>
          <p:nvPr/>
        </p:nvSpPr>
        <p:spPr>
          <a:xfrm>
            <a:off x="7411533" y="2152808"/>
            <a:ext cx="1952183" cy="383631"/>
          </a:xfrm>
          <a:prstGeom prst="rect">
            <a:avLst/>
          </a:prstGeom>
        </p:spPr>
        <p:txBody>
          <a:bodyPr wrap="square" lIns="0" tIns="0" rIns="0" bIns="0" rtlCol="0" anchor="t">
            <a:spAutoFit/>
          </a:bodyPr>
          <a:lstStyle/>
          <a:p>
            <a:pPr algn="ctr" defTabSz="609630">
              <a:lnSpc>
                <a:spcPts val="3173"/>
              </a:lnSpc>
            </a:pPr>
            <a:r>
              <a:rPr lang="en-US" sz="2600" b="1" dirty="0">
                <a:solidFill>
                  <a:srgbClr val="BE1931"/>
                </a:solidFill>
                <a:latin typeface="Arial" panose="020B0604020202020204" pitchFamily="34" charset="0"/>
                <a:cs typeface="Arial" panose="020B0604020202020204" pitchFamily="34" charset="0"/>
              </a:rPr>
              <a:t>Tạo </a:t>
            </a:r>
            <a:r>
              <a:rPr lang="en-US" sz="2600" b="1" dirty="0" err="1">
                <a:solidFill>
                  <a:srgbClr val="BE1931"/>
                </a:solidFill>
                <a:latin typeface="Arial" panose="020B0604020202020204" pitchFamily="34" charset="0"/>
                <a:cs typeface="Arial" panose="020B0604020202020204" pitchFamily="34" charset="0"/>
              </a:rPr>
              <a:t>giống</a:t>
            </a:r>
            <a:endParaRPr lang="en-US" sz="2600" b="1" dirty="0">
              <a:solidFill>
                <a:srgbClr val="BE1931"/>
              </a:solidFill>
              <a:latin typeface="Arial" panose="020B0604020202020204" pitchFamily="34" charset="0"/>
              <a:cs typeface="Arial" panose="020B0604020202020204" pitchFamily="34" charset="0"/>
            </a:endParaRPr>
          </a:p>
        </p:txBody>
      </p:sp>
      <p:sp>
        <p:nvSpPr>
          <p:cNvPr id="14" name="Freeform 14"/>
          <p:cNvSpPr/>
          <p:nvPr/>
        </p:nvSpPr>
        <p:spPr>
          <a:xfrm>
            <a:off x="2185232" y="3149487"/>
            <a:ext cx="2691569" cy="2672372"/>
          </a:xfrm>
          <a:custGeom>
            <a:avLst/>
            <a:gdLst/>
            <a:ahLst/>
            <a:cxnLst/>
            <a:rect l="l" t="t" r="r" b="b"/>
            <a:pathLst>
              <a:path w="4084758" h="4084758">
                <a:moveTo>
                  <a:pt x="0" y="0"/>
                </a:moveTo>
                <a:lnTo>
                  <a:pt x="4084759" y="0"/>
                </a:lnTo>
                <a:lnTo>
                  <a:pt x="4084759" y="4084758"/>
                </a:lnTo>
                <a:lnTo>
                  <a:pt x="0" y="408475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1000"/>
                                        <p:tgtEl>
                                          <p:spTgt spid="5"/>
                                        </p:tgtEl>
                                      </p:cBhvr>
                                    </p:animEffect>
                                  </p:childTnLst>
                                </p:cTn>
                              </p:par>
                              <p:par>
                                <p:cTn id="27" presetID="6"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1"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1"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0" presetClass="path" presetSubtype="0" accel="50000" decel="50000" fill="hold" grpId="0" nodeType="clickEffect">
                                  <p:stCondLst>
                                    <p:cond delay="0"/>
                                  </p:stCondLst>
                                  <p:childTnLst>
                                    <p:animMotion origin="layout" path="M 1.94444E-6 1.23457E-7 L 0.09748 1.23457E-7 C 0.14114 1.23457E-7 0.19496 0.15201 0.19496 0.27562 L 0.19496 0.55123 " pathEditMode="relative" rAng="0" ptsTypes="AAAA">
                                      <p:cBhvr>
                                        <p:cTn id="50" dur="2000" fill="hold"/>
                                        <p:tgtEl>
                                          <p:spTgt spid="12"/>
                                        </p:tgtEl>
                                        <p:attrNameLst>
                                          <p:attrName>ppt_x</p:attrName>
                                          <p:attrName>ppt_y</p:attrName>
                                        </p:attrNameLst>
                                      </p:cBhvr>
                                      <p:rCtr x="9748" y="27562"/>
                                    </p:animMotion>
                                  </p:childTnLst>
                                </p:cTn>
                              </p:par>
                            </p:childTnLst>
                          </p:cTn>
                        </p:par>
                      </p:childTnLst>
                    </p:cTn>
                  </p:par>
                  <p:par>
                    <p:cTn id="51" fill="hold">
                      <p:stCondLst>
                        <p:cond delay="indefinite"/>
                      </p:stCondLst>
                      <p:childTnLst>
                        <p:par>
                          <p:cTn id="52" fill="hold">
                            <p:stCondLst>
                              <p:cond delay="0"/>
                            </p:stCondLst>
                            <p:childTnLst>
                              <p:par>
                                <p:cTn id="53" presetID="50" presetClass="path" presetSubtype="0" accel="50000" decel="50000" fill="hold" grpId="0" nodeType="clickEffect">
                                  <p:stCondLst>
                                    <p:cond delay="0"/>
                                  </p:stCondLst>
                                  <p:childTnLst>
                                    <p:animMotion origin="layout" path="M 3.33333E-6 4.81481E-6 L 0.33125 4.81481E-6 C 0.4796 4.81481E-6 0.6625 0.12885 0.6625 0.23379 L 0.6625 0.4679 " pathEditMode="relative" rAng="0" ptsTypes="AAAA">
                                      <p:cBhvr>
                                        <p:cTn id="54" dur="2000" fill="hold"/>
                                        <p:tgtEl>
                                          <p:spTgt spid="13"/>
                                        </p:tgtEl>
                                        <p:attrNameLst>
                                          <p:attrName>ppt_x</p:attrName>
                                          <p:attrName>ppt_y</p:attrName>
                                        </p:attrNameLst>
                                      </p:cBhvr>
                                      <p:rCtr x="33125" y="233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2" grpId="1"/>
      <p:bldP spid="13" grpId="0"/>
      <p:bldP spid="13"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1.612"/>
  <p:tag name="ISPRING_SLIDE_ID_2" val="{841060B5-DCD5-447E-9589-AFD38FD5BD9C}"/>
  <p:tag name="GENSWF_SLIDE_UID" val="{DC010EB2-B255-4166-B72C-A908EC2268BF}:6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680</TotalTime>
  <Words>2593</Words>
  <PresentationFormat>Widescreen</PresentationFormat>
  <Paragraphs>211</Paragraphs>
  <Slides>30</Slides>
  <Notes>5</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30</vt:i4>
      </vt:variant>
    </vt:vector>
  </HeadingPairs>
  <TitlesOfParts>
    <vt:vector size="46" baseType="lpstr">
      <vt:lpstr>A</vt:lpstr>
      <vt:lpstr>Apricots</vt:lpstr>
      <vt:lpstr>Aptos</vt:lpstr>
      <vt:lpstr>Aptos Display</vt:lpstr>
      <vt:lpstr>Arial</vt:lpstr>
      <vt:lpstr>Arial Black</vt:lpstr>
      <vt:lpstr>Arial Nova Bold</vt:lpstr>
      <vt:lpstr>Calibri</vt:lpstr>
      <vt:lpstr>Eras Demi ITC</vt:lpstr>
      <vt:lpstr>Liberation Sans</vt:lpstr>
      <vt:lpstr>Public Sans Bold</vt:lpstr>
      <vt:lpstr>Public Sans Heavy</vt:lpstr>
      <vt:lpstr>Times New Roman</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CÁC GIỐNG VẬT NUÔI CÂY TRỒNG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2024-07-18T00:55:26Z</dcterms:created>
  <dcterms:modified xsi:type="dcterms:W3CDTF">2024-08-02T10:01:08Z</dcterms:modified>
</cp:coreProperties>
</file>