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Arial Black"/>
      <p:regular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link to spin the wheel in real time: https://wordwall.net/resource/27022823</a:t>
            </a:r>
            <a:endParaRPr/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fmla="val 15972" name="adj1"/>
              <a:gd fmla="val 10235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fmla="val 15972" name="adj1"/>
              <a:gd fmla="val 10235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fmla="val 14340" name="adj1"/>
              <a:gd fmla="val 115767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fmla="val 15972" name="adj1"/>
              <a:gd fmla="val 10235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fmla="val 22710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fmla="val 15972" name="adj1"/>
              <a:gd fmla="val 10235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fmla="val -19929" name="adj1"/>
              <a:gd fmla="val 102859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fmla="val -19203" name="adj1"/>
              <a:gd fmla="val 97559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b="1" sz="32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fmla="val -19203" name="adj1"/>
              <a:gd fmla="val 97559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19"/>
          <p:cNvCxnSpPr>
            <a:stCxn id="370" idx="3"/>
            <a:endCxn id="37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6" name="Google Shape;376;p19"/>
          <p:cNvCxnSpPr>
            <a:stCxn id="371" idx="1"/>
            <a:endCxn id="37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7" name="Google Shape;377;p19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earntalk | However, Besides, As a Result, and Other Sentence Connectors" id="392" name="Google Shape;3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{A3147D37-8316-478C-9B7D-4DE3A7CE6108}</a:tableStyleId>
              </a:tblPr>
              <a:tblGrid>
                <a:gridCol w="5219000"/>
                <a:gridCol w="5482250"/>
              </a:tblGrid>
              <a:tr h="337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5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b="0" i="0" lang="en-US" sz="2000" u="none" cap="none" strike="noStrik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 them.</a:t>
                      </a:r>
                      <a:endParaRPr sz="3200"/>
                    </a:p>
                  </a:txBody>
                  <a:tcPr marT="45725" marB="45725" marR="91450" marL="91450" anchor="ctr"/>
                </a:tc>
              </a:tr>
              <a:tr h="59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received good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reviews.</a:t>
                      </a:r>
                      <a:endParaRPr sz="3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going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cinemas is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increasing.</a:t>
                      </a:r>
                      <a:endParaRPr sz="3200"/>
                    </a:p>
                  </a:txBody>
                  <a:tcPr marT="45725" marB="45725" marR="91450" marL="91450" anchor="ctr"/>
                </a:tc>
              </a:tr>
              <a:tr h="65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popcorn and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snacks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cinema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very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expensive,</a:t>
                      </a:r>
                      <a:endParaRPr sz="3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stay home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tonight.</a:t>
                      </a:r>
                      <a:endParaRPr sz="3200"/>
                    </a:p>
                  </a:txBody>
                  <a:tcPr marT="45725" marB="45725" marR="91450" marL="91450" anchor="ctr"/>
                </a:tc>
              </a:tr>
              <a:tr h="652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expensive.</a:t>
                      </a:r>
                      <a:endParaRPr sz="3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early.</a:t>
                      </a:r>
                      <a:endParaRPr sz="3200"/>
                    </a:p>
                  </a:txBody>
                  <a:tcPr marT="45725" marB="45725" marR="91450" marL="91450" anchor="ctr"/>
                </a:tc>
              </a:tr>
              <a:tr h="492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don’t really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like to go to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cinema,</a:t>
                      </a:r>
                      <a:endParaRPr sz="3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few people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00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saw it.</a:t>
                      </a:r>
                      <a:endParaRPr sz="32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22"/>
          <p:cNvCxnSpPr>
            <a:stCxn id="415" idx="3"/>
            <a:endCxn id="416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2" name="Google Shape;422;p22"/>
          <p:cNvCxnSpPr>
            <a:stCxn id="416" idx="1"/>
            <a:endCxn id="417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3" name="Google Shape;423;p22"/>
          <p:cNvCxnSpPr>
            <a:stCxn id="417" idx="3"/>
            <a:endCxn id="418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4" name="Google Shape;424;p22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b="1" sz="3400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4"/>
          <p:cNvCxnSpPr>
            <a:stCxn id="458" idx="3"/>
            <a:endCxn id="459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5" name="Google Shape;465;p24"/>
          <p:cNvCxnSpPr>
            <a:stCxn id="459" idx="1"/>
            <a:endCxn id="460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6" name="Google Shape;466;p24"/>
          <p:cNvCxnSpPr>
            <a:stCxn id="460" idx="3"/>
            <a:endCxn id="461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7" name="Google Shape;467;p2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24"/>
          <p:cNvCxnSpPr>
            <a:stCxn id="461" idx="1"/>
            <a:endCxn id="467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9" name="Google Shape;469;p2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fmla="val 7061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900" lIns="88900" spcFirstLastPara="1" rIns="88900" wrap="square" tIns="88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619633" y="261988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953559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554816" y="4908485"/>
            <a:ext cx="2019839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68967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739200" cy="1062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4"/>
          <p:cNvCxnSpPr>
            <a:stCxn id="151" idx="1"/>
            <a:endCxn id="152" idx="0"/>
          </p:cNvCxnSpPr>
          <p:nvPr/>
        </p:nvCxnSpPr>
        <p:spPr>
          <a:xfrm flipH="1">
            <a:off x="1913733" y="2947588"/>
            <a:ext cx="705900" cy="1005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4"/>
          <p:cNvCxnSpPr>
            <a:stCxn id="152" idx="3"/>
            <a:endCxn id="153" idx="0"/>
          </p:cNvCxnSpPr>
          <p:nvPr/>
        </p:nvCxnSpPr>
        <p:spPr>
          <a:xfrm>
            <a:off x="2889239" y="4308662"/>
            <a:ext cx="675600" cy="599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4"/>
          <p:cNvSpPr/>
          <p:nvPr/>
        </p:nvSpPr>
        <p:spPr>
          <a:xfrm>
            <a:off x="971989" y="581894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4"/>
          <p:cNvCxnSpPr>
            <a:stCxn id="153" idx="1"/>
            <a:endCxn id="159" idx="0"/>
          </p:cNvCxnSpPr>
          <p:nvPr/>
        </p:nvCxnSpPr>
        <p:spPr>
          <a:xfrm flipH="1">
            <a:off x="1947316" y="5220227"/>
            <a:ext cx="607500" cy="5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1" name="Google Shape;161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Posters exhibition</a:t>
            </a: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5571062" y="4027616"/>
            <a:ext cx="5465179" cy="71726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Match the sentences or sentence halves in columns A and 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63461" y="1304969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580310" y="1309896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884127" y="2881834"/>
            <a:ext cx="5835805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0407" y="2727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4548" y="2914214"/>
            <a:ext cx="3740058" cy="3622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655726" y="2302632"/>
            <a:ext cx="89713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an example for every film type in the box.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134767" y="226169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187552" y="215905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4567839" y="1977170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303" y="4207776"/>
            <a:ext cx="5048446" cy="25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2759225" y="257107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Spin the wheel: Types of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(Task 2: Give an example for every film type in the box.)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5571062" y="2126136"/>
            <a:ext cx="5465180" cy="167823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Game: Tug of war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types of film in column A with their descriptions in column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answer (A, B, or C) to complete each of the following sentences.</a:t>
            </a:r>
            <a:endParaRPr/>
          </a:p>
        </p:txBody>
      </p:sp>
      <p:cxnSp>
        <p:nvCxnSpPr>
          <p:cNvPr id="194" name="Google Shape;194;p6"/>
          <p:cNvCxnSpPr>
            <a:stCxn id="190" idx="3"/>
            <a:endCxn id="191" idx="0"/>
          </p:cNvCxnSpPr>
          <p:nvPr/>
        </p:nvCxnSpPr>
        <p:spPr>
          <a:xfrm>
            <a:off x="2855757" y="1557058"/>
            <a:ext cx="878700" cy="1014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5" name="Google Shape;195;p6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284" y="-577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7">
            <a:hlinkClick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extrusionOk="0" fill="darken" h="120000" w="12000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extrusionOk="0" fill="none" h="120000" w="12000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fmla="val 15972" name="adj1"/>
              <a:gd fmla="val 10235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fmla="val 4268" name="adj1"/>
              <a:gd fmla="val 12703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fmla="val -28357" name="adj1"/>
              <a:gd fmla="val 13100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dir="18900000" dist="139700" sy="2300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fmla="val -24102" name="adj1"/>
              <a:gd fmla="val 120221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fmla="val -33743" name="adj1"/>
              <a:gd fmla="val 14178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fmla="val 17820" name="adj1"/>
              <a:gd fmla="val 125385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