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3" r:id="rId1"/>
  </p:sldMasterIdLst>
  <p:notesMasterIdLst>
    <p:notesMasterId r:id="rId30"/>
  </p:notesMasterIdLst>
  <p:sldIdLst>
    <p:sldId id="300" r:id="rId2"/>
    <p:sldId id="304" r:id="rId3"/>
    <p:sldId id="302" r:id="rId4"/>
    <p:sldId id="292" r:id="rId5"/>
    <p:sldId id="360" r:id="rId6"/>
    <p:sldId id="395" r:id="rId7"/>
    <p:sldId id="306" r:id="rId8"/>
    <p:sldId id="355" r:id="rId9"/>
    <p:sldId id="396" r:id="rId10"/>
    <p:sldId id="385" r:id="rId11"/>
    <p:sldId id="397" r:id="rId12"/>
    <p:sldId id="356" r:id="rId13"/>
    <p:sldId id="398" r:id="rId14"/>
    <p:sldId id="344" r:id="rId15"/>
    <p:sldId id="361" r:id="rId16"/>
    <p:sldId id="399" r:id="rId17"/>
    <p:sldId id="390" r:id="rId18"/>
    <p:sldId id="391" r:id="rId19"/>
    <p:sldId id="379" r:id="rId20"/>
    <p:sldId id="392" r:id="rId21"/>
    <p:sldId id="369" r:id="rId22"/>
    <p:sldId id="393" r:id="rId23"/>
    <p:sldId id="315" r:id="rId24"/>
    <p:sldId id="367" r:id="rId25"/>
    <p:sldId id="331" r:id="rId26"/>
    <p:sldId id="295" r:id="rId27"/>
    <p:sldId id="329" r:id="rId28"/>
    <p:sldId id="340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userId="83b57fff0cc03ed3" providerId="Windows Live"/>
      </p:ext>
    </p:extLst>
  </p:cmAuthor>
  <p:cmAuthor id="2" name="Ta Thi Mong Thu" initials="TTMT" lastIdx="1" clrIdx="1">
    <p:extLst>
      <p:ext uri="{19B8F6BF-5375-455C-9EA6-DF929625EA0E}">
        <p15:presenceInfo xmlns:p15="http://schemas.microsoft.com/office/powerpoint/2012/main" userId="S::thuttm@dtp-education.com::4d344dff-67e7-4657-bded-6edeb61766e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606" autoAdjust="0"/>
    <p:restoredTop sz="94657"/>
  </p:normalViewPr>
  <p:slideViewPr>
    <p:cSldViewPr snapToGrid="0">
      <p:cViewPr varScale="1">
        <p:scale>
          <a:sx n="80" d="100"/>
          <a:sy n="80" d="100"/>
        </p:scale>
        <p:origin x="278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0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64FE50-D189-4693-915D-AE9503F4174D}" type="datetimeFigureOut">
              <a:rPr lang="en-US" smtClean="0"/>
              <a:t>7/28/2023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4EA44A-927D-4D59-858E-589BCB4889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1653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8561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95393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518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579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1099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41390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6022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48895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 </a:t>
            </a:r>
            <a:r>
              <a:rPr lang="en-US" dirty="0" err="1"/>
              <a:t>dụng</a:t>
            </a:r>
            <a:r>
              <a:rPr lang="en-US" dirty="0"/>
              <a:t> DHA </a:t>
            </a:r>
            <a:r>
              <a:rPr lang="en-US" dirty="0" err="1"/>
              <a:t>trên</a:t>
            </a:r>
            <a:r>
              <a:rPr lang="en-US" dirty="0"/>
              <a:t> </a:t>
            </a:r>
            <a:r>
              <a:rPr lang="en-US" dirty="0" err="1"/>
              <a:t>Eduhome</a:t>
            </a:r>
            <a:r>
              <a:rPr lang="en-US" dirty="0"/>
              <a:t>.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lớp</a:t>
            </a:r>
            <a:r>
              <a:rPr lang="en-US" dirty="0"/>
              <a:t> 6, Unit 3 Lesson 3, Activity 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4EA44A-927D-4D59-858E-589BCB488996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6863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B7117318-64AE-D843-861F-DBFAEED5AF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8" name="Picture 7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CE37AB6-42E6-F74E-B7B4-0A818120FF2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BC80C2AA-6183-B549-9E34-E3B664805136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AF925C44-41A0-1645-80AB-C78D89D06213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CAD5A4F-84CF-9F4F-9FA4-2BBE08129BE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71D2F40C-B421-974B-88C8-3B0F5DE0E443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BD8490C-D1CC-C24C-9428-2196520772E3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1" name="TextBox 9">
            <a:extLst>
              <a:ext uri="{FF2B5EF4-FFF2-40B4-BE49-F238E27FC236}">
                <a16:creationId xmlns:a16="http://schemas.microsoft.com/office/drawing/2014/main" id="{2A00D6E8-4354-504F-BBB9-097897761210}"/>
              </a:ext>
            </a:extLst>
          </p:cNvPr>
          <p:cNvSpPr txBox="1"/>
          <p:nvPr userDrawn="1"/>
        </p:nvSpPr>
        <p:spPr>
          <a:xfrm>
            <a:off x="153420" y="7373"/>
            <a:ext cx="1585228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 dirty="0">
                <a:solidFill>
                  <a:schemeClr val="bg1"/>
                </a:solidFill>
              </a:rPr>
              <a:t>Unit 3: Friends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774841F-C670-BC72-19CC-062403D02484}"/>
              </a:ext>
            </a:extLst>
          </p:cNvPr>
          <p:cNvSpPr txBox="1"/>
          <p:nvPr userDrawn="1"/>
        </p:nvSpPr>
        <p:spPr>
          <a:xfrm>
            <a:off x="10947629" y="0"/>
            <a:ext cx="11791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66922229"/>
      </p:ext>
    </p:extLst>
  </p:cSld>
  <p:clrMapOvr>
    <a:masterClrMapping/>
  </p:clrMapOvr>
  <p:transition spd="med">
    <p:split orient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E3A39D09-20F8-FA47-AECD-94B8BFF5607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6360263"/>
            <a:ext cx="12192000" cy="52938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591EFD5-DEEC-1A4D-9150-A625B0AC8D1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0800000" flipV="1">
            <a:off x="18461" y="11186"/>
            <a:ext cx="12159024" cy="38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C48A5DC-4850-054D-841D-C14E4948B89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51748" y="6517204"/>
            <a:ext cx="712568" cy="27245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77027A05-1D97-FD4F-96AB-41D1450D3DB8}"/>
              </a:ext>
            </a:extLst>
          </p:cNvPr>
          <p:cNvSpPr txBox="1"/>
          <p:nvPr userDrawn="1"/>
        </p:nvSpPr>
        <p:spPr>
          <a:xfrm>
            <a:off x="32977" y="6506381"/>
            <a:ext cx="2048061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1400" baseline="0" dirty="0">
                <a:solidFill>
                  <a:schemeClr val="bg1"/>
                </a:solidFill>
              </a:rPr>
              <a:t>T.A.6 </a:t>
            </a:r>
            <a:r>
              <a:rPr lang="en-US" sz="1400" baseline="0" dirty="0" err="1">
                <a:solidFill>
                  <a:schemeClr val="bg1"/>
                </a:solidFill>
              </a:rPr>
              <a:t>i</a:t>
            </a:r>
            <a:r>
              <a:rPr lang="en-US" sz="1400" baseline="0" dirty="0">
                <a:solidFill>
                  <a:schemeClr val="bg1"/>
                </a:solidFill>
              </a:rPr>
              <a:t>-Learn Smart World</a:t>
            </a:r>
            <a:endParaRPr lang="en-US" sz="1400" dirty="0">
              <a:solidFill>
                <a:schemeClr val="bg1"/>
              </a:solidFill>
            </a:endParaRPr>
          </a:p>
        </p:txBody>
      </p:sp>
      <p:pic>
        <p:nvPicPr>
          <p:cNvPr id="16" name="Picture 15">
            <a:hlinkClick r:id="" action="ppaction://hlinkshowjump?jump=firstslide"/>
            <a:extLst>
              <a:ext uri="{FF2B5EF4-FFF2-40B4-BE49-F238E27FC236}">
                <a16:creationId xmlns:a16="http://schemas.microsoft.com/office/drawing/2014/main" id="{8AD96D44-1704-8540-93E5-16F541ACCC0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43073" y="6325674"/>
            <a:ext cx="705852" cy="529389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7" name="Picture 16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499AFCBA-5E24-7842-8A7E-75D677787B9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793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8" name="Picture 17">
            <a:hlinkClick r:id="" action="ppaction://hlinkshowjump?jump=previousslide"/>
            <a:extLst>
              <a:ext uri="{FF2B5EF4-FFF2-40B4-BE49-F238E27FC236}">
                <a16:creationId xmlns:a16="http://schemas.microsoft.com/office/drawing/2014/main" id="{65249790-DE0A-B649-9880-C4B10853281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5558985" y="6586738"/>
            <a:ext cx="169220" cy="19188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C2FDDE6-33DD-B426-B7AA-6EAC741C7C44}"/>
              </a:ext>
            </a:extLst>
          </p:cNvPr>
          <p:cNvSpPr txBox="1"/>
          <p:nvPr userDrawn="1"/>
        </p:nvSpPr>
        <p:spPr>
          <a:xfrm>
            <a:off x="-27307" y="-23350"/>
            <a:ext cx="99277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Unit 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E42FF4-8999-9DBC-743F-EE7CBDCE5672}"/>
              </a:ext>
            </a:extLst>
          </p:cNvPr>
          <p:cNvSpPr txBox="1"/>
          <p:nvPr userDrawn="1"/>
        </p:nvSpPr>
        <p:spPr>
          <a:xfrm>
            <a:off x="10972800" y="0"/>
            <a:ext cx="12504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/>
                </a:solidFill>
              </a:rPr>
              <a:t>Lesson 3.1</a:t>
            </a:r>
          </a:p>
        </p:txBody>
      </p:sp>
    </p:spTree>
    <p:extLst>
      <p:ext uri="{BB962C8B-B14F-4D97-AF65-F5344CB8AC3E}">
        <p14:creationId xmlns:p14="http://schemas.microsoft.com/office/powerpoint/2010/main" val="458336343"/>
      </p:ext>
    </p:extLst>
  </p:cSld>
  <p:clrMapOvr>
    <a:masterClrMapping/>
  </p:clrMapOvr>
  <p:transition spd="med">
    <p:split orient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3422384"/>
      </p:ext>
    </p:extLst>
  </p:cSld>
  <p:clrMapOvr>
    <a:masterClrMapping/>
  </p:clrMapOvr>
  <p:transition spd="med">
    <p:split orient="vert"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063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</p:sldLayoutIdLst>
  <p:transition spd="med">
    <p:split orient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microsoft.com/office/2007/relationships/media" Target="../media/media3.mp3"/><Relationship Id="rId7" Type="http://schemas.microsoft.com/office/2007/relationships/media" Target="../media/media7.mp3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microsoft.com/office/2007/relationships/media" Target="../media/media6.mp3"/><Relationship Id="rId5" Type="http://schemas.microsoft.com/office/2007/relationships/media" Target="../media/media5.mp3"/><Relationship Id="rId10" Type="http://schemas.openxmlformats.org/officeDocument/2006/relationships/image" Target="../media/image14.png"/><Relationship Id="rId4" Type="http://schemas.microsoft.com/office/2007/relationships/media" Target="../media/media4.mp3"/><Relationship Id="rId9" Type="http://schemas.openxmlformats.org/officeDocument/2006/relationships/notesSlide" Target="../notesSlides/notesSlide4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8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9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4.png"/><Relationship Id="rId2" Type="http://schemas.microsoft.com/office/2007/relationships/media" Target="../media/media10.mp3"/><Relationship Id="rId1" Type="http://schemas.openxmlformats.org/officeDocument/2006/relationships/audio" Target="NULL" TargetMode="Externa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eduhome.com.vn/DHALesson?idGrade=9&amp;idSubject=1&amp;idSeries=32&amp;idTheme=399&amp;IdLevel=1&amp;idThemeServer=50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hyperlink" Target="http://www.eduhome.com.vn/" TargetMode="Externa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5" Type="http://schemas.openxmlformats.org/officeDocument/2006/relationships/image" Target="../media/image14.png"/><Relationship Id="rId4" Type="http://schemas.openxmlformats.org/officeDocument/2006/relationships/notesSlide" Target="../notesSlides/notes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93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402424" y="2509937"/>
            <a:ext cx="628883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rgbClr val="FF0000"/>
                </a:solidFill>
              </a:rPr>
              <a:t>Unit 3: Friends</a:t>
            </a:r>
          </a:p>
          <a:p>
            <a:pPr algn="ctr"/>
            <a:r>
              <a:rPr lang="en-US" sz="3200" b="1" dirty="0">
                <a:solidFill>
                  <a:srgbClr val="00B050"/>
                </a:solidFill>
              </a:rPr>
              <a:t>Lesson 3.1: Vocabulary &amp; Listening</a:t>
            </a:r>
          </a:p>
          <a:p>
            <a:pPr algn="ctr"/>
            <a:r>
              <a:rPr lang="en-US" sz="3200" b="1" dirty="0">
                <a:solidFill>
                  <a:srgbClr val="00B0F0"/>
                </a:solidFill>
              </a:rPr>
              <a:t>Page 28</a:t>
            </a:r>
          </a:p>
        </p:txBody>
      </p:sp>
    </p:spTree>
    <p:extLst>
      <p:ext uri="{BB962C8B-B14F-4D97-AF65-F5344CB8AC3E}">
        <p14:creationId xmlns:p14="http://schemas.microsoft.com/office/powerpoint/2010/main" val="4083332048"/>
      </p:ext>
    </p:extLst>
  </p:cSld>
  <p:clrMapOvr>
    <a:masterClrMapping/>
  </p:clrMapOvr>
  <p:transition spd="med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TextBox 22">
            <a:extLst>
              <a:ext uri="{FF2B5EF4-FFF2-40B4-BE49-F238E27FC236}">
                <a16:creationId xmlns:a16="http://schemas.microsoft.com/office/drawing/2014/main" id="{BB6EF93B-54B2-5595-526B-94C6620DC993}"/>
              </a:ext>
            </a:extLst>
          </p:cNvPr>
          <p:cNvSpPr txBox="1"/>
          <p:nvPr/>
        </p:nvSpPr>
        <p:spPr>
          <a:xfrm>
            <a:off x="4507813" y="195384"/>
            <a:ext cx="320391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dirty="0">
                <a:solidFill>
                  <a:srgbClr val="FF0000"/>
                </a:solidFill>
              </a:rPr>
              <a:t>New words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EECA26C4-D5D1-5B96-C1D6-527E4C9F6B82}"/>
              </a:ext>
            </a:extLst>
          </p:cNvPr>
          <p:cNvSpPr txBox="1"/>
          <p:nvPr/>
        </p:nvSpPr>
        <p:spPr>
          <a:xfrm>
            <a:off x="474939" y="1000534"/>
            <a:ext cx="1148451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rgbClr val="002060"/>
                </a:solidFill>
              </a:rPr>
              <a:t>helpful</a:t>
            </a:r>
            <a:r>
              <a:rPr lang="en-US" sz="3600" b="0" i="0" dirty="0">
                <a:solidFill>
                  <a:srgbClr val="002060"/>
                </a:solidFill>
                <a:effectLst/>
              </a:rPr>
              <a:t> (adj)             </a:t>
            </a:r>
            <a:r>
              <a:rPr lang="en-US" sz="3600" dirty="0">
                <a:solidFill>
                  <a:srgbClr val="002060"/>
                </a:solidFill>
              </a:rPr>
              <a:t>/ˈ</a:t>
            </a:r>
            <a:r>
              <a:rPr lang="en-US" sz="3600" dirty="0" err="1">
                <a:solidFill>
                  <a:srgbClr val="002060"/>
                </a:solidFill>
              </a:rPr>
              <a:t>helpfl</a:t>
            </a:r>
            <a:r>
              <a:rPr lang="en-US" sz="3600" dirty="0">
                <a:solidFill>
                  <a:srgbClr val="002060"/>
                </a:solidFill>
              </a:rPr>
              <a:t>/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                  hay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giúp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đỡ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/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có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ích</a:t>
            </a:r>
            <a:endParaRPr lang="en-US" sz="6600" dirty="0">
              <a:solidFill>
                <a:srgbClr val="FF0000"/>
              </a:solidFill>
              <a:effectLst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3862149-8EE8-C931-54C4-FF4887AD5174}"/>
              </a:ext>
            </a:extLst>
          </p:cNvPr>
          <p:cNvSpPr txBox="1"/>
          <p:nvPr/>
        </p:nvSpPr>
        <p:spPr>
          <a:xfrm>
            <a:off x="444885" y="1811761"/>
            <a:ext cx="11709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selfish (adj)              /ˈ</a:t>
            </a:r>
            <a:r>
              <a:rPr lang="en-US" dirty="0" err="1"/>
              <a:t>selfɪʃ</a:t>
            </a:r>
            <a:r>
              <a:rPr lang="en-US" dirty="0"/>
              <a:t>/                    </a:t>
            </a:r>
            <a:r>
              <a:rPr lang="en-US" dirty="0" err="1">
                <a:solidFill>
                  <a:srgbClr val="FF0000"/>
                </a:solidFill>
              </a:rPr>
              <a:t>ích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kỷ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2E6CDA0-6396-784F-B513-E407A54988A8}"/>
              </a:ext>
            </a:extLst>
          </p:cNvPr>
          <p:cNvSpPr txBox="1"/>
          <p:nvPr/>
        </p:nvSpPr>
        <p:spPr>
          <a:xfrm>
            <a:off x="474939" y="2648284"/>
            <a:ext cx="1176395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kind (adj)                 /</a:t>
            </a:r>
            <a:r>
              <a:rPr lang="en-US" dirty="0" err="1"/>
              <a:t>kaɪnd</a:t>
            </a:r>
            <a:r>
              <a:rPr lang="en-US" dirty="0"/>
              <a:t>/                   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tử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tế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,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tốt</a:t>
            </a:r>
            <a:r>
              <a:rPr lang="en-US" sz="3600" b="0" i="0" dirty="0">
                <a:solidFill>
                  <a:srgbClr val="FF0000"/>
                </a:solidFill>
                <a:effectLst/>
              </a:rPr>
              <a:t> </a:t>
            </a:r>
            <a:r>
              <a:rPr lang="en-US" sz="3600" b="0" i="0" dirty="0" err="1">
                <a:solidFill>
                  <a:srgbClr val="FF0000"/>
                </a:solidFill>
                <a:effectLst/>
              </a:rPr>
              <a:t>bụng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5DD683A-1B53-1E9B-117D-4659EAE03F04}"/>
              </a:ext>
            </a:extLst>
          </p:cNvPr>
          <p:cNvSpPr txBox="1"/>
          <p:nvPr/>
        </p:nvSpPr>
        <p:spPr>
          <a:xfrm>
            <a:off x="444885" y="3490799"/>
            <a:ext cx="11709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funny (adj)               /ˈ</a:t>
            </a:r>
            <a:r>
              <a:rPr lang="en-US" dirty="0" err="1"/>
              <a:t>fʌni</a:t>
            </a:r>
            <a:r>
              <a:rPr lang="en-US" dirty="0"/>
              <a:t>/                      </a:t>
            </a:r>
            <a:r>
              <a:rPr lang="en-US" dirty="0" err="1">
                <a:solidFill>
                  <a:srgbClr val="FF0000"/>
                </a:solidFill>
              </a:rPr>
              <a:t>buồn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cười</a:t>
            </a:r>
            <a:r>
              <a:rPr lang="en-US" dirty="0">
                <a:solidFill>
                  <a:srgbClr val="FF0000"/>
                </a:solidFill>
              </a:rPr>
              <a:t>, </a:t>
            </a:r>
            <a:r>
              <a:rPr lang="en-US" dirty="0" err="1">
                <a:solidFill>
                  <a:srgbClr val="FF0000"/>
                </a:solidFill>
              </a:rPr>
              <a:t>vui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nhộn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2B6649A-089E-AC22-3B93-D0BD0FBA7450}"/>
              </a:ext>
            </a:extLst>
          </p:cNvPr>
          <p:cNvSpPr txBox="1"/>
          <p:nvPr/>
        </p:nvSpPr>
        <p:spPr>
          <a:xfrm>
            <a:off x="474939" y="4314422"/>
            <a:ext cx="117095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friendly (adj)         /ˈ</a:t>
            </a:r>
            <a:r>
              <a:rPr lang="en-US" dirty="0" err="1"/>
              <a:t>frendli</a:t>
            </a:r>
            <a:r>
              <a:rPr lang="en-US" dirty="0"/>
              <a:t>/                   </a:t>
            </a:r>
            <a:r>
              <a:rPr lang="en-US" dirty="0" err="1">
                <a:solidFill>
                  <a:srgbClr val="FF0000"/>
                </a:solidFill>
              </a:rPr>
              <a:t>thân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thiện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5342221-531A-ED20-FC53-EA0F0E34F407}"/>
              </a:ext>
            </a:extLst>
          </p:cNvPr>
          <p:cNvSpPr txBox="1"/>
          <p:nvPr/>
        </p:nvSpPr>
        <p:spPr>
          <a:xfrm>
            <a:off x="444885" y="5125844"/>
            <a:ext cx="117471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3600" b="0" i="0">
                <a:solidFill>
                  <a:srgbClr val="002060"/>
                </a:solidFill>
                <a:effectLst/>
              </a:defRPr>
            </a:lvl1pPr>
          </a:lstStyle>
          <a:p>
            <a:r>
              <a:rPr lang="en-US" dirty="0"/>
              <a:t>lazy (adj)</a:t>
            </a:r>
            <a:r>
              <a:rPr lang="en-US" sz="3600" b="0" i="0" dirty="0">
                <a:solidFill>
                  <a:srgbClr val="242021"/>
                </a:solidFill>
                <a:effectLst/>
              </a:rPr>
              <a:t> </a:t>
            </a:r>
            <a:r>
              <a:rPr lang="en-US" dirty="0"/>
              <a:t>               /ˈ</a:t>
            </a:r>
            <a:r>
              <a:rPr lang="en-US" dirty="0" err="1"/>
              <a:t>leɪzi</a:t>
            </a:r>
            <a:r>
              <a:rPr lang="en-US" dirty="0"/>
              <a:t>/                        </a:t>
            </a:r>
            <a:r>
              <a:rPr lang="en-US" dirty="0" err="1">
                <a:solidFill>
                  <a:srgbClr val="FF0000"/>
                </a:solidFill>
              </a:rPr>
              <a:t>lười</a:t>
            </a:r>
            <a:r>
              <a:rPr lang="en-US" dirty="0">
                <a:solidFill>
                  <a:srgbClr val="FF0000"/>
                </a:solidFill>
              </a:rPr>
              <a:t> </a:t>
            </a:r>
            <a:r>
              <a:rPr lang="en-US" dirty="0" err="1">
                <a:solidFill>
                  <a:srgbClr val="FF0000"/>
                </a:solidFill>
              </a:rPr>
              <a:t>biếng</a:t>
            </a:r>
            <a:endParaRPr lang="en-US" dirty="0">
              <a:solidFill>
                <a:srgbClr val="FF0000"/>
              </a:solidFill>
              <a:effectLst/>
            </a:endParaRPr>
          </a:p>
        </p:txBody>
      </p:sp>
      <p:sp>
        <p:nvSpPr>
          <p:cNvPr id="7" name="Rectangle 1">
            <a:extLst>
              <a:ext uri="{FF2B5EF4-FFF2-40B4-BE49-F238E27FC236}">
                <a16:creationId xmlns:a16="http://schemas.microsoft.com/office/drawing/2014/main" id="{AD02B12B-801E-E76E-317D-0C4B1308D6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578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0" name="Rectangle 2">
            <a:extLst>
              <a:ext uri="{FF2B5EF4-FFF2-40B4-BE49-F238E27FC236}">
                <a16:creationId xmlns:a16="http://schemas.microsoft.com/office/drawing/2014/main" id="{19DFF519-750A-A326-9C0E-C24005B1505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1973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0B9F4EE0-CD0F-FAF8-0ED1-AE2096E5E2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62600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19" name="Rectangle 5">
            <a:extLst>
              <a:ext uri="{FF2B5EF4-FFF2-40B4-BE49-F238E27FC236}">
                <a16:creationId xmlns:a16="http://schemas.microsoft.com/office/drawing/2014/main" id="{928BFE53-AC55-1417-1DF0-B6D063261D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8788" y="387985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</a:br>
            <a:endParaRPr kumimoji="0" lang="en-US" alt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2" name="helpful">
            <a:hlinkClick r:id="" action="ppaction://media"/>
            <a:extLst>
              <a:ext uri="{FF2B5EF4-FFF2-40B4-BE49-F238E27FC236}">
                <a16:creationId xmlns:a16="http://schemas.microsoft.com/office/drawing/2014/main" id="{CA3A6C14-67EE-9A44-FD68-13A37F3EEC7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1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17360" y="1037265"/>
            <a:ext cx="609600" cy="609600"/>
          </a:xfrm>
          <a:prstGeom prst="rect">
            <a:avLst/>
          </a:prstGeom>
        </p:spPr>
      </p:pic>
      <p:pic>
        <p:nvPicPr>
          <p:cNvPr id="3" name="selfish">
            <a:hlinkClick r:id="" action="ppaction://media"/>
            <a:extLst>
              <a:ext uri="{FF2B5EF4-FFF2-40B4-BE49-F238E27FC236}">
                <a16:creationId xmlns:a16="http://schemas.microsoft.com/office/drawing/2014/main" id="{748876CE-015E-DCF0-430D-2917D749F0B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3">
                  <p14:trim st="248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17360" y="1845174"/>
            <a:ext cx="609600" cy="609600"/>
          </a:xfrm>
          <a:prstGeom prst="rect">
            <a:avLst/>
          </a:prstGeom>
        </p:spPr>
      </p:pic>
      <p:pic>
        <p:nvPicPr>
          <p:cNvPr id="4" name="kind">
            <a:hlinkClick r:id="" action="ppaction://media"/>
            <a:extLst>
              <a:ext uri="{FF2B5EF4-FFF2-40B4-BE49-F238E27FC236}">
                <a16:creationId xmlns:a16="http://schemas.microsoft.com/office/drawing/2014/main" id="{9820ACAA-0824-09F1-8111-86C20444B50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4">
                  <p14:trim st="2261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192000" y="2673350"/>
            <a:ext cx="609600" cy="609600"/>
          </a:xfrm>
          <a:prstGeom prst="rect">
            <a:avLst/>
          </a:prstGeom>
        </p:spPr>
      </p:pic>
      <p:pic>
        <p:nvPicPr>
          <p:cNvPr id="5" name="funny">
            <a:hlinkClick r:id="" action="ppaction://media"/>
            <a:extLst>
              <a:ext uri="{FF2B5EF4-FFF2-40B4-BE49-F238E27FC236}">
                <a16:creationId xmlns:a16="http://schemas.microsoft.com/office/drawing/2014/main" id="{295F2282-1841-1924-5EDE-207D75716BB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5">
                  <p14:trim st="2274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8892" y="3517740"/>
            <a:ext cx="609600" cy="609600"/>
          </a:xfrm>
          <a:prstGeom prst="rect">
            <a:avLst/>
          </a:prstGeom>
        </p:spPr>
      </p:pic>
      <p:pic>
        <p:nvPicPr>
          <p:cNvPr id="6" name="friendly">
            <a:hlinkClick r:id="" action="ppaction://media"/>
            <a:extLst>
              <a:ext uri="{FF2B5EF4-FFF2-40B4-BE49-F238E27FC236}">
                <a16:creationId xmlns:a16="http://schemas.microsoft.com/office/drawing/2014/main" id="{422BB5B9-803E-DDAF-F241-F187FC0E971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6">
                  <p14:trim st="2366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38892" y="4333724"/>
            <a:ext cx="609600" cy="609600"/>
          </a:xfrm>
          <a:prstGeom prst="rect">
            <a:avLst/>
          </a:prstGeom>
        </p:spPr>
      </p:pic>
      <p:pic>
        <p:nvPicPr>
          <p:cNvPr id="8" name="lazy">
            <a:hlinkClick r:id="" action="ppaction://media"/>
            <a:extLst>
              <a:ext uri="{FF2B5EF4-FFF2-40B4-BE49-F238E27FC236}">
                <a16:creationId xmlns:a16="http://schemas.microsoft.com/office/drawing/2014/main" id="{35503EBB-221A-EC02-214A-992D9193DB8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7">
                  <p14:trim st="2018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246590" y="5211135"/>
            <a:ext cx="609600" cy="609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7711730" y="580104"/>
            <a:ext cx="42477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Calibri" panose="020F0502020204030204" pitchFamily="34" charset="0"/>
              </a:rPr>
              <a:t>Click each English word to hear the sound.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51273314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11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40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120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10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0" dur="10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5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5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3" fill="hold">
                      <p:stCondLst>
                        <p:cond delay="0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11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5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126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9" grpId="0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21D25FC-AF91-266B-EC21-6F993990ED0A}"/>
              </a:ext>
            </a:extLst>
          </p:cNvPr>
          <p:cNvSpPr txBox="1"/>
          <p:nvPr/>
        </p:nvSpPr>
        <p:spPr>
          <a:xfrm>
            <a:off x="243840" y="565276"/>
            <a:ext cx="11704319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Do the words have a good (G) or bad (B) meaning? Write the correct letter on the line.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6D524F-CE31-7BCC-86C8-2AD520D395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4000" t="26040" b="21422"/>
          <a:stretch/>
        </p:blipFill>
        <p:spPr>
          <a:xfrm>
            <a:off x="363379" y="2025749"/>
            <a:ext cx="11704319" cy="3601329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C9529-8832-6789-F32A-C9123548BA79}"/>
              </a:ext>
            </a:extLst>
          </p:cNvPr>
          <p:cNvSpPr txBox="1"/>
          <p:nvPr/>
        </p:nvSpPr>
        <p:spPr>
          <a:xfrm>
            <a:off x="10592975" y="2025749"/>
            <a:ext cx="53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7C3C1BF-5266-8426-23DE-D47094AADEA5}"/>
              </a:ext>
            </a:extLst>
          </p:cNvPr>
          <p:cNvSpPr txBox="1"/>
          <p:nvPr/>
        </p:nvSpPr>
        <p:spPr>
          <a:xfrm>
            <a:off x="10578909" y="2522899"/>
            <a:ext cx="53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CD3565D-0957-E1F7-3413-D5B69F7DC0B7}"/>
              </a:ext>
            </a:extLst>
          </p:cNvPr>
          <p:cNvSpPr txBox="1"/>
          <p:nvPr/>
        </p:nvSpPr>
        <p:spPr>
          <a:xfrm>
            <a:off x="10592972" y="3034117"/>
            <a:ext cx="53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7201471-BBD8-4446-54BB-ADDBA23967A6}"/>
              </a:ext>
            </a:extLst>
          </p:cNvPr>
          <p:cNvSpPr txBox="1"/>
          <p:nvPr/>
        </p:nvSpPr>
        <p:spPr>
          <a:xfrm>
            <a:off x="10607035" y="3510281"/>
            <a:ext cx="53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6EDEAB4-A934-4770-165C-51FDB853B893}"/>
              </a:ext>
            </a:extLst>
          </p:cNvPr>
          <p:cNvSpPr txBox="1"/>
          <p:nvPr/>
        </p:nvSpPr>
        <p:spPr>
          <a:xfrm>
            <a:off x="10607035" y="3990435"/>
            <a:ext cx="53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B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722301-0BC0-9F5D-1F9E-C3C4B28ACEC3}"/>
              </a:ext>
            </a:extLst>
          </p:cNvPr>
          <p:cNvSpPr txBox="1"/>
          <p:nvPr/>
        </p:nvSpPr>
        <p:spPr>
          <a:xfrm>
            <a:off x="10628139" y="4946753"/>
            <a:ext cx="5345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7030A0"/>
                </a:solidFill>
              </a:rPr>
              <a:t>G</a:t>
            </a:r>
          </a:p>
        </p:txBody>
      </p:sp>
      <p:sp>
        <p:nvSpPr>
          <p:cNvPr id="3" name="Rectangle 2"/>
          <p:cNvSpPr/>
          <p:nvPr/>
        </p:nvSpPr>
        <p:spPr>
          <a:xfrm>
            <a:off x="8649912" y="1906674"/>
            <a:ext cx="3219061" cy="3853544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/>
              <a:t>______--</a:t>
            </a:r>
            <a:r>
              <a:rPr lang="en-US" sz="3200" dirty="0">
                <a:solidFill>
                  <a:srgbClr val="002060"/>
                </a:solidFill>
              </a:rPr>
              <a:t>__________________________________________________________________________________________________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8637471" y="2267779"/>
            <a:ext cx="31444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lazy                                B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40581" y="2765414"/>
            <a:ext cx="31444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helpful                          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649912" y="3259933"/>
            <a:ext cx="31444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funny                            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653022" y="3757568"/>
            <a:ext cx="31444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friendly                         G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8662354" y="4280077"/>
            <a:ext cx="31444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selfish                           B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8665464" y="5085625"/>
            <a:ext cx="3144416" cy="461665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r>
              <a:rPr lang="en-US" sz="2400" dirty="0"/>
              <a:t>kind                               G</a:t>
            </a:r>
          </a:p>
        </p:txBody>
      </p:sp>
    </p:spTree>
    <p:extLst>
      <p:ext uri="{BB962C8B-B14F-4D97-AF65-F5344CB8AC3E}">
        <p14:creationId xmlns:p14="http://schemas.microsoft.com/office/powerpoint/2010/main" val="4114979633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FA68ABD-EF7E-28C7-136E-DC28454DD476}"/>
              </a:ext>
            </a:extLst>
          </p:cNvPr>
          <p:cNvSpPr txBox="1"/>
          <p:nvPr/>
        </p:nvSpPr>
        <p:spPr>
          <a:xfrm>
            <a:off x="86897" y="428111"/>
            <a:ext cx="1896647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 page 18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3ACFFD1D-A152-BCAB-43E0-61DF0CF35D7E}"/>
              </a:ext>
            </a:extLst>
          </p:cNvPr>
          <p:cNvSpPr txBox="1"/>
          <p:nvPr/>
        </p:nvSpPr>
        <p:spPr>
          <a:xfrm>
            <a:off x="2119531" y="428111"/>
            <a:ext cx="998557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Complete the words with the vowels (</a:t>
            </a:r>
            <a:r>
              <a:rPr lang="en-US" sz="3200" b="1" i="1" dirty="0">
                <a:solidFill>
                  <a:srgbClr val="002060"/>
                </a:solidFill>
                <a:effectLst/>
              </a:rPr>
              <a:t>a, e, </a:t>
            </a:r>
            <a:r>
              <a:rPr lang="en-US" sz="3200" b="1" i="1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3200" b="1" i="1" dirty="0">
                <a:solidFill>
                  <a:srgbClr val="002060"/>
                </a:solidFill>
                <a:effectLst/>
              </a:rPr>
              <a:t>, o, u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) and </a:t>
            </a:r>
            <a:r>
              <a:rPr lang="en-US" sz="3200" b="1" i="1" dirty="0">
                <a:solidFill>
                  <a:srgbClr val="002060"/>
                </a:solidFill>
                <a:effectLst/>
              </a:rPr>
              <a:t>y</a:t>
            </a:r>
            <a:r>
              <a:rPr lang="en-US" sz="3200" b="1" i="0" dirty="0">
                <a:solidFill>
                  <a:srgbClr val="002060"/>
                </a:solidFill>
                <a:effectLst/>
              </a:rPr>
              <a:t>.</a:t>
            </a:r>
            <a:r>
              <a:rPr lang="en-US" sz="3200" b="1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BB1CB900-7F33-DB9B-1FEE-373A67892E5E}"/>
              </a:ext>
            </a:extLst>
          </p:cNvPr>
          <p:cNvSpPr txBox="1"/>
          <p:nvPr/>
        </p:nvSpPr>
        <p:spPr>
          <a:xfrm>
            <a:off x="3822895" y="1012886"/>
            <a:ext cx="4997548" cy="52322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br>
              <a:rPr lang="en-US" sz="1000" b="0" i="0" dirty="0">
                <a:solidFill>
                  <a:srgbClr val="1075BB"/>
                </a:solidFill>
                <a:effectLst/>
              </a:rPr>
            </a:br>
            <a:r>
              <a:rPr lang="en-US" sz="5400" b="0" i="0" dirty="0">
                <a:solidFill>
                  <a:srgbClr val="002060"/>
                </a:solidFill>
                <a:effectLst/>
              </a:rPr>
              <a:t>1. s e l f </a:t>
            </a:r>
            <a:r>
              <a:rPr lang="en-US" sz="5400" b="0" i="0" dirty="0" err="1">
                <a:solidFill>
                  <a:srgbClr val="002060"/>
                </a:solidFill>
                <a:effectLst/>
              </a:rPr>
              <a:t>i</a:t>
            </a:r>
            <a:r>
              <a:rPr lang="en-US" sz="5400" b="0" i="0" dirty="0">
                <a:solidFill>
                  <a:srgbClr val="002060"/>
                </a:solidFill>
                <a:effectLst/>
              </a:rPr>
              <a:t> s h</a:t>
            </a:r>
            <a:br>
              <a:rPr lang="en-US" sz="5400" b="0" i="0" dirty="0">
                <a:solidFill>
                  <a:srgbClr val="002060"/>
                </a:solidFill>
                <a:effectLst/>
              </a:rPr>
            </a:br>
            <a:r>
              <a:rPr lang="en-US" sz="5400" b="0" i="0" dirty="0">
                <a:solidFill>
                  <a:srgbClr val="002060"/>
                </a:solidFill>
                <a:effectLst/>
              </a:rPr>
              <a:t>2. h _ l p f _ l</a:t>
            </a:r>
            <a:br>
              <a:rPr lang="en-US" sz="5400" b="0" i="0" dirty="0">
                <a:solidFill>
                  <a:srgbClr val="002060"/>
                </a:solidFill>
                <a:effectLst/>
              </a:rPr>
            </a:br>
            <a:r>
              <a:rPr lang="en-US" sz="5400" b="0" i="0" dirty="0">
                <a:solidFill>
                  <a:srgbClr val="002060"/>
                </a:solidFill>
                <a:effectLst/>
              </a:rPr>
              <a:t>3. k _ n d</a:t>
            </a:r>
            <a:br>
              <a:rPr lang="en-US" sz="5400" b="0" i="0" dirty="0">
                <a:solidFill>
                  <a:srgbClr val="002060"/>
                </a:solidFill>
                <a:effectLst/>
              </a:rPr>
            </a:br>
            <a:r>
              <a:rPr lang="en-US" sz="5400" b="0" i="0" dirty="0">
                <a:solidFill>
                  <a:srgbClr val="002060"/>
                </a:solidFill>
                <a:effectLst/>
              </a:rPr>
              <a:t>4. l _ z _</a:t>
            </a:r>
            <a:br>
              <a:rPr lang="en-US" sz="5400" b="0" i="0" dirty="0">
                <a:solidFill>
                  <a:srgbClr val="002060"/>
                </a:solidFill>
                <a:effectLst/>
              </a:rPr>
            </a:br>
            <a:r>
              <a:rPr lang="en-US" sz="5400" b="0" i="0" dirty="0">
                <a:solidFill>
                  <a:srgbClr val="002060"/>
                </a:solidFill>
                <a:effectLst/>
              </a:rPr>
              <a:t>5. f _ n </a:t>
            </a:r>
            <a:r>
              <a:rPr lang="en-US" sz="5400" b="0" i="0" dirty="0" err="1">
                <a:solidFill>
                  <a:srgbClr val="002060"/>
                </a:solidFill>
                <a:effectLst/>
              </a:rPr>
              <a:t>n</a:t>
            </a:r>
            <a:r>
              <a:rPr lang="en-US" sz="5400" b="0" i="0" dirty="0">
                <a:solidFill>
                  <a:srgbClr val="002060"/>
                </a:solidFill>
                <a:effectLst/>
              </a:rPr>
              <a:t> _</a:t>
            </a:r>
            <a:br>
              <a:rPr lang="en-US" sz="5400" b="0" i="0" dirty="0">
                <a:solidFill>
                  <a:srgbClr val="002060"/>
                </a:solidFill>
                <a:effectLst/>
              </a:rPr>
            </a:br>
            <a:r>
              <a:rPr lang="en-US" sz="5400" b="0" i="0" dirty="0">
                <a:solidFill>
                  <a:srgbClr val="002060"/>
                </a:solidFill>
                <a:effectLst/>
              </a:rPr>
              <a:t>6. f r _ _ n d l _</a:t>
            </a:r>
            <a:r>
              <a:rPr lang="en-US" sz="5400" dirty="0">
                <a:solidFill>
                  <a:srgbClr val="002060"/>
                </a:solidFill>
              </a:rPr>
              <a:t> </a:t>
            </a:r>
            <a:endParaRPr lang="en-US" sz="4000" dirty="0">
              <a:solidFill>
                <a:srgbClr val="002060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200DE40-8692-8E0A-145D-261AD1244D22}"/>
              </a:ext>
            </a:extLst>
          </p:cNvPr>
          <p:cNvSpPr txBox="1"/>
          <p:nvPr/>
        </p:nvSpPr>
        <p:spPr>
          <a:xfrm>
            <a:off x="5008092" y="1986404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ABC4E75-7A92-F6A5-F628-0074C3FDA187}"/>
              </a:ext>
            </a:extLst>
          </p:cNvPr>
          <p:cNvSpPr txBox="1"/>
          <p:nvPr/>
        </p:nvSpPr>
        <p:spPr>
          <a:xfrm>
            <a:off x="6685587" y="1998663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4BB0B7C-B74D-FAD5-F2C4-77766386E657}"/>
              </a:ext>
            </a:extLst>
          </p:cNvPr>
          <p:cNvSpPr txBox="1"/>
          <p:nvPr/>
        </p:nvSpPr>
        <p:spPr>
          <a:xfrm>
            <a:off x="5043259" y="2840252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9DB1AED-EEF1-18B1-1FC1-B34C51BA6E4A}"/>
              </a:ext>
            </a:extLst>
          </p:cNvPr>
          <p:cNvSpPr txBox="1"/>
          <p:nvPr/>
        </p:nvSpPr>
        <p:spPr>
          <a:xfrm>
            <a:off x="4825208" y="3653650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a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9FE5B5A-F476-FF64-ACFC-75D8C37009DF}"/>
              </a:ext>
            </a:extLst>
          </p:cNvPr>
          <p:cNvSpPr txBox="1"/>
          <p:nvPr/>
        </p:nvSpPr>
        <p:spPr>
          <a:xfrm>
            <a:off x="5781676" y="3610761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4E3C1DD4-38A1-5A5E-4B29-441FE94CCC0E}"/>
              </a:ext>
            </a:extLst>
          </p:cNvPr>
          <p:cNvSpPr txBox="1"/>
          <p:nvPr/>
        </p:nvSpPr>
        <p:spPr>
          <a:xfrm>
            <a:off x="4832144" y="4490839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448FC0-F1B3-7841-42EA-A8EEEB6D6E87}"/>
              </a:ext>
            </a:extLst>
          </p:cNvPr>
          <p:cNvSpPr txBox="1"/>
          <p:nvPr/>
        </p:nvSpPr>
        <p:spPr>
          <a:xfrm>
            <a:off x="6413492" y="4382627"/>
            <a:ext cx="6085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A51356B-7C82-F2DF-B060-3E9623839B7F}"/>
              </a:ext>
            </a:extLst>
          </p:cNvPr>
          <p:cNvSpPr txBox="1"/>
          <p:nvPr/>
        </p:nvSpPr>
        <p:spPr>
          <a:xfrm>
            <a:off x="5333314" y="5307315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8700B6D-0EBA-D6A1-334C-4C1F89189A1E}"/>
              </a:ext>
            </a:extLst>
          </p:cNvPr>
          <p:cNvSpPr txBox="1"/>
          <p:nvPr/>
        </p:nvSpPr>
        <p:spPr>
          <a:xfrm>
            <a:off x="5750076" y="5305957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DD68BB-FEB6-AAF0-AAF6-FC29AE36985E}"/>
              </a:ext>
            </a:extLst>
          </p:cNvPr>
          <p:cNvSpPr txBox="1"/>
          <p:nvPr/>
        </p:nvSpPr>
        <p:spPr>
          <a:xfrm>
            <a:off x="7615864" y="5197799"/>
            <a:ext cx="604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rgbClr val="FF0000"/>
                </a:solidFill>
              </a:rPr>
              <a:t>y</a:t>
            </a:r>
          </a:p>
        </p:txBody>
      </p:sp>
    </p:spTree>
    <p:extLst>
      <p:ext uri="{BB962C8B-B14F-4D97-AF65-F5344CB8AC3E}">
        <p14:creationId xmlns:p14="http://schemas.microsoft.com/office/powerpoint/2010/main" val="234539872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Box 25">
            <a:extLst>
              <a:ext uri="{FF2B5EF4-FFF2-40B4-BE49-F238E27FC236}">
                <a16:creationId xmlns:a16="http://schemas.microsoft.com/office/drawing/2014/main" id="{AFA68ABD-EF7E-28C7-136E-DC28454DD476}"/>
              </a:ext>
            </a:extLst>
          </p:cNvPr>
          <p:cNvSpPr txBox="1"/>
          <p:nvPr/>
        </p:nvSpPr>
        <p:spPr>
          <a:xfrm>
            <a:off x="86897" y="474277"/>
            <a:ext cx="1896647" cy="830997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Extra Practice </a:t>
            </a:r>
          </a:p>
          <a:p>
            <a:r>
              <a:rPr lang="en-US" sz="2400" dirty="0">
                <a:solidFill>
                  <a:schemeClr val="bg1"/>
                </a:solidFill>
              </a:rPr>
              <a:t>WB page 18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56C8FE4-06A1-12CF-CCE8-58CDFBCDE3E6}"/>
              </a:ext>
            </a:extLst>
          </p:cNvPr>
          <p:cNvSpPr txBox="1"/>
          <p:nvPr/>
        </p:nvSpPr>
        <p:spPr>
          <a:xfrm>
            <a:off x="86897" y="3682219"/>
            <a:ext cx="122248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0" i="0" dirty="0">
                <a:solidFill>
                  <a:srgbClr val="002060"/>
                </a:solidFill>
                <a:effectLst/>
              </a:rPr>
              <a:t>1. ______________ people only think about themselves.</a:t>
            </a:r>
            <a:br>
              <a:rPr lang="en-US" sz="2800" b="0" i="0" dirty="0">
                <a:solidFill>
                  <a:srgbClr val="002060"/>
                </a:solidFill>
                <a:effectLst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</a:rPr>
              <a:t>2. ______________ people make their friends laugh.</a:t>
            </a:r>
            <a:br>
              <a:rPr lang="en-US" sz="2800" b="0" i="0" dirty="0">
                <a:solidFill>
                  <a:srgbClr val="002060"/>
                </a:solidFill>
                <a:effectLst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</a:rPr>
              <a:t>3. ______________ people love talking to their friends.</a:t>
            </a:r>
            <a:br>
              <a:rPr lang="en-US" sz="2800" b="0" i="0" dirty="0">
                <a:solidFill>
                  <a:srgbClr val="002060"/>
                </a:solidFill>
                <a:effectLst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</a:rPr>
              <a:t>4. ______________ people are very nice to people and animals.</a:t>
            </a:r>
            <a:br>
              <a:rPr lang="en-US" sz="2800" b="0" i="0" dirty="0">
                <a:solidFill>
                  <a:srgbClr val="002060"/>
                </a:solidFill>
                <a:effectLst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</a:rPr>
              <a:t>5. ______________ people help other people by doing something or giving advice.</a:t>
            </a:r>
            <a:br>
              <a:rPr lang="en-US" sz="2800" b="0" i="0" dirty="0">
                <a:solidFill>
                  <a:srgbClr val="002060"/>
                </a:solidFill>
                <a:effectLst/>
              </a:rPr>
            </a:br>
            <a:r>
              <a:rPr lang="en-US" sz="2800" b="0" i="0" dirty="0">
                <a:solidFill>
                  <a:srgbClr val="002060"/>
                </a:solidFill>
                <a:effectLst/>
              </a:rPr>
              <a:t>6. ______________ people don't want to work.</a:t>
            </a:r>
            <a:r>
              <a:rPr lang="en-US" sz="2800" dirty="0">
                <a:solidFill>
                  <a:srgbClr val="002060"/>
                </a:solidFill>
              </a:rPr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CF55FA-46D4-15FE-DAF7-481D38738A21}"/>
              </a:ext>
            </a:extLst>
          </p:cNvPr>
          <p:cNvSpPr txBox="1"/>
          <p:nvPr/>
        </p:nvSpPr>
        <p:spPr>
          <a:xfrm>
            <a:off x="2278966" y="305001"/>
            <a:ext cx="949569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Fill in the blanks with the adjectives in Task a.</a:t>
            </a:r>
            <a:endParaRPr lang="en-US" sz="3200" b="1" dirty="0">
              <a:solidFill>
                <a:srgbClr val="002060"/>
              </a:solidFill>
            </a:endParaRP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313835D2-8570-818B-F0F6-D6943B194E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4283" y="897779"/>
            <a:ext cx="5991225" cy="26289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4B1DD0-EE02-85D4-4D1B-93578224D345}"/>
              </a:ext>
            </a:extLst>
          </p:cNvPr>
          <p:cNvSpPr txBox="1"/>
          <p:nvPr/>
        </p:nvSpPr>
        <p:spPr>
          <a:xfrm>
            <a:off x="1035220" y="3594296"/>
            <a:ext cx="152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selfish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7B34F08-A542-6058-F278-244D35A7A5CA}"/>
              </a:ext>
            </a:extLst>
          </p:cNvPr>
          <p:cNvSpPr txBox="1"/>
          <p:nvPr/>
        </p:nvSpPr>
        <p:spPr>
          <a:xfrm>
            <a:off x="1035219" y="4030797"/>
            <a:ext cx="152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funny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849C3CB-A1A5-7873-E2EC-66E29230AD84}"/>
              </a:ext>
            </a:extLst>
          </p:cNvPr>
          <p:cNvSpPr txBox="1"/>
          <p:nvPr/>
        </p:nvSpPr>
        <p:spPr>
          <a:xfrm>
            <a:off x="881648" y="4450733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2CBBB7F-DA8B-9AC2-E219-5AC9A091318C}"/>
              </a:ext>
            </a:extLst>
          </p:cNvPr>
          <p:cNvSpPr txBox="1"/>
          <p:nvPr/>
        </p:nvSpPr>
        <p:spPr>
          <a:xfrm>
            <a:off x="1069141" y="4887234"/>
            <a:ext cx="120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kind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719D3D7-AAF7-8793-9339-311954B2B62C}"/>
              </a:ext>
            </a:extLst>
          </p:cNvPr>
          <p:cNvSpPr txBox="1"/>
          <p:nvPr/>
        </p:nvSpPr>
        <p:spPr>
          <a:xfrm>
            <a:off x="881648" y="531239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helpful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22AC2F3-52AF-2548-FD50-E96506CF328B}"/>
              </a:ext>
            </a:extLst>
          </p:cNvPr>
          <p:cNvSpPr txBox="1"/>
          <p:nvPr/>
        </p:nvSpPr>
        <p:spPr>
          <a:xfrm>
            <a:off x="1105559" y="5741680"/>
            <a:ext cx="120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lazy</a:t>
            </a:r>
          </a:p>
        </p:txBody>
      </p:sp>
    </p:spTree>
    <p:extLst>
      <p:ext uri="{BB962C8B-B14F-4D97-AF65-F5344CB8AC3E}">
        <p14:creationId xmlns:p14="http://schemas.microsoft.com/office/powerpoint/2010/main" val="359034641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117" y="471055"/>
            <a:ext cx="9719876" cy="588818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139486" y="3961992"/>
            <a:ext cx="3293707" cy="8393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solidFill>
                  <a:schemeClr val="bg1"/>
                </a:solidFill>
              </a:rPr>
              <a:t>Listening</a:t>
            </a:r>
            <a:endParaRPr lang="en-US" sz="24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4304598"/>
      </p:ext>
    </p:extLst>
  </p:cSld>
  <p:clrMapOvr>
    <a:masterClrMapping/>
  </p:clrMapOvr>
  <p:transition spd="med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Pre-Listening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51596-77C4-068A-7149-278AC03AF2A7}"/>
              </a:ext>
            </a:extLst>
          </p:cNvPr>
          <p:cNvSpPr txBox="1"/>
          <p:nvPr/>
        </p:nvSpPr>
        <p:spPr>
          <a:xfrm>
            <a:off x="2157045" y="354129"/>
            <a:ext cx="888609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Listen to Harry talking about a book.</a:t>
            </a:r>
            <a:br>
              <a:rPr lang="en-US" sz="3200" b="1" i="0" dirty="0">
                <a:solidFill>
                  <a:srgbClr val="00206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Does he like the book? Yes/No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0B7666D-720C-69DC-4F41-AB1CAD25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80825" y="1340532"/>
            <a:ext cx="5834941" cy="5517468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B45E18-6DF0-2764-2210-A50C1B604FAF}"/>
              </a:ext>
            </a:extLst>
          </p:cNvPr>
          <p:cNvCxnSpPr>
            <a:cxnSpLocks/>
          </p:cNvCxnSpPr>
          <p:nvPr/>
        </p:nvCxnSpPr>
        <p:spPr>
          <a:xfrm>
            <a:off x="4164037" y="815926"/>
            <a:ext cx="88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66A33CF0-75B1-5E7E-B0F9-2249AF761B85}"/>
              </a:ext>
            </a:extLst>
          </p:cNvPr>
          <p:cNvCxnSpPr>
            <a:cxnSpLocks/>
          </p:cNvCxnSpPr>
          <p:nvPr/>
        </p:nvCxnSpPr>
        <p:spPr>
          <a:xfrm>
            <a:off x="7469945" y="815926"/>
            <a:ext cx="128016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2F16BB6F-0B1C-F4FA-1B59-7ED92999CD2E}"/>
              </a:ext>
            </a:extLst>
          </p:cNvPr>
          <p:cNvCxnSpPr>
            <a:cxnSpLocks/>
          </p:cNvCxnSpPr>
          <p:nvPr/>
        </p:nvCxnSpPr>
        <p:spPr>
          <a:xfrm>
            <a:off x="3713871" y="1340532"/>
            <a:ext cx="215235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109445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B7666D-720C-69DC-4F41-AB1CAD25CB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7059" y="1340532"/>
            <a:ext cx="5834941" cy="551746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965" y="438537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/>
              <a:t>While-Listening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B551596-77C4-068A-7149-278AC03AF2A7}"/>
              </a:ext>
            </a:extLst>
          </p:cNvPr>
          <p:cNvSpPr txBox="1"/>
          <p:nvPr/>
        </p:nvSpPr>
        <p:spPr>
          <a:xfrm>
            <a:off x="2016368" y="362834"/>
            <a:ext cx="8886092" cy="2185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14350" indent="-514350">
              <a:buAutoNum type="alphaLcPeriod"/>
            </a:pPr>
            <a:r>
              <a:rPr lang="en-US" sz="3200" b="1" i="0" dirty="0">
                <a:solidFill>
                  <a:srgbClr val="002060"/>
                </a:solidFill>
                <a:effectLst/>
              </a:rPr>
              <a:t>Listen to Harry talking about a book.</a:t>
            </a:r>
            <a:br>
              <a:rPr lang="en-US" sz="3200" b="1" i="0" dirty="0">
                <a:solidFill>
                  <a:srgbClr val="002060"/>
                </a:solidFill>
                <a:effectLst/>
              </a:rPr>
            </a:br>
            <a:r>
              <a:rPr lang="en-US" sz="3200" b="1" i="0" dirty="0">
                <a:solidFill>
                  <a:srgbClr val="002060"/>
                </a:solidFill>
                <a:effectLst/>
              </a:rPr>
              <a:t>Does he like the book? </a:t>
            </a:r>
          </a:p>
          <a:p>
            <a:r>
              <a:rPr lang="en-US" sz="3200" b="1" dirty="0">
                <a:solidFill>
                  <a:srgbClr val="002060"/>
                </a:solidFill>
              </a:rPr>
              <a:t>	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Yes</a:t>
            </a:r>
          </a:p>
          <a:p>
            <a:r>
              <a:rPr lang="en-US" sz="3600" b="1" dirty="0">
                <a:solidFill>
                  <a:srgbClr val="002060"/>
                </a:solidFill>
              </a:rPr>
              <a:t>	</a:t>
            </a:r>
            <a:r>
              <a:rPr lang="en-US" sz="3600" b="1" i="0" dirty="0">
                <a:solidFill>
                  <a:srgbClr val="002060"/>
                </a:solidFill>
                <a:effectLst/>
              </a:rPr>
              <a:t>No</a:t>
            </a:r>
            <a:r>
              <a:rPr lang="en-US" sz="36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3" name="CD1-TRACK 39">
            <a:hlinkClick r:id="" action="ppaction://media"/>
            <a:extLst>
              <a:ext uri="{FF2B5EF4-FFF2-40B4-BE49-F238E27FC236}">
                <a16:creationId xmlns:a16="http://schemas.microsoft.com/office/drawing/2014/main" id="{B691E58C-9C1F-2F97-3167-666326286CE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198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334875" y="2913004"/>
            <a:ext cx="1031991" cy="1031991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136C232B-C260-A96D-812D-4BB325E7CB73}"/>
              </a:ext>
            </a:extLst>
          </p:cNvPr>
          <p:cNvSpPr/>
          <p:nvPr/>
        </p:nvSpPr>
        <p:spPr>
          <a:xfrm>
            <a:off x="2850870" y="1455441"/>
            <a:ext cx="947407" cy="429630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344986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03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1259AD-CCB5-54C0-A5EC-8AE8F362CB2F}"/>
              </a:ext>
            </a:extLst>
          </p:cNvPr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While-Listening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C33A8C6-85B1-ABF2-2D52-09533BA3BA5F}"/>
              </a:ext>
            </a:extLst>
          </p:cNvPr>
          <p:cNvSpPr txBox="1"/>
          <p:nvPr/>
        </p:nvSpPr>
        <p:spPr>
          <a:xfrm>
            <a:off x="2571764" y="469934"/>
            <a:ext cx="87219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  <a:ea typeface="Ebrima" panose="02000000000000000000" pitchFamily="2" charset="0"/>
                <a:cs typeface="Ebrima" panose="02000000000000000000" pitchFamily="2" charset="0"/>
              </a:rPr>
              <a:t>b. Now, listen and draw lines.</a:t>
            </a:r>
            <a:endParaRPr lang="en-US" sz="3600" dirty="0">
              <a:solidFill>
                <a:srgbClr val="002060"/>
              </a:solidFill>
              <a:ea typeface="Ebrima" panose="02000000000000000000" pitchFamily="2" charset="0"/>
              <a:cs typeface="Ebrima" panose="020000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D642DDF-652F-90CF-5D9E-F97A8C9829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6312" y="1501925"/>
            <a:ext cx="10239375" cy="4810125"/>
          </a:xfrm>
          <a:prstGeom prst="rect">
            <a:avLst/>
          </a:prstGeom>
        </p:spPr>
      </p:pic>
      <p:pic>
        <p:nvPicPr>
          <p:cNvPr id="5" name="CD1-TRACK 39">
            <a:hlinkClick r:id="" action="ppaction://media"/>
            <a:extLst>
              <a:ext uri="{FF2B5EF4-FFF2-40B4-BE49-F238E27FC236}">
                <a16:creationId xmlns:a16="http://schemas.microsoft.com/office/drawing/2014/main" id="{6E1E8526-5B9A-D004-6900-4B8139AA33E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62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340585" y="277103"/>
            <a:ext cx="1031991" cy="1031991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53BF5986-7A3A-744E-40FB-0241ECF2F160}"/>
              </a:ext>
            </a:extLst>
          </p:cNvPr>
          <p:cNvCxnSpPr>
            <a:cxnSpLocks/>
          </p:cNvCxnSpPr>
          <p:nvPr/>
        </p:nvCxnSpPr>
        <p:spPr>
          <a:xfrm>
            <a:off x="3896751" y="2827606"/>
            <a:ext cx="2926080" cy="108321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A788D9-2FE9-3CC6-3F06-6EFACDDFFFBE}"/>
              </a:ext>
            </a:extLst>
          </p:cNvPr>
          <p:cNvCxnSpPr>
            <a:cxnSpLocks/>
          </p:cNvCxnSpPr>
          <p:nvPr/>
        </p:nvCxnSpPr>
        <p:spPr>
          <a:xfrm>
            <a:off x="3896751" y="3882683"/>
            <a:ext cx="2926080" cy="112541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078A854-66C4-6BED-065C-9083264476D2}"/>
              </a:ext>
            </a:extLst>
          </p:cNvPr>
          <p:cNvCxnSpPr>
            <a:cxnSpLocks/>
          </p:cNvCxnSpPr>
          <p:nvPr/>
        </p:nvCxnSpPr>
        <p:spPr>
          <a:xfrm flipV="1">
            <a:off x="3896751" y="2827606"/>
            <a:ext cx="2926080" cy="21664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C638EF30-1503-2732-E505-CB7A80DC76E9}"/>
              </a:ext>
            </a:extLst>
          </p:cNvPr>
          <p:cNvCxnSpPr>
            <a:cxnSpLocks/>
          </p:cNvCxnSpPr>
          <p:nvPr/>
        </p:nvCxnSpPr>
        <p:spPr>
          <a:xfrm>
            <a:off x="3896751" y="6091311"/>
            <a:ext cx="292608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22644241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0259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6CCD4270-B9A7-6B5F-6EB3-8B1BBCE37938}"/>
              </a:ext>
            </a:extLst>
          </p:cNvPr>
          <p:cNvSpPr txBox="1"/>
          <p:nvPr/>
        </p:nvSpPr>
        <p:spPr>
          <a:xfrm>
            <a:off x="1339701" y="1231896"/>
            <a:ext cx="9579935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1" dirty="0">
                <a:solidFill>
                  <a:srgbClr val="002060"/>
                </a:solidFill>
                <a:effectLst/>
              </a:rPr>
              <a:t>M: Charlie and the Chocolate Factory is a children’s story about a boy called Charlie. He wins a ticket to visit Willie Wonka's chocolate factory. Charlie goes with his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grandpa who always makes me laugh. He’s very funny.</a:t>
            </a:r>
            <a:r>
              <a:rPr lang="en-US" sz="3200" b="0" i="1" dirty="0">
                <a:solidFill>
                  <a:srgbClr val="002060"/>
                </a:solidFill>
                <a:effectLst/>
              </a:rPr>
              <a:t> They meet some horrible children at the factory. </a:t>
            </a:r>
            <a:r>
              <a:rPr lang="en-US" sz="3200" b="0" i="1" dirty="0" err="1">
                <a:solidFill>
                  <a:srgbClr val="FF0000"/>
                </a:solidFill>
                <a:effectLst/>
              </a:rPr>
              <a:t>Verucca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 is a very selfish girl</a:t>
            </a:r>
            <a:r>
              <a:rPr lang="en-US" sz="3200" b="0" i="1" dirty="0">
                <a:solidFill>
                  <a:srgbClr val="002060"/>
                </a:solidFill>
                <a:effectLst/>
              </a:rPr>
              <a:t>. She only thinks of herself.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Mike is lazy </a:t>
            </a:r>
            <a:r>
              <a:rPr lang="en-US" sz="3200" b="0" i="1" dirty="0">
                <a:solidFill>
                  <a:srgbClr val="002060"/>
                </a:solidFill>
                <a:effectLst/>
              </a:rPr>
              <a:t>and only likes to watch TV. Only </a:t>
            </a:r>
            <a:r>
              <a:rPr lang="en-US" sz="3200" b="0" i="1" dirty="0">
                <a:solidFill>
                  <a:srgbClr val="FF0000"/>
                </a:solidFill>
                <a:effectLst/>
              </a:rPr>
              <a:t>Charlie is friendly and kind</a:t>
            </a:r>
            <a:r>
              <a:rPr lang="en-US" sz="3200" b="0" i="1" dirty="0">
                <a:solidFill>
                  <a:srgbClr val="002060"/>
                </a:solidFill>
                <a:effectLst/>
              </a:rPr>
              <a:t>, so in the end Willie Wonka gives him the factory. It's a great story!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DBF75BD-EFCF-BCA5-FDAB-EBB6550DDA5F}"/>
              </a:ext>
            </a:extLst>
          </p:cNvPr>
          <p:cNvSpPr txBox="1"/>
          <p:nvPr/>
        </p:nvSpPr>
        <p:spPr>
          <a:xfrm>
            <a:off x="10563089" y="1941761"/>
            <a:ext cx="39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EB82ECA-0E6A-CDE9-D272-C3F2403A7C9E}"/>
              </a:ext>
            </a:extLst>
          </p:cNvPr>
          <p:cNvSpPr txBox="1"/>
          <p:nvPr/>
        </p:nvSpPr>
        <p:spPr>
          <a:xfrm>
            <a:off x="4251958" y="517014"/>
            <a:ext cx="32918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Audio scripts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156C5EC-C51D-EE63-00FE-1AC0A72ABECB}"/>
              </a:ext>
            </a:extLst>
          </p:cNvPr>
          <p:cNvSpPr txBox="1"/>
          <p:nvPr/>
        </p:nvSpPr>
        <p:spPr>
          <a:xfrm>
            <a:off x="8653481" y="2913770"/>
            <a:ext cx="39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785CCF-07FF-09F0-4474-B1401228A456}"/>
              </a:ext>
            </a:extLst>
          </p:cNvPr>
          <p:cNvSpPr txBox="1"/>
          <p:nvPr/>
        </p:nvSpPr>
        <p:spPr>
          <a:xfrm>
            <a:off x="9049722" y="3429000"/>
            <a:ext cx="39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22D36EE-F0B0-5041-44C3-7347AB733889}"/>
              </a:ext>
            </a:extLst>
          </p:cNvPr>
          <p:cNvSpPr txBox="1"/>
          <p:nvPr/>
        </p:nvSpPr>
        <p:spPr>
          <a:xfrm>
            <a:off x="9984679" y="3873716"/>
            <a:ext cx="3962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638203006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7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0101" y="375741"/>
            <a:ext cx="1744825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Extra Practice </a:t>
            </a:r>
          </a:p>
          <a:p>
            <a:pPr algn="ctr"/>
            <a:r>
              <a:rPr lang="en-US" sz="2000" b="1" dirty="0"/>
              <a:t>WB page 18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D6294E3B-481D-E7B6-CDFD-AB39919BB5F0}"/>
              </a:ext>
            </a:extLst>
          </p:cNvPr>
          <p:cNvSpPr txBox="1"/>
          <p:nvPr/>
        </p:nvSpPr>
        <p:spPr>
          <a:xfrm>
            <a:off x="2987040" y="448374"/>
            <a:ext cx="666339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b="1" i="0" dirty="0">
                <a:solidFill>
                  <a:srgbClr val="002060"/>
                </a:solidFill>
                <a:effectLst/>
              </a:rPr>
              <a:t>Listen and </a:t>
            </a:r>
            <a:r>
              <a:rPr lang="en-US" sz="3600" b="1" dirty="0">
                <a:solidFill>
                  <a:srgbClr val="002060"/>
                </a:solidFill>
              </a:rPr>
              <a:t>answer the questions 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4A11D28-AAE7-FE65-4263-6E4330165FE3}"/>
              </a:ext>
            </a:extLst>
          </p:cNvPr>
          <p:cNvSpPr txBox="1"/>
          <p:nvPr/>
        </p:nvSpPr>
        <p:spPr>
          <a:xfrm>
            <a:off x="201637" y="1263517"/>
            <a:ext cx="11788726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1. What’s Alice like at the start of the book?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What does she like doing?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What do Alice's parents want her to do?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4. What’s Daniel like?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5. What’s Alice like after Daniel helps her?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br>
              <a:rPr lang="en-US" sz="3200" dirty="0">
                <a:solidFill>
                  <a:srgbClr val="002060"/>
                </a:solidFill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________________________________________________________</a:t>
            </a:r>
            <a:endParaRPr lang="en-US" sz="3200" dirty="0">
              <a:solidFill>
                <a:srgbClr val="002060"/>
              </a:solidFill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996AD11-8831-67E7-3B72-2E4F37DB829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53158" y="1218140"/>
            <a:ext cx="3655256" cy="5062135"/>
          </a:xfrm>
          <a:prstGeom prst="rect">
            <a:avLst/>
          </a:prstGeom>
        </p:spPr>
      </p:pic>
      <p:pic>
        <p:nvPicPr>
          <p:cNvPr id="8" name="TRACK 10">
            <a:hlinkClick r:id="" action="ppaction://media"/>
            <a:extLst>
              <a:ext uri="{FF2B5EF4-FFF2-40B4-BE49-F238E27FC236}">
                <a16:creationId xmlns:a16="http://schemas.microsoft.com/office/drawing/2014/main" id="{6A759D25-5A6C-144D-1F3B-56AD15BB054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3164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650438" y="419043"/>
            <a:ext cx="821786" cy="821786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CD6C3AA-90B9-7B9D-3BAB-902F0ACBDD36}"/>
              </a:ext>
            </a:extLst>
          </p:cNvPr>
          <p:cNvCxnSpPr>
            <a:cxnSpLocks/>
          </p:cNvCxnSpPr>
          <p:nvPr/>
        </p:nvCxnSpPr>
        <p:spPr>
          <a:xfrm>
            <a:off x="759655" y="1730326"/>
            <a:ext cx="2615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0B4648C-3709-4910-9788-C0B0E1019E46}"/>
              </a:ext>
            </a:extLst>
          </p:cNvPr>
          <p:cNvCxnSpPr>
            <a:cxnSpLocks/>
          </p:cNvCxnSpPr>
          <p:nvPr/>
        </p:nvCxnSpPr>
        <p:spPr>
          <a:xfrm>
            <a:off x="4555587" y="1699846"/>
            <a:ext cx="274554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AEB99552-B3C2-F822-70BC-D5FC1D6484F7}"/>
              </a:ext>
            </a:extLst>
          </p:cNvPr>
          <p:cNvCxnSpPr>
            <a:cxnSpLocks/>
          </p:cNvCxnSpPr>
          <p:nvPr/>
        </p:nvCxnSpPr>
        <p:spPr>
          <a:xfrm>
            <a:off x="745587" y="2684584"/>
            <a:ext cx="88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49BD6FB-7380-5666-65D0-AEC465C477AB}"/>
              </a:ext>
            </a:extLst>
          </p:cNvPr>
          <p:cNvCxnSpPr>
            <a:cxnSpLocks/>
          </p:cNvCxnSpPr>
          <p:nvPr/>
        </p:nvCxnSpPr>
        <p:spPr>
          <a:xfrm>
            <a:off x="2604867" y="2684584"/>
            <a:ext cx="222035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026C6B5-4CE2-D95A-D36A-C4350B9A414F}"/>
              </a:ext>
            </a:extLst>
          </p:cNvPr>
          <p:cNvCxnSpPr>
            <a:cxnSpLocks/>
          </p:cNvCxnSpPr>
          <p:nvPr/>
        </p:nvCxnSpPr>
        <p:spPr>
          <a:xfrm>
            <a:off x="745587" y="3655255"/>
            <a:ext cx="88626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E8FF7FAA-0CA2-0AF4-359E-A25B67EC0FA5}"/>
              </a:ext>
            </a:extLst>
          </p:cNvPr>
          <p:cNvCxnSpPr>
            <a:cxnSpLocks/>
          </p:cNvCxnSpPr>
          <p:nvPr/>
        </p:nvCxnSpPr>
        <p:spPr>
          <a:xfrm>
            <a:off x="2194559" y="3655255"/>
            <a:ext cx="236102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5500F216-14BD-59F7-A76D-654822452FD9}"/>
              </a:ext>
            </a:extLst>
          </p:cNvPr>
          <p:cNvCxnSpPr>
            <a:cxnSpLocks/>
          </p:cNvCxnSpPr>
          <p:nvPr/>
        </p:nvCxnSpPr>
        <p:spPr>
          <a:xfrm>
            <a:off x="5629421" y="3655255"/>
            <a:ext cx="4665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6A4D91E-2323-CED0-28B0-D7A5ACECFBD1}"/>
              </a:ext>
            </a:extLst>
          </p:cNvPr>
          <p:cNvCxnSpPr>
            <a:cxnSpLocks/>
          </p:cNvCxnSpPr>
          <p:nvPr/>
        </p:nvCxnSpPr>
        <p:spPr>
          <a:xfrm>
            <a:off x="6707945" y="3652911"/>
            <a:ext cx="41030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FC63AF72-8468-264A-2B16-01FACD2204B3}"/>
              </a:ext>
            </a:extLst>
          </p:cNvPr>
          <p:cNvCxnSpPr>
            <a:cxnSpLocks/>
          </p:cNvCxnSpPr>
          <p:nvPr/>
        </p:nvCxnSpPr>
        <p:spPr>
          <a:xfrm>
            <a:off x="759655" y="4639994"/>
            <a:ext cx="286981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>
            <a:extLst>
              <a:ext uri="{FF2B5EF4-FFF2-40B4-BE49-F238E27FC236}">
                <a16:creationId xmlns:a16="http://schemas.microsoft.com/office/drawing/2014/main" id="{7BBA1CCC-2259-ECC1-D060-080C012BFA01}"/>
              </a:ext>
            </a:extLst>
          </p:cNvPr>
          <p:cNvCxnSpPr>
            <a:cxnSpLocks/>
          </p:cNvCxnSpPr>
          <p:nvPr/>
        </p:nvCxnSpPr>
        <p:spPr>
          <a:xfrm>
            <a:off x="759655" y="5596597"/>
            <a:ext cx="261541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06652706-8090-FD94-2B7D-41E5ABEC578A}"/>
              </a:ext>
            </a:extLst>
          </p:cNvPr>
          <p:cNvCxnSpPr>
            <a:cxnSpLocks/>
          </p:cNvCxnSpPr>
          <p:nvPr/>
        </p:nvCxnSpPr>
        <p:spPr>
          <a:xfrm>
            <a:off x="4325814" y="5605975"/>
            <a:ext cx="2720926" cy="2813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>
            <a:extLst>
              <a:ext uri="{FF2B5EF4-FFF2-40B4-BE49-F238E27FC236}">
                <a16:creationId xmlns:a16="http://schemas.microsoft.com/office/drawing/2014/main" id="{9DBEEA58-A9C7-D42E-3829-A1E132992CE7}"/>
              </a:ext>
            </a:extLst>
          </p:cNvPr>
          <p:cNvSpPr txBox="1"/>
          <p:nvPr/>
        </p:nvSpPr>
        <p:spPr>
          <a:xfrm>
            <a:off x="934328" y="1776203"/>
            <a:ext cx="6112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FF0000"/>
                </a:solidFill>
                <a:effectLst/>
              </a:rPr>
              <a:t>She's funny.</a:t>
            </a:r>
            <a:r>
              <a:rPr lang="en-US" sz="32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4BB62404-E4DF-DDD9-BE19-5D2E40C10528}"/>
              </a:ext>
            </a:extLst>
          </p:cNvPr>
          <p:cNvSpPr txBox="1"/>
          <p:nvPr/>
        </p:nvSpPr>
        <p:spPr>
          <a:xfrm>
            <a:off x="803616" y="2732805"/>
            <a:ext cx="6112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She likes reading books.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52A6561F-0665-0229-0B24-D5A91ABC6C8F}"/>
              </a:ext>
            </a:extLst>
          </p:cNvPr>
          <p:cNvSpPr txBox="1"/>
          <p:nvPr/>
        </p:nvSpPr>
        <p:spPr>
          <a:xfrm>
            <a:off x="805961" y="3714611"/>
            <a:ext cx="6112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They want her to study at home.</a:t>
            </a: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2D6819C0-2962-4488-3569-19EB35BF92AE}"/>
              </a:ext>
            </a:extLst>
          </p:cNvPr>
          <p:cNvSpPr txBox="1"/>
          <p:nvPr/>
        </p:nvSpPr>
        <p:spPr>
          <a:xfrm>
            <a:off x="774896" y="4682935"/>
            <a:ext cx="6112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He's kind.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9852EEC5-8694-8157-10F9-E8E83EBFC984}"/>
              </a:ext>
            </a:extLst>
          </p:cNvPr>
          <p:cNvSpPr txBox="1"/>
          <p:nvPr/>
        </p:nvSpPr>
        <p:spPr>
          <a:xfrm>
            <a:off x="745587" y="5653605"/>
            <a:ext cx="611241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 She's happy and friendly.</a:t>
            </a:r>
          </a:p>
        </p:txBody>
      </p:sp>
    </p:spTree>
    <p:extLst>
      <p:ext uri="{BB962C8B-B14F-4D97-AF65-F5344CB8AC3E}">
        <p14:creationId xmlns:p14="http://schemas.microsoft.com/office/powerpoint/2010/main" val="204855226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2" dur="7816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51" grpId="0"/>
      <p:bldP spid="52" grpId="0"/>
      <p:bldP spid="53" grpId="0"/>
      <p:bldP spid="54" grpId="0"/>
      <p:bldP spid="5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1296957" y="1332712"/>
            <a:ext cx="3256378" cy="662474"/>
          </a:xfrm>
          <a:prstGeom prst="round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Warm-up</a:t>
            </a:r>
            <a:endParaRPr lang="en-US" b="1" dirty="0"/>
          </a:p>
        </p:txBody>
      </p:sp>
      <p:sp>
        <p:nvSpPr>
          <p:cNvPr id="8" name="Rounded Rectangle 7"/>
          <p:cNvSpPr/>
          <p:nvPr/>
        </p:nvSpPr>
        <p:spPr>
          <a:xfrm>
            <a:off x="1296957" y="2224393"/>
            <a:ext cx="3256378" cy="662474"/>
          </a:xfrm>
          <a:prstGeom prst="roundRect">
            <a:avLst/>
          </a:prstGeom>
          <a:solidFill>
            <a:srgbClr val="7030A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Vocabulary</a:t>
            </a:r>
            <a:endParaRPr lang="en-US" b="1" dirty="0"/>
          </a:p>
        </p:txBody>
      </p:sp>
      <p:sp>
        <p:nvSpPr>
          <p:cNvPr id="9" name="Rounded Rectangle 8"/>
          <p:cNvSpPr/>
          <p:nvPr/>
        </p:nvSpPr>
        <p:spPr>
          <a:xfrm>
            <a:off x="1284514" y="4751605"/>
            <a:ext cx="3256378" cy="662474"/>
          </a:xfrm>
          <a:prstGeom prst="roundRect">
            <a:avLst/>
          </a:prstGeom>
          <a:solidFill>
            <a:srgbClr val="FFC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Consolidation</a:t>
            </a:r>
            <a:endParaRPr lang="en-US" b="1" dirty="0"/>
          </a:p>
        </p:txBody>
      </p:sp>
      <p:sp>
        <p:nvSpPr>
          <p:cNvPr id="10" name="Rounded Rectangle 9"/>
          <p:cNvSpPr/>
          <p:nvPr/>
        </p:nvSpPr>
        <p:spPr>
          <a:xfrm>
            <a:off x="1296957" y="5598378"/>
            <a:ext cx="3256378" cy="662474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Wrap-up</a:t>
            </a:r>
            <a:endParaRPr lang="en-US" b="1" dirty="0"/>
          </a:p>
        </p:txBody>
      </p:sp>
      <p:sp>
        <p:nvSpPr>
          <p:cNvPr id="12" name="Rounded Rectangle 11"/>
          <p:cNvSpPr/>
          <p:nvPr/>
        </p:nvSpPr>
        <p:spPr>
          <a:xfrm>
            <a:off x="1296957" y="3000297"/>
            <a:ext cx="3256378" cy="662474"/>
          </a:xfrm>
          <a:prstGeom prst="roundRect">
            <a:avLst/>
          </a:prstGeom>
          <a:solidFill>
            <a:srgbClr val="0070C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Listening</a:t>
            </a:r>
            <a:endParaRPr lang="en-US" b="1" dirty="0"/>
          </a:p>
        </p:txBody>
      </p:sp>
      <p:sp>
        <p:nvSpPr>
          <p:cNvPr id="13" name="Rounded Rectangle 12"/>
          <p:cNvSpPr/>
          <p:nvPr/>
        </p:nvSpPr>
        <p:spPr>
          <a:xfrm>
            <a:off x="1300067" y="497631"/>
            <a:ext cx="3256378" cy="662474"/>
          </a:xfrm>
          <a:prstGeom prst="roundRect">
            <a:avLst/>
          </a:prstGeom>
          <a:solidFill>
            <a:srgbClr val="C0000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/>
              <a:t>Lesson Outline</a:t>
            </a:r>
            <a:endParaRPr lang="en-US" b="1" dirty="0"/>
          </a:p>
        </p:txBody>
      </p:sp>
      <p:sp>
        <p:nvSpPr>
          <p:cNvPr id="14" name="Rounded Rectangle 11">
            <a:extLst>
              <a:ext uri="{FF2B5EF4-FFF2-40B4-BE49-F238E27FC236}">
                <a16:creationId xmlns:a16="http://schemas.microsoft.com/office/drawing/2014/main" id="{581355E2-EAC3-D3BB-0F7C-474BCA9F585A}"/>
              </a:ext>
            </a:extLst>
          </p:cNvPr>
          <p:cNvSpPr/>
          <p:nvPr/>
        </p:nvSpPr>
        <p:spPr>
          <a:xfrm>
            <a:off x="1284514" y="3859924"/>
            <a:ext cx="3256378" cy="662474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Useful language</a:t>
            </a:r>
            <a:endParaRPr lang="en-US" sz="1600" b="1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7271" y="503476"/>
            <a:ext cx="4201181" cy="5869710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86320701"/>
      </p:ext>
    </p:extLst>
  </p:cSld>
  <p:clrMapOvr>
    <a:masterClrMapping/>
  </p:clrMapOvr>
  <p:transition spd="med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A7FA4D52-45DA-E095-A30B-341BE8E72E26}"/>
              </a:ext>
            </a:extLst>
          </p:cNvPr>
          <p:cNvSpPr txBox="1"/>
          <p:nvPr/>
        </p:nvSpPr>
        <p:spPr>
          <a:xfrm>
            <a:off x="267287" y="766732"/>
            <a:ext cx="11535507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G: I read a book called </a:t>
            </a:r>
            <a:r>
              <a:rPr lang="en-US" sz="3200" b="0" i="1" dirty="0">
                <a:solidFill>
                  <a:srgbClr val="002060"/>
                </a:solidFill>
                <a:effectLst/>
              </a:rPr>
              <a:t>Alice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, I think. It's about a girl named Alice, her parents, and her friends.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She is funny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She loves reading books 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and often dresses like the characters from her books.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Alice's parents want her to study at home.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When Alice grows up, she decides to get a new hair cut to make her life better. Later, she meets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a kind boy named Daniel.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We see how he helps Alice. </a:t>
            </a:r>
            <a:r>
              <a:rPr lang="en-US" sz="3200" b="0" i="0" dirty="0">
                <a:solidFill>
                  <a:srgbClr val="FF0000"/>
                </a:solidFill>
                <a:effectLst/>
              </a:rPr>
              <a:t>At the end of the book, she is happy and friendly.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FE6249E-12B9-3B86-0D95-51E7540B1B08}"/>
              </a:ext>
            </a:extLst>
          </p:cNvPr>
          <p:cNvSpPr txBox="1"/>
          <p:nvPr/>
        </p:nvSpPr>
        <p:spPr>
          <a:xfrm>
            <a:off x="8907191" y="246814"/>
            <a:ext cx="27150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1"/>
                </a:solidFill>
              </a:rPr>
              <a:t>Audio scripts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72BA3A1-3E3C-67B4-237C-4CB1746479E0}"/>
              </a:ext>
            </a:extLst>
          </p:cNvPr>
          <p:cNvSpPr txBox="1"/>
          <p:nvPr/>
        </p:nvSpPr>
        <p:spPr>
          <a:xfrm>
            <a:off x="6316392" y="1019557"/>
            <a:ext cx="5263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025F95D-DBE0-A7E5-4F97-2A888EF274CB}"/>
              </a:ext>
            </a:extLst>
          </p:cNvPr>
          <p:cNvSpPr txBox="1"/>
          <p:nvPr/>
        </p:nvSpPr>
        <p:spPr>
          <a:xfrm>
            <a:off x="10472807" y="1019558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0E9FBF2-204A-3193-9016-E0275B20D22F}"/>
              </a:ext>
            </a:extLst>
          </p:cNvPr>
          <p:cNvSpPr txBox="1"/>
          <p:nvPr/>
        </p:nvSpPr>
        <p:spPr>
          <a:xfrm>
            <a:off x="4648199" y="1974989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1A3D49-BC79-8D31-4119-E17CAAE8DA41}"/>
              </a:ext>
            </a:extLst>
          </p:cNvPr>
          <p:cNvSpPr txBox="1"/>
          <p:nvPr/>
        </p:nvSpPr>
        <p:spPr>
          <a:xfrm>
            <a:off x="11095888" y="2621320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F74A7F3-CDDE-6D00-7A53-C0B707D4D86C}"/>
              </a:ext>
            </a:extLst>
          </p:cNvPr>
          <p:cNvSpPr txBox="1"/>
          <p:nvPr/>
        </p:nvSpPr>
        <p:spPr>
          <a:xfrm>
            <a:off x="4546206" y="3590350"/>
            <a:ext cx="5263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4099416228"/>
      </p:ext>
    </p:extLst>
  </p:cSld>
  <p:clrMapOvr>
    <a:masterClrMapping/>
  </p:clrMapOvr>
  <p:transition spd="med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1965" y="438537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E8A8A10-DA35-6E10-E523-05F2923D17F7}"/>
              </a:ext>
            </a:extLst>
          </p:cNvPr>
          <p:cNvSpPr txBox="1"/>
          <p:nvPr/>
        </p:nvSpPr>
        <p:spPr>
          <a:xfrm>
            <a:off x="436098" y="1903396"/>
            <a:ext cx="48533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i="0" dirty="0">
                <a:solidFill>
                  <a:srgbClr val="002060"/>
                </a:solidFill>
                <a:effectLst/>
              </a:rPr>
              <a:t>Listen then practice</a:t>
            </a:r>
            <a:endParaRPr lang="en-US" sz="4000" dirty="0">
              <a:solidFill>
                <a:srgbClr val="002060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E8A448A-ABB0-4657-ADEF-164588BC86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93928" y="497115"/>
            <a:ext cx="5229225" cy="8858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53B3F-87D3-6FD5-9309-EC97A6F7067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7841" y="3190317"/>
            <a:ext cx="11201400" cy="2047875"/>
          </a:xfrm>
          <a:prstGeom prst="rect">
            <a:avLst/>
          </a:prstGeom>
        </p:spPr>
      </p:pic>
      <p:pic>
        <p:nvPicPr>
          <p:cNvPr id="9" name="CD1-TRACK 40">
            <a:hlinkClick r:id="" action="ppaction://media"/>
            <a:extLst>
              <a:ext uri="{FF2B5EF4-FFF2-40B4-BE49-F238E27FC236}">
                <a16:creationId xmlns:a16="http://schemas.microsoft.com/office/drawing/2014/main" id="{CF49E889-DA03-1395-911F-698CDAF7CC4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4362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006907" y="1760806"/>
            <a:ext cx="1106658" cy="11066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308275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1016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FE687CA-C012-3AAA-4ABC-A54767086B7C}"/>
              </a:ext>
            </a:extLst>
          </p:cNvPr>
          <p:cNvSpPr/>
          <p:nvPr/>
        </p:nvSpPr>
        <p:spPr>
          <a:xfrm>
            <a:off x="0" y="368198"/>
            <a:ext cx="1884786" cy="70912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/>
              <a:t>Post-Listening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4375AED-0900-E63D-9575-6DA8DD1CFDA0}"/>
              </a:ext>
            </a:extLst>
          </p:cNvPr>
          <p:cNvSpPr txBox="1"/>
          <p:nvPr/>
        </p:nvSpPr>
        <p:spPr>
          <a:xfrm>
            <a:off x="2897803" y="1823576"/>
            <a:ext cx="8890923" cy="444801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</a:rPr>
              <a:t>1. </a:t>
            </a:r>
            <a:r>
              <a:rPr lang="en-US" sz="3200" dirty="0">
                <a:solidFill>
                  <a:srgbClr val="002060"/>
                </a:solidFill>
              </a:rPr>
              <a:t>How many members are there in your family?</a:t>
            </a:r>
            <a:endParaRPr lang="en-US" sz="3200" b="0" i="0" dirty="0">
              <a:solidFill>
                <a:srgbClr val="002060"/>
              </a:solidFill>
              <a:effectLst/>
            </a:endParaRP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2. How old is your father?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</a:rPr>
              <a:t>3. What is he like?</a:t>
            </a:r>
          </a:p>
          <a:p>
            <a:pPr>
              <a:lnSpc>
                <a:spcPct val="150000"/>
              </a:lnSpc>
            </a:pPr>
            <a:r>
              <a:rPr lang="en-US" sz="3200" b="0" i="0" dirty="0">
                <a:solidFill>
                  <a:srgbClr val="002060"/>
                </a:solidFill>
                <a:effectLst/>
              </a:rPr>
              <a:t>4. How old is your mother?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5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. What is she like?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002060"/>
                </a:solidFill>
              </a:rPr>
              <a:t>………….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51B582E-E8D4-D39F-CD16-49CCF99B4575}"/>
              </a:ext>
            </a:extLst>
          </p:cNvPr>
          <p:cNvSpPr txBox="1"/>
          <p:nvPr/>
        </p:nvSpPr>
        <p:spPr>
          <a:xfrm>
            <a:off x="2070774" y="368198"/>
            <a:ext cx="9949377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algn="just">
              <a:spcBef>
                <a:spcPts val="0"/>
              </a:spcBef>
              <a:spcAft>
                <a:spcPts val="0"/>
              </a:spcAft>
            </a:pPr>
            <a:r>
              <a:rPr lang="en-US" sz="3200" b="1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Work in pairs, using the Useful Language to ask and answer about the characteristics of the members in your family.</a:t>
            </a:r>
            <a:endParaRPr lang="en-US" sz="3600" b="1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D6F9A58-FF47-4A3C-52E0-061026BCA632}"/>
              </a:ext>
            </a:extLst>
          </p:cNvPr>
          <p:cNvSpPr txBox="1"/>
          <p:nvPr/>
        </p:nvSpPr>
        <p:spPr>
          <a:xfrm>
            <a:off x="276665" y="1823576"/>
            <a:ext cx="237744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Suggestions: </a:t>
            </a:r>
          </a:p>
        </p:txBody>
      </p:sp>
    </p:spTree>
    <p:extLst>
      <p:ext uri="{BB962C8B-B14F-4D97-AF65-F5344CB8AC3E}">
        <p14:creationId xmlns:p14="http://schemas.microsoft.com/office/powerpoint/2010/main" val="2257861163"/>
      </p:ext>
    </p:extLst>
  </p:cSld>
  <p:clrMapOvr>
    <a:masterClrMapping/>
  </p:clrMapOvr>
  <p:transition spd="med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5052"/>
            <a:ext cx="9229273" cy="61523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580036021"/>
      </p:ext>
    </p:extLst>
  </p:cSld>
  <p:clrMapOvr>
    <a:masterClrMapping/>
  </p:clrMapOvr>
  <p:transition spd="med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89A89F8-F1F5-E98F-8A42-965AD666B2F5}"/>
              </a:ext>
            </a:extLst>
          </p:cNvPr>
          <p:cNvSpPr txBox="1"/>
          <p:nvPr/>
        </p:nvSpPr>
        <p:spPr>
          <a:xfrm>
            <a:off x="4737382" y="428013"/>
            <a:ext cx="2548636" cy="646331"/>
          </a:xfrm>
          <a:prstGeom prst="rect">
            <a:avLst/>
          </a:prstGeom>
          <a:solidFill>
            <a:srgbClr val="00B050"/>
          </a:solidFill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bg1"/>
                </a:solidFill>
              </a:rPr>
              <a:t>LET’S PLAY!</a:t>
            </a:r>
          </a:p>
        </p:txBody>
      </p:sp>
      <p:sp>
        <p:nvSpPr>
          <p:cNvPr id="6" name="TextBox 5">
            <a:hlinkClick r:id="rId3"/>
            <a:extLst>
              <a:ext uri="{FF2B5EF4-FFF2-40B4-BE49-F238E27FC236}">
                <a16:creationId xmlns:a16="http://schemas.microsoft.com/office/drawing/2014/main" id="{E1E5F3FD-6BB8-5619-2333-CA2B6864EC18}"/>
              </a:ext>
            </a:extLst>
          </p:cNvPr>
          <p:cNvSpPr txBox="1"/>
          <p:nvPr/>
        </p:nvSpPr>
        <p:spPr>
          <a:xfrm>
            <a:off x="8099909" y="529517"/>
            <a:ext cx="3407912" cy="400110"/>
          </a:xfrm>
          <a:prstGeom prst="rect">
            <a:avLst/>
          </a:prstGeom>
          <a:solidFill>
            <a:schemeClr val="bg1"/>
          </a:solidFill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rgbClr val="0070C0"/>
                </a:solidFill>
              </a:rPr>
              <a:t>Click here to play the game!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A9A29FF-8EF7-6AD6-8522-673BAA8D0D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3912" y="1254442"/>
            <a:ext cx="10315575" cy="47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463391"/>
      </p:ext>
    </p:extLst>
  </p:cSld>
  <p:clrMapOvr>
    <a:masterClrMapping/>
  </p:clrMapOvr>
  <p:transition spd="med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1431180558"/>
      </p:ext>
    </p:extLst>
  </p:cSld>
  <p:clrMapOvr>
    <a:masterClrMapping/>
  </p:clrMapOvr>
  <p:transition spd="med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170190" y="242905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1004739" y="1264709"/>
            <a:ext cx="2939012" cy="4524315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Vocabularies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060"/>
                </a:solidFill>
              </a:rPr>
              <a:t>helpful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060"/>
                </a:solidFill>
              </a:rPr>
              <a:t>selfish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060"/>
                </a:solidFill>
              </a:rPr>
              <a:t>kind 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060"/>
                </a:solidFill>
              </a:rPr>
              <a:t>funny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060"/>
                </a:solidFill>
              </a:rPr>
              <a:t>friendly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2060"/>
                </a:solidFill>
              </a:rPr>
              <a:t>lazy</a:t>
            </a:r>
          </a:p>
        </p:txBody>
      </p:sp>
      <p:sp>
        <p:nvSpPr>
          <p:cNvPr id="6" name="Rectangle 5"/>
          <p:cNvSpPr/>
          <p:nvPr/>
        </p:nvSpPr>
        <p:spPr>
          <a:xfrm>
            <a:off x="4964392" y="1264709"/>
            <a:ext cx="7227608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 dirty="0">
                <a:solidFill>
                  <a:srgbClr val="FF0000"/>
                </a:solidFill>
              </a:rPr>
              <a:t>Useful language</a:t>
            </a:r>
          </a:p>
          <a:p>
            <a:endParaRPr lang="en-US" sz="3600" i="1" dirty="0">
              <a:solidFill>
                <a:srgbClr val="FF0000"/>
              </a:solidFill>
            </a:endParaRPr>
          </a:p>
          <a:p>
            <a:r>
              <a:rPr lang="en-US" sz="3600" dirty="0">
                <a:solidFill>
                  <a:srgbClr val="002060"/>
                </a:solidFill>
              </a:rPr>
              <a:t>ask and answer about personal characteristics.</a:t>
            </a:r>
            <a:endParaRPr lang="en-US" sz="3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387981"/>
      </p:ext>
    </p:extLst>
  </p:cSld>
  <p:clrMapOvr>
    <a:masterClrMapping/>
  </p:clrMapOvr>
  <p:transition spd="med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4866" y="341380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 dirty="0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547584" y="1264710"/>
            <a:ext cx="11324376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ea typeface="Times New Roman" panose="02020603050405020304" pitchFamily="18" charset="0"/>
              </a:rPr>
              <a:t>Learn by hearts vocabulary and make sentences using them.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rgbClr val="0070C0"/>
                </a:solidFill>
              </a:rPr>
              <a:t>Do the exercise(s) in </a:t>
            </a:r>
            <a:r>
              <a:rPr lang="en-US" sz="3600" b="1" i="1" dirty="0" err="1">
                <a:solidFill>
                  <a:srgbClr val="0070C0"/>
                </a:solidFill>
              </a:rPr>
              <a:t>Tiếng</a:t>
            </a:r>
            <a:r>
              <a:rPr lang="en-US" sz="3600" b="1" i="1" dirty="0">
                <a:solidFill>
                  <a:srgbClr val="0070C0"/>
                </a:solidFill>
              </a:rPr>
              <a:t> Anh 6 </a:t>
            </a:r>
            <a:r>
              <a:rPr lang="en-US" sz="3600" b="1" i="1" dirty="0" err="1">
                <a:solidFill>
                  <a:srgbClr val="0070C0"/>
                </a:solidFill>
              </a:rPr>
              <a:t>i</a:t>
            </a:r>
            <a:r>
              <a:rPr lang="en-US" sz="3600" b="1" i="1" dirty="0">
                <a:solidFill>
                  <a:srgbClr val="0070C0"/>
                </a:solidFill>
              </a:rPr>
              <a:t>-Learn Smart World Workbook</a:t>
            </a:r>
            <a:r>
              <a:rPr lang="en-US" sz="3600" i="1" dirty="0">
                <a:solidFill>
                  <a:srgbClr val="0070C0"/>
                </a:solidFill>
              </a:rPr>
              <a:t> (page 18).</a:t>
            </a:r>
            <a:endParaRPr lang="en-US" sz="3600" dirty="0">
              <a:solidFill>
                <a:schemeClr val="accent1"/>
              </a:solidFill>
              <a:ea typeface="Times New Roman" panose="02020603050405020304" pitchFamily="18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ea typeface="Times New Roman" panose="02020603050405020304" pitchFamily="18" charset="0"/>
              </a:rPr>
              <a:t>Do the </a:t>
            </a:r>
            <a:r>
              <a:rPr lang="en-US" sz="3600" i="1" dirty="0">
                <a:solidFill>
                  <a:srgbClr val="0070C0"/>
                </a:solidFill>
              </a:rPr>
              <a:t>vocabulary exercise</a:t>
            </a:r>
            <a:r>
              <a:rPr lang="en-US" sz="3600" dirty="0">
                <a:solidFill>
                  <a:schemeClr val="accent1"/>
                </a:solidFill>
                <a:ea typeface="Times New Roman" panose="02020603050405020304" pitchFamily="18" charset="0"/>
              </a:rPr>
              <a:t> in </a:t>
            </a:r>
            <a:r>
              <a:rPr lang="en-US" sz="3600" b="1" i="1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Tiếng</a:t>
            </a:r>
            <a:r>
              <a:rPr lang="en-US" sz="3600" b="1" i="1" dirty="0">
                <a:solidFill>
                  <a:schemeClr val="accent1"/>
                </a:solidFill>
                <a:ea typeface="Times New Roman" panose="02020603050405020304" pitchFamily="18" charset="0"/>
              </a:rPr>
              <a:t> Anh 6 </a:t>
            </a:r>
            <a:r>
              <a:rPr lang="en-US" sz="3600" b="1" i="1" dirty="0" err="1">
                <a:solidFill>
                  <a:schemeClr val="accent1"/>
                </a:solidFill>
                <a:ea typeface="Times New Roman" panose="02020603050405020304" pitchFamily="18" charset="0"/>
              </a:rPr>
              <a:t>i</a:t>
            </a:r>
            <a:r>
              <a:rPr lang="en-US" sz="3600" b="1" i="1" dirty="0">
                <a:solidFill>
                  <a:schemeClr val="accent1"/>
                </a:solidFill>
                <a:ea typeface="Times New Roman" panose="02020603050405020304" pitchFamily="18" charset="0"/>
              </a:rPr>
              <a:t>-Learn Smart World Notebook</a:t>
            </a:r>
            <a:r>
              <a:rPr lang="en-US" sz="3600" i="1" dirty="0">
                <a:solidFill>
                  <a:schemeClr val="accent1"/>
                </a:solidFill>
                <a:ea typeface="Times New Roman" panose="02020603050405020304" pitchFamily="18" charset="0"/>
              </a:rPr>
              <a:t> </a:t>
            </a:r>
            <a:r>
              <a:rPr lang="en-US" sz="3600" dirty="0">
                <a:solidFill>
                  <a:schemeClr val="accent1"/>
                </a:solidFill>
                <a:ea typeface="Times New Roman" panose="02020603050405020304" pitchFamily="18" charset="0"/>
              </a:rPr>
              <a:t>on page 18.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schemeClr val="accent1"/>
                </a:solidFill>
                <a:ea typeface="Times New Roman" panose="02020603050405020304" pitchFamily="18" charset="0"/>
              </a:rPr>
              <a:t>Prepare for the new lesson – Writing (page 29 - SB).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3600" i="1" dirty="0">
                <a:solidFill>
                  <a:schemeClr val="accent1"/>
                </a:solidFill>
              </a:rPr>
              <a:t>Play the consolidation games in </a:t>
            </a:r>
            <a:r>
              <a:rPr lang="en-US" sz="3600" b="1" i="1" dirty="0" err="1">
                <a:solidFill>
                  <a:schemeClr val="accent1"/>
                </a:solidFill>
              </a:rPr>
              <a:t>Tiếng</a:t>
            </a:r>
            <a:r>
              <a:rPr lang="en-US" sz="3600" b="1" i="1" dirty="0">
                <a:solidFill>
                  <a:schemeClr val="accent1"/>
                </a:solidFill>
              </a:rPr>
              <a:t> Anh 6 </a:t>
            </a:r>
            <a:r>
              <a:rPr lang="en-US" sz="3600" b="1" i="1" dirty="0" err="1">
                <a:solidFill>
                  <a:schemeClr val="accent1"/>
                </a:solidFill>
              </a:rPr>
              <a:t>i</a:t>
            </a:r>
            <a:r>
              <a:rPr lang="en-US" sz="3600" b="1" i="1" dirty="0">
                <a:solidFill>
                  <a:schemeClr val="accent1"/>
                </a:solidFill>
              </a:rPr>
              <a:t>-Learn Smart World DHA App</a:t>
            </a:r>
            <a:r>
              <a:rPr lang="en-US" sz="3600" i="1" dirty="0">
                <a:solidFill>
                  <a:schemeClr val="accent1"/>
                </a:solidFill>
              </a:rPr>
              <a:t> on </a:t>
            </a:r>
            <a:r>
              <a:rPr lang="en-US" sz="3600" i="1" dirty="0">
                <a:solidFill>
                  <a:schemeClr val="accent1"/>
                </a:solidFill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www.eduhome.com.vn</a:t>
            </a:r>
            <a:r>
              <a:rPr lang="en-US" sz="3600" i="1" dirty="0">
                <a:solidFill>
                  <a:schemeClr val="accent1"/>
                </a:solidFill>
              </a:rPr>
              <a:t>.</a:t>
            </a:r>
            <a:endParaRPr lang="en-US" sz="3600" dirty="0">
              <a:solidFill>
                <a:schemeClr val="accent1"/>
              </a:solidFill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909764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61" y="1298575"/>
            <a:ext cx="12169939" cy="425314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735025" y="561262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0070C0"/>
                </a:solidFill>
              </a:rPr>
              <a:t>Have a nice day!</a:t>
            </a:r>
            <a:endParaRPr lang="en-US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3674194"/>
      </p:ext>
    </p:extLst>
  </p:cSld>
  <p:clrMapOvr>
    <a:masterClrMapping/>
  </p:clrMapOvr>
  <p:transition spd="med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3383" y="410547"/>
            <a:ext cx="3181739" cy="662473"/>
          </a:xfrm>
          <a:prstGeom prst="rect">
            <a:avLst/>
          </a:prstGeom>
          <a:solidFill>
            <a:srgbClr val="00B050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/>
              <a:t>Objectives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679582" y="1795909"/>
            <a:ext cx="10832836" cy="20285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srgbClr val="FF0000"/>
                </a:solidFill>
                <a:ea typeface="Times New Roman" panose="02020603050405020304" pitchFamily="18" charset="0"/>
              </a:rPr>
              <a:t>By the end of this lesson, students will be able to…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002060"/>
                </a:solidFill>
              </a:rPr>
              <a:t>- describe someone’s character.</a:t>
            </a:r>
          </a:p>
          <a:p>
            <a:pPr marL="0" marR="0" algn="just">
              <a:lnSpc>
                <a:spcPct val="130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3600" i="1" dirty="0">
                <a:solidFill>
                  <a:srgbClr val="002060"/>
                </a:solidFill>
              </a:rPr>
              <a:t>- ask and answer about personal characteristics.</a:t>
            </a:r>
          </a:p>
        </p:txBody>
      </p:sp>
    </p:spTree>
    <p:extLst>
      <p:ext uri="{BB962C8B-B14F-4D97-AF65-F5344CB8AC3E}">
        <p14:creationId xmlns:p14="http://schemas.microsoft.com/office/powerpoint/2010/main" val="1190886121"/>
      </p:ext>
    </p:extLst>
  </p:cSld>
  <p:clrMapOvr>
    <a:masterClrMapping/>
  </p:clrMapOvr>
  <p:transition spd="med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058400" cy="685800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solidFill>
                  <a:schemeClr val="accent6">
                    <a:lumMod val="75000"/>
                  </a:schemeClr>
                </a:solidFill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1693012278"/>
      </p:ext>
    </p:extLst>
  </p:cSld>
  <p:clrMapOvr>
    <a:masterClrMapping/>
  </p:clrMapOvr>
  <p:transition spd="med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B3EE783-E86A-62DA-013E-BF58745331A4}"/>
              </a:ext>
            </a:extLst>
          </p:cNvPr>
          <p:cNvSpPr txBox="1"/>
          <p:nvPr/>
        </p:nvSpPr>
        <p:spPr>
          <a:xfrm>
            <a:off x="82274" y="610159"/>
            <a:ext cx="3010486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marR="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Look at the picture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ea typeface="Times New Roman" panose="02020603050405020304" pitchFamily="18" charset="0"/>
              </a:rPr>
              <a:t>Name the characters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Say the </a:t>
            </a:r>
            <a:r>
              <a:rPr lang="en-US" sz="3200" dirty="0">
                <a:solidFill>
                  <a:srgbClr val="002060"/>
                </a:solidFill>
                <a:ea typeface="Times New Roman" panose="02020603050405020304" pitchFamily="18" charset="0"/>
              </a:rPr>
              <a:t>characteristics  of each character </a:t>
            </a:r>
            <a:endParaRPr lang="en-US" sz="32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138D8-47B7-F0D6-4578-FC80B59C5CD6}"/>
              </a:ext>
            </a:extLst>
          </p:cNvPr>
          <p:cNvSpPr txBox="1"/>
          <p:nvPr/>
        </p:nvSpPr>
        <p:spPr>
          <a:xfrm>
            <a:off x="8803819" y="1468288"/>
            <a:ext cx="2082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ID: 238876258</a:t>
            </a:r>
          </a:p>
        </p:txBody>
      </p:sp>
      <p:pic>
        <p:nvPicPr>
          <p:cNvPr id="5" name="Picture 2">
            <a:extLst>
              <a:ext uri="{FF2B5EF4-FFF2-40B4-BE49-F238E27FC236}">
                <a16:creationId xmlns:a16="http://schemas.microsoft.com/office/drawing/2014/main" id="{137A68CB-5611-4D6B-BF73-7F61AEAF4D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3" r="923"/>
          <a:stretch/>
        </p:blipFill>
        <p:spPr bwMode="auto">
          <a:xfrm>
            <a:off x="3303776" y="448610"/>
            <a:ext cx="8805950" cy="5960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643833"/>
      </p:ext>
    </p:extLst>
  </p:cSld>
  <p:clrMapOvr>
    <a:masterClrMapping/>
  </p:clrMapOvr>
  <p:transition spd="med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extBox 19">
            <a:extLst>
              <a:ext uri="{FF2B5EF4-FFF2-40B4-BE49-F238E27FC236}">
                <a16:creationId xmlns:a16="http://schemas.microsoft.com/office/drawing/2014/main" id="{0B3EE783-E86A-62DA-013E-BF58745331A4}"/>
              </a:ext>
            </a:extLst>
          </p:cNvPr>
          <p:cNvSpPr txBox="1"/>
          <p:nvPr/>
        </p:nvSpPr>
        <p:spPr>
          <a:xfrm>
            <a:off x="200709" y="843136"/>
            <a:ext cx="3318667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In the Doraemon comic, Doraemon is </a:t>
            </a:r>
            <a:r>
              <a:rPr lang="en-US" sz="3200" b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kind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Nobita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is </a:t>
            </a:r>
            <a:r>
              <a:rPr lang="en-US" sz="3200" b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lazy.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 Shizuka is very </a:t>
            </a:r>
            <a:r>
              <a:rPr lang="en-US" sz="3200" b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friendly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and </a:t>
            </a:r>
            <a:r>
              <a:rPr lang="en-US" sz="3200" b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helpful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. </a:t>
            </a:r>
            <a:r>
              <a:rPr lang="en-US" sz="3200" dirty="0" err="1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Suneo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 is </a:t>
            </a:r>
            <a:r>
              <a:rPr lang="en-US" sz="3200" b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selfish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, and Gian is </a:t>
            </a:r>
            <a:r>
              <a:rPr lang="en-US" sz="3200" b="1" u="sng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naughty</a:t>
            </a:r>
            <a:r>
              <a:rPr lang="en-US" sz="3200" dirty="0">
                <a:solidFill>
                  <a:srgbClr val="002060"/>
                </a:solidFill>
                <a:effectLst/>
                <a:ea typeface="Times New Roman" panose="02020603050405020304" pitchFamily="18" charset="0"/>
              </a:rPr>
              <a:t>.</a:t>
            </a:r>
            <a:endParaRPr lang="en-US" sz="3600" dirty="0">
              <a:solidFill>
                <a:srgbClr val="002060"/>
              </a:solidFill>
              <a:effectLst/>
              <a:ea typeface="Times New Roman" panose="020206030504050203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19C138D8-47B7-F0D6-4578-FC80B59C5CD6}"/>
              </a:ext>
            </a:extLst>
          </p:cNvPr>
          <p:cNvSpPr txBox="1"/>
          <p:nvPr/>
        </p:nvSpPr>
        <p:spPr>
          <a:xfrm>
            <a:off x="8803819" y="1468288"/>
            <a:ext cx="208201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ID: 238876258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920C3F3-116C-A7EF-3339-8C07C3EA440D}"/>
              </a:ext>
            </a:extLst>
          </p:cNvPr>
          <p:cNvSpPr txBox="1"/>
          <p:nvPr/>
        </p:nvSpPr>
        <p:spPr>
          <a:xfrm>
            <a:off x="6372663" y="398404"/>
            <a:ext cx="26306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</a:rPr>
              <a:t>ID: 261898355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8454" y="843136"/>
            <a:ext cx="7852241" cy="5225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341334"/>
      </p:ext>
    </p:extLst>
  </p:cSld>
  <p:clrMapOvr>
    <a:masterClrMapping/>
  </p:clrMapOvr>
  <p:transition spd="med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94" y="-90881"/>
            <a:ext cx="10506272" cy="6958861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183361" y="646504"/>
            <a:ext cx="5654351" cy="5435490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i="1" dirty="0">
                <a:solidFill>
                  <a:srgbClr val="FFFF00"/>
                </a:solidFill>
              </a:rPr>
              <a:t>New words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helpful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selfish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kind </a:t>
            </a:r>
          </a:p>
          <a:p>
            <a:pPr algn="ctr"/>
            <a:r>
              <a:rPr lang="en-US" sz="3600" i="1" dirty="0">
                <a:solidFill>
                  <a:schemeClr val="bg1"/>
                </a:solidFill>
              </a:rPr>
              <a:t>funny</a:t>
            </a:r>
          </a:p>
          <a:p>
            <a:pPr algn="ctr"/>
            <a:r>
              <a:rPr lang="en-US" sz="3600" b="0" i="1" dirty="0">
                <a:solidFill>
                  <a:schemeClr val="bg1"/>
                </a:solidFill>
                <a:effectLst/>
              </a:rPr>
              <a:t>friendly</a:t>
            </a:r>
            <a:br>
              <a:rPr lang="en-US" sz="3600" i="1" dirty="0">
                <a:solidFill>
                  <a:schemeClr val="bg1"/>
                </a:solidFill>
              </a:rPr>
            </a:br>
            <a:r>
              <a:rPr lang="en-US" sz="3600" i="1" dirty="0">
                <a:solidFill>
                  <a:schemeClr val="bg1"/>
                </a:solidFill>
              </a:rPr>
              <a:t>lazy</a:t>
            </a:r>
          </a:p>
        </p:txBody>
      </p:sp>
    </p:spTree>
    <p:extLst>
      <p:ext uri="{BB962C8B-B14F-4D97-AF65-F5344CB8AC3E}">
        <p14:creationId xmlns:p14="http://schemas.microsoft.com/office/powerpoint/2010/main" val="1587296224"/>
      </p:ext>
    </p:extLst>
  </p:cSld>
  <p:clrMapOvr>
    <a:masterClrMapping/>
  </p:clrMapOvr>
  <p:transition spd="med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0AEAB3-162B-C684-3490-092BE394835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t="23918"/>
          <a:stretch/>
        </p:blipFill>
        <p:spPr>
          <a:xfrm>
            <a:off x="0" y="1677809"/>
            <a:ext cx="12192000" cy="310848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FF85DB6-700A-40BC-2F47-F6F7D5C15916}"/>
              </a:ext>
            </a:extLst>
          </p:cNvPr>
          <p:cNvSpPr txBox="1"/>
          <p:nvPr/>
        </p:nvSpPr>
        <p:spPr>
          <a:xfrm>
            <a:off x="2808850" y="332514"/>
            <a:ext cx="9383150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a. Alice wrote an essay about her best friend for homework. Does she like everything about Simon?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FED6AEC6-FFCB-B34A-03D3-C5E244067B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2514"/>
            <a:ext cx="2667000" cy="52387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B8DDC61A-CF14-39C0-4E5D-CF53F4D5B1EB}"/>
              </a:ext>
            </a:extLst>
          </p:cNvPr>
          <p:cNvSpPr txBox="1"/>
          <p:nvPr/>
        </p:nvSpPr>
        <p:spPr>
          <a:xfrm>
            <a:off x="1333500" y="5054372"/>
            <a:ext cx="58802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→  No, she doesn’t.</a:t>
            </a:r>
          </a:p>
        </p:txBody>
      </p:sp>
    </p:spTree>
    <p:extLst>
      <p:ext uri="{BB962C8B-B14F-4D97-AF65-F5344CB8AC3E}">
        <p14:creationId xmlns:p14="http://schemas.microsoft.com/office/powerpoint/2010/main" val="417010022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147309-DED1-3ABF-8DAD-2114FF67ACDC}"/>
              </a:ext>
            </a:extLst>
          </p:cNvPr>
          <p:cNvSpPr txBox="1"/>
          <p:nvPr/>
        </p:nvSpPr>
        <p:spPr>
          <a:xfrm>
            <a:off x="426134" y="1851332"/>
            <a:ext cx="1175941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1. This kind of person doesn't like working.  		 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2. This kind of person likes helping others. 		 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3. This kind of person makes others laugh. 		 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4. This kind of person is nice to others. 		 _______________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5. This kind of person doesn't like sharing                 _______________</a:t>
            </a:r>
          </a:p>
          <a:p>
            <a:r>
              <a:rPr lang="en-US" sz="3200" b="0" i="0" dirty="0">
                <a:solidFill>
                  <a:srgbClr val="002060"/>
                </a:solidFill>
                <a:effectLst/>
              </a:rPr>
              <a:t>or giving to other people. </a:t>
            </a:r>
            <a:br>
              <a:rPr lang="en-US" sz="3200" b="0" i="0" dirty="0">
                <a:solidFill>
                  <a:srgbClr val="002060"/>
                </a:solidFill>
                <a:effectLst/>
              </a:rPr>
            </a:br>
            <a:r>
              <a:rPr lang="en-US" sz="3200" b="0" i="0" dirty="0">
                <a:solidFill>
                  <a:srgbClr val="002060"/>
                </a:solidFill>
                <a:effectLst/>
              </a:rPr>
              <a:t>6. This kind of person thinks about other people.</a:t>
            </a:r>
            <a:r>
              <a:rPr lang="en-US" sz="3200" dirty="0">
                <a:solidFill>
                  <a:srgbClr val="002060"/>
                </a:solidFill>
              </a:rPr>
              <a:t> 	</a:t>
            </a:r>
            <a:r>
              <a:rPr lang="en-US" sz="3200" b="0" i="0" dirty="0">
                <a:solidFill>
                  <a:srgbClr val="002060"/>
                </a:solidFill>
                <a:effectLst/>
              </a:rPr>
              <a:t> _______________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CFA2E81-3F72-20F3-47A2-BB8B7F598B52}"/>
              </a:ext>
            </a:extLst>
          </p:cNvPr>
          <p:cNvSpPr txBox="1"/>
          <p:nvPr/>
        </p:nvSpPr>
        <p:spPr>
          <a:xfrm>
            <a:off x="291905" y="436421"/>
            <a:ext cx="12027876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200" b="1" i="0" dirty="0">
                <a:solidFill>
                  <a:srgbClr val="002060"/>
                </a:solidFill>
                <a:effectLst/>
              </a:rPr>
              <a:t>b. Match the underlined words with their descriptions. Listen and repeat.</a:t>
            </a:r>
            <a:endParaRPr lang="en-US" sz="3200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C668D68-FE37-195A-8783-36A41BFDD125}"/>
              </a:ext>
            </a:extLst>
          </p:cNvPr>
          <p:cNvSpPr txBox="1"/>
          <p:nvPr/>
        </p:nvSpPr>
        <p:spPr>
          <a:xfrm>
            <a:off x="8876708" y="1803525"/>
            <a:ext cx="120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lazy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5D39D82-60FE-6774-DFFD-D76307380ED6}"/>
              </a:ext>
            </a:extLst>
          </p:cNvPr>
          <p:cNvSpPr txBox="1"/>
          <p:nvPr/>
        </p:nvSpPr>
        <p:spPr>
          <a:xfrm>
            <a:off x="8848585" y="2337760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helpful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120BE2-4CAF-7242-B825-6ECD3C3890CA}"/>
              </a:ext>
            </a:extLst>
          </p:cNvPr>
          <p:cNvSpPr txBox="1"/>
          <p:nvPr/>
        </p:nvSpPr>
        <p:spPr>
          <a:xfrm>
            <a:off x="8874362" y="2824188"/>
            <a:ext cx="152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funny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7DEC02-F4D6-A693-0FF3-A703F143BA7A}"/>
              </a:ext>
            </a:extLst>
          </p:cNvPr>
          <p:cNvSpPr txBox="1"/>
          <p:nvPr/>
        </p:nvSpPr>
        <p:spPr>
          <a:xfrm>
            <a:off x="8902500" y="3283851"/>
            <a:ext cx="1828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friendly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434BD4E-E179-7E20-0CF1-AA6E58508B5E}"/>
              </a:ext>
            </a:extLst>
          </p:cNvPr>
          <p:cNvSpPr txBox="1"/>
          <p:nvPr/>
        </p:nvSpPr>
        <p:spPr>
          <a:xfrm>
            <a:off x="8916568" y="3798377"/>
            <a:ext cx="152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selfish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0A1EB15-F21E-50A9-E1DB-C98709C2E88F}"/>
              </a:ext>
            </a:extLst>
          </p:cNvPr>
          <p:cNvSpPr txBox="1"/>
          <p:nvPr/>
        </p:nvSpPr>
        <p:spPr>
          <a:xfrm>
            <a:off x="9016220" y="4759013"/>
            <a:ext cx="1209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kind</a:t>
            </a:r>
          </a:p>
        </p:txBody>
      </p:sp>
      <p:pic>
        <p:nvPicPr>
          <p:cNvPr id="4" name="CD1-TRACK 38">
            <a:hlinkClick r:id="" action="ppaction://media"/>
            <a:extLst>
              <a:ext uri="{FF2B5EF4-FFF2-40B4-BE49-F238E27FC236}">
                <a16:creationId xmlns:a16="http://schemas.microsoft.com/office/drawing/2014/main" id="{684D8E23-7500-40B0-9F37-BC977976BF4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9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898650" y="945314"/>
            <a:ext cx="720725" cy="720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8056690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2" dur="3553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8203</TotalTime>
  <Words>1131</Words>
  <Application>Microsoft Office PowerPoint</Application>
  <PresentationFormat>Widescreen</PresentationFormat>
  <Paragraphs>164</Paragraphs>
  <Slides>28</Slides>
  <Notes>9</Notes>
  <HiddenSlides>0</HiddenSlides>
  <MMClips>11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1" baseType="lpstr">
      <vt:lpstr>Arial</vt:lpstr>
      <vt:lpstr>Calibri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vaxalin@outlook.com.vn</cp:lastModifiedBy>
  <cp:revision>563</cp:revision>
  <dcterms:created xsi:type="dcterms:W3CDTF">2020-12-08T03:17:05Z</dcterms:created>
  <dcterms:modified xsi:type="dcterms:W3CDTF">2023-07-28T06:04:11Z</dcterms:modified>
</cp:coreProperties>
</file>